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8" r:id="rId1"/>
    <p:sldMasterId id="2147484032" r:id="rId2"/>
    <p:sldMasterId id="2147484038" r:id="rId3"/>
    <p:sldMasterId id="2147484050" r:id="rId4"/>
    <p:sldMasterId id="2147484080" r:id="rId5"/>
    <p:sldMasterId id="2147484086" r:id="rId6"/>
    <p:sldMasterId id="2147484092" r:id="rId7"/>
  </p:sldMasterIdLst>
  <p:notesMasterIdLst>
    <p:notesMasterId r:id="rId49"/>
  </p:notesMasterIdLst>
  <p:handoutMasterIdLst>
    <p:handoutMasterId r:id="rId50"/>
  </p:handoutMasterIdLst>
  <p:sldIdLst>
    <p:sldId id="256" r:id="rId8"/>
    <p:sldId id="280" r:id="rId9"/>
    <p:sldId id="291" r:id="rId10"/>
    <p:sldId id="292" r:id="rId11"/>
    <p:sldId id="293" r:id="rId12"/>
    <p:sldId id="288" r:id="rId13"/>
    <p:sldId id="294" r:id="rId14"/>
    <p:sldId id="295" r:id="rId15"/>
    <p:sldId id="296" r:id="rId16"/>
    <p:sldId id="273" r:id="rId17"/>
    <p:sldId id="284" r:id="rId18"/>
    <p:sldId id="285" r:id="rId19"/>
    <p:sldId id="277" r:id="rId20"/>
    <p:sldId id="278" r:id="rId21"/>
    <p:sldId id="279" r:id="rId22"/>
    <p:sldId id="282" r:id="rId23"/>
    <p:sldId id="283" r:id="rId24"/>
    <p:sldId id="274" r:id="rId25"/>
    <p:sldId id="297" r:id="rId26"/>
    <p:sldId id="298" r:id="rId27"/>
    <p:sldId id="300" r:id="rId28"/>
    <p:sldId id="301" r:id="rId29"/>
    <p:sldId id="299" r:id="rId30"/>
    <p:sldId id="303" r:id="rId31"/>
    <p:sldId id="304" r:id="rId32"/>
    <p:sldId id="302" r:id="rId33"/>
    <p:sldId id="336" r:id="rId34"/>
    <p:sldId id="319" r:id="rId35"/>
    <p:sldId id="320" r:id="rId36"/>
    <p:sldId id="322" r:id="rId37"/>
    <p:sldId id="327" r:id="rId38"/>
    <p:sldId id="328" r:id="rId39"/>
    <p:sldId id="333" r:id="rId40"/>
    <p:sldId id="335" r:id="rId41"/>
    <p:sldId id="281" r:id="rId42"/>
    <p:sldId id="341" r:id="rId43"/>
    <p:sldId id="339" r:id="rId44"/>
    <p:sldId id="340" r:id="rId45"/>
    <p:sldId id="338" r:id="rId46"/>
    <p:sldId id="287" r:id="rId47"/>
    <p:sldId id="337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28164F"/>
    <a:srgbClr val="8E8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74" autoAdjust="0"/>
  </p:normalViewPr>
  <p:slideViewPr>
    <p:cSldViewPr>
      <p:cViewPr>
        <p:scale>
          <a:sx n="68" d="100"/>
          <a:sy n="68" d="100"/>
        </p:scale>
        <p:origin x="-2790" y="-1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CB24665-42F9-2A4E-ACA6-6BDE3E6EF9B2}" type="datetime1">
              <a:rPr lang="en-US"/>
              <a:pPr>
                <a:defRPr/>
              </a:pPr>
              <a:t>5/22/2014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3142E90-CBD2-6E44-B312-F208629DA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73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99ED2-7AAC-0945-8B36-D3D09F0D822D}" type="datetimeFigureOut">
              <a:rPr lang="en-US" smtClean="0"/>
              <a:t>5/22/2014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9B200-8B83-1344-98B4-26674686F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58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Foreground</a:t>
            </a:r>
            <a:r>
              <a:rPr lang="en-US" baseline="0" dirty="0" smtClean="0"/>
              <a:t> is pertinent to both student and teacher</a:t>
            </a:r>
          </a:p>
          <a:p>
            <a:r>
              <a:rPr lang="en-US" baseline="0" dirty="0" smtClean="0"/>
              <a:t>Background may be beneficial to the professional in achieving the overall goal but provides little help to the learner in achieving the goal.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9B200-8B83-1344-98B4-26674686F3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59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Level 1: remember;</a:t>
            </a:r>
            <a:r>
              <a:rPr lang="en-US" baseline="0" dirty="0" smtClean="0"/>
              <a:t> Level 2: Understand; Level 3: Apply; Level 4: Analyze; Level 5: evaluate; Level 6: create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CBC08-7F8B-2940-BAEE-DEB18F841FC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75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b="1" dirty="0" smtClean="0"/>
              <a:t>Past</a:t>
            </a:r>
            <a:r>
              <a:rPr lang="en-US" dirty="0" smtClean="0"/>
              <a:t> – What did I experience as a learner?</a:t>
            </a:r>
          </a:p>
          <a:p>
            <a:pPr lvl="2"/>
            <a:r>
              <a:rPr lang="en-US" b="1" dirty="0" smtClean="0"/>
              <a:t>Present</a:t>
            </a:r>
            <a:r>
              <a:rPr lang="en-US" dirty="0" smtClean="0"/>
              <a:t> – How do I teach now?</a:t>
            </a:r>
          </a:p>
          <a:p>
            <a:pPr lvl="2"/>
            <a:r>
              <a:rPr lang="en-US" b="1" dirty="0" smtClean="0"/>
              <a:t>Future</a:t>
            </a:r>
            <a:r>
              <a:rPr lang="en-US" dirty="0" smtClean="0"/>
              <a:t> – Who will I be tomorrow?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3E214-AD92-954A-9740-E428E9C901F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0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E3A33D6-86E0-4E4D-A7A2-3242E6F0E1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F792491A-017A-274B-8F4C-6C53CD9A90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219201"/>
            <a:ext cx="6553200" cy="2286000"/>
          </a:xfrm>
        </p:spPr>
        <p:txBody>
          <a:bodyPr/>
          <a:lstStyle>
            <a:lvl1pPr>
              <a:defRPr sz="4200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209800" y="3886200"/>
            <a:ext cx="6553201" cy="685800"/>
          </a:xfrm>
        </p:spPr>
        <p:txBody>
          <a:bodyPr/>
          <a:lstStyle>
            <a:lvl1pPr marL="0" indent="0">
              <a:buFontTx/>
              <a:buNone/>
              <a:defRPr sz="3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Author and Date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324600"/>
            <a:ext cx="9144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04800" y="1219200"/>
            <a:ext cx="1600200" cy="2286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86000"/>
            <a:ext cx="73152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324600"/>
            <a:ext cx="9144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6324600"/>
            <a:ext cx="411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562600" y="63246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F0AE7C9-8D00-7549-BC4B-BD11752ABC00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7315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4114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F0AE7C9-8D00-7549-BC4B-BD11752ABC00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5/22/2014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4114800" cy="4572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382A7F7-08BF-4252-8141-63FB96055BBB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6960" y="-50304"/>
            <a:ext cx="9170960" cy="6908303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4791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219201"/>
            <a:ext cx="6553200" cy="2286000"/>
          </a:xfrm>
        </p:spPr>
        <p:txBody>
          <a:bodyPr/>
          <a:lstStyle>
            <a:lvl1pPr>
              <a:defRPr sz="4200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209800" y="3886200"/>
            <a:ext cx="6553201" cy="685800"/>
          </a:xfrm>
        </p:spPr>
        <p:txBody>
          <a:bodyPr/>
          <a:lstStyle>
            <a:lvl1pPr marL="0" indent="0">
              <a:buFontTx/>
              <a:buNone/>
              <a:defRPr sz="3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Author and Date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324600"/>
            <a:ext cx="9144000" cy="457200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04800" y="1219200"/>
            <a:ext cx="1600200" cy="2286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86000"/>
            <a:ext cx="73152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324600"/>
            <a:ext cx="9144000" cy="457200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562600" y="63246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F0AE7C9-8D00-7549-BC4B-BD11752ABC00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7315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pPr>
              <a:defRPr/>
            </a:pPr>
            <a:fld id="{B01A77CD-6444-E747-BECA-70FD9EFA8E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F0AE7C9-8D00-7549-BC4B-BD11752ABC00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5/22/2014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382A7F7-08BF-4252-8141-63FB96055BBB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6960" y="-50304"/>
            <a:ext cx="9170960" cy="6908303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4791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219201"/>
            <a:ext cx="6553200" cy="2286000"/>
          </a:xfrm>
        </p:spPr>
        <p:txBody>
          <a:bodyPr/>
          <a:lstStyle>
            <a:lvl1pPr>
              <a:defRPr sz="4200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209800" y="3886200"/>
            <a:ext cx="6553201" cy="685800"/>
          </a:xfrm>
        </p:spPr>
        <p:txBody>
          <a:bodyPr/>
          <a:lstStyle>
            <a:lvl1pPr marL="0" indent="0">
              <a:buFontTx/>
              <a:buNone/>
              <a:defRPr sz="3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Author and Date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324600"/>
            <a:ext cx="9144000" cy="457200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04800" y="1219200"/>
            <a:ext cx="1600200" cy="2286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86000"/>
            <a:ext cx="73152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324600"/>
            <a:ext cx="9144000" cy="457200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562600" y="63246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F0AE7C9-8D00-7549-BC4B-BD11752ABC00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7315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F0AE7C9-8D00-7549-BC4B-BD11752ABC00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5/22/2014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382A7F7-08BF-4252-8141-63FB96055BBB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6960" y="-50304"/>
            <a:ext cx="9170960" cy="6908303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4791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219201"/>
            <a:ext cx="6553200" cy="2286000"/>
          </a:xfrm>
        </p:spPr>
        <p:txBody>
          <a:bodyPr/>
          <a:lstStyle>
            <a:lvl1pPr>
              <a:defRPr sz="4200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209800" y="3886200"/>
            <a:ext cx="6553201" cy="685800"/>
          </a:xfrm>
        </p:spPr>
        <p:txBody>
          <a:bodyPr/>
          <a:lstStyle>
            <a:lvl1pPr marL="0" indent="0">
              <a:buFontTx/>
              <a:buNone/>
              <a:defRPr sz="3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Author and Date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324600"/>
            <a:ext cx="9144000" cy="457200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04800" y="1219200"/>
            <a:ext cx="1600200" cy="2286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86000"/>
            <a:ext cx="73152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324600"/>
            <a:ext cx="9144000" cy="457200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562600" y="63246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F0AE7C9-8D00-7549-BC4B-BD11752ABC00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7315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A9D4C11-94B4-004A-97D4-9936F8F97C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F0AE7C9-8D00-7549-BC4B-BD11752ABC00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5/22/2014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382A7F7-08BF-4252-8141-63FB96055BBB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6960" y="-50304"/>
            <a:ext cx="9170960" cy="6908303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4791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219201"/>
            <a:ext cx="6553200" cy="2286000"/>
          </a:xfrm>
        </p:spPr>
        <p:txBody>
          <a:bodyPr/>
          <a:lstStyle>
            <a:lvl1pPr>
              <a:defRPr sz="4200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209800" y="3886200"/>
            <a:ext cx="6553201" cy="685800"/>
          </a:xfrm>
        </p:spPr>
        <p:txBody>
          <a:bodyPr/>
          <a:lstStyle>
            <a:lvl1pPr marL="0" indent="0">
              <a:buFontTx/>
              <a:buNone/>
              <a:defRPr sz="3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Author and Date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324600"/>
            <a:ext cx="9144000" cy="457200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04800" y="1219200"/>
            <a:ext cx="1600200" cy="2286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86000"/>
            <a:ext cx="73152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324600"/>
            <a:ext cx="9144000" cy="457200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562600" y="63246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F0AE7C9-8D00-7549-BC4B-BD11752ABC00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7315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F0AE7C9-8D00-7549-BC4B-BD11752ABC00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5/22/2014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382A7F7-08BF-4252-8141-63FB96055BBB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6960" y="-50304"/>
            <a:ext cx="9170960" cy="6908303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4791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219201"/>
            <a:ext cx="6553200" cy="2286000"/>
          </a:xfrm>
        </p:spPr>
        <p:txBody>
          <a:bodyPr/>
          <a:lstStyle>
            <a:lvl1pPr>
              <a:defRPr sz="4200" baseline="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209800" y="3886200"/>
            <a:ext cx="6553201" cy="685800"/>
          </a:xfrm>
        </p:spPr>
        <p:txBody>
          <a:bodyPr/>
          <a:lstStyle>
            <a:lvl1pPr marL="0" indent="0">
              <a:buFontTx/>
              <a:buNone/>
              <a:defRPr sz="3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Author and Date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324600"/>
            <a:ext cx="9144000" cy="457200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04800" y="1219200"/>
            <a:ext cx="1600200" cy="2286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86000"/>
            <a:ext cx="7315200" cy="381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324600"/>
            <a:ext cx="9144000" cy="457200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562600" y="63246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F0AE7C9-8D00-7549-BC4B-BD11752ABC00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73152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A77C6EB0-6541-7142-ACF6-41E07BA04D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F0AE7C9-8D00-7549-BC4B-BD11752ABC00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5/22/2014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382A7F7-08BF-4252-8141-63FB96055BBB}" type="slidenum">
              <a:rPr lang="en-US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6960" y="-50304"/>
            <a:ext cx="9170960" cy="6908303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4791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89274D63-A442-964E-9F3A-960C2119FC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pPr>
              <a:defRPr/>
            </a:pPr>
            <a:fld id="{A362B1A3-35E0-654D-8948-034A3D6798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E6F361D-B6FC-A041-B25C-6D42A074D6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DCCC39C-926A-E84C-832D-CC477CC444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email">
            <a:lum bright="-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06D4E3-7F4F-B446-A506-8A1EA580DD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14400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86000"/>
            <a:ext cx="7315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en-US" dirty="0" smtClean="0"/>
          </a:p>
          <a:p>
            <a:pPr lvl="2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felis</a:t>
            </a:r>
            <a:r>
              <a:rPr lang="en-US" dirty="0" smtClean="0"/>
              <a:t> nisi, </a:t>
            </a:r>
            <a:r>
              <a:rPr lang="en-US" dirty="0" err="1" smtClean="0"/>
              <a:t>varius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sem. </a:t>
            </a:r>
            <a:r>
              <a:rPr lang="en-US" dirty="0" err="1" smtClean="0"/>
              <a:t>Praesent</a:t>
            </a:r>
            <a:r>
              <a:rPr lang="en-US" dirty="0" smtClean="0"/>
              <a:t> id </a:t>
            </a:r>
            <a:r>
              <a:rPr lang="en-US" dirty="0" err="1" smtClean="0"/>
              <a:t>scelerisque</a:t>
            </a:r>
            <a:r>
              <a:rPr lang="en-US" dirty="0" smtClean="0"/>
              <a:t> ante. </a:t>
            </a:r>
          </a:p>
          <a:p>
            <a:pPr lvl="3"/>
            <a:r>
              <a:rPr lang="en-US" dirty="0" smtClean="0"/>
              <a:t>Bullet List Flush Left</a:t>
            </a:r>
          </a:p>
          <a:p>
            <a:pPr lvl="4"/>
            <a:r>
              <a:rPr lang="en-US" dirty="0" smtClean="0"/>
              <a:t>Bullet List Indent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9A2BF-78A1-244B-9093-337D18B57B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accent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None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283464" indent="-285750" algn="l" rtl="0" eaLnBrk="1" fontAlgn="base" hangingPunct="1">
        <a:spcBef>
          <a:spcPct val="20000"/>
        </a:spcBef>
        <a:spcAft>
          <a:spcPct val="0"/>
        </a:spcAft>
        <a:buFontTx/>
        <a:buNone/>
        <a:defRPr sz="2800">
          <a:ln>
            <a:noFill/>
          </a:ln>
          <a:solidFill>
            <a:srgbClr val="000000"/>
          </a:solidFill>
          <a:latin typeface="+mn-lt"/>
          <a:ea typeface="+mn-ea"/>
        </a:defRPr>
      </a:lvl2pPr>
      <a:lvl3pPr marL="0" indent="0" algn="l" rtl="0" eaLnBrk="1" fontAlgn="base" hangingPunct="1">
        <a:spcBef>
          <a:spcPct val="20000"/>
        </a:spcBef>
        <a:spcAft>
          <a:spcPct val="0"/>
        </a:spcAft>
        <a:buFont typeface="Arial"/>
        <a:buNone/>
        <a:defRPr sz="2400">
          <a:solidFill>
            <a:schemeClr val="tx1"/>
          </a:solidFill>
          <a:latin typeface="+mn-lt"/>
          <a:ea typeface="+mn-ea"/>
        </a:defRPr>
      </a:lvl3pPr>
      <a:lvl4pPr marL="4572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 baseline="0">
          <a:solidFill>
            <a:schemeClr val="tx1"/>
          </a:solidFill>
          <a:latin typeface="+mn-lt"/>
          <a:ea typeface="+mn-ea"/>
        </a:defRPr>
      </a:lvl4pPr>
      <a:lvl5pPr marL="6858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14400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86000"/>
            <a:ext cx="7315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en-US" dirty="0" smtClean="0"/>
          </a:p>
          <a:p>
            <a:pPr lvl="2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felis</a:t>
            </a:r>
            <a:r>
              <a:rPr lang="en-US" dirty="0" smtClean="0"/>
              <a:t> nisi, </a:t>
            </a:r>
            <a:r>
              <a:rPr lang="en-US" dirty="0" err="1" smtClean="0"/>
              <a:t>varius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sem. </a:t>
            </a:r>
            <a:r>
              <a:rPr lang="en-US" dirty="0" err="1" smtClean="0"/>
              <a:t>Praesent</a:t>
            </a:r>
            <a:r>
              <a:rPr lang="en-US" dirty="0" smtClean="0"/>
              <a:t> id </a:t>
            </a:r>
            <a:r>
              <a:rPr lang="en-US" dirty="0" err="1" smtClean="0"/>
              <a:t>scelerisque</a:t>
            </a:r>
            <a:r>
              <a:rPr lang="en-US" dirty="0" smtClean="0"/>
              <a:t> ante. </a:t>
            </a:r>
          </a:p>
          <a:p>
            <a:pPr lvl="3"/>
            <a:r>
              <a:rPr lang="en-US" dirty="0" smtClean="0"/>
              <a:t>Bullet List Flush Left</a:t>
            </a:r>
          </a:p>
          <a:p>
            <a:pPr lvl="4"/>
            <a:r>
              <a:rPr lang="en-US" dirty="0" smtClean="0"/>
              <a:t>Bullet List Indent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3246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accent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None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283464" indent="-285750" algn="l" rtl="0" eaLnBrk="1" fontAlgn="base" hangingPunct="1">
        <a:spcBef>
          <a:spcPct val="20000"/>
        </a:spcBef>
        <a:spcAft>
          <a:spcPct val="0"/>
        </a:spcAft>
        <a:buFontTx/>
        <a:buNone/>
        <a:defRPr sz="2800">
          <a:ln>
            <a:noFill/>
          </a:ln>
          <a:solidFill>
            <a:srgbClr val="000000"/>
          </a:solidFill>
          <a:latin typeface="+mn-lt"/>
          <a:ea typeface="+mn-ea"/>
        </a:defRPr>
      </a:lvl2pPr>
      <a:lvl3pPr marL="0" indent="0" algn="l" rtl="0" eaLnBrk="1" fontAlgn="base" hangingPunct="1">
        <a:spcBef>
          <a:spcPct val="20000"/>
        </a:spcBef>
        <a:spcAft>
          <a:spcPct val="0"/>
        </a:spcAft>
        <a:buFont typeface="Arial"/>
        <a:buNone/>
        <a:defRPr sz="2400">
          <a:solidFill>
            <a:schemeClr val="tx1"/>
          </a:solidFill>
          <a:latin typeface="+mn-lt"/>
          <a:ea typeface="+mn-ea"/>
        </a:defRPr>
      </a:lvl3pPr>
      <a:lvl4pPr marL="4572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 baseline="0">
          <a:solidFill>
            <a:schemeClr val="tx1"/>
          </a:solidFill>
          <a:latin typeface="+mn-lt"/>
          <a:ea typeface="+mn-ea"/>
        </a:defRPr>
      </a:lvl4pPr>
      <a:lvl5pPr marL="6858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14400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86000"/>
            <a:ext cx="7315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en-US" dirty="0" smtClean="0"/>
          </a:p>
          <a:p>
            <a:pPr lvl="2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felis</a:t>
            </a:r>
            <a:r>
              <a:rPr lang="en-US" dirty="0" smtClean="0"/>
              <a:t> nisi, </a:t>
            </a:r>
            <a:r>
              <a:rPr lang="en-US" dirty="0" err="1" smtClean="0"/>
              <a:t>varius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sem. </a:t>
            </a:r>
            <a:r>
              <a:rPr lang="en-US" dirty="0" err="1" smtClean="0"/>
              <a:t>Praesent</a:t>
            </a:r>
            <a:r>
              <a:rPr lang="en-US" dirty="0" smtClean="0"/>
              <a:t> id </a:t>
            </a:r>
            <a:r>
              <a:rPr lang="en-US" dirty="0" err="1" smtClean="0"/>
              <a:t>scelerisque</a:t>
            </a:r>
            <a:r>
              <a:rPr lang="en-US" dirty="0" smtClean="0"/>
              <a:t> ante. </a:t>
            </a:r>
          </a:p>
          <a:p>
            <a:pPr lvl="3"/>
            <a:r>
              <a:rPr lang="en-US" dirty="0" smtClean="0"/>
              <a:t>Bullet List Flush Left</a:t>
            </a:r>
          </a:p>
          <a:p>
            <a:pPr lvl="4"/>
            <a:r>
              <a:rPr lang="en-US" dirty="0" smtClean="0"/>
              <a:t>Bullet List Indent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3246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accent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None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283464" indent="-285750" algn="l" rtl="0" eaLnBrk="1" fontAlgn="base" hangingPunct="1">
        <a:spcBef>
          <a:spcPct val="20000"/>
        </a:spcBef>
        <a:spcAft>
          <a:spcPct val="0"/>
        </a:spcAft>
        <a:buFontTx/>
        <a:buNone/>
        <a:defRPr sz="2800">
          <a:ln>
            <a:noFill/>
          </a:ln>
          <a:solidFill>
            <a:srgbClr val="000000"/>
          </a:solidFill>
          <a:latin typeface="+mn-lt"/>
          <a:ea typeface="+mn-ea"/>
        </a:defRPr>
      </a:lvl2pPr>
      <a:lvl3pPr marL="0" indent="0" algn="l" rtl="0" eaLnBrk="1" fontAlgn="base" hangingPunct="1">
        <a:spcBef>
          <a:spcPct val="20000"/>
        </a:spcBef>
        <a:spcAft>
          <a:spcPct val="0"/>
        </a:spcAft>
        <a:buFont typeface="Arial"/>
        <a:buNone/>
        <a:defRPr sz="2400">
          <a:solidFill>
            <a:schemeClr val="tx1"/>
          </a:solidFill>
          <a:latin typeface="+mn-lt"/>
          <a:ea typeface="+mn-ea"/>
        </a:defRPr>
      </a:lvl3pPr>
      <a:lvl4pPr marL="4572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 baseline="0">
          <a:solidFill>
            <a:schemeClr val="tx1"/>
          </a:solidFill>
          <a:latin typeface="+mn-lt"/>
          <a:ea typeface="+mn-ea"/>
        </a:defRPr>
      </a:lvl4pPr>
      <a:lvl5pPr marL="6858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14400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86000"/>
            <a:ext cx="7315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en-US" dirty="0" smtClean="0"/>
          </a:p>
          <a:p>
            <a:pPr lvl="2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felis</a:t>
            </a:r>
            <a:r>
              <a:rPr lang="en-US" dirty="0" smtClean="0"/>
              <a:t> nisi, </a:t>
            </a:r>
            <a:r>
              <a:rPr lang="en-US" dirty="0" err="1" smtClean="0"/>
              <a:t>varius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sem. </a:t>
            </a:r>
            <a:r>
              <a:rPr lang="en-US" dirty="0" err="1" smtClean="0"/>
              <a:t>Praesent</a:t>
            </a:r>
            <a:r>
              <a:rPr lang="en-US" dirty="0" smtClean="0"/>
              <a:t> id </a:t>
            </a:r>
            <a:r>
              <a:rPr lang="en-US" dirty="0" err="1" smtClean="0"/>
              <a:t>scelerisque</a:t>
            </a:r>
            <a:r>
              <a:rPr lang="en-US" dirty="0" smtClean="0"/>
              <a:t> ante. </a:t>
            </a:r>
          </a:p>
          <a:p>
            <a:pPr lvl="3"/>
            <a:r>
              <a:rPr lang="en-US" dirty="0" smtClean="0"/>
              <a:t>Bullet List Flush Left</a:t>
            </a:r>
          </a:p>
          <a:p>
            <a:pPr lvl="4"/>
            <a:r>
              <a:rPr lang="en-US" dirty="0" smtClean="0"/>
              <a:t>Bullet List Indent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3246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accent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None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283464" indent="-285750" algn="l" rtl="0" eaLnBrk="1" fontAlgn="base" hangingPunct="1">
        <a:spcBef>
          <a:spcPct val="20000"/>
        </a:spcBef>
        <a:spcAft>
          <a:spcPct val="0"/>
        </a:spcAft>
        <a:buFontTx/>
        <a:buNone/>
        <a:defRPr sz="2800">
          <a:ln>
            <a:noFill/>
          </a:ln>
          <a:solidFill>
            <a:srgbClr val="000000"/>
          </a:solidFill>
          <a:latin typeface="+mn-lt"/>
          <a:ea typeface="+mn-ea"/>
        </a:defRPr>
      </a:lvl2pPr>
      <a:lvl3pPr marL="0" indent="0" algn="l" rtl="0" eaLnBrk="1" fontAlgn="base" hangingPunct="1">
        <a:spcBef>
          <a:spcPct val="20000"/>
        </a:spcBef>
        <a:spcAft>
          <a:spcPct val="0"/>
        </a:spcAft>
        <a:buFont typeface="Arial"/>
        <a:buNone/>
        <a:defRPr sz="2400">
          <a:solidFill>
            <a:schemeClr val="tx1"/>
          </a:solidFill>
          <a:latin typeface="+mn-lt"/>
          <a:ea typeface="+mn-ea"/>
        </a:defRPr>
      </a:lvl3pPr>
      <a:lvl4pPr marL="4572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 baseline="0">
          <a:solidFill>
            <a:schemeClr val="tx1"/>
          </a:solidFill>
          <a:latin typeface="+mn-lt"/>
          <a:ea typeface="+mn-ea"/>
        </a:defRPr>
      </a:lvl4pPr>
      <a:lvl5pPr marL="6858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14400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86000"/>
            <a:ext cx="7315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en-US" dirty="0" smtClean="0"/>
          </a:p>
          <a:p>
            <a:pPr lvl="2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felis</a:t>
            </a:r>
            <a:r>
              <a:rPr lang="en-US" dirty="0" smtClean="0"/>
              <a:t> nisi, </a:t>
            </a:r>
            <a:r>
              <a:rPr lang="en-US" dirty="0" err="1" smtClean="0"/>
              <a:t>varius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sem. </a:t>
            </a:r>
            <a:r>
              <a:rPr lang="en-US" dirty="0" err="1" smtClean="0"/>
              <a:t>Praesent</a:t>
            </a:r>
            <a:r>
              <a:rPr lang="en-US" dirty="0" smtClean="0"/>
              <a:t> id </a:t>
            </a:r>
            <a:r>
              <a:rPr lang="en-US" dirty="0" err="1" smtClean="0"/>
              <a:t>scelerisque</a:t>
            </a:r>
            <a:r>
              <a:rPr lang="en-US" dirty="0" smtClean="0"/>
              <a:t> ante. </a:t>
            </a:r>
          </a:p>
          <a:p>
            <a:pPr lvl="3"/>
            <a:r>
              <a:rPr lang="en-US" dirty="0" smtClean="0"/>
              <a:t>Bullet List Flush Left</a:t>
            </a:r>
          </a:p>
          <a:p>
            <a:pPr lvl="4"/>
            <a:r>
              <a:rPr lang="en-US" dirty="0" smtClean="0"/>
              <a:t>Bullet List Indent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3246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accent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None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283464" indent="-285750" algn="l" rtl="0" eaLnBrk="1" fontAlgn="base" hangingPunct="1">
        <a:spcBef>
          <a:spcPct val="20000"/>
        </a:spcBef>
        <a:spcAft>
          <a:spcPct val="0"/>
        </a:spcAft>
        <a:buFontTx/>
        <a:buNone/>
        <a:defRPr sz="2800">
          <a:ln>
            <a:noFill/>
          </a:ln>
          <a:solidFill>
            <a:srgbClr val="000000"/>
          </a:solidFill>
          <a:latin typeface="+mn-lt"/>
          <a:ea typeface="+mn-ea"/>
        </a:defRPr>
      </a:lvl2pPr>
      <a:lvl3pPr marL="0" indent="0" algn="l" rtl="0" eaLnBrk="1" fontAlgn="base" hangingPunct="1">
        <a:spcBef>
          <a:spcPct val="20000"/>
        </a:spcBef>
        <a:spcAft>
          <a:spcPct val="0"/>
        </a:spcAft>
        <a:buFont typeface="Arial"/>
        <a:buNone/>
        <a:defRPr sz="2400">
          <a:solidFill>
            <a:schemeClr val="tx1"/>
          </a:solidFill>
          <a:latin typeface="+mn-lt"/>
          <a:ea typeface="+mn-ea"/>
        </a:defRPr>
      </a:lvl3pPr>
      <a:lvl4pPr marL="4572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 baseline="0">
          <a:solidFill>
            <a:schemeClr val="tx1"/>
          </a:solidFill>
          <a:latin typeface="+mn-lt"/>
          <a:ea typeface="+mn-ea"/>
        </a:defRPr>
      </a:lvl4pPr>
      <a:lvl5pPr marL="6858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14400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286000"/>
            <a:ext cx="7315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en-US" dirty="0" smtClean="0"/>
          </a:p>
          <a:p>
            <a:pPr lvl="2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felis</a:t>
            </a:r>
            <a:r>
              <a:rPr lang="en-US" dirty="0" smtClean="0"/>
              <a:t> nisi, </a:t>
            </a:r>
            <a:r>
              <a:rPr lang="en-US" dirty="0" err="1" smtClean="0"/>
              <a:t>varius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scelerisque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volutpat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sem. </a:t>
            </a:r>
            <a:r>
              <a:rPr lang="en-US" dirty="0" err="1" smtClean="0"/>
              <a:t>Praesent</a:t>
            </a:r>
            <a:r>
              <a:rPr lang="en-US" dirty="0" smtClean="0"/>
              <a:t> id </a:t>
            </a:r>
            <a:r>
              <a:rPr lang="en-US" dirty="0" err="1" smtClean="0"/>
              <a:t>scelerisque</a:t>
            </a:r>
            <a:r>
              <a:rPr lang="en-US" dirty="0" smtClean="0"/>
              <a:t> ante. </a:t>
            </a:r>
          </a:p>
          <a:p>
            <a:pPr lvl="3"/>
            <a:r>
              <a:rPr lang="en-US" dirty="0" smtClean="0"/>
              <a:t>Bullet List Flush Left</a:t>
            </a:r>
          </a:p>
          <a:p>
            <a:pPr lvl="4"/>
            <a:r>
              <a:rPr lang="en-US" dirty="0" smtClean="0"/>
              <a:t>Bullet List Indent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3246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white">
                    <a:lumMod val="65000"/>
                  </a:prstClr>
                </a:solidFill>
              </a:rPr>
              <a:t>© 20XX by XXXXXXXX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accent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E0E1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1466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None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283464" indent="-285750" algn="l" rtl="0" eaLnBrk="1" fontAlgn="base" hangingPunct="1">
        <a:spcBef>
          <a:spcPct val="20000"/>
        </a:spcBef>
        <a:spcAft>
          <a:spcPct val="0"/>
        </a:spcAft>
        <a:buFontTx/>
        <a:buNone/>
        <a:defRPr sz="2800">
          <a:ln>
            <a:noFill/>
          </a:ln>
          <a:solidFill>
            <a:srgbClr val="000000"/>
          </a:solidFill>
          <a:latin typeface="+mn-lt"/>
          <a:ea typeface="+mn-ea"/>
        </a:defRPr>
      </a:lvl2pPr>
      <a:lvl3pPr marL="0" indent="0" algn="l" rtl="0" eaLnBrk="1" fontAlgn="base" hangingPunct="1">
        <a:spcBef>
          <a:spcPct val="20000"/>
        </a:spcBef>
        <a:spcAft>
          <a:spcPct val="0"/>
        </a:spcAft>
        <a:buFont typeface="Arial"/>
        <a:buNone/>
        <a:defRPr sz="2400">
          <a:solidFill>
            <a:schemeClr val="tx1"/>
          </a:solidFill>
          <a:latin typeface="+mn-lt"/>
          <a:ea typeface="+mn-ea"/>
        </a:defRPr>
      </a:lvl3pPr>
      <a:lvl4pPr marL="4572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 baseline="0">
          <a:solidFill>
            <a:schemeClr val="tx1"/>
          </a:solidFill>
          <a:latin typeface="+mn-lt"/>
          <a:ea typeface="+mn-ea"/>
        </a:defRPr>
      </a:lvl4pPr>
      <a:lvl5pPr marL="6858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png"/><Relationship Id="rId4" Type="http://schemas.openxmlformats.org/officeDocument/2006/relationships/package" Target="../embeddings/Microsoft_Word_Document2.docx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emf"/><Relationship Id="rId4" Type="http://schemas.openxmlformats.org/officeDocument/2006/relationships/package" Target="../embeddings/Microsoft_Word_Document3.docx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mailto:marsha9@clemson.edu" TargetMode="Externa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 rot="20706241">
            <a:off x="195333" y="2038486"/>
            <a:ext cx="5629135" cy="2848449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/>
              <a:t>Instruction, Curriculum, and Assessments for a New Era of Learning: Transforming Math and Science Practice</a:t>
            </a:r>
            <a:endParaRPr lang="en-US" sz="3600" b="1" dirty="0">
              <a:effectLst>
                <a:outerShdw blurRad="63500" dir="13500000" kx="2700000" rotWithShape="0">
                  <a:srgbClr val="000000">
                    <a:alpha val="15000"/>
                  </a:srgbClr>
                </a:outerShdw>
              </a:effectLst>
              <a:latin typeface="Verdana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 rot="4488350">
            <a:off x="6016515" y="3341736"/>
            <a:ext cx="3309803" cy="1260629"/>
          </a:xfrm>
        </p:spPr>
        <p:txBody>
          <a:bodyPr rtlCol="0">
            <a:noAutofit/>
          </a:bodyPr>
          <a:lstStyle/>
          <a:p>
            <a:pPr marL="36513" fontAlgn="auto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rgbClr val="FFFFFF"/>
                </a:solidFill>
                <a:latin typeface="Verdana" charset="0"/>
                <a:ea typeface="+mn-ea"/>
                <a:cs typeface="+mn-cs"/>
              </a:rPr>
              <a:t>Jeff C. </a:t>
            </a:r>
            <a:r>
              <a:rPr lang="en-US" sz="2400" b="1" dirty="0" smtClean="0">
                <a:solidFill>
                  <a:srgbClr val="FFFFFF"/>
                </a:solidFill>
                <a:latin typeface="Verdana" charset="0"/>
                <a:ea typeface="+mn-ea"/>
                <a:cs typeface="+mn-cs"/>
              </a:rPr>
              <a:t>Marshall</a:t>
            </a:r>
          </a:p>
          <a:p>
            <a:pPr marL="36513" fontAlgn="auto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FFFFF"/>
                </a:solidFill>
                <a:latin typeface="Verdana" charset="0"/>
                <a:ea typeface="+mn-ea"/>
                <a:cs typeface="+mn-cs"/>
              </a:rPr>
              <a:t>ASCD Conference </a:t>
            </a:r>
          </a:p>
          <a:p>
            <a:pPr marL="36513" fontAlgn="auto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rgbClr val="FFFFFF"/>
                </a:solidFill>
                <a:latin typeface="Verdana" charset="0"/>
                <a:ea typeface="+mn-ea"/>
                <a:cs typeface="+mn-cs"/>
              </a:rPr>
              <a:t>March, 2014</a:t>
            </a:r>
            <a:endParaRPr lang="en-US" sz="2400" dirty="0">
              <a:solidFill>
                <a:srgbClr val="FFFFFF"/>
              </a:solidFill>
              <a:latin typeface="Verdana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762000"/>
            <a:ext cx="3619500" cy="46053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Change is ahead: How will you respond?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92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925455" y="2948920"/>
            <a:ext cx="5377821" cy="1894792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Prior Standards: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too much &amp; too little clarity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55277">
            <a:off x="3216311" y="1184553"/>
            <a:ext cx="6650305" cy="566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92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925455" y="2948920"/>
            <a:ext cx="5377821" cy="1894792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CCSS and NGSS: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 provide clarity, greater focus,  based on learning progressions</a:t>
            </a:r>
            <a:endParaRPr lang="en-US" sz="3100" dirty="0"/>
          </a:p>
        </p:txBody>
      </p:sp>
      <p:pic>
        <p:nvPicPr>
          <p:cNvPr id="4" name="Picture 3" descr="Screen Shot 2014-03-13 at 7.36.58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6937">
            <a:off x="2823549" y="3255530"/>
            <a:ext cx="6297383" cy="320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81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0443" y="-684388"/>
            <a:ext cx="10056518" cy="75423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247529"/>
            <a:ext cx="845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Current Standards are from SC, but these have been endorsed by Fordham and others among the best and most rigorous in nation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304800"/>
            <a:ext cx="8763000" cy="132343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Which classroom would you rather emulate and why?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96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382" y="19049"/>
            <a:ext cx="5412081" cy="40590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33400"/>
            <a:ext cx="86106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 smtClean="0"/>
          </a:p>
          <a:p>
            <a:r>
              <a:rPr lang="en-US" sz="4400" b="1" dirty="0" smtClean="0"/>
              <a:t>So What?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1400" dirty="0"/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 smtClean="0"/>
          </a:p>
          <a:p>
            <a:r>
              <a:rPr lang="en-US" sz="4000" b="1" dirty="0" smtClean="0"/>
              <a:t>NGSS: </a:t>
            </a:r>
            <a:r>
              <a:rPr lang="en-US" sz="4000" dirty="0" smtClean="0"/>
              <a:t>94% high or mid level vs. </a:t>
            </a:r>
          </a:p>
          <a:p>
            <a:r>
              <a:rPr lang="en-US" sz="4000" b="1" dirty="0" smtClean="0"/>
              <a:t>Current: </a:t>
            </a:r>
            <a:r>
              <a:rPr lang="en-US" sz="4000" dirty="0" smtClean="0"/>
              <a:t>18% high or mid level 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305490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Note: Levels are based on the Revised Bloom’s Taxonomy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00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191000" y="762000"/>
            <a:ext cx="4724400" cy="2717800"/>
          </a:xfrm>
        </p:spPr>
        <p:txBody>
          <a:bodyPr>
            <a:normAutofit fontScale="92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endParaRPr lang="en-US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Bar has been </a:t>
            </a:r>
            <a:r>
              <a:rPr lang="en-US" sz="36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MAJORLY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raised </a:t>
            </a:r>
            <a:r>
              <a:rPr lang="en-US" sz="36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 ALL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  <a:p>
            <a:pPr marL="282575" lvl="1" indent="0">
              <a:buNone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Must accept this before change will occur.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87667" l="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37338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43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Evidence-Based Claims</a:t>
            </a:r>
            <a:endParaRPr lang="en-US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 rot="15287575">
            <a:off x="2003768" y="-622243"/>
            <a:ext cx="4298264" cy="680708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 HS</a:t>
            </a:r>
            <a:r>
              <a:rPr lang="en-US" dirty="0"/>
              <a:t>-LS4-2. </a:t>
            </a:r>
            <a:r>
              <a:rPr lang="en-US" dirty="0" smtClean="0"/>
              <a:t>Construct an </a:t>
            </a:r>
            <a:r>
              <a:rPr lang="en-US" sz="3000" b="1" dirty="0" smtClean="0">
                <a:solidFill>
                  <a:srgbClr val="FFFF00"/>
                </a:solidFill>
              </a:rPr>
              <a:t>explanation based on evidence</a:t>
            </a:r>
            <a:r>
              <a:rPr lang="en-US" b="1" dirty="0" smtClean="0"/>
              <a:t> </a:t>
            </a:r>
            <a:r>
              <a:rPr lang="en-US" dirty="0" smtClean="0"/>
              <a:t>that the process of evolution primarily results from four factors: …</a:t>
            </a:r>
          </a:p>
          <a:p>
            <a:pPr>
              <a:buFont typeface="Wingdings" charset="2"/>
              <a:buChar char="Ø"/>
            </a:pPr>
            <a:r>
              <a:rPr lang="en-US" dirty="0"/>
              <a:t>5-LS1-1. </a:t>
            </a:r>
            <a:r>
              <a:rPr lang="en-US" sz="3000" b="1" dirty="0" smtClean="0">
                <a:solidFill>
                  <a:srgbClr val="FFFF00"/>
                </a:solidFill>
              </a:rPr>
              <a:t>Support an argument </a:t>
            </a:r>
            <a:r>
              <a:rPr lang="en-US" dirty="0" smtClean="0"/>
              <a:t>that plants get the materials they need for growth chiefly from air and water.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CCSS for Math: Practice 3—</a:t>
            </a:r>
            <a:r>
              <a:rPr lang="en-US" sz="3000" b="1" dirty="0" smtClean="0">
                <a:solidFill>
                  <a:srgbClr val="FFFF00"/>
                </a:solidFill>
              </a:rPr>
              <a:t>Construct viable arguments</a:t>
            </a:r>
            <a:r>
              <a:rPr lang="en-US" dirty="0" smtClean="0"/>
              <a:t> and critique the reasoning of others.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736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Phenomena</a:t>
            </a:r>
            <a:endParaRPr lang="en-US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 rot="15287575">
            <a:off x="2003768" y="-622243"/>
            <a:ext cx="4298264" cy="680708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 5-PS1-1. </a:t>
            </a:r>
            <a:r>
              <a:rPr lang="en-US" sz="3000" b="1" dirty="0" smtClean="0">
                <a:solidFill>
                  <a:srgbClr val="FFFF00"/>
                </a:solidFill>
              </a:rPr>
              <a:t>Develop a model</a:t>
            </a:r>
            <a:r>
              <a:rPr lang="en-US" b="1" dirty="0" smtClean="0"/>
              <a:t> </a:t>
            </a:r>
            <a:r>
              <a:rPr lang="en-US" dirty="0" smtClean="0"/>
              <a:t>to describe that matter is make of particles too small to be seen.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5</a:t>
            </a:r>
            <a:r>
              <a:rPr lang="en-US" dirty="0"/>
              <a:t>-LS1-1. </a:t>
            </a:r>
            <a:r>
              <a:rPr lang="en-US" sz="3000" b="1" dirty="0" smtClean="0">
                <a:solidFill>
                  <a:srgbClr val="FFFF00"/>
                </a:solidFill>
              </a:rPr>
              <a:t>Develop and use a model </a:t>
            </a:r>
            <a:r>
              <a:rPr lang="en-US" dirty="0" smtClean="0"/>
              <a:t>to describe how unequal heating and rotation of the Earth cause patterns of atmospheric and oceanic circulation that determine regional climates. 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CCSS for Math: Practice 4—</a:t>
            </a:r>
            <a:r>
              <a:rPr lang="en-US" sz="3000" b="1" dirty="0" smtClean="0">
                <a:solidFill>
                  <a:srgbClr val="FFFF00"/>
                </a:solidFill>
              </a:rPr>
              <a:t>Model with Mathematics</a:t>
            </a:r>
            <a:r>
              <a:rPr lang="en-US" dirty="0"/>
              <a:t> </a:t>
            </a:r>
            <a:r>
              <a:rPr lang="en-US" dirty="0" smtClean="0"/>
              <a:t>(e.g., fraction, area, probability, physical models)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026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885188" y="3121175"/>
            <a:ext cx="5469730" cy="16916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Standards and Instruction: </a:t>
            </a:r>
            <a:br>
              <a:rPr lang="en-US" dirty="0" smtClean="0"/>
            </a:br>
            <a:r>
              <a:rPr lang="en-US" sz="4000" dirty="0" smtClean="0"/>
              <a:t>Marriage or Cat Fight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171700"/>
            <a:ext cx="3124200" cy="468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199" y="0"/>
            <a:ext cx="3728265" cy="29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74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685800"/>
            <a:ext cx="57912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does </a:t>
            </a:r>
            <a:r>
              <a:rPr lang="en-US" sz="3600" b="1" u="sng" dirty="0" smtClean="0"/>
              <a:t>instruction</a:t>
            </a:r>
            <a:r>
              <a:rPr lang="en-US" sz="3600" dirty="0" smtClean="0"/>
              <a:t> look like that supports: </a:t>
            </a:r>
          </a:p>
          <a:p>
            <a:r>
              <a:rPr lang="en-US" sz="3600" dirty="0" smtClean="0"/>
              <a:t>   </a:t>
            </a:r>
            <a:r>
              <a:rPr lang="en-US" sz="3600" b="1" dirty="0" smtClean="0"/>
              <a:t>Meaning</a:t>
            </a:r>
          </a:p>
          <a:p>
            <a:r>
              <a:rPr lang="en-US" sz="3600" b="1" dirty="0" smtClean="0"/>
              <a:t>    Value</a:t>
            </a:r>
          </a:p>
          <a:p>
            <a:r>
              <a:rPr lang="en-US" sz="3600" b="1" dirty="0" smtClean="0"/>
              <a:t>    Relevance</a:t>
            </a:r>
          </a:p>
          <a:p>
            <a:r>
              <a:rPr lang="en-US" sz="3600" b="1" dirty="0" smtClean="0"/>
              <a:t>    Relationships</a:t>
            </a:r>
          </a:p>
          <a:p>
            <a:r>
              <a:rPr lang="en-US" sz="3600" b="1" dirty="0"/>
              <a:t> </a:t>
            </a:r>
            <a:r>
              <a:rPr lang="en-US" sz="3600" b="1" dirty="0" smtClean="0"/>
              <a:t>   Challenge</a:t>
            </a:r>
          </a:p>
          <a:p>
            <a:r>
              <a:rPr lang="en-US" sz="3600" b="1" dirty="0" smtClean="0"/>
              <a:t>But also achieves mastery associated with key concepts</a:t>
            </a:r>
            <a:endParaRPr lang="en-US" sz="3600" b="1" dirty="0"/>
          </a:p>
        </p:txBody>
      </p:sp>
      <p:sp>
        <p:nvSpPr>
          <p:cNvPr id="2" name="Right Brace 1"/>
          <p:cNvSpPr/>
          <p:nvPr/>
        </p:nvSpPr>
        <p:spPr>
          <a:xfrm>
            <a:off x="4038600" y="1981200"/>
            <a:ext cx="838200" cy="2667000"/>
          </a:xfrm>
          <a:prstGeom prst="rightBrace">
            <a:avLst>
              <a:gd name="adj1" fmla="val 8333"/>
              <a:gd name="adj2" fmla="val 49279"/>
            </a:avLst>
          </a:prstGeom>
          <a:ln w="76200" cmpd="sng">
            <a:solidFill>
              <a:srgbClr val="76C5E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/>
          <p:cNvSpPr/>
          <p:nvPr/>
        </p:nvSpPr>
        <p:spPr>
          <a:xfrm>
            <a:off x="5943600" y="4800600"/>
            <a:ext cx="838200" cy="1447800"/>
          </a:xfrm>
          <a:prstGeom prst="rightBrace">
            <a:avLst/>
          </a:prstGeom>
          <a:ln w="76200" cmpd="sng">
            <a:solidFill>
              <a:srgbClr val="76C5E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57800" y="2819401"/>
            <a:ext cx="3657600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Apple Casual"/>
                <a:cs typeface="Apple Casual"/>
              </a:rPr>
              <a:t>Student Needs and Desires</a:t>
            </a:r>
            <a:endParaRPr lang="en-US" sz="3600" dirty="0">
              <a:solidFill>
                <a:srgbClr val="FFFF00"/>
              </a:solidFill>
              <a:latin typeface="Apple Casual"/>
              <a:cs typeface="Apple Casu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4648200"/>
            <a:ext cx="2971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Apple Casual"/>
                <a:cs typeface="Apple Casual"/>
              </a:rPr>
              <a:t>Teacher Goals and Targets</a:t>
            </a:r>
            <a:endParaRPr lang="en-US" sz="3600" dirty="0">
              <a:solidFill>
                <a:srgbClr val="FFFF00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2081185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" y="304800"/>
            <a:ext cx="6248400" cy="1143000"/>
          </a:xfrm>
        </p:spPr>
        <p:txBody>
          <a:bodyPr/>
          <a:lstStyle/>
          <a:p>
            <a:pPr algn="ctr"/>
            <a:r>
              <a:rPr lang="en-US" dirty="0" smtClean="0"/>
              <a:t>Key to Student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0" y="1981200"/>
            <a:ext cx="3810000" cy="4038600"/>
          </a:xfrm>
        </p:spPr>
        <p:txBody>
          <a:bodyPr>
            <a:normAutofit/>
          </a:bodyPr>
          <a:lstStyle/>
          <a:p>
            <a:pPr lvl="2">
              <a:buFont typeface="Arial"/>
              <a:buChar char="•"/>
            </a:pPr>
            <a:r>
              <a:rPr lang="en-US" sz="3200" dirty="0" smtClean="0"/>
              <a:t>What is it?</a:t>
            </a:r>
          </a:p>
          <a:p>
            <a:pPr lvl="2">
              <a:buFont typeface="Arial"/>
              <a:buChar char="•"/>
            </a:pPr>
            <a:r>
              <a:rPr lang="en-US" sz="3200" dirty="0" smtClean="0"/>
              <a:t>Can you achieve it?</a:t>
            </a:r>
          </a:p>
          <a:p>
            <a:pPr lvl="2">
              <a:buFont typeface="Arial"/>
              <a:buChar char="•"/>
            </a:pPr>
            <a:r>
              <a:rPr lang="en-US" sz="3200" dirty="0" smtClean="0"/>
              <a:t> AND, can you consistently recreate it?</a:t>
            </a:r>
            <a:endParaRPr lang="en-US" sz="3200" dirty="0"/>
          </a:p>
        </p:txBody>
      </p:sp>
      <p:pic>
        <p:nvPicPr>
          <p:cNvPr id="5" name="Picture 4" descr="Screen shot 2013-10-17 at 7.42.18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133600"/>
            <a:ext cx="5729934" cy="3578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5758190"/>
            <a:ext cx="5354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Image used with permission: Sarah Joann Photography (2013)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22546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688" y="685800"/>
            <a:ext cx="9458488" cy="5562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1551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3282228"/>
            <a:ext cx="5690855" cy="1570680"/>
          </a:xfrm>
        </p:spPr>
        <p:txBody>
          <a:bodyPr/>
          <a:lstStyle/>
          <a:p>
            <a:r>
              <a:rPr lang="en-US" dirty="0" smtClean="0"/>
              <a:t>What was responsible for this growth?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989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85800"/>
            <a:ext cx="75438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Was the strategy?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Lecture</a:t>
            </a:r>
          </a:p>
          <a:p>
            <a:pPr algn="ctr"/>
            <a:r>
              <a:rPr lang="en-US" sz="3600" dirty="0" smtClean="0"/>
              <a:t>NO!</a:t>
            </a:r>
          </a:p>
          <a:p>
            <a:pPr algn="ctr"/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Direct Instruction</a:t>
            </a:r>
          </a:p>
          <a:p>
            <a:pPr algn="ctr"/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NO !</a:t>
            </a:r>
          </a:p>
          <a:p>
            <a:pPr algn="ctr"/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Hands-On</a:t>
            </a:r>
          </a:p>
          <a:p>
            <a:pPr algn="ctr"/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NO!</a:t>
            </a:r>
            <a:r>
              <a:rPr lang="en-US" sz="3600" dirty="0" smtClean="0">
                <a:solidFill>
                  <a:schemeClr val="tx2">
                    <a:lumMod val="90000"/>
                  </a:schemeClr>
                </a:solidFill>
              </a:rPr>
              <a:t>	</a:t>
            </a:r>
          </a:p>
          <a:p>
            <a:pPr algn="ctr"/>
            <a:r>
              <a:rPr lang="en-US" sz="3600" dirty="0" smtClean="0">
                <a:solidFill>
                  <a:schemeClr val="tx2">
                    <a:lumMod val="90000"/>
                  </a:schemeClr>
                </a:solidFill>
              </a:rPr>
              <a:t>Inquiry-Based Instruction</a:t>
            </a:r>
          </a:p>
          <a:p>
            <a:pPr algn="ctr"/>
            <a:r>
              <a:rPr lang="en-US" sz="3600" dirty="0" smtClean="0">
                <a:solidFill>
                  <a:schemeClr val="tx2">
                    <a:lumMod val="90000"/>
                  </a:schemeClr>
                </a:solidFill>
              </a:rPr>
              <a:t>YES!!!</a:t>
            </a:r>
            <a:endParaRPr lang="en-US" sz="36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5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5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990600"/>
            <a:ext cx="75438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Before you say…great, but it won’t work with my kids?</a:t>
            </a:r>
          </a:p>
          <a:p>
            <a:endParaRPr lang="en-US" sz="3600" dirty="0"/>
          </a:p>
          <a:p>
            <a:r>
              <a:rPr lang="en-US" sz="3600" dirty="0" smtClean="0"/>
              <a:t>The data hold true for: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Honors/Average/Remedial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Males/Females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Majority/Minority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Affluent/Poor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67869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8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8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3282228"/>
            <a:ext cx="5690855" cy="1570680"/>
          </a:xfrm>
        </p:spPr>
        <p:txBody>
          <a:bodyPr/>
          <a:lstStyle/>
          <a:p>
            <a:r>
              <a:rPr lang="en-US" dirty="0" smtClean="0"/>
              <a:t>What is inquiry-based instruction?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30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Inquiry-Based Instruction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47271" y="1022785"/>
            <a:ext cx="5169549" cy="5255769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More than activities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More than engaging students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Intentional instructional process where students are provided experiences to </a:t>
            </a:r>
            <a:r>
              <a:rPr lang="en-US" u="sng" dirty="0" smtClean="0"/>
              <a:t>explore before the formal explanation </a:t>
            </a:r>
            <a:r>
              <a:rPr lang="en-US" dirty="0" smtClean="0"/>
              <a:t>of the concepts or ideas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754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3282228"/>
            <a:ext cx="5690855" cy="1570680"/>
          </a:xfrm>
        </p:spPr>
        <p:txBody>
          <a:bodyPr/>
          <a:lstStyle/>
          <a:p>
            <a:r>
              <a:rPr lang="en-US" dirty="0" smtClean="0"/>
              <a:t>What does an inquiry-based lesson </a:t>
            </a:r>
            <a:r>
              <a:rPr lang="en-US" smtClean="0"/>
              <a:t>look like?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54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© 2013 by ASCD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3" name="Picture 2" descr="Screen shot 2013-10-21 at 8.01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-32009"/>
            <a:ext cx="10058400" cy="6684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4038600"/>
            <a:ext cx="38862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E.Q.: What is necessary for life to exist?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5912" y="6596390"/>
            <a:ext cx="5354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ＭＳ Ｐゴシック"/>
                <a:cs typeface="ＭＳ Ｐゴシック"/>
              </a:rPr>
              <a:t>Image used with permission: Anna </a:t>
            </a:r>
            <a:r>
              <a:rPr lang="en-US" sz="11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ＭＳ Ｐゴシック"/>
                <a:cs typeface="ＭＳ Ｐゴシック"/>
              </a:rPr>
              <a:t>Gorin</a:t>
            </a:r>
            <a:r>
              <a:rPr lang="en-US" sz="11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ＭＳ Ｐゴシック"/>
                <a:cs typeface="ＭＳ Ｐゴシック"/>
              </a:rPr>
              <a:t> (2013) </a:t>
            </a:r>
            <a:r>
              <a:rPr lang="en-US" sz="11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ＭＳ Ｐゴシック"/>
                <a:cs typeface="ＭＳ Ｐゴシック"/>
              </a:rPr>
              <a:t>www.annagorin.com</a:t>
            </a:r>
            <a:endParaRPr lang="en-US" sz="11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535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Paradigms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39609" y="2738735"/>
            <a:ext cx="66648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ea typeface="ＭＳ Ｐゴシック"/>
                <a:cs typeface="ＭＳ Ｐゴシック"/>
              </a:rPr>
              <a:t>Review  </a:t>
            </a:r>
            <a:r>
              <a:rPr lang="en-US" sz="2400" b="1" dirty="0" smtClean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ea typeface="ＭＳ Ｐゴシック"/>
                <a:cs typeface="ＭＳ Ｐゴシック"/>
                <a:sym typeface="Wingdings"/>
              </a:rPr>
              <a:t>  Introduce    Model    Practice</a:t>
            </a:r>
            <a:endParaRPr lang="en-US" sz="2400" b="1" dirty="0">
              <a:ln w="1905"/>
              <a:solidFill>
                <a:srgbClr val="FF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6164" y="4110335"/>
            <a:ext cx="64765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ea typeface="ＭＳ Ｐゴシック"/>
                <a:cs typeface="ＭＳ Ｐゴシック"/>
              </a:rPr>
              <a:t>Engage  </a:t>
            </a:r>
            <a:r>
              <a:rPr lang="en-US" sz="2400" b="1" dirty="0" smtClean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ea typeface="ＭＳ Ｐゴシック"/>
                <a:cs typeface="ＭＳ Ｐゴシック"/>
                <a:sym typeface="Wingdings"/>
              </a:rPr>
              <a:t>  Explore    Explain    Extend</a:t>
            </a:r>
            <a:endParaRPr lang="en-US" sz="2400" b="1" dirty="0">
              <a:ln w="1905"/>
              <a:solidFill>
                <a:srgbClr val="FF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235773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Typical Approach:</a:t>
            </a:r>
            <a:endParaRPr lang="en-US" sz="2400" dirty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72933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Guided Inquiry Approach:</a:t>
            </a:r>
            <a:endParaRPr lang="en-US" sz="2400" dirty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Role of student in each???</a:t>
            </a:r>
            <a:endParaRPr lang="en-US" sz="2400" dirty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0280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1579170"/>
              </p:ext>
            </p:extLst>
          </p:nvPr>
        </p:nvGraphicFramePr>
        <p:xfrm>
          <a:off x="3403600" y="14288"/>
          <a:ext cx="5908675" cy="676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Document" r:id="rId3" imgW="7426503" imgH="8488932" progId="Word.Document.12">
                  <p:embed/>
                </p:oleObj>
              </mc:Choice>
              <mc:Fallback>
                <p:oleObj name="Document" r:id="rId3" imgW="7426503" imgH="848893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03600" y="14288"/>
                        <a:ext cx="5908675" cy="676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9700" y="444500"/>
            <a:ext cx="31496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Which of the following are: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    living?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    non- living?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    not able to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    determine?</a:t>
            </a:r>
            <a:endParaRPr lang="en-US" sz="3200" dirty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0860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0947">
            <a:off x="1891909" y="1678059"/>
            <a:ext cx="4673600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914400"/>
            <a:ext cx="5867400" cy="391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81000"/>
            <a:ext cx="5753100" cy="383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096000" cy="4813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934640">
            <a:off x="428077" y="5364247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do students see on the road to success?</a:t>
            </a:r>
          </a:p>
        </p:txBody>
      </p:sp>
    </p:spTree>
    <p:extLst>
      <p:ext uri="{BB962C8B-B14F-4D97-AF65-F5344CB8AC3E}">
        <p14:creationId xmlns:p14="http://schemas.microsoft.com/office/powerpoint/2010/main" val="803470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  </a:t>
            </a:r>
            <a:r>
              <a:rPr lang="en-US" sz="2400" dirty="0" smtClean="0">
                <a:solidFill>
                  <a:schemeClr val="tx1"/>
                </a:solidFill>
              </a:rPr>
              <a:t> Looking at your list of living and non-living, compose the SMALLEST list of required characteristics for something to be living.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    (Must all your characteristics be present?)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8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 and Critique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2651"/>
            <a:ext cx="7620000" cy="3810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	</a:t>
            </a:r>
            <a:r>
              <a:rPr lang="en-US" sz="2200" dirty="0" smtClean="0">
                <a:solidFill>
                  <a:schemeClr val="tx1"/>
                </a:solidFill>
              </a:rPr>
              <a:t>Share one critical characteristic of living things from list until all characteristics have been presented.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	</a:t>
            </a:r>
            <a:r>
              <a:rPr lang="en-US" sz="2200" dirty="0" smtClean="0">
                <a:solidFill>
                  <a:schemeClr val="tx1"/>
                </a:solidFill>
              </a:rPr>
              <a:t>Then test various pictures against the list to see if all items belong.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886200"/>
            <a:ext cx="1930400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0" y="3467923"/>
            <a:ext cx="1917341" cy="2246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3467923"/>
            <a:ext cx="2286000" cy="22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7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 and Critique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2651"/>
            <a:ext cx="7620000" cy="3810000"/>
          </a:xfrm>
        </p:spPr>
        <p:txBody>
          <a:bodyPr>
            <a:noAutofit/>
          </a:bodyPr>
          <a:lstStyle/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	</a:t>
            </a:r>
            <a:r>
              <a:rPr lang="en-US" sz="2200" dirty="0" smtClean="0">
                <a:solidFill>
                  <a:schemeClr val="tx1"/>
                </a:solidFill>
              </a:rPr>
              <a:t>Once the class list is determined share several lists that scientists have compiled (they typically span from 3-10 characteristics). 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3276600"/>
            <a:ext cx="341665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e.g., List of characteristics of living things: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88600"/>
                </a:solidFill>
                <a:latin typeface="Arial"/>
                <a:ea typeface="ＭＳ Ｐゴシック"/>
                <a:cs typeface="ＭＳ Ｐゴシック"/>
              </a:rPr>
              <a:t>Composed of Cell(s)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88600"/>
                </a:solidFill>
                <a:latin typeface="Arial"/>
                <a:ea typeface="ＭＳ Ｐゴシック"/>
                <a:cs typeface="ＭＳ Ｐゴシック"/>
              </a:rPr>
              <a:t>Use Energy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88600"/>
                </a:solidFill>
                <a:latin typeface="Arial"/>
                <a:ea typeface="ＭＳ Ｐゴシック"/>
                <a:cs typeface="ＭＳ Ｐゴシック"/>
              </a:rPr>
              <a:t>Grow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88600"/>
                </a:solidFill>
                <a:latin typeface="Arial"/>
                <a:ea typeface="ＭＳ Ｐゴシック"/>
                <a:cs typeface="ＭＳ Ｐゴシック"/>
              </a:rPr>
              <a:t>Reproduce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88600"/>
                </a:solidFill>
                <a:latin typeface="Arial"/>
                <a:ea typeface="ＭＳ Ｐゴシック"/>
                <a:cs typeface="ＭＳ Ｐゴシック"/>
              </a:rPr>
              <a:t>Respond to the Environment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88600"/>
                </a:solidFill>
                <a:latin typeface="Arial"/>
                <a:ea typeface="ＭＳ Ｐゴシック"/>
                <a:cs typeface="ＭＳ Ｐゴシック"/>
              </a:rPr>
              <a:t>Adapt to Environment</a:t>
            </a:r>
            <a:endParaRPr lang="en-US" dirty="0">
              <a:solidFill>
                <a:srgbClr val="F88600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1669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get it?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981200"/>
            <a:ext cx="7315200" cy="38100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effectLst/>
              </a:rPr>
              <a:t>Justify </a:t>
            </a:r>
            <a:r>
              <a:rPr lang="en-US" sz="2400" dirty="0">
                <a:solidFill>
                  <a:srgbClr val="000000"/>
                </a:solidFill>
                <a:effectLst/>
              </a:rPr>
              <a:t>whether the following items are or are not 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living. (Peach </a:t>
            </a:r>
            <a:r>
              <a:rPr lang="en-US" sz="2400" dirty="0">
                <a:solidFill>
                  <a:srgbClr val="000000"/>
                </a:solidFill>
                <a:effectLst/>
              </a:rPr>
              <a:t>pit, bacteria, tennis shoe, and nucleus of 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cell)</a:t>
            </a:r>
            <a:endParaRPr lang="en-US" sz="2400" dirty="0">
              <a:solidFill>
                <a:srgbClr val="000000"/>
              </a:solidFill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effectLst/>
              </a:rPr>
              <a:t>A friend says that water is living. How do you respond and what evidence do you provide to support your claim?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effectLst/>
              </a:rPr>
              <a:t>List </a:t>
            </a:r>
            <a:r>
              <a:rPr lang="en-US" sz="2400" dirty="0">
                <a:solidFill>
                  <a:srgbClr val="000000"/>
                </a:solidFill>
                <a:effectLst/>
              </a:rPr>
              <a:t>5 living things and 5 non-living things (that have not been 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discussed).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</a:rPr>
              <a:t>Good opportunity to revisit original list to clear up misconceptions.</a:t>
            </a:r>
            <a:endParaRPr lang="en-US" sz="2400" b="1" dirty="0">
              <a:solidFill>
                <a:srgbClr val="000000"/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3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7638"/>
              </p:ext>
            </p:extLst>
          </p:nvPr>
        </p:nvGraphicFramePr>
        <p:xfrm>
          <a:off x="3406775" y="15058"/>
          <a:ext cx="5991225" cy="6862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Document" r:id="rId4" imgW="7416800" imgH="8496300" progId="Word.Document.12">
                  <p:embed/>
                </p:oleObj>
              </mc:Choice>
              <mc:Fallback>
                <p:oleObj name="Document" r:id="rId4" imgW="7416800" imgH="8496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06775" y="15058"/>
                        <a:ext cx="5991225" cy="6862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9700" y="444500"/>
            <a:ext cx="31496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Which of the following are: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    living?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    non- living?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    not able to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    determine?</a:t>
            </a:r>
            <a:endParaRPr lang="en-US" sz="3200" dirty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090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10-16 at 6.52.46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12" y="1396022"/>
            <a:ext cx="8763000" cy="5234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76200"/>
            <a:ext cx="5791200" cy="1143000"/>
          </a:xfrm>
        </p:spPr>
        <p:txBody>
          <a:bodyPr/>
          <a:lstStyle/>
          <a:p>
            <a:pPr algn="ctr"/>
            <a:r>
              <a:rPr lang="en-US" dirty="0" smtClean="0"/>
              <a:t>Self Inventory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5638800"/>
            <a:ext cx="4876800" cy="16764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2" algn="ctr"/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Aren’t I just fine?</a:t>
            </a:r>
            <a:endParaRPr lang="en-US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2512" y="6596390"/>
            <a:ext cx="5354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Image used with permission: Anna </a:t>
            </a:r>
            <a:r>
              <a:rPr lang="en-US" sz="1100" dirty="0" err="1" smtClean="0"/>
              <a:t>Gorin</a:t>
            </a:r>
            <a:r>
              <a:rPr lang="en-US" sz="1100" dirty="0" smtClean="0"/>
              <a:t> (2013) </a:t>
            </a:r>
            <a:r>
              <a:rPr lang="en-US" sz="1100" dirty="0" err="1" smtClean="0"/>
              <a:t>www.annagorin.com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50383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3282228"/>
            <a:ext cx="5690855" cy="1570680"/>
          </a:xfrm>
        </p:spPr>
        <p:txBody>
          <a:bodyPr/>
          <a:lstStyle/>
          <a:p>
            <a:r>
              <a:rPr lang="en-US" dirty="0" smtClean="0"/>
              <a:t>How do we know when we have been successful?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18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926599" y="2949229"/>
            <a:ext cx="5378562" cy="1892990"/>
          </a:xfrm>
        </p:spPr>
        <p:txBody>
          <a:bodyPr>
            <a:normAutofit/>
          </a:bodyPr>
          <a:lstStyle/>
          <a:p>
            <a:r>
              <a:rPr lang="en-US" dirty="0" smtClean="0"/>
              <a:t>EQUIP</a:t>
            </a:r>
            <a:br>
              <a:rPr lang="en-US" dirty="0" smtClean="0"/>
            </a:br>
            <a:r>
              <a:rPr lang="en-US" sz="3600" dirty="0" smtClean="0"/>
              <a:t>(Electronic Quality of Inquiry Protocol)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Descriptive rubric that measures 19 things that teachers can control and are linked to student achievement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19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 rot="-900000">
            <a:off x="4741436" y="5197594"/>
            <a:ext cx="5005387" cy="1300162"/>
          </a:xfrm>
        </p:spPr>
        <p:txBody>
          <a:bodyPr/>
          <a:lstStyle/>
          <a:p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EQUIP Sample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261125"/>
              </p:ext>
            </p:extLst>
          </p:nvPr>
        </p:nvGraphicFramePr>
        <p:xfrm>
          <a:off x="207963" y="304800"/>
          <a:ext cx="11857037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Document" r:id="rId4" imgW="8737600" imgH="3708400" progId="Word.Document.12">
                  <p:embed/>
                </p:oleObj>
              </mc:Choice>
              <mc:Fallback>
                <p:oleObj name="Document" r:id="rId4" imgW="8737600" imgH="3708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7963" y="304800"/>
                        <a:ext cx="11857037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383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57200"/>
            <a:ext cx="8534400" cy="609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Key Takeaways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Goals and Value (Background vs. Foreground)</a:t>
            </a:r>
          </a:p>
          <a:p>
            <a:r>
              <a:rPr lang="en-US" sz="2200" dirty="0" smtClean="0"/>
              <a:t>Standards and objectives are helpful in framing our instruction, but value and meaning for students come from what they experience, explore, and explain.</a:t>
            </a:r>
          </a:p>
          <a:p>
            <a:endParaRPr lang="en-US" sz="1400" dirty="0" smtClean="0"/>
          </a:p>
          <a:p>
            <a:pPr algn="ctr"/>
            <a:r>
              <a:rPr lang="en-US" sz="2400" b="1" dirty="0" smtClean="0"/>
              <a:t>New vs. Old</a:t>
            </a:r>
          </a:p>
          <a:p>
            <a:r>
              <a:rPr lang="en-US" sz="2200" dirty="0" smtClean="0"/>
              <a:t>The old standards focused on knowing, telling, and defining; the new standards focus on modeling, analyzing, and designing. How we show mastery between old and new is very different?</a:t>
            </a:r>
            <a:endParaRPr lang="en-US" sz="2200" dirty="0"/>
          </a:p>
          <a:p>
            <a:endParaRPr lang="en-US" sz="1400" dirty="0" smtClean="0"/>
          </a:p>
          <a:p>
            <a:pPr algn="ctr"/>
            <a:r>
              <a:rPr lang="en-US" sz="2400" b="1" dirty="0" smtClean="0"/>
              <a:t>Inquiry</a:t>
            </a:r>
          </a:p>
          <a:p>
            <a:r>
              <a:rPr lang="en-US" sz="2200" dirty="0" smtClean="0"/>
              <a:t>Instruction for the new standards requires engaged, thoughtful students to be able to model complex ideas and provide evidence-based claims. Proficient inquiry-based learning provides a strategy to support the growth of all students.</a:t>
            </a: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Inputs and Outputs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304800"/>
            <a:ext cx="647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Inputs: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3200" dirty="0" smtClean="0"/>
              <a:t>Standards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3200" dirty="0" smtClean="0"/>
              <a:t>Objectives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3200" dirty="0" smtClean="0"/>
              <a:t>Curriculum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3200" dirty="0" smtClean="0"/>
              <a:t>Instruction/Strategies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3200" dirty="0" smtClean="0"/>
              <a:t>Assessments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4942582"/>
            <a:ext cx="64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Outputs: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3200" dirty="0" smtClean="0"/>
              <a:t>Student achievement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3200" dirty="0" smtClean="0"/>
              <a:t>Student success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1924"/>
          <a:stretch/>
        </p:blipFill>
        <p:spPr>
          <a:xfrm>
            <a:off x="4572000" y="1295400"/>
            <a:ext cx="4191001" cy="3774776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9179137">
            <a:off x="3595115" y="3733540"/>
            <a:ext cx="1524000" cy="762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02521">
            <a:off x="3808832" y="1473406"/>
            <a:ext cx="1524000" cy="762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05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59738" y="17366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749" y="2876407"/>
            <a:ext cx="6594451" cy="4286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8686800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Effective teaching is not a field of dreams where you just envision it and great success will be had.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3200" u="sng" dirty="0" smtClean="0">
                <a:solidFill>
                  <a:schemeClr val="bg1"/>
                </a:solidFill>
              </a:rPr>
              <a:t>Good teaching requires: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Intentionality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Perseverance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Reflection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Relevance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Meaning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65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0" y="1841480"/>
            <a:ext cx="512409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Contact Information:</a:t>
            </a:r>
          </a:p>
          <a:p>
            <a:pPr algn="ctr"/>
            <a:endParaRPr lang="en-US" sz="3600" dirty="0"/>
          </a:p>
          <a:p>
            <a:pPr algn="ctr"/>
            <a:r>
              <a:rPr lang="en-US" sz="3600" b="1" dirty="0" smtClean="0"/>
              <a:t>Jeff C. Marshall</a:t>
            </a:r>
          </a:p>
          <a:p>
            <a:pPr algn="ctr"/>
            <a:r>
              <a:rPr lang="en-US" sz="3600" dirty="0" smtClean="0"/>
              <a:t>Clemson University</a:t>
            </a:r>
          </a:p>
          <a:p>
            <a:pPr algn="ctr"/>
            <a:r>
              <a:rPr lang="en-US" sz="3600" dirty="0" smtClean="0">
                <a:hlinkClick r:id="rId2"/>
              </a:rPr>
              <a:t>marsha9@clemson.edu</a:t>
            </a:r>
            <a:endParaRPr lang="en-US" sz="3600" dirty="0" smtClean="0"/>
          </a:p>
          <a:p>
            <a:pPr algn="ctr"/>
            <a:r>
              <a:rPr lang="en-US" sz="3600" dirty="0" err="1" smtClean="0"/>
              <a:t>www.clemson.edu</a:t>
            </a:r>
            <a:r>
              <a:rPr lang="en-US" sz="3600" dirty="0" smtClean="0"/>
              <a:t>/</a:t>
            </a:r>
            <a:r>
              <a:rPr lang="en-US" sz="3600" dirty="0" err="1" smtClean="0"/>
              <a:t>iim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0"/>
            <a:ext cx="370694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446740" y="4283123"/>
            <a:ext cx="5004753" cy="1299542"/>
          </a:xfrm>
        </p:spPr>
        <p:txBody>
          <a:bodyPr>
            <a:normAutofit fontScale="90000"/>
          </a:bodyPr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Determining Foreground and Background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762000"/>
            <a:ext cx="3200400" cy="432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49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Foreground and Background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143000"/>
            <a:ext cx="670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Foreground are the interactions necessary to foster increased student success</a:t>
            </a:r>
          </a:p>
          <a:p>
            <a:endParaRPr lang="en-US" sz="3600" dirty="0"/>
          </a:p>
          <a:p>
            <a:r>
              <a:rPr lang="en-US" sz="3600" dirty="0" smtClean="0"/>
              <a:t>Background is what teachers need to succeed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94185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Standards and Objectives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5248642">
            <a:off x="1852990" y="-334279"/>
            <a:ext cx="4785365" cy="6834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Standards and objectives are crucial for teachers but students just hear </a:t>
            </a:r>
            <a:r>
              <a:rPr lang="en-US" sz="3600" i="1" dirty="0" smtClean="0"/>
              <a:t>blah, blah, blah</a:t>
            </a:r>
            <a:r>
              <a:rPr lang="en-US" sz="3600" dirty="0" smtClean="0"/>
              <a:t>—background noise.</a:t>
            </a:r>
          </a:p>
          <a:p>
            <a:pPr marL="0" indent="0">
              <a:buNone/>
            </a:pPr>
            <a:r>
              <a:rPr lang="en-US" sz="3600" dirty="0" smtClean="0"/>
              <a:t>Suggestion—try concept maps or essential questions to help frame past, present, and future.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323366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6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5009135"/>
            <a:ext cx="5004753" cy="1299542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Foreground 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143000"/>
            <a:ext cx="8153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Foreground (must provide for students):</a:t>
            </a:r>
          </a:p>
          <a:p>
            <a:r>
              <a:rPr lang="en-US" sz="3600" dirty="0" smtClean="0"/>
              <a:t>   </a:t>
            </a:r>
            <a:r>
              <a:rPr lang="en-US" sz="3600" b="1" dirty="0" smtClean="0"/>
              <a:t> Meaning</a:t>
            </a:r>
          </a:p>
          <a:p>
            <a:r>
              <a:rPr lang="en-US" sz="3600" b="1" dirty="0" smtClean="0"/>
              <a:t>      Value</a:t>
            </a:r>
          </a:p>
          <a:p>
            <a:r>
              <a:rPr lang="en-US" sz="3600" b="1" dirty="0" smtClean="0"/>
              <a:t>        Relevance</a:t>
            </a:r>
          </a:p>
          <a:p>
            <a:r>
              <a:rPr lang="en-US" sz="3600" b="1" dirty="0" smtClean="0"/>
              <a:t>           Relationships</a:t>
            </a:r>
          </a:p>
          <a:p>
            <a:r>
              <a:rPr lang="en-US" sz="3600" b="1" dirty="0"/>
              <a:t> </a:t>
            </a:r>
            <a:r>
              <a:rPr lang="en-US" sz="3600" b="1" dirty="0" smtClean="0"/>
              <a:t>             Challenge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02406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Background first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143000"/>
            <a:ext cx="670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We will focus first on the background—in order to improve the foreground experiences of students.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88046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binar powerpoint template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webinar powerpoint template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webinar powerpoint template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webinar powerpoint template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webinar powerpoint template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webinar powerpoint template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Kilter.thmx</Template>
  <TotalTime>14593</TotalTime>
  <Words>1069</Words>
  <Application>Microsoft Office PowerPoint</Application>
  <PresentationFormat>On-screen Show (4:3)</PresentationFormat>
  <Paragraphs>191</Paragraphs>
  <Slides>41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Kilter</vt:lpstr>
      <vt:lpstr>webinar powerpoint template</vt:lpstr>
      <vt:lpstr>1_webinar powerpoint template</vt:lpstr>
      <vt:lpstr>3_webinar powerpoint template</vt:lpstr>
      <vt:lpstr>8_webinar powerpoint template</vt:lpstr>
      <vt:lpstr>9_webinar powerpoint template</vt:lpstr>
      <vt:lpstr>10_webinar powerpoint template</vt:lpstr>
      <vt:lpstr>Microsoft Word Document</vt:lpstr>
      <vt:lpstr>Document</vt:lpstr>
      <vt:lpstr>Instruction, Curriculum, and Assessments for a New Era of Learning: Transforming Math and Science Practice</vt:lpstr>
      <vt:lpstr>Key to Student Success</vt:lpstr>
      <vt:lpstr>PowerPoint Presentation</vt:lpstr>
      <vt:lpstr>Inputs and Outputs</vt:lpstr>
      <vt:lpstr>Determining Foreground and Background</vt:lpstr>
      <vt:lpstr>Foreground and Background</vt:lpstr>
      <vt:lpstr>Standards and Objectives</vt:lpstr>
      <vt:lpstr>Foreground </vt:lpstr>
      <vt:lpstr>Background first</vt:lpstr>
      <vt:lpstr>Change is ahead: How will you respond?</vt:lpstr>
      <vt:lpstr>Prior Standards:  too much &amp; too little clarity</vt:lpstr>
      <vt:lpstr>CCSS and NGSS:   provide clarity, greater focus,  based on learning progressions</vt:lpstr>
      <vt:lpstr>PowerPoint Presentation</vt:lpstr>
      <vt:lpstr>PowerPoint Presentation</vt:lpstr>
      <vt:lpstr>What does this mean?</vt:lpstr>
      <vt:lpstr>Evidence-Based Claims</vt:lpstr>
      <vt:lpstr>Modeling Phenomena</vt:lpstr>
      <vt:lpstr>Standards and Instruction:  Marriage or Cat Fight</vt:lpstr>
      <vt:lpstr>PowerPoint Presentation</vt:lpstr>
      <vt:lpstr>PowerPoint Presentation</vt:lpstr>
      <vt:lpstr>What was responsible for this growth?</vt:lpstr>
      <vt:lpstr>PowerPoint Presentation</vt:lpstr>
      <vt:lpstr>PowerPoint Presentation</vt:lpstr>
      <vt:lpstr>What is inquiry-based instruction?</vt:lpstr>
      <vt:lpstr>Inquiry-Based Instruction</vt:lpstr>
      <vt:lpstr>What does an inquiry-based lesson look like?</vt:lpstr>
      <vt:lpstr>E.Q.: What is necessary for life to exist?</vt:lpstr>
      <vt:lpstr>Instructional Paradigms </vt:lpstr>
      <vt:lpstr>PowerPoint Presentation</vt:lpstr>
      <vt:lpstr>Characteristics of life</vt:lpstr>
      <vt:lpstr>Share and Critique</vt:lpstr>
      <vt:lpstr>Share and Critique (continued)</vt:lpstr>
      <vt:lpstr>Do you get it?</vt:lpstr>
      <vt:lpstr>PowerPoint Presentation</vt:lpstr>
      <vt:lpstr>Self Inventory</vt:lpstr>
      <vt:lpstr>How do we know when we have been successful?</vt:lpstr>
      <vt:lpstr>EQUIP (Electronic Quality of Inquiry Protocol)</vt:lpstr>
      <vt:lpstr>EQUIP Sample</vt:lpstr>
      <vt:lpstr>PowerPoint Presentation</vt:lpstr>
      <vt:lpstr>PowerPoint Presentation</vt:lpstr>
      <vt:lpstr>PowerPoint Presentation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 C. Marshall</dc:creator>
  <cp:lastModifiedBy>Windows User</cp:lastModifiedBy>
  <cp:revision>62</cp:revision>
  <cp:lastPrinted>2012-04-22T15:08:31Z</cp:lastPrinted>
  <dcterms:created xsi:type="dcterms:W3CDTF">2010-03-05T00:48:59Z</dcterms:created>
  <dcterms:modified xsi:type="dcterms:W3CDTF">2014-05-22T20:30:19Z</dcterms:modified>
</cp:coreProperties>
</file>