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80" y="69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91D64-823F-6B41-864F-6C8ECAED4028}" type="datetimeFigureOut">
              <a:rPr lang="en-US" smtClean="0"/>
              <a:t>2/25/13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D154A-9A23-6E4A-B154-9A9067121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523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A439A-155C-BF4F-8CC5-B4E662C27BEB}" type="datetimeFigureOut">
              <a:rPr lang="en-US" smtClean="0"/>
              <a:t>2/25/13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5B56D-EDF4-5A4F-8B0C-2A909C7E2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60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E215-77A1-454A-BDF1-BA55429EA6D4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2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5511A-069B-2C48-B62A-AA9E2AABA5D4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CB87-6128-5D45-BCC2-61A83D1CCA78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8FC73-866F-8A46-B52E-C5D9297CA509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3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E482-CB69-1B44-ABBB-68D2BA145269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1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996A-DEED-3043-9D76-883899D38625}" type="datetime1">
              <a:rPr lang="en-US" smtClean="0"/>
              <a:t>2/25/13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86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554-DC99-6242-85C2-4BA16AC0F2AC}" type="datetime1">
              <a:rPr lang="en-US" smtClean="0"/>
              <a:t>2/25/13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3453-7B16-444E-AC62-08555D252837}" type="datetime1">
              <a:rPr lang="en-US" smtClean="0"/>
              <a:t>2/25/13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B71A-36F8-E044-A2E3-10E2E244F3C4}" type="datetime1">
              <a:rPr lang="en-US" smtClean="0"/>
              <a:t>2/25/13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6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C653-C28C-3149-99CB-36D0D4BF3943}" type="datetime1">
              <a:rPr lang="en-US" smtClean="0"/>
              <a:t>2/25/13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8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2163-5C4E-BF47-8FB9-9F24C4C1C98D}" type="datetime1">
              <a:rPr lang="en-US" smtClean="0"/>
              <a:t>2/25/13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5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6EB6F-D06F-8145-8CF0-B17B62263B67}" type="datetime1">
              <a:rPr lang="en-US" smtClean="0"/>
              <a:t>2/25/13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Pierre Sutherland, University of Georgia, psuth@uga.edu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E6A0C-423A-4B66-9325-4DF17EA21B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3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5858" y="-19051"/>
            <a:ext cx="6121542" cy="211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051177" cy="571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80" y="7465842"/>
            <a:ext cx="2971620" cy="282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33604200" y="22435351"/>
            <a:ext cx="7693637" cy="2786849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6"/>
          <a:stretch>
            <a:fillRect/>
          </a:stretch>
        </p:blipFill>
        <p:spPr>
          <a:xfrm>
            <a:off x="39112214" y="14258924"/>
            <a:ext cx="1774215" cy="35718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5242" y="27281798"/>
            <a:ext cx="5639858" cy="380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243" y="21336000"/>
            <a:ext cx="3484685" cy="302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/>
          <p:nvPr/>
        </p:nvPicPr>
        <p:blipFill>
          <a:blip r:embed="rId9"/>
          <a:stretch>
            <a:fillRect/>
          </a:stretch>
        </p:blipFill>
        <p:spPr>
          <a:xfrm>
            <a:off x="18235244" y="14258924"/>
            <a:ext cx="3484685" cy="357187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10"/>
          <a:stretch>
            <a:fillRect/>
          </a:stretch>
        </p:blipFill>
        <p:spPr>
          <a:xfrm>
            <a:off x="18235245" y="6858000"/>
            <a:ext cx="3484685" cy="4419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57800" y="1524000"/>
            <a:ext cx="329946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0" dirty="0" smtClean="0"/>
              <a:t>Standards for Mathematical Practice</a:t>
            </a:r>
            <a:endParaRPr lang="en-US" sz="1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320895"/>
              </p:ext>
            </p:extLst>
          </p:nvPr>
        </p:nvGraphicFramePr>
        <p:xfrm>
          <a:off x="2362200" y="4953000"/>
          <a:ext cx="39243000" cy="268681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621500"/>
                <a:gridCol w="19621500"/>
              </a:tblGrid>
              <a:tr h="66675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Make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sense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problems and persevere  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in solving them.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Mathematically proficient students start by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explaining to themselves the meaning of a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problem and looking for entry points to its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solution.                 </a:t>
                      </a:r>
                      <a:r>
                        <a:rPr lang="en-US" sz="6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“Does this make sense?”</a:t>
                      </a:r>
                      <a:endParaRPr lang="en-US" sz="6000" b="1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5. Use appropriate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tools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strategically.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These tools might include pencil and paper, concrete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models, a ruler, a protractor, a calculator…</a:t>
                      </a:r>
                    </a:p>
                    <a:p>
                      <a:r>
                        <a:rPr lang="en-US" sz="6000" dirty="0" smtClean="0"/>
                        <a:t>         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identify relevant external mathematical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resources, such as digital content located on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a website, and use them to pose or solve problems…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675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abstractly and quantitatively.</a:t>
                      </a:r>
                    </a:p>
                    <a:p>
                      <a:r>
                        <a:rPr lang="en-US" sz="6000" dirty="0" smtClean="0"/>
                        <a:t>      ...to make sense of quantities and their relationships in </a:t>
                      </a:r>
                    </a:p>
                    <a:p>
                      <a:r>
                        <a:rPr lang="en-US" sz="6000" dirty="0" smtClean="0"/>
                        <a:t>       problem situations: students can both: </a:t>
                      </a:r>
                    </a:p>
                    <a:p>
                      <a:r>
                        <a:rPr lang="en-US" sz="6000" dirty="0" smtClean="0"/>
                        <a:t>                </a:t>
                      </a:r>
                      <a:r>
                        <a:rPr lang="en-US" sz="6000" i="1" dirty="0" smtClean="0"/>
                        <a:t>decontextualize</a:t>
                      </a:r>
                      <a:r>
                        <a:rPr lang="en-US" sz="6000" dirty="0" smtClean="0"/>
                        <a:t> (abstract) and </a:t>
                      </a:r>
                    </a:p>
                    <a:p>
                      <a:r>
                        <a:rPr lang="en-US" sz="6000" dirty="0" smtClean="0"/>
                        <a:t>                </a:t>
                      </a:r>
                      <a:r>
                        <a:rPr lang="en-US" sz="6000" i="1" dirty="0" smtClean="0"/>
                        <a:t>contextualize </a:t>
                      </a:r>
                      <a:r>
                        <a:rPr lang="en-US" sz="6000" dirty="0" smtClean="0"/>
                        <a:t>(specify).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6. Attend to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precision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…try to use clear definitions in discussion with others and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in their own reasoning… </a:t>
                      </a:r>
                      <a:r>
                        <a:rPr lang="en-US" sz="6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careful about specifying </a:t>
                      </a:r>
                    </a:p>
                    <a:p>
                      <a:r>
                        <a:rPr lang="en-US" sz="6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units of measure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express numerical answers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with a degree of precision appropriate for the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problem context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675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3. Construct viable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arguments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critique the reasoning of others.</a:t>
                      </a:r>
                    </a:p>
                    <a:p>
                      <a:r>
                        <a:rPr lang="en-US" dirty="0" smtClean="0"/>
                        <a:t>       …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stated assumptions, definitions, and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previously established results in constructing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arguments, </a:t>
                      </a:r>
                      <a:r>
                        <a:rPr lang="en-US" sz="6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conjectures and building </a:t>
                      </a:r>
                    </a:p>
                    <a:p>
                      <a:r>
                        <a:rPr lang="en-US" sz="60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logical progressions of statements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7. Look for and make use of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6000" dirty="0" smtClean="0"/>
                        <a:t>…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look closely to discern a pattern or </a:t>
                      </a:r>
                    </a:p>
                    <a:p>
                      <a:r>
                        <a:rPr lang="en-US" sz="6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structure…  they may sort a collection of shapes according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to how many sides the shapes have... can step back for an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overview and shift perspective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675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Model 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mathematics.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6000" dirty="0" smtClean="0"/>
                        <a:t>…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can apply what they know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are comfortable making assumptions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and approximations to simplify a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complicated situation, realizing that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these may need revision later…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8. Look for and express </a:t>
                      </a:r>
                      <a:r>
                        <a:rPr lang="en-US" sz="8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regularity</a:t>
                      </a: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</a:p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repeated reasoning.</a:t>
                      </a:r>
                    </a:p>
                    <a:p>
                      <a:r>
                        <a:rPr lang="en-US" dirty="0" smtClean="0"/>
                        <a:t>      …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notice if calculations are repeated, and look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both for general methods and for shortcuts…</a:t>
                      </a:r>
                      <a:r>
                        <a:rPr lang="en-US" sz="6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6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maintain oversight of the process, while </a:t>
                      </a:r>
                    </a:p>
                    <a:p>
                      <a:r>
                        <a:rPr lang="en-US" sz="6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attending to the details.</a:t>
                      </a:r>
                      <a:endParaRPr lang="en-US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8099" y="27813000"/>
            <a:ext cx="3343630" cy="374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2438400" y="31699200"/>
            <a:ext cx="39090600" cy="1219200"/>
          </a:xfrm>
        </p:spPr>
        <p:txBody>
          <a:bodyPr/>
          <a:lstStyle/>
          <a:p>
            <a:r>
              <a:rPr lang="en-US" sz="3600" dirty="0" smtClean="0"/>
              <a:t>Created by Pierre Sutherland, University of Georgia, </a:t>
            </a:r>
            <a:r>
              <a:rPr lang="en-US" sz="3600" dirty="0" err="1" smtClean="0"/>
              <a:t>psuth@uga.edu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601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364</Words>
  <Application>Microsoft Macintosh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UGA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Pierre</dc:creator>
  <cp:lastModifiedBy>Denise Spangler</cp:lastModifiedBy>
  <cp:revision>14</cp:revision>
  <dcterms:created xsi:type="dcterms:W3CDTF">2013-01-29T19:24:12Z</dcterms:created>
  <dcterms:modified xsi:type="dcterms:W3CDTF">2013-02-25T16:39:01Z</dcterms:modified>
</cp:coreProperties>
</file>