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Lst>
  <p:sldSz cx="9144000" cy="6858000" type="screen4x3"/>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60" d="100"/>
          <a:sy n="60" d="100"/>
        </p:scale>
        <p:origin x="-3084" y="-118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DC7582C-8C5B-42FE-83FC-354018AE1D67}" type="datetimeFigureOut">
              <a:rPr lang="en-US" smtClean="0"/>
              <a:t>4/19/2013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A32D1BF-7B7E-4902-934E-14390CA1C046}" type="slidenum">
              <a:rPr lang="en-US" smtClean="0"/>
              <a:t>‹#›</a:t>
            </a:fld>
            <a:endParaRPr lang="en-US" dirty="0"/>
          </a:p>
        </p:txBody>
      </p:sp>
    </p:spTree>
    <p:extLst>
      <p:ext uri="{BB962C8B-B14F-4D97-AF65-F5344CB8AC3E}">
        <p14:creationId xmlns:p14="http://schemas.microsoft.com/office/powerpoint/2010/main" val="5083360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DC7582C-8C5B-42FE-83FC-354018AE1D67}" type="datetimeFigureOut">
              <a:rPr lang="en-US" smtClean="0"/>
              <a:t>4/19/2013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A32D1BF-7B7E-4902-934E-14390CA1C046}" type="slidenum">
              <a:rPr lang="en-US" smtClean="0"/>
              <a:t>‹#›</a:t>
            </a:fld>
            <a:endParaRPr lang="en-US" dirty="0"/>
          </a:p>
        </p:txBody>
      </p:sp>
    </p:spTree>
    <p:extLst>
      <p:ext uri="{BB962C8B-B14F-4D97-AF65-F5344CB8AC3E}">
        <p14:creationId xmlns:p14="http://schemas.microsoft.com/office/powerpoint/2010/main" val="39159232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DC7582C-8C5B-42FE-83FC-354018AE1D67}" type="datetimeFigureOut">
              <a:rPr lang="en-US" smtClean="0"/>
              <a:t>4/19/2013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A32D1BF-7B7E-4902-934E-14390CA1C046}" type="slidenum">
              <a:rPr lang="en-US" smtClean="0"/>
              <a:t>‹#›</a:t>
            </a:fld>
            <a:endParaRPr lang="en-US" dirty="0"/>
          </a:p>
        </p:txBody>
      </p:sp>
    </p:spTree>
    <p:extLst>
      <p:ext uri="{BB962C8B-B14F-4D97-AF65-F5344CB8AC3E}">
        <p14:creationId xmlns:p14="http://schemas.microsoft.com/office/powerpoint/2010/main" val="5439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DC7582C-8C5B-42FE-83FC-354018AE1D67}" type="datetimeFigureOut">
              <a:rPr lang="en-US" smtClean="0"/>
              <a:t>4/19/2013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A32D1BF-7B7E-4902-934E-14390CA1C046}" type="slidenum">
              <a:rPr lang="en-US" smtClean="0"/>
              <a:t>‹#›</a:t>
            </a:fld>
            <a:endParaRPr lang="en-US" dirty="0"/>
          </a:p>
        </p:txBody>
      </p:sp>
    </p:spTree>
    <p:extLst>
      <p:ext uri="{BB962C8B-B14F-4D97-AF65-F5344CB8AC3E}">
        <p14:creationId xmlns:p14="http://schemas.microsoft.com/office/powerpoint/2010/main" val="4673805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DC7582C-8C5B-42FE-83FC-354018AE1D67}" type="datetimeFigureOut">
              <a:rPr lang="en-US" smtClean="0"/>
              <a:t>4/19/2013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A32D1BF-7B7E-4902-934E-14390CA1C046}" type="slidenum">
              <a:rPr lang="en-US" smtClean="0"/>
              <a:t>‹#›</a:t>
            </a:fld>
            <a:endParaRPr lang="en-US" dirty="0"/>
          </a:p>
        </p:txBody>
      </p:sp>
    </p:spTree>
    <p:extLst>
      <p:ext uri="{BB962C8B-B14F-4D97-AF65-F5344CB8AC3E}">
        <p14:creationId xmlns:p14="http://schemas.microsoft.com/office/powerpoint/2010/main" val="13548586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DC7582C-8C5B-42FE-83FC-354018AE1D67}" type="datetimeFigureOut">
              <a:rPr lang="en-US" smtClean="0"/>
              <a:t>4/19/2013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A32D1BF-7B7E-4902-934E-14390CA1C046}" type="slidenum">
              <a:rPr lang="en-US" smtClean="0"/>
              <a:t>‹#›</a:t>
            </a:fld>
            <a:endParaRPr lang="en-US" dirty="0"/>
          </a:p>
        </p:txBody>
      </p:sp>
    </p:spTree>
    <p:extLst>
      <p:ext uri="{BB962C8B-B14F-4D97-AF65-F5344CB8AC3E}">
        <p14:creationId xmlns:p14="http://schemas.microsoft.com/office/powerpoint/2010/main" val="8787865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DC7582C-8C5B-42FE-83FC-354018AE1D67}" type="datetimeFigureOut">
              <a:rPr lang="en-US" smtClean="0"/>
              <a:t>4/19/2013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A32D1BF-7B7E-4902-934E-14390CA1C046}" type="slidenum">
              <a:rPr lang="en-US" smtClean="0"/>
              <a:t>‹#›</a:t>
            </a:fld>
            <a:endParaRPr lang="en-US" dirty="0"/>
          </a:p>
        </p:txBody>
      </p:sp>
    </p:spTree>
    <p:extLst>
      <p:ext uri="{BB962C8B-B14F-4D97-AF65-F5344CB8AC3E}">
        <p14:creationId xmlns:p14="http://schemas.microsoft.com/office/powerpoint/2010/main" val="33477946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DC7582C-8C5B-42FE-83FC-354018AE1D67}" type="datetimeFigureOut">
              <a:rPr lang="en-US" smtClean="0"/>
              <a:t>4/19/2013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A32D1BF-7B7E-4902-934E-14390CA1C046}" type="slidenum">
              <a:rPr lang="en-US" smtClean="0"/>
              <a:t>‹#›</a:t>
            </a:fld>
            <a:endParaRPr lang="en-US" dirty="0"/>
          </a:p>
        </p:txBody>
      </p:sp>
    </p:spTree>
    <p:extLst>
      <p:ext uri="{BB962C8B-B14F-4D97-AF65-F5344CB8AC3E}">
        <p14:creationId xmlns:p14="http://schemas.microsoft.com/office/powerpoint/2010/main" val="42636511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C7582C-8C5B-42FE-83FC-354018AE1D67}" type="datetimeFigureOut">
              <a:rPr lang="en-US" smtClean="0"/>
              <a:t>4/19/2013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A32D1BF-7B7E-4902-934E-14390CA1C046}" type="slidenum">
              <a:rPr lang="en-US" smtClean="0"/>
              <a:t>‹#›</a:t>
            </a:fld>
            <a:endParaRPr lang="en-US" dirty="0"/>
          </a:p>
        </p:txBody>
      </p:sp>
    </p:spTree>
    <p:extLst>
      <p:ext uri="{BB962C8B-B14F-4D97-AF65-F5344CB8AC3E}">
        <p14:creationId xmlns:p14="http://schemas.microsoft.com/office/powerpoint/2010/main" val="31989101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DC7582C-8C5B-42FE-83FC-354018AE1D67}" type="datetimeFigureOut">
              <a:rPr lang="en-US" smtClean="0"/>
              <a:t>4/19/2013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A32D1BF-7B7E-4902-934E-14390CA1C046}" type="slidenum">
              <a:rPr lang="en-US" smtClean="0"/>
              <a:t>‹#›</a:t>
            </a:fld>
            <a:endParaRPr lang="en-US" dirty="0"/>
          </a:p>
        </p:txBody>
      </p:sp>
    </p:spTree>
    <p:extLst>
      <p:ext uri="{BB962C8B-B14F-4D97-AF65-F5344CB8AC3E}">
        <p14:creationId xmlns:p14="http://schemas.microsoft.com/office/powerpoint/2010/main" val="1130618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DC7582C-8C5B-42FE-83FC-354018AE1D67}" type="datetimeFigureOut">
              <a:rPr lang="en-US" smtClean="0"/>
              <a:t>4/19/2013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A32D1BF-7B7E-4902-934E-14390CA1C046}" type="slidenum">
              <a:rPr lang="en-US" smtClean="0"/>
              <a:t>‹#›</a:t>
            </a:fld>
            <a:endParaRPr lang="en-US" dirty="0"/>
          </a:p>
        </p:txBody>
      </p:sp>
    </p:spTree>
    <p:extLst>
      <p:ext uri="{BB962C8B-B14F-4D97-AF65-F5344CB8AC3E}">
        <p14:creationId xmlns:p14="http://schemas.microsoft.com/office/powerpoint/2010/main" val="13492315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57000" b="88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C7582C-8C5B-42FE-83FC-354018AE1D67}" type="datetimeFigureOut">
              <a:rPr lang="en-US" smtClean="0"/>
              <a:t>4/19/2013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32D1BF-7B7E-4902-934E-14390CA1C046}" type="slidenum">
              <a:rPr lang="en-US" smtClean="0"/>
              <a:t>‹#›</a:t>
            </a:fld>
            <a:endParaRPr lang="en-US" dirty="0"/>
          </a:p>
        </p:txBody>
      </p:sp>
    </p:spTree>
    <p:extLst>
      <p:ext uri="{BB962C8B-B14F-4D97-AF65-F5344CB8AC3E}">
        <p14:creationId xmlns:p14="http://schemas.microsoft.com/office/powerpoint/2010/main" val="11578745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nihms.nih.gov/"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publicaccess.nih.gov/select_deposit_publishers.htm" TargetMode="External"/><Relationship Id="rId2" Type="http://schemas.openxmlformats.org/officeDocument/2006/relationships/hyperlink" Target="http://publicaccess.nih.gov/submit_process_journals.htm" TargetMode="External"/><Relationship Id="rId1" Type="http://schemas.openxmlformats.org/officeDocument/2006/relationships/slideLayout" Target="../slideLayouts/slideLayout2.xml"/><Relationship Id="rId6" Type="http://schemas.openxmlformats.org/officeDocument/2006/relationships/hyperlink" Target="http://publicaccess.nih.gov/citation_methods.htm" TargetMode="External"/><Relationship Id="rId5" Type="http://schemas.openxmlformats.org/officeDocument/2006/relationships/hyperlink" Target="http://www.nihms.nih.gov/" TargetMode="External"/><Relationship Id="rId4" Type="http://schemas.openxmlformats.org/officeDocument/2006/relationships/hyperlink" Target="http://www.pubmedcentral.nih.gov/"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libguides.clemson.edu/nih" TargetMode="External"/><Relationship Id="rId2" Type="http://schemas.openxmlformats.org/officeDocument/2006/relationships/hyperlink" Target="http://www.surveymonkey.com/s/findpmcid" TargetMode="External"/><Relationship Id="rId1" Type="http://schemas.openxmlformats.org/officeDocument/2006/relationships/slideLayout" Target="../slideLayouts/slideLayout2.xml"/><Relationship Id="rId4" Type="http://schemas.openxmlformats.org/officeDocument/2006/relationships/hyperlink" Target="http://www.clemson.edu/library/reference/askALibrarian.html"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s://www.ncbi.nlm.nih.gov/account/?back_url=http://www.ncbi.nlm.nih.gov/sites/myncbi/"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grants.nih.gov/grants/rppr/"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hyperlink" Target="http://grants.nih.gov/grants/rppr/rppr_screen_shots.pdf"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mailto:dfinkle@clemson.edu" TargetMode="External"/><Relationship Id="rId2" Type="http://schemas.openxmlformats.org/officeDocument/2006/relationships/hyperlink" Target="mailto:cuosp@clemson.edu" TargetMode="External"/><Relationship Id="rId1" Type="http://schemas.openxmlformats.org/officeDocument/2006/relationships/slideLayout" Target="../slideLayouts/slideLayout2.xml"/><Relationship Id="rId6" Type="http://schemas.openxmlformats.org/officeDocument/2006/relationships/hyperlink" Target="mailto:klntgs@clemson.edu" TargetMode="External"/><Relationship Id="rId5" Type="http://schemas.openxmlformats.org/officeDocument/2006/relationships/hyperlink" Target="mailto:casandg@clemson.edu" TargetMode="External"/><Relationship Id="rId4" Type="http://schemas.openxmlformats.org/officeDocument/2006/relationships/hyperlink" Target="mailto:rook@clemson.edu"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hyperlink" Target="http://grants.nih.gov/grants/rppr/" TargetMode="External"/><Relationship Id="rId13" Type="http://schemas.openxmlformats.org/officeDocument/2006/relationships/hyperlink" Target="http://publicaccess.nih.gov/CheckingMSRevised082608.wmv" TargetMode="External"/><Relationship Id="rId3" Type="http://schemas.openxmlformats.org/officeDocument/2006/relationships/hyperlink" Target="http://libguides.clemson.edu/nih" TargetMode="External"/><Relationship Id="rId7" Type="http://schemas.openxmlformats.org/officeDocument/2006/relationships/hyperlink" Target="http://publicaccess.nih.gov/FAQ.htm" TargetMode="External"/><Relationship Id="rId12" Type="http://schemas.openxmlformats.org/officeDocument/2006/relationships/hyperlink" Target="http://www.nihms.nih.gov/help/publishers.shtml" TargetMode="External"/><Relationship Id="rId2" Type="http://schemas.openxmlformats.org/officeDocument/2006/relationships/hyperlink" Target="http://surveymonkey.com/s/findpmcid" TargetMode="External"/><Relationship Id="rId1" Type="http://schemas.openxmlformats.org/officeDocument/2006/relationships/slideLayout" Target="../slideLayouts/slideLayout2.xml"/><Relationship Id="rId6" Type="http://schemas.openxmlformats.org/officeDocument/2006/relationships/hyperlink" Target="http://publicaccess.nih.gov/communications.htm" TargetMode="External"/><Relationship Id="rId11" Type="http://schemas.openxmlformats.org/officeDocument/2006/relationships/hyperlink" Target="http://www.nihms.nih.gov/help/#slideshow" TargetMode="External"/><Relationship Id="rId5" Type="http://schemas.openxmlformats.org/officeDocument/2006/relationships/hyperlink" Target="http://grants.nih.gov/podcasts/All_About_Grants/index.htm" TargetMode="External"/><Relationship Id="rId10" Type="http://schemas.openxmlformats.org/officeDocument/2006/relationships/hyperlink" Target="http://www.nihms.nih.gov/help/faq.shtml" TargetMode="External"/><Relationship Id="rId4" Type="http://schemas.openxmlformats.org/officeDocument/2006/relationships/hyperlink" Target="http://publicaccess.nih.gov/" TargetMode="External"/><Relationship Id="rId9" Type="http://schemas.openxmlformats.org/officeDocument/2006/relationships/hyperlink" Target="https://www.ncbi.nlm.nih.gov/account/?back_url=http://www.ncbi.nlm.nih.gov/sites/myncbi/"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grants.nih.gov/grants/guide/notice-files/NOT-OD-09-071.html" TargetMode="External"/><Relationship Id="rId2" Type="http://schemas.openxmlformats.org/officeDocument/2006/relationships/hyperlink" Target="http://grants.nih.gov/grants/guide/notice-files/NOT-OD-08-033.html"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7758" y="3581400"/>
            <a:ext cx="6400800" cy="1752600"/>
          </a:xfrm>
        </p:spPr>
        <p:txBody>
          <a:bodyPr>
            <a:normAutofit/>
          </a:bodyPr>
          <a:lstStyle/>
          <a:p>
            <a:r>
              <a:rPr lang="en-US" sz="2000" dirty="0" smtClean="0"/>
              <a:t>Complying with the NIH Public Access Policy</a:t>
            </a:r>
          </a:p>
          <a:p>
            <a:endParaRPr lang="en-US" sz="2000" dirty="0" smtClean="0"/>
          </a:p>
          <a:p>
            <a:endParaRPr lang="en-US" sz="2000" dirty="0"/>
          </a:p>
          <a:p>
            <a:r>
              <a:rPr lang="en-US" sz="1600" dirty="0" smtClean="0"/>
              <a:t>Clemson University</a:t>
            </a:r>
            <a:endParaRPr lang="en-US" sz="1600" dirty="0"/>
          </a:p>
        </p:txBody>
      </p:sp>
      <p:pic>
        <p:nvPicPr>
          <p:cNvPr id="4" name="Picture 3"/>
          <p:cNvPicPr>
            <a:picLocks noChangeAspect="1"/>
          </p:cNvPicPr>
          <p:nvPr/>
        </p:nvPicPr>
        <p:blipFill>
          <a:blip r:embed="rId2" cstate="print">
            <a:duotone>
              <a:schemeClr val="bg2">
                <a:shade val="45000"/>
                <a:satMod val="135000"/>
              </a:schemeClr>
              <a:prstClr val="white"/>
            </a:duotone>
            <a:extLst>
              <a:ext uri="{BEBA8EAE-BF5A-486C-A8C5-ECC9F3942E4B}">
                <a14:imgProps xmlns:a14="http://schemas.microsoft.com/office/drawing/2010/main">
                  <a14:imgLayer r:embed="rId3">
                    <a14:imgEffect>
                      <a14:colorTemperature colorTemp="11500"/>
                    </a14:imgEffect>
                    <a14:imgEffect>
                      <a14:saturation sat="400000"/>
                    </a14:imgEffect>
                  </a14:imgLayer>
                </a14:imgProps>
              </a:ext>
              <a:ext uri="{28A0092B-C50C-407E-A947-70E740481C1C}">
                <a14:useLocalDpi xmlns:a14="http://schemas.microsoft.com/office/drawing/2010/main" val="0"/>
              </a:ext>
            </a:extLst>
          </a:blip>
          <a:stretch>
            <a:fillRect/>
          </a:stretch>
        </p:blipFill>
        <p:spPr>
          <a:xfrm>
            <a:off x="654424" y="1752600"/>
            <a:ext cx="7847469" cy="1456946"/>
          </a:xfrm>
          <a:prstGeom prst="rect">
            <a:avLst/>
          </a:prstGeom>
          <a:noFill/>
        </p:spPr>
      </p:pic>
      <p:sp>
        <p:nvSpPr>
          <p:cNvPr id="2" name="Title 1"/>
          <p:cNvSpPr>
            <a:spLocks noGrp="1"/>
          </p:cNvSpPr>
          <p:nvPr>
            <p:ph type="ctrTitle"/>
          </p:nvPr>
        </p:nvSpPr>
        <p:spPr>
          <a:xfrm>
            <a:off x="1703887" y="1828800"/>
            <a:ext cx="5992313" cy="990600"/>
          </a:xfrm>
        </p:spPr>
        <p:txBody>
          <a:bodyPr>
            <a:normAutofit fontScale="90000"/>
          </a:bodyPr>
          <a:lstStyle/>
          <a:p>
            <a:r>
              <a:rPr lang="en-US" dirty="0" smtClean="0">
                <a:solidFill>
                  <a:schemeClr val="bg1"/>
                </a:solidFill>
              </a:rPr>
              <a:t>Avoid delays with NIH Awards</a:t>
            </a:r>
            <a:endParaRPr lang="en-US" dirty="0">
              <a:solidFill>
                <a:schemeClr val="bg1"/>
              </a:solidFill>
            </a:endParaRPr>
          </a:p>
        </p:txBody>
      </p:sp>
    </p:spTree>
    <p:extLst>
      <p:ext uri="{BB962C8B-B14F-4D97-AF65-F5344CB8AC3E}">
        <p14:creationId xmlns:p14="http://schemas.microsoft.com/office/powerpoint/2010/main" val="18789600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rmAutofit fontScale="90000"/>
          </a:bodyPr>
          <a:lstStyle/>
          <a:p>
            <a:pPr algn="l"/>
            <a:r>
              <a:rPr lang="en-US" sz="3600" b="1" dirty="0" smtClean="0"/>
              <a:t>NIH Enhanced </a:t>
            </a:r>
            <a:br>
              <a:rPr lang="en-US" sz="3600" b="1" dirty="0" smtClean="0"/>
            </a:br>
            <a:r>
              <a:rPr lang="en-US" sz="3600" b="1" dirty="0" smtClean="0"/>
              <a:t>Public Access Policy</a:t>
            </a:r>
            <a:endParaRPr lang="en-US" sz="3600" b="1" dirty="0"/>
          </a:p>
        </p:txBody>
      </p:sp>
      <p:sp>
        <p:nvSpPr>
          <p:cNvPr id="3" name="Content Placeholder 2"/>
          <p:cNvSpPr>
            <a:spLocks noGrp="1"/>
          </p:cNvSpPr>
          <p:nvPr>
            <p:ph idx="1"/>
          </p:nvPr>
        </p:nvSpPr>
        <p:spPr>
          <a:xfrm>
            <a:off x="457200" y="1722437"/>
            <a:ext cx="8229600" cy="4525963"/>
          </a:xfrm>
        </p:spPr>
        <p:txBody>
          <a:bodyPr>
            <a:normAutofit lnSpcReduction="10000"/>
          </a:bodyPr>
          <a:lstStyle/>
          <a:p>
            <a:pPr marL="0" indent="0">
              <a:spcBef>
                <a:spcPts val="580"/>
              </a:spcBef>
              <a:buNone/>
              <a:defRPr/>
            </a:pPr>
            <a:r>
              <a:rPr lang="en-US" dirty="0" smtClean="0"/>
              <a:t>Next, we will </a:t>
            </a:r>
            <a:r>
              <a:rPr lang="en-US" dirty="0"/>
              <a:t>overview how to be </a:t>
            </a:r>
            <a:r>
              <a:rPr lang="en-US" dirty="0" smtClean="0"/>
              <a:t>compliant in three steps: </a:t>
            </a:r>
            <a:endParaRPr lang="en-US" dirty="0"/>
          </a:p>
          <a:p>
            <a:pPr marL="514350" indent="-514350">
              <a:spcBef>
                <a:spcPts val="580"/>
              </a:spcBef>
              <a:buFont typeface="+mj-lt"/>
              <a:buAutoNum type="arabicPeriod"/>
              <a:defRPr/>
            </a:pPr>
            <a:r>
              <a:rPr lang="en-US" sz="2600" dirty="0" smtClean="0"/>
              <a:t>Link publications to your NIH grant:</a:t>
            </a:r>
          </a:p>
          <a:p>
            <a:pPr marL="914400" lvl="1" indent="-514350">
              <a:spcBef>
                <a:spcPts val="580"/>
              </a:spcBef>
              <a:buFont typeface="Arial" pitchFamily="34" charset="0"/>
              <a:buChar char="•"/>
              <a:defRPr/>
            </a:pPr>
            <a:r>
              <a:rPr lang="en-US" sz="2200" dirty="0" smtClean="0"/>
              <a:t>Manuscript files through the </a:t>
            </a:r>
            <a:r>
              <a:rPr lang="en-US" sz="2200" dirty="0" smtClean="0">
                <a:hlinkClick r:id="rId2"/>
              </a:rPr>
              <a:t>NIH </a:t>
            </a:r>
            <a:r>
              <a:rPr lang="en-US" sz="2200" dirty="0">
                <a:hlinkClick r:id="rId2"/>
              </a:rPr>
              <a:t>Manuscript System </a:t>
            </a:r>
            <a:r>
              <a:rPr lang="en-US" sz="2200" dirty="0"/>
              <a:t>(NIHMS</a:t>
            </a:r>
            <a:r>
              <a:rPr lang="en-US" sz="2200" dirty="0" smtClean="0"/>
              <a:t>)</a:t>
            </a:r>
          </a:p>
          <a:p>
            <a:pPr marL="914400" lvl="1" indent="-514350">
              <a:spcBef>
                <a:spcPts val="580"/>
              </a:spcBef>
              <a:buFont typeface="Arial" pitchFamily="34" charset="0"/>
              <a:buChar char="•"/>
              <a:defRPr/>
            </a:pPr>
            <a:r>
              <a:rPr lang="en-US" sz="2200" dirty="0" smtClean="0"/>
              <a:t>Full </a:t>
            </a:r>
            <a:r>
              <a:rPr lang="en-US" sz="2200" dirty="0"/>
              <a:t>text and final </a:t>
            </a:r>
            <a:r>
              <a:rPr lang="en-US" sz="2200" dirty="0" smtClean="0"/>
              <a:t>articles through </a:t>
            </a:r>
            <a:r>
              <a:rPr lang="en-US" sz="2200" dirty="0"/>
              <a:t>PubMed </a:t>
            </a:r>
            <a:r>
              <a:rPr lang="en-US" sz="2200" dirty="0" smtClean="0"/>
              <a:t>Central </a:t>
            </a:r>
          </a:p>
          <a:p>
            <a:pPr marL="514350" indent="-514350">
              <a:spcBef>
                <a:spcPts val="580"/>
              </a:spcBef>
              <a:buFont typeface="+mj-lt"/>
              <a:buAutoNum type="arabicPeriod"/>
              <a:defRPr/>
            </a:pPr>
            <a:r>
              <a:rPr lang="en-US" sz="2600" dirty="0" smtClean="0"/>
              <a:t>In My Bibliography of </a:t>
            </a:r>
            <a:r>
              <a:rPr lang="en-US" sz="2600" dirty="0" err="1" smtClean="0"/>
              <a:t>MyNCBI</a:t>
            </a:r>
            <a:endParaRPr lang="en-US" sz="2600" dirty="0" smtClean="0"/>
          </a:p>
          <a:p>
            <a:pPr marL="514350" indent="-514350">
              <a:spcBef>
                <a:spcPts val="580"/>
              </a:spcBef>
              <a:buFont typeface="+mj-lt"/>
              <a:buAutoNum type="arabicPeriod"/>
              <a:defRPr/>
            </a:pPr>
            <a:r>
              <a:rPr lang="en-US" sz="2600" dirty="0" smtClean="0"/>
              <a:t>In </a:t>
            </a:r>
            <a:r>
              <a:rPr lang="en-US" sz="2600" dirty="0"/>
              <a:t>the RPPR – live feed of publications from MyNCBI, can associate the grant to the publication, which will feed back to MyNCBI (a two-way feed)</a:t>
            </a:r>
          </a:p>
        </p:txBody>
      </p:sp>
    </p:spTree>
    <p:extLst>
      <p:ext uri="{BB962C8B-B14F-4D97-AF65-F5344CB8AC3E}">
        <p14:creationId xmlns:p14="http://schemas.microsoft.com/office/powerpoint/2010/main" val="176977450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ctr">
              <a:buNone/>
            </a:pPr>
            <a:r>
              <a:rPr lang="en-US" dirty="0" smtClean="0"/>
              <a:t>How do you make sure publications become compliant? </a:t>
            </a:r>
            <a:endParaRPr lang="en-US" dirty="0"/>
          </a:p>
        </p:txBody>
      </p:sp>
    </p:spTree>
    <p:extLst>
      <p:ext uri="{BB962C8B-B14F-4D97-AF65-F5344CB8AC3E}">
        <p14:creationId xmlns:p14="http://schemas.microsoft.com/office/powerpoint/2010/main" val="388542038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noAutofit/>
          </a:bodyPr>
          <a:lstStyle/>
          <a:p>
            <a:pPr algn="l"/>
            <a:r>
              <a:rPr lang="en-US" sz="3600" b="1" dirty="0" smtClean="0"/>
              <a:t>How Awardees </a:t>
            </a:r>
            <a:br>
              <a:rPr lang="en-US" sz="3600" b="1" dirty="0" smtClean="0"/>
            </a:br>
            <a:r>
              <a:rPr lang="en-US" sz="3600" b="1" dirty="0" smtClean="0"/>
              <a:t>Comply</a:t>
            </a:r>
            <a:endParaRPr lang="en-US" sz="3600" b="1" dirty="0"/>
          </a:p>
        </p:txBody>
      </p:sp>
      <p:sp>
        <p:nvSpPr>
          <p:cNvPr id="3" name="Content Placeholder 2"/>
          <p:cNvSpPr>
            <a:spLocks noGrp="1"/>
          </p:cNvSpPr>
          <p:nvPr>
            <p:ph idx="1"/>
          </p:nvPr>
        </p:nvSpPr>
        <p:spPr>
          <a:xfrm>
            <a:off x="457200" y="1874837"/>
            <a:ext cx="8229600" cy="4525963"/>
          </a:xfrm>
        </p:spPr>
        <p:txBody>
          <a:bodyPr>
            <a:noAutofit/>
          </a:bodyPr>
          <a:lstStyle/>
          <a:p>
            <a:pPr marL="0" indent="0">
              <a:lnSpc>
                <a:spcPct val="80000"/>
              </a:lnSpc>
              <a:buNone/>
              <a:defRPr/>
            </a:pPr>
            <a:r>
              <a:rPr lang="en-US" sz="1800" dirty="0"/>
              <a:t> </a:t>
            </a:r>
            <a:r>
              <a:rPr lang="en-US" sz="1800" b="1" dirty="0"/>
              <a:t>1.  Address Copyright</a:t>
            </a:r>
          </a:p>
          <a:p>
            <a:pPr marL="838200" lvl="1" indent="-381000">
              <a:lnSpc>
                <a:spcPct val="80000"/>
              </a:lnSpc>
              <a:defRPr/>
            </a:pPr>
            <a:r>
              <a:rPr lang="en-US" sz="1800" dirty="0"/>
              <a:t>Institutions and investigators are responsible for ensuring full compliance with the Public Access Policy (e.g., that any publishing or copyright agreements are consistent with submitting to PMC).	</a:t>
            </a:r>
          </a:p>
          <a:p>
            <a:pPr marL="838200" lvl="1" indent="-381000">
              <a:lnSpc>
                <a:spcPct val="80000"/>
              </a:lnSpc>
              <a:defRPr/>
            </a:pPr>
            <a:r>
              <a:rPr lang="en-US" sz="1800" b="1" dirty="0"/>
              <a:t>Before</a:t>
            </a:r>
            <a:r>
              <a:rPr lang="en-US" sz="1800" dirty="0"/>
              <a:t> an author signs a publication agreement or similar copyright transfer agreement, make sure that the agreement allows the final peer-reviewed manuscript to be submitted to NIH in accordance with the Public Access Policy.</a:t>
            </a:r>
            <a:br>
              <a:rPr lang="en-US" sz="1800" dirty="0"/>
            </a:br>
            <a:endParaRPr lang="en-US" sz="1800" dirty="0"/>
          </a:p>
          <a:p>
            <a:pPr lvl="1">
              <a:buNone/>
              <a:defRPr/>
            </a:pPr>
            <a:r>
              <a:rPr lang="en-US" sz="1800" b="1" dirty="0"/>
              <a:t>We encourage authors to consider</a:t>
            </a:r>
          </a:p>
          <a:p>
            <a:pPr lvl="1">
              <a:defRPr/>
            </a:pPr>
            <a:r>
              <a:rPr lang="en-US" sz="1800" dirty="0"/>
              <a:t>What submission method will be used? </a:t>
            </a:r>
          </a:p>
          <a:p>
            <a:pPr lvl="1">
              <a:defRPr/>
            </a:pPr>
            <a:r>
              <a:rPr lang="en-US" sz="1800" dirty="0"/>
              <a:t>What version of the paper will be made available on PMC?</a:t>
            </a:r>
          </a:p>
          <a:p>
            <a:pPr lvl="1">
              <a:defRPr/>
            </a:pPr>
            <a:r>
              <a:rPr lang="en-US" sz="1800" dirty="0"/>
              <a:t>Who will submit the paper?</a:t>
            </a:r>
          </a:p>
          <a:p>
            <a:pPr lvl="1">
              <a:defRPr/>
            </a:pPr>
            <a:r>
              <a:rPr lang="en-US" sz="1800" dirty="0"/>
              <a:t>When will it be submitted?</a:t>
            </a:r>
          </a:p>
          <a:p>
            <a:pPr lvl="1">
              <a:defRPr/>
            </a:pPr>
            <a:r>
              <a:rPr lang="en-US" sz="1800" dirty="0"/>
              <a:t>Who will approve the submission?</a:t>
            </a:r>
          </a:p>
          <a:p>
            <a:pPr lvl="1">
              <a:defRPr/>
            </a:pPr>
            <a:r>
              <a:rPr lang="en-US" sz="1800" dirty="0"/>
              <a:t>When can the paper be made public on PMC?</a:t>
            </a:r>
          </a:p>
        </p:txBody>
      </p:sp>
    </p:spTree>
    <p:extLst>
      <p:ext uri="{BB962C8B-B14F-4D97-AF65-F5344CB8AC3E}">
        <p14:creationId xmlns:p14="http://schemas.microsoft.com/office/powerpoint/2010/main" val="8180841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noAutofit/>
          </a:bodyPr>
          <a:lstStyle/>
          <a:p>
            <a:pPr algn="l"/>
            <a:r>
              <a:rPr lang="en-US" sz="3600" b="1" dirty="0" smtClean="0"/>
              <a:t>How Awardees </a:t>
            </a:r>
            <a:br>
              <a:rPr lang="en-US" sz="3600" b="1" dirty="0" smtClean="0"/>
            </a:br>
            <a:r>
              <a:rPr lang="en-US" sz="3600" b="1" dirty="0" smtClean="0"/>
              <a:t>Comply</a:t>
            </a:r>
            <a:endParaRPr lang="en-US" sz="3600" dirty="0"/>
          </a:p>
        </p:txBody>
      </p:sp>
      <p:sp>
        <p:nvSpPr>
          <p:cNvPr id="3" name="Content Placeholder 2"/>
          <p:cNvSpPr>
            <a:spLocks noGrp="1"/>
          </p:cNvSpPr>
          <p:nvPr>
            <p:ph idx="1"/>
          </p:nvPr>
        </p:nvSpPr>
        <p:spPr>
          <a:xfrm>
            <a:off x="457200" y="1798637"/>
            <a:ext cx="8229600" cy="4525963"/>
          </a:xfrm>
        </p:spPr>
        <p:txBody>
          <a:bodyPr>
            <a:normAutofit/>
          </a:bodyPr>
          <a:lstStyle/>
          <a:p>
            <a:pPr marL="0" indent="0">
              <a:lnSpc>
                <a:spcPct val="80000"/>
              </a:lnSpc>
              <a:buNone/>
              <a:defRPr/>
            </a:pPr>
            <a:r>
              <a:rPr lang="en-US" sz="1900" b="1" dirty="0"/>
              <a:t>2.  Deposit Paper Upon Acceptance for Publication</a:t>
            </a:r>
          </a:p>
          <a:p>
            <a:pPr marL="838200" lvl="1" indent="-381000">
              <a:lnSpc>
                <a:spcPct val="80000"/>
              </a:lnSpc>
              <a:defRPr/>
            </a:pPr>
            <a:r>
              <a:rPr lang="en-US" sz="1900" b="1" dirty="0"/>
              <a:t>Method A</a:t>
            </a:r>
            <a:r>
              <a:rPr lang="en-US" sz="1900" dirty="0"/>
              <a:t>: Publish in a </a:t>
            </a:r>
            <a:r>
              <a:rPr lang="en-US" sz="1900" dirty="0">
                <a:hlinkClick r:id="rId2"/>
              </a:rPr>
              <a:t>journal</a:t>
            </a:r>
            <a:r>
              <a:rPr lang="en-US" sz="1900" dirty="0"/>
              <a:t> that deposits </a:t>
            </a:r>
            <a:r>
              <a:rPr lang="en-US" sz="1900" i="1" dirty="0"/>
              <a:t>all</a:t>
            </a:r>
            <a:r>
              <a:rPr lang="en-US" sz="1900" dirty="0"/>
              <a:t> NIH-funded final published articles in PMC without author involvement.</a:t>
            </a:r>
          </a:p>
          <a:p>
            <a:pPr marL="838200" lvl="1" indent="-381000">
              <a:lnSpc>
                <a:spcPct val="80000"/>
              </a:lnSpc>
              <a:defRPr/>
            </a:pPr>
            <a:r>
              <a:rPr lang="en-US" sz="1900" b="1" dirty="0"/>
              <a:t>Method B</a:t>
            </a:r>
            <a:r>
              <a:rPr lang="en-US" sz="1900" dirty="0"/>
              <a:t>: Make arrangements to have a </a:t>
            </a:r>
            <a:r>
              <a:rPr lang="en-US" sz="1900" dirty="0">
                <a:hlinkClick r:id="rId3"/>
              </a:rPr>
              <a:t>publisher</a:t>
            </a:r>
            <a:r>
              <a:rPr lang="en-US" sz="1900" dirty="0"/>
              <a:t> deposit a </a:t>
            </a:r>
            <a:r>
              <a:rPr lang="en-US" sz="1900" i="1" dirty="0"/>
              <a:t>specific</a:t>
            </a:r>
            <a:r>
              <a:rPr lang="en-US" sz="1900" dirty="0"/>
              <a:t> final published article in </a:t>
            </a:r>
            <a:r>
              <a:rPr lang="en-US" sz="1900" dirty="0">
                <a:hlinkClick r:id="rId4"/>
              </a:rPr>
              <a:t>PMC</a:t>
            </a:r>
            <a:r>
              <a:rPr lang="en-US" sz="1900" dirty="0"/>
              <a:t>.</a:t>
            </a:r>
          </a:p>
          <a:p>
            <a:pPr marL="838200" lvl="1" indent="-381000">
              <a:lnSpc>
                <a:spcPct val="80000"/>
              </a:lnSpc>
              <a:defRPr/>
            </a:pPr>
            <a:r>
              <a:rPr lang="en-US" sz="1900" b="1" dirty="0"/>
              <a:t>Method C</a:t>
            </a:r>
            <a:r>
              <a:rPr lang="en-US" sz="1900" dirty="0"/>
              <a:t>: Deposit the final peer-reviewed manuscript in </a:t>
            </a:r>
            <a:r>
              <a:rPr lang="en-US" sz="1900" dirty="0">
                <a:hlinkClick r:id="rId4"/>
              </a:rPr>
              <a:t>PMC</a:t>
            </a:r>
            <a:r>
              <a:rPr lang="en-US" sz="1900" dirty="0"/>
              <a:t> yourself via the </a:t>
            </a:r>
            <a:r>
              <a:rPr lang="en-US" sz="1900" dirty="0">
                <a:hlinkClick r:id="rId5"/>
              </a:rPr>
              <a:t>NIHMS</a:t>
            </a:r>
            <a:r>
              <a:rPr lang="en-US" sz="1900" dirty="0"/>
              <a:t>. </a:t>
            </a:r>
          </a:p>
          <a:p>
            <a:pPr marL="838200" lvl="1" indent="-381000">
              <a:lnSpc>
                <a:spcPct val="80000"/>
              </a:lnSpc>
              <a:defRPr/>
            </a:pPr>
            <a:r>
              <a:rPr lang="en-US" sz="1900" b="1" dirty="0"/>
              <a:t>Method D</a:t>
            </a:r>
            <a:r>
              <a:rPr lang="en-US" sz="1900" dirty="0"/>
              <a:t>: Complete the submission process for a final peer-reviewed manuscript that the publisher has deposited via the </a:t>
            </a:r>
            <a:r>
              <a:rPr lang="en-US" sz="1900" dirty="0">
                <a:hlinkClick r:id="rId5"/>
              </a:rPr>
              <a:t>NIHMS</a:t>
            </a:r>
            <a:r>
              <a:rPr lang="en-US" sz="1900" dirty="0"/>
              <a:t>.</a:t>
            </a:r>
          </a:p>
          <a:p>
            <a:pPr marL="457200" indent="-457200">
              <a:lnSpc>
                <a:spcPct val="80000"/>
              </a:lnSpc>
              <a:defRPr/>
            </a:pPr>
            <a:endParaRPr lang="en-US" sz="1900" b="1" dirty="0"/>
          </a:p>
          <a:p>
            <a:pPr marL="0" indent="0">
              <a:lnSpc>
                <a:spcPct val="80000"/>
              </a:lnSpc>
              <a:buNone/>
              <a:defRPr/>
            </a:pPr>
            <a:r>
              <a:rPr lang="en-US" sz="1900" b="1" dirty="0"/>
              <a:t>3.  Cite Article</a:t>
            </a:r>
          </a:p>
          <a:p>
            <a:pPr marL="838200" lvl="1" indent="-381000">
              <a:lnSpc>
                <a:spcPct val="80000"/>
              </a:lnSpc>
              <a:defRPr/>
            </a:pPr>
            <a:r>
              <a:rPr lang="en-US" sz="1900" b="1" dirty="0"/>
              <a:t>Include the PMC number (PMCID) </a:t>
            </a:r>
            <a:r>
              <a:rPr lang="en-US" sz="1900" dirty="0"/>
              <a:t>for applicable papers in applications, proposals and reports, as described at </a:t>
            </a:r>
            <a:r>
              <a:rPr lang="en-US" sz="1900" dirty="0">
                <a:hlinkClick r:id="rId6"/>
              </a:rPr>
              <a:t>http://publicaccess.nih.gov/citation_methods.htm</a:t>
            </a:r>
            <a:endParaRPr lang="en-US" sz="1900" dirty="0"/>
          </a:p>
          <a:p>
            <a:pPr marL="0" indent="0">
              <a:buNone/>
            </a:pPr>
            <a:endParaRPr lang="en-US" dirty="0"/>
          </a:p>
        </p:txBody>
      </p:sp>
    </p:spTree>
    <p:extLst>
      <p:ext uri="{BB962C8B-B14F-4D97-AF65-F5344CB8AC3E}">
        <p14:creationId xmlns:p14="http://schemas.microsoft.com/office/powerpoint/2010/main" val="190466307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rmAutofit fontScale="90000"/>
          </a:bodyPr>
          <a:lstStyle/>
          <a:p>
            <a:pPr algn="l"/>
            <a:r>
              <a:rPr lang="en-US" sz="3600" b="1" dirty="0" smtClean="0"/>
              <a:t>Overview of</a:t>
            </a:r>
            <a:br>
              <a:rPr lang="en-US" sz="3600" b="1" dirty="0" smtClean="0"/>
            </a:br>
            <a:r>
              <a:rPr lang="en-US" sz="3600" b="1" dirty="0" smtClean="0"/>
              <a:t>Submission Methods</a:t>
            </a:r>
            <a:endParaRPr lang="en-US" sz="3600" b="1"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76777" y="1722438"/>
            <a:ext cx="6390445" cy="452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0622969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normAutofit fontScale="90000"/>
          </a:bodyPr>
          <a:lstStyle/>
          <a:p>
            <a:pPr algn="l"/>
            <a:r>
              <a:rPr lang="en-US" sz="3600" b="1" dirty="0" smtClean="0"/>
              <a:t>How the library</a:t>
            </a:r>
            <a:br>
              <a:rPr lang="en-US" sz="3600" b="1" dirty="0" smtClean="0"/>
            </a:br>
            <a:r>
              <a:rPr lang="en-US" sz="3600" b="1" dirty="0" smtClean="0"/>
              <a:t>can help</a:t>
            </a:r>
            <a:endParaRPr lang="en-US" sz="3600" b="1" dirty="0"/>
          </a:p>
        </p:txBody>
      </p:sp>
      <p:sp>
        <p:nvSpPr>
          <p:cNvPr id="3" name="Content Placeholder 2"/>
          <p:cNvSpPr>
            <a:spLocks noGrp="1"/>
          </p:cNvSpPr>
          <p:nvPr>
            <p:ph idx="1"/>
          </p:nvPr>
        </p:nvSpPr>
        <p:spPr>
          <a:xfrm>
            <a:off x="457200" y="1874837"/>
            <a:ext cx="8229600" cy="4525963"/>
          </a:xfrm>
        </p:spPr>
        <p:txBody>
          <a:bodyPr>
            <a:normAutofit/>
          </a:bodyPr>
          <a:lstStyle/>
          <a:p>
            <a:pPr>
              <a:defRPr/>
            </a:pPr>
            <a:r>
              <a:rPr lang="en-US" sz="1800" dirty="0"/>
              <a:t>Use this interactive tool to find out what steps you need to take:</a:t>
            </a:r>
          </a:p>
          <a:p>
            <a:pPr lvl="1">
              <a:defRPr/>
            </a:pPr>
            <a:r>
              <a:rPr lang="en-US" sz="1800" dirty="0">
                <a:hlinkClick r:id="rId2"/>
              </a:rPr>
              <a:t>http://www.surveymonkey.com/s/findpmcid</a:t>
            </a:r>
            <a:r>
              <a:rPr lang="en-US" sz="1800" dirty="0"/>
              <a:t> </a:t>
            </a:r>
            <a:endParaRPr lang="en-US" sz="1800" dirty="0"/>
          </a:p>
          <a:p>
            <a:pPr marL="457200" lvl="1" indent="0">
              <a:buNone/>
              <a:defRPr/>
            </a:pPr>
            <a:endParaRPr lang="en-US" sz="1800" dirty="0" smtClean="0"/>
          </a:p>
          <a:p>
            <a:pPr lvl="1">
              <a:defRPr/>
            </a:pPr>
            <a:endParaRPr lang="en-US" sz="1800" dirty="0"/>
          </a:p>
          <a:p>
            <a:pPr>
              <a:defRPr/>
            </a:pPr>
            <a:r>
              <a:rPr lang="en-US" sz="1800" dirty="0" smtClean="0"/>
              <a:t>Get </a:t>
            </a:r>
            <a:r>
              <a:rPr lang="en-US" sz="1800" dirty="0"/>
              <a:t>more information about the process from the library website</a:t>
            </a:r>
            <a:r>
              <a:rPr lang="en-US" sz="1800" dirty="0" smtClean="0"/>
              <a:t>:</a:t>
            </a:r>
            <a:endParaRPr lang="en-US" sz="1800" dirty="0"/>
          </a:p>
          <a:p>
            <a:pPr marL="0" indent="0">
              <a:buNone/>
            </a:pPr>
            <a:r>
              <a:rPr lang="en-US" sz="1800" dirty="0" smtClean="0"/>
              <a:t>     - </a:t>
            </a:r>
            <a:r>
              <a:rPr lang="en-US" sz="1800" dirty="0"/>
              <a:t> </a:t>
            </a:r>
            <a:r>
              <a:rPr lang="en-US" sz="1800" u="sng" dirty="0" smtClean="0">
                <a:hlinkClick r:id="rId3"/>
              </a:rPr>
              <a:t>http</a:t>
            </a:r>
            <a:r>
              <a:rPr lang="en-US" sz="1800" u="sng" dirty="0">
                <a:hlinkClick r:id="rId3"/>
              </a:rPr>
              <a:t>://</a:t>
            </a:r>
            <a:r>
              <a:rPr lang="en-US" sz="1800" u="sng" dirty="0" smtClean="0">
                <a:hlinkClick r:id="rId3"/>
              </a:rPr>
              <a:t>libguides.clemson.edu/nih</a:t>
            </a:r>
            <a:r>
              <a:rPr lang="en-US" sz="1800" dirty="0"/>
              <a:t> </a:t>
            </a:r>
          </a:p>
          <a:p>
            <a:endParaRPr lang="en-US" sz="1800" dirty="0"/>
          </a:p>
          <a:p>
            <a:pPr marL="0" indent="0">
              <a:buNone/>
            </a:pPr>
            <a:endParaRPr lang="en-US" sz="1800" dirty="0"/>
          </a:p>
          <a:p>
            <a:pPr>
              <a:defRPr/>
            </a:pPr>
            <a:r>
              <a:rPr lang="en-US" sz="1800" dirty="0" smtClean="0"/>
              <a:t>Contact </a:t>
            </a:r>
            <a:r>
              <a:rPr lang="en-US" sz="1800" dirty="0"/>
              <a:t>a librarian if you have questions about searching the databases: </a:t>
            </a:r>
            <a:r>
              <a:rPr lang="en-US" sz="1800" dirty="0">
                <a:hlinkClick r:id="rId4"/>
              </a:rPr>
              <a:t>http://www.clemson.edu/library/reference/askALibrarian.html</a:t>
            </a:r>
            <a:r>
              <a:rPr lang="en-US" sz="1800" dirty="0"/>
              <a:t> </a:t>
            </a:r>
          </a:p>
        </p:txBody>
      </p:sp>
    </p:spTree>
    <p:extLst>
      <p:ext uri="{BB962C8B-B14F-4D97-AF65-F5344CB8AC3E}">
        <p14:creationId xmlns:p14="http://schemas.microsoft.com/office/powerpoint/2010/main" val="349402376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ctr">
              <a:buNone/>
            </a:pPr>
            <a:r>
              <a:rPr lang="en-US" dirty="0" smtClean="0"/>
              <a:t>What is My NCBI?</a:t>
            </a:r>
            <a:endParaRPr lang="en-US" dirty="0"/>
          </a:p>
        </p:txBody>
      </p:sp>
    </p:spTree>
    <p:extLst>
      <p:ext uri="{BB962C8B-B14F-4D97-AF65-F5344CB8AC3E}">
        <p14:creationId xmlns:p14="http://schemas.microsoft.com/office/powerpoint/2010/main" val="209390038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noAutofit/>
          </a:bodyPr>
          <a:lstStyle/>
          <a:p>
            <a:pPr algn="l"/>
            <a:r>
              <a:rPr lang="en-US" sz="3600" b="1" dirty="0" smtClean="0"/>
              <a:t>What is </a:t>
            </a:r>
            <a:br>
              <a:rPr lang="en-US" sz="3600" b="1" dirty="0" smtClean="0"/>
            </a:br>
            <a:r>
              <a:rPr lang="en-US" sz="3600" b="1" dirty="0" smtClean="0"/>
              <a:t>My NCBI?</a:t>
            </a:r>
            <a:endParaRPr lang="en-US" sz="3600" b="1" dirty="0"/>
          </a:p>
        </p:txBody>
      </p:sp>
      <p:sp>
        <p:nvSpPr>
          <p:cNvPr id="3" name="Content Placeholder 2"/>
          <p:cNvSpPr>
            <a:spLocks noGrp="1"/>
          </p:cNvSpPr>
          <p:nvPr>
            <p:ph idx="1"/>
          </p:nvPr>
        </p:nvSpPr>
        <p:spPr>
          <a:xfrm>
            <a:off x="457200" y="1828800"/>
            <a:ext cx="8229600" cy="4525963"/>
          </a:xfrm>
        </p:spPr>
        <p:txBody>
          <a:bodyPr>
            <a:normAutofit/>
          </a:bodyPr>
          <a:lstStyle/>
          <a:p>
            <a:pPr>
              <a:spcBef>
                <a:spcPts val="575"/>
              </a:spcBef>
              <a:buClr>
                <a:schemeClr val="accent1"/>
              </a:buClr>
              <a:buSzPct val="85000"/>
              <a:buFont typeface="Wingdings 2" pitchFamily="18" charset="2"/>
              <a:buNone/>
              <a:defRPr/>
            </a:pPr>
            <a:r>
              <a:rPr lang="en-US" sz="1900" b="1" dirty="0" smtClean="0">
                <a:ea typeface="MS PGothic" pitchFamily="34" charset="-128"/>
                <a:cs typeface="Arial" pitchFamily="34" charset="0"/>
              </a:rPr>
              <a:t>My </a:t>
            </a:r>
            <a:r>
              <a:rPr lang="en-US" sz="1900" b="1" dirty="0">
                <a:ea typeface="MS PGothic" pitchFamily="34" charset="-128"/>
                <a:cs typeface="Arial" pitchFamily="34" charset="0"/>
              </a:rPr>
              <a:t>N</a:t>
            </a:r>
            <a:r>
              <a:rPr lang="en-US" sz="1900" b="1" dirty="0" smtClean="0">
                <a:ea typeface="MS PGothic" pitchFamily="34" charset="-128"/>
                <a:cs typeface="Arial" pitchFamily="34" charset="0"/>
              </a:rPr>
              <a:t>CBI is a bibliography management tool integrated with PubMed. My Bibliography is part of My NCBI with Public Access tracking and reporting features.  </a:t>
            </a:r>
            <a:endParaRPr lang="en-US" sz="1900" b="1" dirty="0">
              <a:ea typeface="MS PGothic" pitchFamily="34" charset="-128"/>
              <a:cs typeface="Arial" pitchFamily="34" charset="0"/>
            </a:endParaRPr>
          </a:p>
          <a:p>
            <a:pPr>
              <a:spcBef>
                <a:spcPts val="575"/>
              </a:spcBef>
              <a:buClr>
                <a:schemeClr val="accent1"/>
              </a:buClr>
              <a:buSzPct val="85000"/>
              <a:buFont typeface="Wingdings 2" pitchFamily="18" charset="2"/>
              <a:buNone/>
              <a:defRPr/>
            </a:pPr>
            <a:r>
              <a:rPr lang="en-US" sz="1900" b="1" dirty="0">
                <a:ea typeface="MS PGothic" pitchFamily="34" charset="-128"/>
                <a:cs typeface="Arial" pitchFamily="34" charset="0"/>
              </a:rPr>
              <a:t>Key features for our discussion:</a:t>
            </a:r>
          </a:p>
          <a:p>
            <a:pPr lvl="1">
              <a:spcBef>
                <a:spcPts val="375"/>
              </a:spcBef>
              <a:buSzPct val="85000"/>
              <a:buFont typeface="Wingdings 2" pitchFamily="18" charset="2"/>
              <a:buChar char=""/>
              <a:defRPr/>
            </a:pPr>
            <a:r>
              <a:rPr lang="en-US" sz="1900" dirty="0">
                <a:ea typeface="MS PGothic" pitchFamily="34" charset="-128"/>
                <a:cs typeface="Arial" pitchFamily="34" charset="0"/>
              </a:rPr>
              <a:t>Can be linked to eRA Commons account</a:t>
            </a:r>
          </a:p>
          <a:p>
            <a:pPr lvl="1">
              <a:spcBef>
                <a:spcPts val="375"/>
              </a:spcBef>
              <a:buSzPct val="85000"/>
              <a:buFont typeface="Wingdings 2" pitchFamily="18" charset="2"/>
              <a:buChar char=""/>
              <a:defRPr/>
            </a:pPr>
            <a:r>
              <a:rPr lang="en-US" sz="1900" dirty="0">
                <a:ea typeface="MS PGothic" pitchFamily="34" charset="-128"/>
                <a:cs typeface="Arial" pitchFamily="34" charset="0"/>
              </a:rPr>
              <a:t>Build bibliography</a:t>
            </a:r>
          </a:p>
          <a:p>
            <a:pPr lvl="1">
              <a:spcBef>
                <a:spcPts val="375"/>
              </a:spcBef>
              <a:buSzPct val="85000"/>
              <a:buFont typeface="Wingdings 2" pitchFamily="18" charset="2"/>
              <a:buChar char=""/>
              <a:defRPr/>
            </a:pPr>
            <a:r>
              <a:rPr lang="en-US" sz="1900" dirty="0">
                <a:ea typeface="MS PGothic" pitchFamily="34" charset="-128"/>
                <a:cs typeface="Arial" pitchFamily="34" charset="0"/>
              </a:rPr>
              <a:t>Commons linked users can associate publications with NIH grants</a:t>
            </a:r>
          </a:p>
          <a:p>
            <a:pPr lvl="1">
              <a:spcBef>
                <a:spcPts val="375"/>
              </a:spcBef>
              <a:buSzPct val="85000"/>
              <a:buFont typeface="Wingdings 2" pitchFamily="18" charset="2"/>
              <a:buChar char=""/>
              <a:defRPr/>
            </a:pPr>
            <a:r>
              <a:rPr lang="en-US" sz="1900" dirty="0">
                <a:ea typeface="MS PGothic" pitchFamily="34" charset="-128"/>
                <a:cs typeface="Arial" pitchFamily="34" charset="0"/>
              </a:rPr>
              <a:t>Tracks NIH Public Access compliance</a:t>
            </a:r>
          </a:p>
          <a:p>
            <a:pPr lvl="1">
              <a:spcBef>
                <a:spcPts val="375"/>
              </a:spcBef>
              <a:buSzPct val="85000"/>
              <a:buFont typeface="Wingdings 2" pitchFamily="18" charset="2"/>
              <a:buChar char=""/>
              <a:defRPr/>
            </a:pPr>
            <a:r>
              <a:rPr lang="en-US" sz="1900" dirty="0">
                <a:ea typeface="MS PGothic" pitchFamily="34" charset="-128"/>
                <a:cs typeface="Arial" pitchFamily="34" charset="0"/>
              </a:rPr>
              <a:t>The only way to enter publications into RPPR</a:t>
            </a:r>
          </a:p>
          <a:p>
            <a:pPr lvl="1">
              <a:spcBef>
                <a:spcPts val="375"/>
              </a:spcBef>
              <a:buSzPct val="85000"/>
              <a:buFont typeface="Wingdings 2" pitchFamily="18" charset="2"/>
              <a:buChar char=""/>
              <a:defRPr/>
            </a:pPr>
            <a:r>
              <a:rPr lang="en-US" sz="1900" dirty="0">
                <a:ea typeface="MS PGothic" pitchFamily="34" charset="-128"/>
                <a:cs typeface="Arial" pitchFamily="34" charset="0"/>
              </a:rPr>
              <a:t>Other time savers: Delegation, options to share and publish bibliographies, automate searches, etc</a:t>
            </a:r>
            <a:r>
              <a:rPr lang="en-US" sz="2400" dirty="0">
                <a:ea typeface="MS PGothic" pitchFamily="34" charset="-128"/>
                <a:cs typeface="Arial" pitchFamily="34" charset="0"/>
              </a:rPr>
              <a:t>.</a:t>
            </a:r>
          </a:p>
          <a:p>
            <a:endParaRPr lang="en-US" dirty="0"/>
          </a:p>
        </p:txBody>
      </p:sp>
    </p:spTree>
    <p:extLst>
      <p:ext uri="{BB962C8B-B14F-4D97-AF65-F5344CB8AC3E}">
        <p14:creationId xmlns:p14="http://schemas.microsoft.com/office/powerpoint/2010/main" val="424168494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ctr">
              <a:buNone/>
            </a:pPr>
            <a:r>
              <a:rPr lang="en-US" sz="6000" u="sng" dirty="0" smtClean="0">
                <a:solidFill>
                  <a:srgbClr val="002060"/>
                </a:solidFill>
                <a:cs typeface="+mn-cs"/>
                <a:hlinkClick r:id="rId2"/>
              </a:rPr>
              <a:t>Log in to My NCBI</a:t>
            </a:r>
            <a:endParaRPr lang="en-US" sz="6000" dirty="0" smtClean="0">
              <a:solidFill>
                <a:srgbClr val="002060"/>
              </a:solidFill>
              <a:cs typeface="+mn-cs"/>
            </a:endParaRPr>
          </a:p>
          <a:p>
            <a:endParaRPr lang="en-US" dirty="0"/>
          </a:p>
        </p:txBody>
      </p:sp>
    </p:spTree>
    <p:extLst>
      <p:ext uri="{BB962C8B-B14F-4D97-AF65-F5344CB8AC3E}">
        <p14:creationId xmlns:p14="http://schemas.microsoft.com/office/powerpoint/2010/main" val="118504336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62000" y="990600"/>
            <a:ext cx="7702737" cy="57975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211564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Autofit/>
          </a:bodyPr>
          <a:lstStyle/>
          <a:p>
            <a:pPr algn="l"/>
            <a:r>
              <a:rPr lang="en-US" sz="3600" b="1" dirty="0" smtClean="0"/>
              <a:t>Presenters and </a:t>
            </a:r>
            <a:br>
              <a:rPr lang="en-US" sz="3600" b="1" dirty="0" smtClean="0"/>
            </a:br>
            <a:r>
              <a:rPr lang="en-US" sz="3600" b="1" dirty="0" smtClean="0"/>
              <a:t>Panel Members</a:t>
            </a:r>
            <a:endParaRPr lang="en-US" sz="3600" dirty="0"/>
          </a:p>
        </p:txBody>
      </p:sp>
      <p:sp>
        <p:nvSpPr>
          <p:cNvPr id="3" name="Content Placeholder 2"/>
          <p:cNvSpPr>
            <a:spLocks noGrp="1"/>
          </p:cNvSpPr>
          <p:nvPr>
            <p:ph idx="1"/>
          </p:nvPr>
        </p:nvSpPr>
        <p:spPr>
          <a:xfrm>
            <a:off x="457200" y="1874837"/>
            <a:ext cx="8229600" cy="4525963"/>
          </a:xfrm>
        </p:spPr>
        <p:txBody>
          <a:bodyPr>
            <a:normAutofit fontScale="92500" lnSpcReduction="10000"/>
          </a:bodyPr>
          <a:lstStyle/>
          <a:p>
            <a:pPr marL="0" indent="0" algn="ctr">
              <a:spcBef>
                <a:spcPts val="580"/>
              </a:spcBef>
              <a:buNone/>
              <a:defRPr/>
            </a:pPr>
            <a:r>
              <a:rPr lang="en-US" dirty="0">
                <a:solidFill>
                  <a:schemeClr val="accent1">
                    <a:lumMod val="50000"/>
                  </a:schemeClr>
                </a:solidFill>
              </a:rPr>
              <a:t>Mandy McCaslan and Diana Thrasher</a:t>
            </a:r>
          </a:p>
          <a:p>
            <a:pPr marL="0" indent="0" algn="ctr">
              <a:spcBef>
                <a:spcPts val="580"/>
              </a:spcBef>
              <a:buNone/>
              <a:defRPr/>
            </a:pPr>
            <a:r>
              <a:rPr lang="en-US" sz="2200" b="1" dirty="0">
                <a:solidFill>
                  <a:schemeClr val="accent1">
                    <a:lumMod val="50000"/>
                  </a:schemeClr>
                </a:solidFill>
              </a:rPr>
              <a:t>Office of Sponsored </a:t>
            </a:r>
            <a:r>
              <a:rPr lang="en-US" sz="2200" b="1" dirty="0" smtClean="0">
                <a:solidFill>
                  <a:schemeClr val="accent1">
                    <a:lumMod val="50000"/>
                  </a:schemeClr>
                </a:solidFill>
              </a:rPr>
              <a:t>Programs</a:t>
            </a:r>
          </a:p>
          <a:p>
            <a:pPr marL="0" indent="0" algn="ctr">
              <a:spcBef>
                <a:spcPts val="580"/>
              </a:spcBef>
              <a:buNone/>
              <a:defRPr/>
            </a:pPr>
            <a:endParaRPr lang="en-US" sz="2200" b="1" dirty="0">
              <a:solidFill>
                <a:schemeClr val="accent1">
                  <a:lumMod val="50000"/>
                </a:schemeClr>
              </a:solidFill>
            </a:endParaRPr>
          </a:p>
          <a:p>
            <a:pPr marL="0" indent="0" algn="ctr">
              <a:spcBef>
                <a:spcPts val="580"/>
              </a:spcBef>
              <a:buNone/>
              <a:defRPr/>
            </a:pPr>
            <a:r>
              <a:rPr lang="en-US" dirty="0">
                <a:solidFill>
                  <a:schemeClr val="accent1">
                    <a:lumMod val="50000"/>
                  </a:schemeClr>
                </a:solidFill>
              </a:rPr>
              <a:t>Diana </a:t>
            </a:r>
            <a:r>
              <a:rPr lang="en-US" dirty="0" smtClean="0">
                <a:solidFill>
                  <a:schemeClr val="accent1">
                    <a:lumMod val="50000"/>
                  </a:schemeClr>
                </a:solidFill>
              </a:rPr>
              <a:t>Finkle</a:t>
            </a:r>
            <a:endParaRPr lang="en-US" dirty="0">
              <a:solidFill>
                <a:schemeClr val="accent1">
                  <a:lumMod val="50000"/>
                </a:schemeClr>
              </a:solidFill>
            </a:endParaRPr>
          </a:p>
          <a:p>
            <a:pPr marL="0" indent="0" algn="ctr">
              <a:spcBef>
                <a:spcPts val="580"/>
              </a:spcBef>
              <a:buNone/>
              <a:defRPr/>
            </a:pPr>
            <a:r>
              <a:rPr lang="en-US" sz="2200" b="1" dirty="0">
                <a:solidFill>
                  <a:schemeClr val="accent1">
                    <a:lumMod val="50000"/>
                  </a:schemeClr>
                </a:solidFill>
              </a:rPr>
              <a:t>Clemson University  </a:t>
            </a:r>
            <a:r>
              <a:rPr lang="en-US" sz="2200" b="1" dirty="0" smtClean="0">
                <a:solidFill>
                  <a:schemeClr val="accent1">
                    <a:lumMod val="50000"/>
                  </a:schemeClr>
                </a:solidFill>
              </a:rPr>
              <a:t>Library</a:t>
            </a:r>
          </a:p>
          <a:p>
            <a:pPr marL="0" indent="0" algn="ctr">
              <a:spcBef>
                <a:spcPts val="580"/>
              </a:spcBef>
              <a:buNone/>
              <a:defRPr/>
            </a:pPr>
            <a:endParaRPr lang="en-US" sz="2200" b="1" dirty="0">
              <a:solidFill>
                <a:schemeClr val="accent1">
                  <a:lumMod val="50000"/>
                </a:schemeClr>
              </a:solidFill>
            </a:endParaRPr>
          </a:p>
          <a:p>
            <a:pPr marL="0" indent="0" algn="ctr">
              <a:spcBef>
                <a:spcPts val="580"/>
              </a:spcBef>
              <a:buNone/>
              <a:defRPr/>
            </a:pPr>
            <a:r>
              <a:rPr lang="en-US" dirty="0">
                <a:solidFill>
                  <a:schemeClr val="accent1">
                    <a:lumMod val="50000"/>
                  </a:schemeClr>
                </a:solidFill>
              </a:rPr>
              <a:t>Casandra Gibson</a:t>
            </a:r>
          </a:p>
          <a:p>
            <a:pPr marL="0" indent="0" algn="ctr">
              <a:spcBef>
                <a:spcPts val="580"/>
              </a:spcBef>
              <a:buNone/>
              <a:defRPr/>
            </a:pPr>
            <a:r>
              <a:rPr lang="en-US" sz="2200" b="1" dirty="0">
                <a:solidFill>
                  <a:schemeClr val="accent1">
                    <a:lumMod val="50000"/>
                  </a:schemeClr>
                </a:solidFill>
              </a:rPr>
              <a:t>Office of the Vice President for </a:t>
            </a:r>
            <a:r>
              <a:rPr lang="en-US" sz="2200" b="1" dirty="0" smtClean="0">
                <a:solidFill>
                  <a:schemeClr val="accent1">
                    <a:lumMod val="50000"/>
                  </a:schemeClr>
                </a:solidFill>
              </a:rPr>
              <a:t>Research</a:t>
            </a:r>
          </a:p>
          <a:p>
            <a:pPr marL="0" indent="0" algn="ctr">
              <a:spcBef>
                <a:spcPts val="580"/>
              </a:spcBef>
              <a:buNone/>
              <a:defRPr/>
            </a:pPr>
            <a:endParaRPr lang="en-US" sz="2200" b="1" dirty="0">
              <a:solidFill>
                <a:schemeClr val="accent1">
                  <a:lumMod val="50000"/>
                </a:schemeClr>
              </a:solidFill>
            </a:endParaRPr>
          </a:p>
          <a:p>
            <a:pPr marL="0" indent="0" algn="ctr">
              <a:spcBef>
                <a:spcPts val="580"/>
              </a:spcBef>
              <a:buNone/>
              <a:defRPr/>
            </a:pPr>
            <a:r>
              <a:rPr lang="en-US" dirty="0">
                <a:solidFill>
                  <a:schemeClr val="accent1">
                    <a:lumMod val="50000"/>
                  </a:schemeClr>
                </a:solidFill>
              </a:rPr>
              <a:t>Karen Lantgios</a:t>
            </a:r>
          </a:p>
          <a:p>
            <a:pPr marL="0" indent="0" algn="ctr">
              <a:spcBef>
                <a:spcPts val="580"/>
              </a:spcBef>
              <a:buNone/>
              <a:defRPr/>
            </a:pPr>
            <a:r>
              <a:rPr lang="en-US" sz="2200" b="1" dirty="0">
                <a:solidFill>
                  <a:schemeClr val="accent1">
                    <a:lumMod val="50000"/>
                  </a:schemeClr>
                </a:solidFill>
              </a:rPr>
              <a:t>Grants and Contracts Administration</a:t>
            </a:r>
          </a:p>
          <a:p>
            <a:pPr marL="0" indent="0">
              <a:buNone/>
            </a:pPr>
            <a:endParaRPr lang="en-US" dirty="0"/>
          </a:p>
        </p:txBody>
      </p:sp>
    </p:spTree>
    <p:extLst>
      <p:ext uri="{BB962C8B-B14F-4D97-AF65-F5344CB8AC3E}">
        <p14:creationId xmlns:p14="http://schemas.microsoft.com/office/powerpoint/2010/main" val="40055451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normAutofit fontScale="90000"/>
          </a:bodyPr>
          <a:lstStyle/>
          <a:p>
            <a:pPr algn="l"/>
            <a:r>
              <a:rPr lang="en-US" sz="3600" b="1" dirty="0" smtClean="0"/>
              <a:t>Things to </a:t>
            </a:r>
            <a:br>
              <a:rPr lang="en-US" sz="3600" b="1" dirty="0" smtClean="0"/>
            </a:br>
            <a:r>
              <a:rPr lang="en-US" sz="3600" b="1" dirty="0" smtClean="0"/>
              <a:t>remember</a:t>
            </a:r>
            <a:endParaRPr lang="en-US" sz="3600" b="1" dirty="0"/>
          </a:p>
        </p:txBody>
      </p:sp>
      <p:sp>
        <p:nvSpPr>
          <p:cNvPr id="3" name="Content Placeholder 2"/>
          <p:cNvSpPr>
            <a:spLocks noGrp="1"/>
          </p:cNvSpPr>
          <p:nvPr>
            <p:ph idx="1"/>
          </p:nvPr>
        </p:nvSpPr>
        <p:spPr>
          <a:xfrm>
            <a:off x="457200" y="1798637"/>
            <a:ext cx="8229600" cy="4525963"/>
          </a:xfrm>
        </p:spPr>
        <p:txBody>
          <a:bodyPr>
            <a:normAutofit/>
          </a:bodyPr>
          <a:lstStyle/>
          <a:p>
            <a:pPr>
              <a:lnSpc>
                <a:spcPct val="90000"/>
              </a:lnSpc>
            </a:pPr>
            <a:r>
              <a:rPr lang="en-US" sz="2000" dirty="0" smtClean="0"/>
              <a:t>Need to get PMCID#s for ALL papers to which the NIH Public Access Policy applies.</a:t>
            </a:r>
          </a:p>
          <a:p>
            <a:pPr marL="0" indent="0">
              <a:lnSpc>
                <a:spcPct val="90000"/>
              </a:lnSpc>
              <a:buNone/>
            </a:pPr>
            <a:endParaRPr lang="en-US" sz="2000" dirty="0" smtClean="0"/>
          </a:p>
          <a:p>
            <a:pPr>
              <a:lnSpc>
                <a:spcPct val="90000"/>
              </a:lnSpc>
            </a:pPr>
            <a:r>
              <a:rPr lang="en-US" sz="2000" dirty="0" smtClean="0"/>
              <a:t>Policy applies to papers “</a:t>
            </a:r>
            <a:r>
              <a:rPr lang="en-US" sz="2000" b="1" dirty="0" smtClean="0"/>
              <a:t>accepted</a:t>
            </a:r>
            <a:r>
              <a:rPr lang="en-US" sz="2000" dirty="0" smtClean="0"/>
              <a:t> for publication” (</a:t>
            </a:r>
            <a:r>
              <a:rPr lang="en-US" sz="2000" b="1" dirty="0" smtClean="0"/>
              <a:t>not published</a:t>
            </a:r>
            <a:r>
              <a:rPr lang="en-US" sz="2000" dirty="0" smtClean="0"/>
              <a:t>) on or after </a:t>
            </a:r>
            <a:r>
              <a:rPr lang="en-US" sz="2000" b="1" dirty="0" smtClean="0"/>
              <a:t>April 7, 2008</a:t>
            </a:r>
          </a:p>
        </p:txBody>
      </p:sp>
    </p:spTree>
    <p:extLst>
      <p:ext uri="{BB962C8B-B14F-4D97-AF65-F5344CB8AC3E}">
        <p14:creationId xmlns:p14="http://schemas.microsoft.com/office/powerpoint/2010/main" val="404040155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ctr">
              <a:buNone/>
            </a:pPr>
            <a:r>
              <a:rPr lang="en-US" dirty="0" smtClean="0"/>
              <a:t>Action Plan for Non-compliant Publications</a:t>
            </a:r>
            <a:endParaRPr lang="en-US" dirty="0"/>
          </a:p>
        </p:txBody>
      </p:sp>
    </p:spTree>
    <p:extLst>
      <p:ext uri="{BB962C8B-B14F-4D97-AF65-F5344CB8AC3E}">
        <p14:creationId xmlns:p14="http://schemas.microsoft.com/office/powerpoint/2010/main" val="83747740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1143000"/>
          </a:xfrm>
        </p:spPr>
        <p:txBody>
          <a:bodyPr>
            <a:noAutofit/>
          </a:bodyPr>
          <a:lstStyle/>
          <a:p>
            <a:pPr algn="l"/>
            <a:r>
              <a:rPr lang="en-US" sz="3200" b="1" dirty="0" smtClean="0"/>
              <a:t>Review the Public Access </a:t>
            </a:r>
            <a:br>
              <a:rPr lang="en-US" sz="3200" b="1" dirty="0" smtClean="0"/>
            </a:br>
            <a:r>
              <a:rPr lang="en-US" sz="3200" b="1" dirty="0" smtClean="0"/>
              <a:t>Compliance status of each citation</a:t>
            </a:r>
            <a:endParaRPr lang="en-US" sz="3200" b="1"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9553" y="1999919"/>
            <a:ext cx="6170447" cy="46546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4549307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8763" y="938213"/>
            <a:ext cx="8626475" cy="5462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4752561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1143000"/>
          </a:xfrm>
        </p:spPr>
        <p:txBody>
          <a:bodyPr>
            <a:noAutofit/>
          </a:bodyPr>
          <a:lstStyle/>
          <a:p>
            <a:pPr algn="l"/>
            <a:r>
              <a:rPr lang="en-US" sz="2400" b="1" dirty="0" smtClean="0"/>
              <a:t>?  - Public Access Compliance</a:t>
            </a:r>
            <a:br>
              <a:rPr lang="en-US" sz="2400" b="1" dirty="0" smtClean="0"/>
            </a:br>
            <a:r>
              <a:rPr lang="en-US" sz="2400" b="1" dirty="0" smtClean="0"/>
              <a:t>“No funding has been associated with this citation”</a:t>
            </a:r>
            <a:endParaRPr lang="en-US" sz="2400"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286000"/>
            <a:ext cx="8534400" cy="3438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6045319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143000"/>
          </a:xfrm>
        </p:spPr>
        <p:txBody>
          <a:bodyPr>
            <a:normAutofit fontScale="90000"/>
          </a:bodyPr>
          <a:lstStyle/>
          <a:p>
            <a:pPr algn="l"/>
            <a:r>
              <a:rPr lang="en-US" sz="3600" b="1" dirty="0" smtClean="0"/>
              <a:t>Address any</a:t>
            </a:r>
            <a:br>
              <a:rPr lang="en-US" sz="3600" b="1" dirty="0" smtClean="0"/>
            </a:br>
            <a:r>
              <a:rPr lang="en-US" sz="3600" b="1" dirty="0" smtClean="0"/>
              <a:t>non-compliant citations</a:t>
            </a:r>
            <a:endParaRPr lang="en-US" sz="3600" b="1"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1813730"/>
            <a:ext cx="6629400" cy="47662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2011999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ctr">
              <a:buNone/>
            </a:pPr>
            <a:r>
              <a:rPr lang="en-US" dirty="0" smtClean="0"/>
              <a:t>Review RPPR</a:t>
            </a:r>
            <a:endParaRPr lang="en-US" dirty="0"/>
          </a:p>
        </p:txBody>
      </p:sp>
    </p:spTree>
    <p:extLst>
      <p:ext uri="{BB962C8B-B14F-4D97-AF65-F5344CB8AC3E}">
        <p14:creationId xmlns:p14="http://schemas.microsoft.com/office/powerpoint/2010/main" val="120386899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1143000"/>
          </a:xfrm>
        </p:spPr>
        <p:txBody>
          <a:bodyPr>
            <a:noAutofit/>
          </a:bodyPr>
          <a:lstStyle/>
          <a:p>
            <a:pPr algn="l"/>
            <a:r>
              <a:rPr lang="en-US" sz="3600" b="1" dirty="0" smtClean="0"/>
              <a:t>Research Performance Progress Report (RPPR)</a:t>
            </a:r>
            <a:endParaRPr lang="en-US" sz="3600" b="1" dirty="0"/>
          </a:p>
        </p:txBody>
      </p:sp>
      <p:sp>
        <p:nvSpPr>
          <p:cNvPr id="3" name="Content Placeholder 2"/>
          <p:cNvSpPr>
            <a:spLocks noGrp="1"/>
          </p:cNvSpPr>
          <p:nvPr>
            <p:ph idx="1"/>
          </p:nvPr>
        </p:nvSpPr>
        <p:spPr>
          <a:xfrm>
            <a:off x="457200" y="2027237"/>
            <a:ext cx="8229600" cy="4525963"/>
          </a:xfrm>
        </p:spPr>
        <p:txBody>
          <a:bodyPr>
            <a:normAutofit/>
          </a:bodyPr>
          <a:lstStyle/>
          <a:p>
            <a:pPr marL="0" indent="0">
              <a:spcBef>
                <a:spcPts val="580"/>
              </a:spcBef>
              <a:buNone/>
              <a:defRPr/>
            </a:pPr>
            <a:r>
              <a:rPr lang="en-US" sz="1900" dirty="0">
                <a:hlinkClick r:id="rId2"/>
              </a:rPr>
              <a:t>http://grants.nih.gov/grants/rppr</a:t>
            </a:r>
            <a:r>
              <a:rPr lang="en-US" sz="1900" dirty="0" smtClean="0">
                <a:hlinkClick r:id="rId2"/>
              </a:rPr>
              <a:t>/</a:t>
            </a:r>
            <a:endParaRPr lang="en-US" sz="1900" dirty="0" smtClean="0"/>
          </a:p>
          <a:p>
            <a:pPr marL="0" indent="0">
              <a:spcBef>
                <a:spcPts val="580"/>
              </a:spcBef>
              <a:buNone/>
              <a:defRPr/>
            </a:pPr>
            <a:endParaRPr lang="en-US" sz="1900" dirty="0"/>
          </a:p>
          <a:p>
            <a:pPr marL="114300" indent="0">
              <a:spcBef>
                <a:spcPts val="580"/>
              </a:spcBef>
              <a:buNone/>
              <a:defRPr/>
            </a:pPr>
            <a:r>
              <a:rPr lang="en-US" sz="1900" b="1" dirty="0"/>
              <a:t>Mandatory Use of the RPPR for </a:t>
            </a:r>
            <a:r>
              <a:rPr lang="en-US" sz="1900" b="1" u="sng" dirty="0"/>
              <a:t>SNAP and Fellowship </a:t>
            </a:r>
            <a:r>
              <a:rPr lang="en-US" sz="1900" b="1" dirty="0" smtClean="0"/>
              <a:t>Awards</a:t>
            </a:r>
            <a:endParaRPr lang="en-US" sz="1900" b="1" dirty="0"/>
          </a:p>
          <a:p>
            <a:pPr marL="342900" lvl="1">
              <a:spcBef>
                <a:spcPts val="370"/>
              </a:spcBef>
              <a:buFont typeface="Wingdings 2"/>
              <a:buChar char=""/>
              <a:defRPr/>
            </a:pPr>
            <a:r>
              <a:rPr lang="en-US" sz="1900" dirty="0"/>
              <a:t>Electronic format only</a:t>
            </a:r>
          </a:p>
          <a:p>
            <a:pPr marL="342900" lvl="1">
              <a:spcBef>
                <a:spcPts val="370"/>
              </a:spcBef>
              <a:buFont typeface="Wingdings 2"/>
              <a:buChar char=""/>
              <a:defRPr/>
            </a:pPr>
            <a:r>
              <a:rPr lang="en-US" sz="1900" dirty="0"/>
              <a:t>Replaces forms PHS 2590 for eSNAP, and 416-9 for Fellowships</a:t>
            </a:r>
          </a:p>
          <a:p>
            <a:pPr marL="274320" indent="-274320">
              <a:spcBef>
                <a:spcPts val="580"/>
              </a:spcBef>
              <a:buFont typeface="Wingdings 2"/>
              <a:buChar char=""/>
              <a:defRPr/>
            </a:pPr>
            <a:r>
              <a:rPr lang="en-US" sz="1900" dirty="0"/>
              <a:t>Budget start dates </a:t>
            </a:r>
            <a:r>
              <a:rPr lang="en-US" sz="1900" b="1" dirty="0"/>
              <a:t>on or after July 1, 2013</a:t>
            </a:r>
            <a:endParaRPr lang="en-US" sz="1900" dirty="0"/>
          </a:p>
          <a:p>
            <a:pPr marL="274320" indent="-274320">
              <a:spcBef>
                <a:spcPts val="580"/>
              </a:spcBef>
              <a:buFont typeface="Wingdings 2"/>
              <a:buChar char=""/>
              <a:defRPr/>
            </a:pPr>
            <a:r>
              <a:rPr lang="en-US" sz="1900" dirty="0"/>
              <a:t>RPPR due dates</a:t>
            </a:r>
          </a:p>
          <a:p>
            <a:pPr marL="548958" lvl="1" indent="-274320">
              <a:spcBef>
                <a:spcPts val="580"/>
              </a:spcBef>
              <a:buFont typeface="Wingdings 2"/>
              <a:buChar char=""/>
              <a:defRPr/>
            </a:pPr>
            <a:r>
              <a:rPr lang="en-US" sz="1900" dirty="0"/>
              <a:t> </a:t>
            </a:r>
            <a:r>
              <a:rPr lang="en-US" sz="1900" b="1" dirty="0"/>
              <a:t>May 1, 2013, for </a:t>
            </a:r>
            <a:r>
              <a:rPr lang="en-US" sz="1900" b="1" dirty="0" smtClean="0"/>
              <a:t>Fellowships</a:t>
            </a:r>
            <a:endParaRPr lang="en-US" sz="1900" dirty="0" smtClean="0"/>
          </a:p>
          <a:p>
            <a:pPr marL="548958" lvl="1" indent="-274320">
              <a:spcBef>
                <a:spcPts val="580"/>
              </a:spcBef>
              <a:buFont typeface="Wingdings 2"/>
              <a:buChar char=""/>
              <a:defRPr/>
            </a:pPr>
            <a:r>
              <a:rPr lang="en-US" sz="1900" b="1" dirty="0" smtClean="0"/>
              <a:t> May </a:t>
            </a:r>
            <a:r>
              <a:rPr lang="en-US" sz="1900" b="1" dirty="0"/>
              <a:t>15, 2013</a:t>
            </a:r>
            <a:r>
              <a:rPr lang="en-US" sz="1900" dirty="0"/>
              <a:t> </a:t>
            </a:r>
            <a:r>
              <a:rPr lang="en-US" sz="1900" b="1" dirty="0"/>
              <a:t>for SNAP awards</a:t>
            </a:r>
            <a:r>
              <a:rPr lang="en-US" sz="1900" dirty="0"/>
              <a:t> </a:t>
            </a:r>
          </a:p>
          <a:p>
            <a:pPr marL="0" indent="0">
              <a:buNone/>
            </a:pPr>
            <a:endParaRPr lang="en-US" dirty="0"/>
          </a:p>
        </p:txBody>
      </p:sp>
    </p:spTree>
    <p:extLst>
      <p:ext uri="{BB962C8B-B14F-4D97-AF65-F5344CB8AC3E}">
        <p14:creationId xmlns:p14="http://schemas.microsoft.com/office/powerpoint/2010/main" val="185035051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sz="3600" b="1" dirty="0" smtClean="0"/>
              <a:t>RPPRs </a:t>
            </a:r>
            <a:br>
              <a:rPr lang="en-US" sz="3600" b="1" dirty="0" smtClean="0"/>
            </a:br>
            <a:r>
              <a:rPr lang="en-US" sz="3600" b="1" dirty="0" smtClean="0"/>
              <a:t>Available now</a:t>
            </a:r>
            <a:endParaRPr lang="en-US" sz="3600" b="1"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2588" y="1603375"/>
            <a:ext cx="8377237" cy="5102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7321118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normAutofit fontScale="90000"/>
          </a:bodyPr>
          <a:lstStyle/>
          <a:p>
            <a:pPr algn="l"/>
            <a:r>
              <a:rPr lang="en-US" sz="3600" b="1" dirty="0" smtClean="0"/>
              <a:t>What about </a:t>
            </a:r>
            <a:br>
              <a:rPr lang="en-US" sz="3600" b="1" dirty="0" smtClean="0"/>
            </a:br>
            <a:r>
              <a:rPr lang="en-US" sz="3600" b="1" dirty="0" smtClean="0"/>
              <a:t>non-SNAP awards?</a:t>
            </a:r>
            <a:endParaRPr lang="en-US" sz="3600" b="1" dirty="0"/>
          </a:p>
        </p:txBody>
      </p:sp>
      <p:sp>
        <p:nvSpPr>
          <p:cNvPr id="3" name="Content Placeholder 2"/>
          <p:cNvSpPr>
            <a:spLocks noGrp="1"/>
          </p:cNvSpPr>
          <p:nvPr>
            <p:ph idx="1"/>
          </p:nvPr>
        </p:nvSpPr>
        <p:spPr>
          <a:xfrm>
            <a:off x="457200" y="1798637"/>
            <a:ext cx="8229600" cy="4525963"/>
          </a:xfrm>
        </p:spPr>
        <p:txBody>
          <a:bodyPr>
            <a:normAutofit fontScale="55000" lnSpcReduction="20000"/>
          </a:bodyPr>
          <a:lstStyle/>
          <a:p>
            <a:r>
              <a:rPr lang="en-US" dirty="0" smtClean="0"/>
              <a:t>RPPRs will be implemented for non-SNAP late 2013/early 2014</a:t>
            </a:r>
          </a:p>
          <a:p>
            <a:pPr marL="0" indent="0">
              <a:buNone/>
            </a:pPr>
            <a:endParaRPr lang="en-US" dirty="0" smtClean="0"/>
          </a:p>
          <a:p>
            <a:r>
              <a:rPr lang="en-US" dirty="0" smtClean="0"/>
              <a:t>Includes T32s and other complex mechanisms</a:t>
            </a:r>
          </a:p>
          <a:p>
            <a:endParaRPr lang="en-US" dirty="0" smtClean="0"/>
          </a:p>
          <a:p>
            <a:r>
              <a:rPr lang="en-US" dirty="0" smtClean="0"/>
              <a:t>The progress reports for these grants require budgets, unlike the SNAP awards and fellowships</a:t>
            </a:r>
          </a:p>
          <a:p>
            <a:pPr marL="0" indent="0">
              <a:buNone/>
            </a:pPr>
            <a:endParaRPr lang="en-US" dirty="0" smtClean="0"/>
          </a:p>
          <a:p>
            <a:r>
              <a:rPr lang="en-US" dirty="0" smtClean="0"/>
              <a:t>NIH trying to incorporate the SF424 budget forms into the electronic RPPR, but they are not there yet!</a:t>
            </a:r>
          </a:p>
          <a:p>
            <a:endParaRPr lang="en-US" dirty="0" smtClean="0"/>
          </a:p>
          <a:p>
            <a:r>
              <a:rPr lang="en-US" dirty="0" smtClean="0"/>
              <a:t>Continue to submit the progress reports for these special grant mechanisms as you have been</a:t>
            </a:r>
          </a:p>
          <a:p>
            <a:endParaRPr lang="en-US" dirty="0" smtClean="0"/>
          </a:p>
          <a:p>
            <a:r>
              <a:rPr lang="en-US" dirty="0" smtClean="0"/>
              <a:t>Competing progress reports will require a PAPER PDF printout from My NCBI to demonstrate that publications are compliant with the Public Access Policy</a:t>
            </a:r>
          </a:p>
        </p:txBody>
      </p:sp>
    </p:spTree>
    <p:extLst>
      <p:ext uri="{BB962C8B-B14F-4D97-AF65-F5344CB8AC3E}">
        <p14:creationId xmlns:p14="http://schemas.microsoft.com/office/powerpoint/2010/main" val="31817019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rmAutofit fontScale="90000"/>
          </a:bodyPr>
          <a:lstStyle/>
          <a:p>
            <a:pPr algn="l"/>
            <a:r>
              <a:rPr lang="en-US" b="1" dirty="0" smtClean="0"/>
              <a:t>5 Points </a:t>
            </a:r>
            <a:br>
              <a:rPr lang="en-US" b="1" dirty="0" smtClean="0"/>
            </a:br>
            <a:r>
              <a:rPr lang="en-US" b="1" dirty="0" smtClean="0"/>
              <a:t>to Cover Today</a:t>
            </a:r>
            <a:endParaRPr lang="en-US" b="1" dirty="0"/>
          </a:p>
        </p:txBody>
      </p:sp>
      <p:sp>
        <p:nvSpPr>
          <p:cNvPr id="3" name="Content Placeholder 2"/>
          <p:cNvSpPr>
            <a:spLocks noGrp="1"/>
          </p:cNvSpPr>
          <p:nvPr>
            <p:ph idx="1"/>
          </p:nvPr>
        </p:nvSpPr>
        <p:spPr>
          <a:xfrm>
            <a:off x="457200" y="1798637"/>
            <a:ext cx="8229600" cy="4525963"/>
          </a:xfrm>
        </p:spPr>
        <p:txBody>
          <a:bodyPr>
            <a:normAutofit fontScale="77500" lnSpcReduction="20000"/>
          </a:bodyPr>
          <a:lstStyle/>
          <a:p>
            <a:pPr marL="514350" indent="-514350">
              <a:spcBef>
                <a:spcPts val="580"/>
              </a:spcBef>
              <a:buFont typeface="+mj-lt"/>
              <a:buAutoNum type="arabicPeriod"/>
              <a:defRPr/>
            </a:pPr>
            <a:r>
              <a:rPr lang="en-US" dirty="0"/>
              <a:t>The </a:t>
            </a:r>
            <a:r>
              <a:rPr lang="en-US" dirty="0" smtClean="0"/>
              <a:t>NIH </a:t>
            </a:r>
            <a:r>
              <a:rPr lang="en-US" dirty="0"/>
              <a:t>Public Access Policy</a:t>
            </a:r>
          </a:p>
          <a:p>
            <a:pPr marL="514350" indent="-514350">
              <a:spcBef>
                <a:spcPts val="580"/>
              </a:spcBef>
              <a:buFont typeface="+mj-lt"/>
              <a:buAutoNum type="arabicPeriod"/>
              <a:defRPr/>
            </a:pPr>
            <a:endParaRPr lang="en-US" dirty="0"/>
          </a:p>
          <a:p>
            <a:pPr marL="514350" indent="-514350">
              <a:spcBef>
                <a:spcPts val="580"/>
              </a:spcBef>
              <a:buFont typeface="+mj-lt"/>
              <a:buAutoNum type="arabicPeriod"/>
              <a:defRPr/>
            </a:pPr>
            <a:r>
              <a:rPr lang="en-US" dirty="0"/>
              <a:t>How to Ensure Publications Become Compliant</a:t>
            </a:r>
          </a:p>
          <a:p>
            <a:pPr marL="514350" indent="-514350">
              <a:spcBef>
                <a:spcPts val="580"/>
              </a:spcBef>
              <a:buFont typeface="+mj-lt"/>
              <a:buAutoNum type="arabicPeriod"/>
              <a:defRPr/>
            </a:pPr>
            <a:endParaRPr lang="en-US" dirty="0"/>
          </a:p>
          <a:p>
            <a:pPr marL="514350" indent="-514350">
              <a:spcBef>
                <a:spcPts val="580"/>
              </a:spcBef>
              <a:buFont typeface="+mj-lt"/>
              <a:buAutoNum type="arabicPeriod"/>
              <a:defRPr/>
            </a:pPr>
            <a:r>
              <a:rPr lang="en-US" dirty="0"/>
              <a:t>Overview of The National Center for Biotechnology Information Portal (MyNCBI )</a:t>
            </a:r>
          </a:p>
          <a:p>
            <a:pPr marL="514350" indent="-514350">
              <a:spcBef>
                <a:spcPts val="580"/>
              </a:spcBef>
              <a:buFont typeface="+mj-lt"/>
              <a:buAutoNum type="arabicPeriod"/>
              <a:defRPr/>
            </a:pPr>
            <a:endParaRPr lang="en-US" dirty="0"/>
          </a:p>
          <a:p>
            <a:pPr marL="514350" indent="-514350">
              <a:spcBef>
                <a:spcPts val="580"/>
              </a:spcBef>
              <a:buFont typeface="+mj-lt"/>
              <a:buAutoNum type="arabicPeriod"/>
              <a:defRPr/>
            </a:pPr>
            <a:r>
              <a:rPr lang="en-US" dirty="0"/>
              <a:t>Clemson’s Action Plan for Non-compliant Publications</a:t>
            </a:r>
          </a:p>
          <a:p>
            <a:pPr marL="514350" indent="-514350">
              <a:spcBef>
                <a:spcPts val="580"/>
              </a:spcBef>
              <a:buFont typeface="+mj-lt"/>
              <a:buAutoNum type="arabicPeriod"/>
              <a:defRPr/>
            </a:pPr>
            <a:endParaRPr lang="en-US" dirty="0"/>
          </a:p>
          <a:p>
            <a:pPr marL="514350" indent="-514350">
              <a:spcBef>
                <a:spcPts val="580"/>
              </a:spcBef>
              <a:buFont typeface="+mj-lt"/>
              <a:buAutoNum type="arabicPeriod"/>
              <a:defRPr/>
            </a:pPr>
            <a:r>
              <a:rPr lang="en-US" dirty="0"/>
              <a:t>Review the NIH Research Performance Progress Report (RPPR)</a:t>
            </a:r>
          </a:p>
          <a:p>
            <a:pPr marL="0" indent="0">
              <a:buNone/>
            </a:pPr>
            <a:endParaRPr lang="en-US" dirty="0"/>
          </a:p>
        </p:txBody>
      </p:sp>
    </p:spTree>
    <p:extLst>
      <p:ext uri="{BB962C8B-B14F-4D97-AF65-F5344CB8AC3E}">
        <p14:creationId xmlns:p14="http://schemas.microsoft.com/office/powerpoint/2010/main" val="99659309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143000"/>
            <a:ext cx="7467600" cy="5621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0927401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noAutofit/>
          </a:bodyPr>
          <a:lstStyle/>
          <a:p>
            <a:pPr algn="l"/>
            <a:r>
              <a:rPr lang="en-US" sz="3600" b="1" dirty="0" smtClean="0"/>
              <a:t>Summary of New </a:t>
            </a:r>
            <a:br>
              <a:rPr lang="en-US" sz="3600" b="1" dirty="0" smtClean="0"/>
            </a:br>
            <a:r>
              <a:rPr lang="en-US" sz="3600" b="1" dirty="0" smtClean="0"/>
              <a:t>Information Requested </a:t>
            </a:r>
            <a:endParaRPr lang="en-US" sz="3600" b="1" dirty="0"/>
          </a:p>
        </p:txBody>
      </p:sp>
      <p:sp>
        <p:nvSpPr>
          <p:cNvPr id="3" name="Content Placeholder 2"/>
          <p:cNvSpPr>
            <a:spLocks noGrp="1"/>
          </p:cNvSpPr>
          <p:nvPr>
            <p:ph idx="1"/>
          </p:nvPr>
        </p:nvSpPr>
        <p:spPr>
          <a:xfrm>
            <a:off x="457200" y="1951037"/>
            <a:ext cx="8229600" cy="4525963"/>
          </a:xfrm>
        </p:spPr>
        <p:txBody>
          <a:bodyPr>
            <a:normAutofit fontScale="77500" lnSpcReduction="20000"/>
          </a:bodyPr>
          <a:lstStyle/>
          <a:p>
            <a:pPr marL="274320" indent="-274320">
              <a:spcBef>
                <a:spcPts val="580"/>
              </a:spcBef>
              <a:defRPr/>
            </a:pPr>
            <a:r>
              <a:rPr lang="en-US" dirty="0">
                <a:solidFill>
                  <a:schemeClr val="accent3">
                    <a:lumMod val="25000"/>
                  </a:schemeClr>
                </a:solidFill>
              </a:rPr>
              <a:t>Competitive revisions/administrative supplements</a:t>
            </a:r>
          </a:p>
          <a:p>
            <a:pPr marL="262890" lvl="1" indent="0">
              <a:spcBef>
                <a:spcPts val="370"/>
              </a:spcBef>
              <a:buNone/>
              <a:defRPr/>
            </a:pPr>
            <a:r>
              <a:rPr lang="en-US" sz="2200" dirty="0" smtClean="0">
                <a:solidFill>
                  <a:schemeClr val="accent3">
                    <a:lumMod val="25000"/>
                  </a:schemeClr>
                </a:solidFill>
              </a:rPr>
              <a:t>	Specific </a:t>
            </a:r>
            <a:r>
              <a:rPr lang="en-US" sz="2200" dirty="0">
                <a:solidFill>
                  <a:schemeClr val="accent3">
                    <a:lumMod val="25000"/>
                  </a:schemeClr>
                </a:solidFill>
              </a:rPr>
              <a:t>location to report aims &amp; accomplishments (B.3)</a:t>
            </a:r>
          </a:p>
          <a:p>
            <a:pPr marL="274320" indent="-274320">
              <a:spcBef>
                <a:spcPts val="580"/>
              </a:spcBef>
              <a:defRPr/>
            </a:pPr>
            <a:r>
              <a:rPr lang="en-US" dirty="0">
                <a:solidFill>
                  <a:schemeClr val="accent3">
                    <a:lumMod val="25000"/>
                  </a:schemeClr>
                </a:solidFill>
              </a:rPr>
              <a:t>Foreign Collaborations (sub-awards):</a:t>
            </a:r>
          </a:p>
          <a:p>
            <a:pPr marL="262890" lvl="1" indent="0">
              <a:spcBef>
                <a:spcPts val="370"/>
              </a:spcBef>
              <a:buNone/>
              <a:defRPr/>
            </a:pPr>
            <a:r>
              <a:rPr lang="en-US" sz="2200" dirty="0" smtClean="0">
                <a:solidFill>
                  <a:schemeClr val="accent3">
                    <a:lumMod val="25000"/>
                  </a:schemeClr>
                </a:solidFill>
              </a:rPr>
              <a:t>	Individual </a:t>
            </a:r>
            <a:r>
              <a:rPr lang="en-US" sz="2200" dirty="0">
                <a:solidFill>
                  <a:schemeClr val="accent3">
                    <a:lumMod val="25000"/>
                  </a:schemeClr>
                </a:solidFill>
              </a:rPr>
              <a:t>affiliation with foreign organization (D.1)</a:t>
            </a:r>
          </a:p>
          <a:p>
            <a:pPr marL="262890" lvl="1" indent="0">
              <a:spcBef>
                <a:spcPts val="370"/>
              </a:spcBef>
              <a:buNone/>
              <a:defRPr/>
            </a:pPr>
            <a:r>
              <a:rPr lang="en-US" sz="2200" dirty="0">
                <a:solidFill>
                  <a:schemeClr val="accent3">
                    <a:lumMod val="25000"/>
                  </a:schemeClr>
                </a:solidFill>
              </a:rPr>
              <a:t>	</a:t>
            </a:r>
            <a:r>
              <a:rPr lang="en-US" sz="2200" dirty="0" smtClean="0">
                <a:solidFill>
                  <a:schemeClr val="accent3">
                    <a:lumMod val="25000"/>
                  </a:schemeClr>
                </a:solidFill>
              </a:rPr>
              <a:t>Dollar </a:t>
            </a:r>
            <a:r>
              <a:rPr lang="en-US" sz="2200" dirty="0">
                <a:solidFill>
                  <a:schemeClr val="accent3">
                    <a:lumMod val="25000"/>
                  </a:schemeClr>
                </a:solidFill>
              </a:rPr>
              <a:t>amount of award spent in foreign country (</a:t>
            </a:r>
            <a:r>
              <a:rPr lang="en-US" sz="2200" dirty="0" smtClean="0">
                <a:solidFill>
                  <a:schemeClr val="accent3">
                    <a:lumMod val="25000"/>
                  </a:schemeClr>
                </a:solidFill>
              </a:rPr>
              <a:t>E.4)	Information </a:t>
            </a:r>
            <a:r>
              <a:rPr lang="en-US" sz="2200" dirty="0">
                <a:solidFill>
                  <a:schemeClr val="accent3">
                    <a:lumMod val="25000"/>
                  </a:schemeClr>
                </a:solidFill>
              </a:rPr>
              <a:t>about foreign components (G.9)</a:t>
            </a:r>
          </a:p>
          <a:p>
            <a:pPr marL="274320" indent="-274320">
              <a:spcBef>
                <a:spcPts val="580"/>
              </a:spcBef>
              <a:defRPr/>
            </a:pPr>
            <a:r>
              <a:rPr lang="en-US" dirty="0">
                <a:solidFill>
                  <a:schemeClr val="accent3">
                    <a:lumMod val="25000"/>
                  </a:schemeClr>
                </a:solidFill>
              </a:rPr>
              <a:t>Participants – role on </a:t>
            </a:r>
            <a:r>
              <a:rPr lang="en-US" dirty="0" smtClean="0">
                <a:solidFill>
                  <a:schemeClr val="accent3">
                    <a:lumMod val="25000"/>
                  </a:schemeClr>
                </a:solidFill>
              </a:rPr>
              <a:t>project	</a:t>
            </a:r>
          </a:p>
          <a:p>
            <a:pPr marL="400050" lvl="1" indent="0">
              <a:spcBef>
                <a:spcPts val="580"/>
              </a:spcBef>
              <a:buNone/>
              <a:defRPr/>
            </a:pPr>
            <a:r>
              <a:rPr lang="en-US" sz="1800" dirty="0" smtClean="0">
                <a:solidFill>
                  <a:schemeClr val="accent3">
                    <a:lumMod val="25000"/>
                  </a:schemeClr>
                </a:solidFill>
              </a:rPr>
              <a:t>	New </a:t>
            </a:r>
            <a:r>
              <a:rPr lang="en-US" sz="1800" dirty="0">
                <a:solidFill>
                  <a:schemeClr val="accent3">
                    <a:lumMod val="25000"/>
                  </a:schemeClr>
                </a:solidFill>
              </a:rPr>
              <a:t>role-High School Student; slight rewording of other roles (D.1)</a:t>
            </a:r>
          </a:p>
          <a:p>
            <a:pPr marL="274320" indent="-274320">
              <a:spcBef>
                <a:spcPts val="580"/>
              </a:spcBef>
              <a:defRPr/>
            </a:pPr>
            <a:r>
              <a:rPr lang="en-US" dirty="0">
                <a:solidFill>
                  <a:schemeClr val="accent3">
                    <a:lumMod val="25000"/>
                  </a:schemeClr>
                </a:solidFill>
              </a:rPr>
              <a:t>Level of Effort</a:t>
            </a:r>
          </a:p>
          <a:p>
            <a:pPr marL="262890" lvl="1" indent="0">
              <a:spcBef>
                <a:spcPts val="370"/>
              </a:spcBef>
              <a:buNone/>
              <a:defRPr/>
            </a:pPr>
            <a:r>
              <a:rPr lang="en-US" sz="2200" dirty="0" smtClean="0">
                <a:solidFill>
                  <a:schemeClr val="accent3">
                    <a:lumMod val="25000"/>
                  </a:schemeClr>
                </a:solidFill>
              </a:rPr>
              <a:t>	Prior </a:t>
            </a:r>
            <a:r>
              <a:rPr lang="en-US" sz="2200" dirty="0">
                <a:solidFill>
                  <a:schemeClr val="accent3">
                    <a:lumMod val="25000"/>
                  </a:schemeClr>
                </a:solidFill>
              </a:rPr>
              <a:t>approval request for reduction of &gt;25% for PD/PI or other </a:t>
            </a:r>
            <a:endParaRPr lang="en-US" sz="2200" dirty="0" smtClean="0">
              <a:solidFill>
                <a:schemeClr val="accent3">
                  <a:lumMod val="25000"/>
                </a:schemeClr>
              </a:solidFill>
            </a:endParaRPr>
          </a:p>
          <a:p>
            <a:pPr marL="262890" lvl="1" indent="0">
              <a:spcBef>
                <a:spcPts val="370"/>
              </a:spcBef>
              <a:buNone/>
              <a:defRPr/>
            </a:pPr>
            <a:r>
              <a:rPr lang="en-US" sz="2200" dirty="0">
                <a:solidFill>
                  <a:schemeClr val="accent3">
                    <a:lumMod val="25000"/>
                  </a:schemeClr>
                </a:solidFill>
              </a:rPr>
              <a:t>	</a:t>
            </a:r>
            <a:r>
              <a:rPr lang="en-US" sz="2200" dirty="0" smtClean="0">
                <a:solidFill>
                  <a:schemeClr val="accent3">
                    <a:lumMod val="25000"/>
                  </a:schemeClr>
                </a:solidFill>
              </a:rPr>
              <a:t>individual </a:t>
            </a:r>
            <a:r>
              <a:rPr lang="en-US" sz="2200" dirty="0">
                <a:solidFill>
                  <a:schemeClr val="accent3">
                    <a:lumMod val="25000"/>
                  </a:schemeClr>
                </a:solidFill>
              </a:rPr>
              <a:t>designated on NoA (D.2.a)</a:t>
            </a:r>
          </a:p>
          <a:p>
            <a:pPr marL="274320" indent="-274320">
              <a:spcBef>
                <a:spcPts val="580"/>
              </a:spcBef>
              <a:defRPr/>
            </a:pPr>
            <a:r>
              <a:rPr lang="en-US" dirty="0">
                <a:solidFill>
                  <a:schemeClr val="accent3">
                    <a:lumMod val="25000"/>
                  </a:schemeClr>
                </a:solidFill>
              </a:rPr>
              <a:t>Estimated unobligated balance</a:t>
            </a:r>
          </a:p>
          <a:p>
            <a:pPr marL="262890" lvl="1" indent="0">
              <a:spcBef>
                <a:spcPts val="370"/>
              </a:spcBef>
              <a:buNone/>
              <a:defRPr/>
            </a:pPr>
            <a:r>
              <a:rPr lang="en-US" sz="2200" dirty="0" smtClean="0">
                <a:solidFill>
                  <a:schemeClr val="accent3">
                    <a:lumMod val="25000"/>
                  </a:schemeClr>
                </a:solidFill>
              </a:rPr>
              <a:t>	Provide </a:t>
            </a:r>
            <a:r>
              <a:rPr lang="en-US" sz="2200" dirty="0">
                <a:solidFill>
                  <a:schemeClr val="accent3">
                    <a:lumMod val="25000"/>
                  </a:schemeClr>
                </a:solidFill>
              </a:rPr>
              <a:t>estimated amount and description of how funds will be </a:t>
            </a:r>
            <a:endParaRPr lang="en-US" sz="2200" dirty="0" smtClean="0">
              <a:solidFill>
                <a:schemeClr val="accent3">
                  <a:lumMod val="25000"/>
                </a:schemeClr>
              </a:solidFill>
            </a:endParaRPr>
          </a:p>
          <a:p>
            <a:pPr marL="262890" lvl="1" indent="0">
              <a:spcBef>
                <a:spcPts val="370"/>
              </a:spcBef>
              <a:buNone/>
              <a:defRPr/>
            </a:pPr>
            <a:r>
              <a:rPr lang="en-US" sz="2200" dirty="0">
                <a:solidFill>
                  <a:schemeClr val="accent3">
                    <a:lumMod val="25000"/>
                  </a:schemeClr>
                </a:solidFill>
              </a:rPr>
              <a:t>	</a:t>
            </a:r>
            <a:r>
              <a:rPr lang="en-US" sz="2200" dirty="0" smtClean="0">
                <a:solidFill>
                  <a:schemeClr val="accent3">
                    <a:lumMod val="25000"/>
                  </a:schemeClr>
                </a:solidFill>
              </a:rPr>
              <a:t>spent </a:t>
            </a:r>
            <a:r>
              <a:rPr lang="en-US" sz="2200" dirty="0">
                <a:solidFill>
                  <a:schemeClr val="accent3">
                    <a:lumMod val="25000"/>
                  </a:schemeClr>
                </a:solidFill>
              </a:rPr>
              <a:t>(G.10)</a:t>
            </a:r>
          </a:p>
        </p:txBody>
      </p:sp>
    </p:spTree>
    <p:extLst>
      <p:ext uri="{BB962C8B-B14F-4D97-AF65-F5344CB8AC3E}">
        <p14:creationId xmlns:p14="http://schemas.microsoft.com/office/powerpoint/2010/main" val="418870000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Autofit/>
          </a:bodyPr>
          <a:lstStyle/>
          <a:p>
            <a:pPr algn="l"/>
            <a:r>
              <a:rPr lang="en-US" sz="3600" b="1" dirty="0" smtClean="0"/>
              <a:t>Points to </a:t>
            </a:r>
            <a:br>
              <a:rPr lang="en-US" sz="3600" b="1" dirty="0" smtClean="0"/>
            </a:br>
            <a:r>
              <a:rPr lang="en-US" sz="3600" b="1" dirty="0" smtClean="0"/>
              <a:t>Remember</a:t>
            </a:r>
            <a:endParaRPr lang="en-US" sz="3600" b="1" dirty="0"/>
          </a:p>
        </p:txBody>
      </p:sp>
      <p:sp>
        <p:nvSpPr>
          <p:cNvPr id="3" name="Content Placeholder 2"/>
          <p:cNvSpPr>
            <a:spLocks noGrp="1"/>
          </p:cNvSpPr>
          <p:nvPr>
            <p:ph idx="1"/>
          </p:nvPr>
        </p:nvSpPr>
        <p:spPr>
          <a:xfrm>
            <a:off x="457200" y="1798637"/>
            <a:ext cx="8229600" cy="4525963"/>
          </a:xfrm>
        </p:spPr>
        <p:txBody>
          <a:bodyPr>
            <a:normAutofit fontScale="92500" lnSpcReduction="20000"/>
          </a:bodyPr>
          <a:lstStyle/>
          <a:p>
            <a:pPr marL="274320" indent="-274320">
              <a:spcBef>
                <a:spcPts val="580"/>
              </a:spcBef>
              <a:defRPr/>
            </a:pPr>
            <a:r>
              <a:rPr lang="en-US" dirty="0">
                <a:solidFill>
                  <a:schemeClr val="accent3">
                    <a:lumMod val="25000"/>
                  </a:schemeClr>
                </a:solidFill>
              </a:rPr>
              <a:t>Special characters not permitted in text boxes</a:t>
            </a:r>
          </a:p>
          <a:p>
            <a:pPr marL="274320" indent="-274320">
              <a:spcBef>
                <a:spcPts val="580"/>
              </a:spcBef>
              <a:defRPr/>
            </a:pPr>
            <a:endParaRPr lang="en-US" dirty="0">
              <a:solidFill>
                <a:schemeClr val="accent3">
                  <a:lumMod val="25000"/>
                </a:schemeClr>
              </a:solidFill>
            </a:endParaRPr>
          </a:p>
          <a:p>
            <a:pPr marL="274320" indent="-274320">
              <a:spcBef>
                <a:spcPts val="580"/>
              </a:spcBef>
              <a:defRPr/>
            </a:pPr>
            <a:r>
              <a:rPr lang="en-US" dirty="0">
                <a:solidFill>
                  <a:schemeClr val="accent3">
                    <a:lumMod val="25000"/>
                  </a:schemeClr>
                </a:solidFill>
              </a:rPr>
              <a:t>Disregard items marked “Not Applicable”</a:t>
            </a:r>
          </a:p>
          <a:p>
            <a:pPr marL="274320" indent="-274320">
              <a:spcBef>
                <a:spcPts val="580"/>
              </a:spcBef>
              <a:defRPr/>
            </a:pPr>
            <a:endParaRPr lang="en-US" dirty="0">
              <a:solidFill>
                <a:schemeClr val="accent3">
                  <a:lumMod val="25000"/>
                </a:schemeClr>
              </a:solidFill>
            </a:endParaRPr>
          </a:p>
          <a:p>
            <a:pPr marL="274320" indent="-274320">
              <a:spcBef>
                <a:spcPts val="580"/>
              </a:spcBef>
              <a:defRPr/>
            </a:pPr>
            <a:r>
              <a:rPr lang="en-US" dirty="0">
                <a:solidFill>
                  <a:schemeClr val="accent3">
                    <a:lumMod val="25000"/>
                  </a:schemeClr>
                </a:solidFill>
              </a:rPr>
              <a:t>Round </a:t>
            </a:r>
            <a:r>
              <a:rPr lang="en-US" b="1" dirty="0">
                <a:solidFill>
                  <a:schemeClr val="accent3">
                    <a:lumMod val="25000"/>
                  </a:schemeClr>
                </a:solidFill>
              </a:rPr>
              <a:t>person months </a:t>
            </a:r>
            <a:r>
              <a:rPr lang="en-US" dirty="0">
                <a:solidFill>
                  <a:schemeClr val="accent3">
                    <a:lumMod val="25000"/>
                  </a:schemeClr>
                </a:solidFill>
              </a:rPr>
              <a:t>to nearest whole number</a:t>
            </a:r>
          </a:p>
          <a:p>
            <a:pPr marL="274320" indent="-274320">
              <a:spcBef>
                <a:spcPts val="580"/>
              </a:spcBef>
              <a:defRPr/>
            </a:pPr>
            <a:endParaRPr lang="en-US" dirty="0">
              <a:solidFill>
                <a:schemeClr val="accent3">
                  <a:lumMod val="25000"/>
                </a:schemeClr>
              </a:solidFill>
            </a:endParaRPr>
          </a:p>
          <a:p>
            <a:pPr marL="274320" indent="-274320">
              <a:spcBef>
                <a:spcPts val="580"/>
              </a:spcBef>
              <a:defRPr/>
            </a:pPr>
            <a:r>
              <a:rPr lang="en-US" dirty="0">
                <a:solidFill>
                  <a:schemeClr val="accent3">
                    <a:lumMod val="25000"/>
                  </a:schemeClr>
                </a:solidFill>
              </a:rPr>
              <a:t>All uploads must be PDF files</a:t>
            </a:r>
          </a:p>
        </p:txBody>
      </p:sp>
    </p:spTree>
    <p:extLst>
      <p:ext uri="{BB962C8B-B14F-4D97-AF65-F5344CB8AC3E}">
        <p14:creationId xmlns:p14="http://schemas.microsoft.com/office/powerpoint/2010/main" val="415461792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normAutofit/>
          </a:bodyPr>
          <a:lstStyle/>
          <a:p>
            <a:pPr algn="l"/>
            <a:r>
              <a:rPr lang="en-US" sz="3600" b="1" dirty="0" smtClean="0"/>
              <a:t>Sample RPPR</a:t>
            </a:r>
            <a:endParaRPr lang="en-US" sz="3600" b="1" dirty="0"/>
          </a:p>
        </p:txBody>
      </p:sp>
      <p:sp>
        <p:nvSpPr>
          <p:cNvPr id="3" name="Content Placeholder 2"/>
          <p:cNvSpPr>
            <a:spLocks noGrp="1"/>
          </p:cNvSpPr>
          <p:nvPr>
            <p:ph idx="1"/>
          </p:nvPr>
        </p:nvSpPr>
        <p:spPr>
          <a:xfrm>
            <a:off x="457200" y="1951037"/>
            <a:ext cx="8229600" cy="4525963"/>
          </a:xfrm>
        </p:spPr>
        <p:txBody>
          <a:bodyPr/>
          <a:lstStyle/>
          <a:p>
            <a:pPr marL="0" indent="0">
              <a:spcBef>
                <a:spcPts val="580"/>
              </a:spcBef>
              <a:buNone/>
              <a:defRPr/>
            </a:pPr>
            <a:r>
              <a:rPr lang="en-US" dirty="0">
                <a:hlinkClick r:id="rId2"/>
              </a:rPr>
              <a:t>http://grants.nih.gov/grants/rppr/rppr_screen_shots.pdf</a:t>
            </a:r>
            <a:endParaRPr lang="en-US" dirty="0"/>
          </a:p>
        </p:txBody>
      </p:sp>
    </p:spTree>
    <p:extLst>
      <p:ext uri="{BB962C8B-B14F-4D97-AF65-F5344CB8AC3E}">
        <p14:creationId xmlns:p14="http://schemas.microsoft.com/office/powerpoint/2010/main" val="88336590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143000"/>
          </a:xfrm>
        </p:spPr>
        <p:txBody>
          <a:bodyPr>
            <a:normAutofit fontScale="90000"/>
          </a:bodyPr>
          <a:lstStyle/>
          <a:p>
            <a:pPr algn="l"/>
            <a:r>
              <a:rPr lang="en-US" sz="3600" b="1" dirty="0" smtClean="0"/>
              <a:t>RPPR and </a:t>
            </a:r>
            <a:br>
              <a:rPr lang="en-US" sz="3600" b="1" dirty="0" smtClean="0"/>
            </a:br>
            <a:r>
              <a:rPr lang="en-US" sz="3600" b="1" dirty="0" smtClean="0"/>
              <a:t>E-Notification</a:t>
            </a:r>
            <a:endParaRPr lang="en-US" sz="3600" b="1" dirty="0"/>
          </a:p>
        </p:txBody>
      </p:sp>
      <p:sp>
        <p:nvSpPr>
          <p:cNvPr id="3" name="Content Placeholder 2"/>
          <p:cNvSpPr>
            <a:spLocks noGrp="1"/>
          </p:cNvSpPr>
          <p:nvPr>
            <p:ph idx="1"/>
          </p:nvPr>
        </p:nvSpPr>
        <p:spPr>
          <a:xfrm>
            <a:off x="457200" y="1874837"/>
            <a:ext cx="8229600" cy="4525963"/>
          </a:xfrm>
        </p:spPr>
        <p:txBody>
          <a:bodyPr>
            <a:normAutofit/>
          </a:bodyPr>
          <a:lstStyle/>
          <a:p>
            <a:r>
              <a:rPr lang="en-US" sz="2000" b="1" dirty="0" smtClean="0"/>
              <a:t>Trigger</a:t>
            </a:r>
            <a:r>
              <a:rPr lang="en-US" sz="2000" dirty="0" smtClean="0"/>
              <a:t>: When a grantee submits a RPPR to NIH that associates one or more publications with the award for which the public access compliance status is “Noncompliant”.  </a:t>
            </a:r>
          </a:p>
          <a:p>
            <a:endParaRPr lang="en-US" sz="2000" dirty="0" smtClean="0"/>
          </a:p>
          <a:p>
            <a:r>
              <a:rPr lang="en-US" sz="2000" b="1" dirty="0" smtClean="0"/>
              <a:t>Recipients</a:t>
            </a:r>
            <a:r>
              <a:rPr lang="en-US" sz="2000" dirty="0" smtClean="0"/>
              <a:t>: to the PD/PI, with a cc to the OSP, GMS, IC mailbox, and PO.</a:t>
            </a:r>
          </a:p>
          <a:p>
            <a:endParaRPr lang="en-US" sz="2000" dirty="0" smtClean="0"/>
          </a:p>
          <a:p>
            <a:r>
              <a:rPr lang="en-US" sz="2000" b="1" dirty="0" smtClean="0"/>
              <a:t>Response</a:t>
            </a:r>
            <a:r>
              <a:rPr lang="en-US" sz="2000" dirty="0" smtClean="0"/>
              <a:t>: The grantee may respond to the eNotification via email or through the Progress Report Additional Materials (PRAM) link.</a:t>
            </a:r>
            <a:endParaRPr lang="en-US" sz="2000" dirty="0"/>
          </a:p>
        </p:txBody>
      </p:sp>
    </p:spTree>
    <p:extLst>
      <p:ext uri="{BB962C8B-B14F-4D97-AF65-F5344CB8AC3E}">
        <p14:creationId xmlns:p14="http://schemas.microsoft.com/office/powerpoint/2010/main" val="267753732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normAutofit fontScale="90000"/>
          </a:bodyPr>
          <a:lstStyle/>
          <a:p>
            <a:pPr algn="l"/>
            <a:r>
              <a:rPr lang="en-US" sz="3600" b="1" dirty="0" smtClean="0"/>
              <a:t>What is</a:t>
            </a:r>
            <a:br>
              <a:rPr lang="en-US" sz="3600" b="1" dirty="0" smtClean="0"/>
            </a:br>
            <a:r>
              <a:rPr lang="en-US" sz="3600" b="1" dirty="0" smtClean="0"/>
              <a:t>PRAM?</a:t>
            </a:r>
            <a:endParaRPr lang="en-US" sz="3600" b="1" dirty="0"/>
          </a:p>
        </p:txBody>
      </p:sp>
      <p:sp>
        <p:nvSpPr>
          <p:cNvPr id="3" name="Content Placeholder 2"/>
          <p:cNvSpPr>
            <a:spLocks noGrp="1"/>
          </p:cNvSpPr>
          <p:nvPr>
            <p:ph idx="1"/>
          </p:nvPr>
        </p:nvSpPr>
        <p:spPr>
          <a:xfrm>
            <a:off x="457200" y="1951037"/>
            <a:ext cx="8229600" cy="4525963"/>
          </a:xfrm>
        </p:spPr>
        <p:txBody>
          <a:bodyPr>
            <a:normAutofit/>
          </a:bodyPr>
          <a:lstStyle/>
          <a:p>
            <a:pPr marL="0" indent="0">
              <a:spcBef>
                <a:spcPts val="580"/>
              </a:spcBef>
              <a:buNone/>
              <a:defRPr/>
            </a:pPr>
            <a:r>
              <a:rPr lang="en-US" sz="2400" b="1" u="sng" dirty="0"/>
              <a:t>Progress Report Additional Materials (PRAM)</a:t>
            </a:r>
          </a:p>
          <a:p>
            <a:pPr marL="0" indent="0">
              <a:spcBef>
                <a:spcPts val="580"/>
              </a:spcBef>
              <a:buNone/>
              <a:defRPr/>
            </a:pPr>
            <a:endParaRPr lang="en-US" sz="2400" b="1" u="sng" dirty="0"/>
          </a:p>
          <a:p>
            <a:pPr marL="274320" indent="-274320">
              <a:spcBef>
                <a:spcPts val="580"/>
              </a:spcBef>
              <a:buFont typeface="Wingdings 2"/>
              <a:buChar char=""/>
              <a:defRPr/>
            </a:pPr>
            <a:r>
              <a:rPr lang="en-US" sz="2400" dirty="0"/>
              <a:t>An option in the eRA to provide additional materials for a progress report.</a:t>
            </a:r>
          </a:p>
          <a:p>
            <a:pPr marL="274320" indent="-274320">
              <a:spcBef>
                <a:spcPts val="580"/>
              </a:spcBef>
              <a:buFont typeface="Wingdings 2"/>
              <a:buChar char=""/>
              <a:defRPr/>
            </a:pPr>
            <a:endParaRPr lang="en-US" sz="2400" dirty="0"/>
          </a:p>
          <a:p>
            <a:pPr marL="274320" indent="-274320">
              <a:spcBef>
                <a:spcPts val="580"/>
              </a:spcBef>
              <a:buFont typeface="Wingdings 2"/>
              <a:buChar char=""/>
              <a:defRPr/>
            </a:pPr>
            <a:r>
              <a:rPr lang="en-US" sz="2400" dirty="0"/>
              <a:t>Currently, PRAM is ONLY being used to address non-compliant publications.</a:t>
            </a:r>
          </a:p>
          <a:p>
            <a:pPr marL="274320" indent="-274320">
              <a:spcBef>
                <a:spcPts val="580"/>
              </a:spcBef>
              <a:buFont typeface="Wingdings 2"/>
              <a:buChar char=""/>
              <a:defRPr/>
            </a:pPr>
            <a:endParaRPr lang="en-US" sz="2400" dirty="0"/>
          </a:p>
          <a:p>
            <a:pPr marL="274320" indent="-274320">
              <a:spcBef>
                <a:spcPts val="580"/>
              </a:spcBef>
              <a:buFont typeface="Wingdings 2"/>
              <a:buChar char=""/>
              <a:defRPr/>
            </a:pPr>
            <a:r>
              <a:rPr lang="en-US" sz="2400" dirty="0"/>
              <a:t>PRAM will eventually be required.</a:t>
            </a:r>
          </a:p>
          <a:p>
            <a:pPr marL="0" indent="0">
              <a:buNone/>
            </a:pPr>
            <a:endParaRPr lang="en-US" dirty="0"/>
          </a:p>
        </p:txBody>
      </p:sp>
    </p:spTree>
    <p:extLst>
      <p:ext uri="{BB962C8B-B14F-4D97-AF65-F5344CB8AC3E}">
        <p14:creationId xmlns:p14="http://schemas.microsoft.com/office/powerpoint/2010/main" val="352024867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458200" cy="1143000"/>
          </a:xfrm>
        </p:spPr>
        <p:txBody>
          <a:bodyPr>
            <a:noAutofit/>
          </a:bodyPr>
          <a:lstStyle/>
          <a:p>
            <a:pPr algn="l"/>
            <a:r>
              <a:rPr lang="en-US" sz="3600" b="1" dirty="0" smtClean="0"/>
              <a:t>PRAM also available in </a:t>
            </a:r>
            <a:br>
              <a:rPr lang="en-US" sz="3600" b="1" dirty="0" smtClean="0"/>
            </a:br>
            <a:r>
              <a:rPr lang="en-US" sz="3600" b="1" dirty="0" smtClean="0"/>
              <a:t>Status Section of eRA</a:t>
            </a:r>
            <a:r>
              <a:rPr lang="en-US" sz="3600" b="1" dirty="0"/>
              <a:t> </a:t>
            </a:r>
            <a:r>
              <a:rPr lang="en-US" sz="3600" b="1" dirty="0" smtClean="0"/>
              <a:t>Commons</a:t>
            </a:r>
            <a:br>
              <a:rPr lang="en-US" sz="3600" b="1" dirty="0" smtClean="0"/>
            </a:br>
            <a:endParaRPr lang="en-US" sz="3600" b="1"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88" y="2020887"/>
            <a:ext cx="9199563" cy="4760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9028632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906362"/>
            <a:ext cx="7915275" cy="5964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6311100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ctr">
              <a:buNone/>
            </a:pPr>
            <a:r>
              <a:rPr lang="en-US" dirty="0" smtClean="0"/>
              <a:t>Questions?</a:t>
            </a:r>
            <a:endParaRPr lang="en-US" dirty="0"/>
          </a:p>
        </p:txBody>
      </p:sp>
    </p:spTree>
    <p:extLst>
      <p:ext uri="{BB962C8B-B14F-4D97-AF65-F5344CB8AC3E}">
        <p14:creationId xmlns:p14="http://schemas.microsoft.com/office/powerpoint/2010/main" val="14834725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rmAutofit/>
          </a:bodyPr>
          <a:lstStyle/>
          <a:p>
            <a:pPr algn="l"/>
            <a:r>
              <a:rPr lang="en-US" sz="3600" b="1" dirty="0" smtClean="0"/>
              <a:t>Contact Us</a:t>
            </a:r>
            <a:endParaRPr lang="en-US" sz="3600" b="1" dirty="0"/>
          </a:p>
        </p:txBody>
      </p:sp>
      <p:sp>
        <p:nvSpPr>
          <p:cNvPr id="3" name="Content Placeholder 2"/>
          <p:cNvSpPr>
            <a:spLocks noGrp="1"/>
          </p:cNvSpPr>
          <p:nvPr>
            <p:ph idx="1"/>
          </p:nvPr>
        </p:nvSpPr>
        <p:spPr>
          <a:xfrm>
            <a:off x="457200" y="1722437"/>
            <a:ext cx="8458200" cy="4830763"/>
          </a:xfrm>
        </p:spPr>
        <p:txBody>
          <a:bodyPr>
            <a:normAutofit fontScale="77500" lnSpcReduction="20000"/>
          </a:bodyPr>
          <a:lstStyle/>
          <a:p>
            <a:pPr marL="0" indent="0">
              <a:buNone/>
            </a:pPr>
            <a:r>
              <a:rPr lang="en-US" dirty="0" smtClean="0"/>
              <a:t>Office of Sponsored Programs</a:t>
            </a:r>
          </a:p>
          <a:p>
            <a:pPr marL="0" indent="0">
              <a:buNone/>
            </a:pPr>
            <a:r>
              <a:rPr lang="en-US" dirty="0"/>
              <a:t>	</a:t>
            </a:r>
            <a:r>
              <a:rPr lang="en-US" dirty="0" smtClean="0">
                <a:hlinkClick r:id="rId2"/>
              </a:rPr>
              <a:t>cuosp@clemson.edu</a:t>
            </a:r>
            <a:endParaRPr lang="en-US" dirty="0" smtClean="0"/>
          </a:p>
          <a:p>
            <a:pPr marL="0" indent="0">
              <a:buNone/>
            </a:pPr>
            <a:endParaRPr lang="en-US" dirty="0"/>
          </a:p>
          <a:p>
            <a:pPr marL="0" indent="0">
              <a:buNone/>
            </a:pPr>
            <a:r>
              <a:rPr lang="en-US" dirty="0" smtClean="0"/>
              <a:t>Library</a:t>
            </a:r>
          </a:p>
          <a:p>
            <a:pPr marL="0" indent="0">
              <a:buNone/>
            </a:pPr>
            <a:r>
              <a:rPr lang="en-US" dirty="0" smtClean="0"/>
              <a:t>	</a:t>
            </a:r>
            <a:r>
              <a:rPr lang="en-US" dirty="0" smtClean="0">
                <a:hlinkClick r:id="rId3"/>
              </a:rPr>
              <a:t>dfinkle@clemson.edu</a:t>
            </a:r>
            <a:r>
              <a:rPr lang="en-US" dirty="0" smtClean="0"/>
              <a:t> </a:t>
            </a:r>
            <a:r>
              <a:rPr lang="en-US" sz="2600" dirty="0" smtClean="0"/>
              <a:t>and </a:t>
            </a:r>
            <a:r>
              <a:rPr lang="en-US" dirty="0" smtClean="0">
                <a:hlinkClick r:id="rId4"/>
              </a:rPr>
              <a:t>rook@clemson.edu</a:t>
            </a:r>
            <a:endParaRPr lang="en-US" dirty="0" smtClean="0"/>
          </a:p>
          <a:p>
            <a:pPr marL="0" indent="0">
              <a:buNone/>
            </a:pPr>
            <a:endParaRPr lang="en-US" dirty="0"/>
          </a:p>
          <a:p>
            <a:pPr marL="0" indent="0">
              <a:buNone/>
            </a:pPr>
            <a:r>
              <a:rPr lang="en-US" dirty="0" smtClean="0"/>
              <a:t>Compliance</a:t>
            </a:r>
          </a:p>
          <a:p>
            <a:pPr marL="0" indent="0">
              <a:buNone/>
            </a:pPr>
            <a:r>
              <a:rPr lang="en-US" dirty="0" smtClean="0"/>
              <a:t>	</a:t>
            </a:r>
            <a:r>
              <a:rPr lang="en-US" dirty="0" smtClean="0">
                <a:hlinkClick r:id="rId5"/>
              </a:rPr>
              <a:t>casandg@clemson.edu</a:t>
            </a:r>
            <a:endParaRPr lang="en-US" dirty="0" smtClean="0"/>
          </a:p>
          <a:p>
            <a:pPr marL="0" indent="0">
              <a:buNone/>
            </a:pPr>
            <a:endParaRPr lang="en-US" dirty="0"/>
          </a:p>
          <a:p>
            <a:pPr marL="0" indent="0">
              <a:buNone/>
            </a:pPr>
            <a:r>
              <a:rPr lang="en-US" dirty="0" smtClean="0"/>
              <a:t>Grants and Contracts Administration</a:t>
            </a:r>
          </a:p>
          <a:p>
            <a:pPr marL="0" indent="0">
              <a:buNone/>
            </a:pPr>
            <a:r>
              <a:rPr lang="en-US" dirty="0"/>
              <a:t>	</a:t>
            </a:r>
            <a:r>
              <a:rPr lang="en-US" dirty="0" smtClean="0">
                <a:hlinkClick r:id="rId6"/>
              </a:rPr>
              <a:t>klntgs@clemson.edu</a:t>
            </a:r>
            <a:endParaRPr lang="en-US" dirty="0" smtClean="0"/>
          </a:p>
          <a:p>
            <a:pPr marL="0" indent="0">
              <a:buNone/>
            </a:pPr>
            <a:endParaRPr lang="en-US" dirty="0" smtClean="0"/>
          </a:p>
          <a:p>
            <a:pPr marL="0" indent="0">
              <a:buNone/>
            </a:pPr>
            <a:endParaRPr lang="en-US" dirty="0"/>
          </a:p>
        </p:txBody>
      </p:sp>
    </p:spTree>
    <p:extLst>
      <p:ext uri="{BB962C8B-B14F-4D97-AF65-F5344CB8AC3E}">
        <p14:creationId xmlns:p14="http://schemas.microsoft.com/office/powerpoint/2010/main" val="23548559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ctr">
              <a:buNone/>
            </a:pPr>
            <a:r>
              <a:rPr lang="en-US" dirty="0" smtClean="0"/>
              <a:t>The NIH Public Access Policy </a:t>
            </a:r>
            <a:endParaRPr lang="en-US" dirty="0"/>
          </a:p>
        </p:txBody>
      </p:sp>
    </p:spTree>
    <p:extLst>
      <p:ext uri="{BB962C8B-B14F-4D97-AF65-F5344CB8AC3E}">
        <p14:creationId xmlns:p14="http://schemas.microsoft.com/office/powerpoint/2010/main" val="426929962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rmAutofit/>
          </a:bodyPr>
          <a:lstStyle/>
          <a:p>
            <a:pPr algn="l"/>
            <a:r>
              <a:rPr lang="en-US" sz="3600" b="1" dirty="0" smtClean="0"/>
              <a:t>Resources</a:t>
            </a:r>
            <a:endParaRPr lang="en-US" sz="3600" b="1" dirty="0"/>
          </a:p>
        </p:txBody>
      </p:sp>
      <p:sp>
        <p:nvSpPr>
          <p:cNvPr id="3" name="Content Placeholder 2"/>
          <p:cNvSpPr>
            <a:spLocks noGrp="1"/>
          </p:cNvSpPr>
          <p:nvPr>
            <p:ph idx="1"/>
          </p:nvPr>
        </p:nvSpPr>
        <p:spPr/>
        <p:txBody>
          <a:bodyPr>
            <a:normAutofit fontScale="55000" lnSpcReduction="20000"/>
          </a:bodyPr>
          <a:lstStyle/>
          <a:p>
            <a:pPr>
              <a:spcBef>
                <a:spcPts val="0"/>
              </a:spcBef>
              <a:spcAft>
                <a:spcPts val="600"/>
              </a:spcAft>
            </a:pPr>
            <a:r>
              <a:rPr lang="en-US" u="sng" dirty="0" smtClean="0">
                <a:solidFill>
                  <a:srgbClr val="002060"/>
                </a:solidFill>
                <a:hlinkClick r:id="rId2"/>
              </a:rPr>
              <a:t>Clemson University Interactive Guide to Finding a PMCID Number</a:t>
            </a:r>
            <a:endParaRPr lang="en-US" u="sng" dirty="0" smtClean="0">
              <a:solidFill>
                <a:srgbClr val="002060"/>
              </a:solidFill>
              <a:hlinkClick r:id="rId3"/>
            </a:endParaRPr>
          </a:p>
          <a:p>
            <a:pPr>
              <a:spcBef>
                <a:spcPts val="0"/>
              </a:spcBef>
              <a:spcAft>
                <a:spcPts val="600"/>
              </a:spcAft>
            </a:pPr>
            <a:r>
              <a:rPr lang="en-US" u="sng" dirty="0" smtClean="0">
                <a:solidFill>
                  <a:srgbClr val="002060"/>
                </a:solidFill>
                <a:hlinkClick r:id="rId3"/>
              </a:rPr>
              <a:t>Guidance on complying with the NIH Policy – Clemson University Library</a:t>
            </a:r>
            <a:endParaRPr lang="en-US" u="sng" dirty="0" smtClean="0">
              <a:solidFill>
                <a:srgbClr val="002060"/>
              </a:solidFill>
              <a:hlinkClick r:id="rId4"/>
            </a:endParaRPr>
          </a:p>
          <a:p>
            <a:pPr>
              <a:spcBef>
                <a:spcPts val="0"/>
              </a:spcBef>
              <a:spcAft>
                <a:spcPts val="600"/>
              </a:spcAft>
            </a:pPr>
            <a:r>
              <a:rPr lang="en-US" u="sng" dirty="0" smtClean="0">
                <a:solidFill>
                  <a:srgbClr val="002060"/>
                </a:solidFill>
                <a:hlinkClick r:id="rId4"/>
              </a:rPr>
              <a:t>NIH Public Access Policy</a:t>
            </a:r>
            <a:endParaRPr lang="en-US" dirty="0" smtClean="0">
              <a:solidFill>
                <a:srgbClr val="002060"/>
              </a:solidFill>
            </a:endParaRPr>
          </a:p>
          <a:p>
            <a:pPr>
              <a:spcBef>
                <a:spcPts val="0"/>
              </a:spcBef>
              <a:spcAft>
                <a:spcPts val="600"/>
              </a:spcAft>
            </a:pPr>
            <a:r>
              <a:rPr lang="en-US" u="sng" dirty="0" smtClean="0">
                <a:solidFill>
                  <a:srgbClr val="002060"/>
                </a:solidFill>
                <a:hlinkClick r:id="rId5"/>
              </a:rPr>
              <a:t>Recent podcasts regarding the enhanced Public Access Policy</a:t>
            </a:r>
            <a:endParaRPr lang="en-US" dirty="0" smtClean="0">
              <a:solidFill>
                <a:srgbClr val="002060"/>
              </a:solidFill>
            </a:endParaRPr>
          </a:p>
          <a:p>
            <a:pPr>
              <a:spcBef>
                <a:spcPts val="0"/>
              </a:spcBef>
              <a:spcAft>
                <a:spcPts val="600"/>
              </a:spcAft>
            </a:pPr>
            <a:r>
              <a:rPr lang="en-US" u="sng" dirty="0" smtClean="0">
                <a:solidFill>
                  <a:srgbClr val="002060"/>
                </a:solidFill>
                <a:hlinkClick r:id="rId6"/>
              </a:rPr>
              <a:t>Public Access Training</a:t>
            </a:r>
            <a:endParaRPr lang="en-US" dirty="0" smtClean="0">
              <a:solidFill>
                <a:srgbClr val="002060"/>
              </a:solidFill>
            </a:endParaRPr>
          </a:p>
          <a:p>
            <a:pPr>
              <a:spcBef>
                <a:spcPts val="0"/>
              </a:spcBef>
              <a:spcAft>
                <a:spcPts val="600"/>
              </a:spcAft>
            </a:pPr>
            <a:r>
              <a:rPr lang="en-US" u="sng" dirty="0" smtClean="0">
                <a:solidFill>
                  <a:srgbClr val="002060"/>
                </a:solidFill>
                <a:hlinkClick r:id="rId7"/>
              </a:rPr>
              <a:t>Public Access FAQs</a:t>
            </a:r>
            <a:endParaRPr lang="en-US" dirty="0" smtClean="0">
              <a:solidFill>
                <a:srgbClr val="002060"/>
              </a:solidFill>
            </a:endParaRPr>
          </a:p>
          <a:p>
            <a:pPr>
              <a:spcBef>
                <a:spcPts val="0"/>
              </a:spcBef>
              <a:spcAft>
                <a:spcPts val="600"/>
              </a:spcAft>
            </a:pPr>
            <a:r>
              <a:rPr lang="en-US" u="sng" dirty="0" smtClean="0">
                <a:solidFill>
                  <a:srgbClr val="002060"/>
                </a:solidFill>
                <a:hlinkClick r:id="rId8"/>
              </a:rPr>
              <a:t>RPPR Training Resources</a:t>
            </a:r>
            <a:endParaRPr lang="en-US" u="sng" dirty="0" smtClean="0">
              <a:solidFill>
                <a:srgbClr val="002060"/>
              </a:solidFill>
            </a:endParaRPr>
          </a:p>
          <a:p>
            <a:pPr>
              <a:spcBef>
                <a:spcPts val="0"/>
              </a:spcBef>
              <a:spcAft>
                <a:spcPts val="600"/>
              </a:spcAft>
              <a:buFont typeface="Arial" charset="0"/>
              <a:buChar char="•"/>
              <a:defRPr/>
            </a:pPr>
            <a:r>
              <a:rPr lang="en-US" u="sng" dirty="0">
                <a:solidFill>
                  <a:srgbClr val="002060"/>
                </a:solidFill>
                <a:hlinkClick r:id="rId9"/>
              </a:rPr>
              <a:t>Log in to My NCBI</a:t>
            </a:r>
            <a:endParaRPr lang="en-US" dirty="0">
              <a:solidFill>
                <a:srgbClr val="002060"/>
              </a:solidFill>
            </a:endParaRPr>
          </a:p>
          <a:p>
            <a:pPr>
              <a:spcBef>
                <a:spcPts val="0"/>
              </a:spcBef>
              <a:spcAft>
                <a:spcPts val="600"/>
              </a:spcAft>
              <a:buFont typeface="Arial" charset="0"/>
              <a:buChar char="•"/>
              <a:defRPr/>
            </a:pPr>
            <a:r>
              <a:rPr lang="en-US" u="sng" dirty="0">
                <a:solidFill>
                  <a:srgbClr val="002060"/>
                </a:solidFill>
                <a:hlinkClick r:id="rId8"/>
              </a:rPr>
              <a:t>NIH Research Performance Progress Report (RPPR)</a:t>
            </a:r>
            <a:endParaRPr lang="en-US" dirty="0">
              <a:cs typeface="Arial" pitchFamily="34" charset="0"/>
              <a:hlinkClick r:id="rId10"/>
            </a:endParaRPr>
          </a:p>
          <a:p>
            <a:pPr marL="285750" indent="-285750">
              <a:spcBef>
                <a:spcPts val="0"/>
              </a:spcBef>
              <a:spcAft>
                <a:spcPts val="600"/>
              </a:spcAft>
              <a:defRPr/>
            </a:pPr>
            <a:r>
              <a:rPr lang="en-US" dirty="0">
                <a:cs typeface="Arial" pitchFamily="34" charset="0"/>
                <a:hlinkClick r:id="rId10"/>
              </a:rPr>
              <a:t>NIH Manuscript Submission System FAQs</a:t>
            </a:r>
            <a:endParaRPr lang="en-US" dirty="0">
              <a:cs typeface="Arial" pitchFamily="34" charset="0"/>
            </a:endParaRPr>
          </a:p>
          <a:p>
            <a:pPr marL="285750" indent="-285750">
              <a:spcBef>
                <a:spcPts val="0"/>
              </a:spcBef>
              <a:spcAft>
                <a:spcPts val="600"/>
              </a:spcAft>
              <a:defRPr/>
            </a:pPr>
            <a:r>
              <a:rPr lang="en-US" dirty="0">
                <a:cs typeface="Arial" pitchFamily="34" charset="0"/>
                <a:hlinkClick r:id="rId11"/>
              </a:rPr>
              <a:t>NIHMS System Submission </a:t>
            </a:r>
            <a:r>
              <a:rPr lang="en-US" dirty="0" smtClean="0">
                <a:cs typeface="Arial" pitchFamily="34" charset="0"/>
                <a:hlinkClick r:id="rId11"/>
              </a:rPr>
              <a:t>Tutorials</a:t>
            </a:r>
            <a:endParaRPr lang="en-US" dirty="0" smtClean="0">
              <a:cs typeface="Arial" pitchFamily="34" charset="0"/>
            </a:endParaRPr>
          </a:p>
          <a:p>
            <a:pPr marL="285750" indent="-285750">
              <a:spcBef>
                <a:spcPts val="0"/>
              </a:spcBef>
              <a:spcAft>
                <a:spcPts val="600"/>
              </a:spcAft>
              <a:defRPr/>
            </a:pPr>
            <a:r>
              <a:rPr lang="en-US" dirty="0" smtClean="0">
                <a:cs typeface="Arial" pitchFamily="34" charset="0"/>
                <a:hlinkClick r:id="rId12"/>
              </a:rPr>
              <a:t>For </a:t>
            </a:r>
            <a:r>
              <a:rPr lang="en-US" dirty="0">
                <a:cs typeface="Arial" pitchFamily="34" charset="0"/>
                <a:hlinkClick r:id="rId12"/>
              </a:rPr>
              <a:t>Publishers –</a:t>
            </a:r>
            <a:r>
              <a:rPr lang="en-US" dirty="0" smtClean="0">
                <a:cs typeface="Arial" pitchFamily="34" charset="0"/>
                <a:hlinkClick r:id="rId12"/>
              </a:rPr>
              <a:t>FAQs</a:t>
            </a:r>
            <a:endParaRPr lang="en-US" dirty="0" smtClean="0">
              <a:cs typeface="Arial" pitchFamily="34" charset="0"/>
            </a:endParaRPr>
          </a:p>
          <a:p>
            <a:pPr marL="285750" indent="-285750">
              <a:spcBef>
                <a:spcPts val="0"/>
              </a:spcBef>
              <a:spcAft>
                <a:spcPts val="600"/>
              </a:spcAft>
              <a:defRPr/>
            </a:pPr>
            <a:r>
              <a:rPr lang="en-US" u="sng" dirty="0" smtClean="0">
                <a:solidFill>
                  <a:srgbClr val="002060"/>
                </a:solidFill>
                <a:hlinkClick r:id="rId13"/>
              </a:rPr>
              <a:t>Video </a:t>
            </a:r>
            <a:r>
              <a:rPr lang="en-US" u="sng" dirty="0">
                <a:solidFill>
                  <a:srgbClr val="002060"/>
                </a:solidFill>
                <a:hlinkClick r:id="rId13"/>
              </a:rPr>
              <a:t>– Approving Submission of an Article in PubMed Central</a:t>
            </a:r>
            <a:endParaRPr lang="en-US" dirty="0">
              <a:solidFill>
                <a:srgbClr val="002060"/>
              </a:solidFill>
            </a:endParaRPr>
          </a:p>
          <a:p>
            <a:pPr marL="0" indent="0">
              <a:buNone/>
            </a:pPr>
            <a:endParaRPr lang="en-US" dirty="0" smtClean="0">
              <a:solidFill>
                <a:srgbClr val="002060"/>
              </a:solidFill>
            </a:endParaRPr>
          </a:p>
          <a:p>
            <a:endParaRPr lang="en-US" dirty="0"/>
          </a:p>
        </p:txBody>
      </p:sp>
    </p:spTree>
    <p:extLst>
      <p:ext uri="{BB962C8B-B14F-4D97-AF65-F5344CB8AC3E}">
        <p14:creationId xmlns:p14="http://schemas.microsoft.com/office/powerpoint/2010/main" val="32717108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1143000"/>
          </a:xfrm>
        </p:spPr>
        <p:txBody>
          <a:bodyPr>
            <a:noAutofit/>
          </a:bodyPr>
          <a:lstStyle/>
          <a:p>
            <a:pPr algn="l"/>
            <a:r>
              <a:rPr lang="en-US" sz="3600" b="1" dirty="0" smtClean="0"/>
              <a:t>The NIH Public Access Policy Is Mandatory</a:t>
            </a:r>
            <a:endParaRPr lang="en-US" sz="3600" b="1" dirty="0"/>
          </a:p>
        </p:txBody>
      </p:sp>
      <p:sp>
        <p:nvSpPr>
          <p:cNvPr id="3" name="Content Placeholder 2"/>
          <p:cNvSpPr>
            <a:spLocks noGrp="1"/>
          </p:cNvSpPr>
          <p:nvPr>
            <p:ph idx="1"/>
          </p:nvPr>
        </p:nvSpPr>
        <p:spPr>
          <a:xfrm>
            <a:off x="457200" y="2027237"/>
            <a:ext cx="8229600" cy="4525963"/>
          </a:xfrm>
        </p:spPr>
        <p:txBody>
          <a:bodyPr>
            <a:normAutofit lnSpcReduction="10000"/>
          </a:bodyPr>
          <a:lstStyle/>
          <a:p>
            <a:pPr>
              <a:lnSpc>
                <a:spcPct val="80000"/>
              </a:lnSpc>
              <a:defRPr/>
            </a:pPr>
            <a:r>
              <a:rPr lang="en-US" sz="1800" dirty="0"/>
              <a:t>The Policy implements Division G, Title II, Section 218 of PL 110-161</a:t>
            </a:r>
            <a:r>
              <a:rPr lang="en-US" sz="1800" b="1" dirty="0"/>
              <a:t> </a:t>
            </a:r>
            <a:r>
              <a:rPr lang="en-US" sz="1800" dirty="0"/>
              <a:t>(Consolidated Appropriations Act, 2008) which states: </a:t>
            </a:r>
          </a:p>
          <a:p>
            <a:pPr>
              <a:lnSpc>
                <a:spcPct val="80000"/>
              </a:lnSpc>
              <a:buNone/>
              <a:defRPr/>
            </a:pPr>
            <a:r>
              <a:rPr lang="en-US" sz="1800" i="1" dirty="0"/>
              <a:t>	</a:t>
            </a:r>
            <a:endParaRPr lang="en-US" sz="1800" i="1" dirty="0" smtClean="0"/>
          </a:p>
          <a:p>
            <a:pPr>
              <a:lnSpc>
                <a:spcPct val="80000"/>
              </a:lnSpc>
              <a:buNone/>
              <a:defRPr/>
            </a:pPr>
            <a:r>
              <a:rPr lang="en-US" sz="1800" i="1" dirty="0"/>
              <a:t>	</a:t>
            </a:r>
            <a:r>
              <a:rPr lang="en-US" sz="1800" i="1" dirty="0" smtClean="0"/>
              <a:t>The </a:t>
            </a:r>
            <a:r>
              <a:rPr lang="en-US" sz="1800" i="1" dirty="0"/>
              <a:t>Director of the National Institutes of Health shall require that all investigators funded by the NIH submit or have submitted for them to the National Library of Medicine’s PubMed Central an electronic version of their final, peer-reviewed manuscripts upon acceptance for publication, to be made publicly available no later than 12 months after the official date of publication: Provided, That the NIH shall implement the public access policy in a manner consistent with copyright law.</a:t>
            </a:r>
            <a:r>
              <a:rPr lang="en-US" sz="1800" dirty="0"/>
              <a:t> </a:t>
            </a:r>
            <a:endParaRPr lang="en-US" sz="1800" dirty="0" smtClean="0"/>
          </a:p>
          <a:p>
            <a:pPr>
              <a:lnSpc>
                <a:spcPct val="80000"/>
              </a:lnSpc>
              <a:buNone/>
              <a:defRPr/>
            </a:pPr>
            <a:r>
              <a:rPr lang="en-US" sz="1800" dirty="0"/>
              <a:t>	</a:t>
            </a:r>
          </a:p>
          <a:p>
            <a:pPr>
              <a:lnSpc>
                <a:spcPct val="80000"/>
              </a:lnSpc>
              <a:defRPr/>
            </a:pPr>
            <a:r>
              <a:rPr lang="en-US" sz="1800" dirty="0"/>
              <a:t>NIH Guide Notice NOT-OD-08-033</a:t>
            </a:r>
          </a:p>
          <a:p>
            <a:pPr lvl="1">
              <a:lnSpc>
                <a:spcPct val="80000"/>
              </a:lnSpc>
              <a:buNone/>
              <a:defRPr/>
            </a:pPr>
            <a:r>
              <a:rPr lang="en-US" sz="1800" dirty="0"/>
              <a:t>	</a:t>
            </a:r>
            <a:r>
              <a:rPr lang="en-US" sz="1800" dirty="0">
                <a:hlinkClick r:id="rId2"/>
              </a:rPr>
              <a:t>http://grants.nih.gov/grants/guide/notice-files/NOT-OD-08-033.html</a:t>
            </a:r>
            <a:endParaRPr lang="en-US" sz="1800" dirty="0"/>
          </a:p>
          <a:p>
            <a:pPr>
              <a:lnSpc>
                <a:spcPct val="40000"/>
              </a:lnSpc>
              <a:defRPr/>
            </a:pPr>
            <a:endParaRPr lang="en-US" sz="1800" b="1" dirty="0"/>
          </a:p>
          <a:p>
            <a:pPr>
              <a:lnSpc>
                <a:spcPct val="80000"/>
              </a:lnSpc>
              <a:defRPr/>
            </a:pPr>
            <a:r>
              <a:rPr lang="en-US" sz="1800" dirty="0"/>
              <a:t>NIH Guide Notice NOT-OD-09-071 announces the policy is permanent, per the Consolidated Appropriations Act, 2009 </a:t>
            </a:r>
          </a:p>
          <a:p>
            <a:pPr lvl="1">
              <a:lnSpc>
                <a:spcPct val="80000"/>
              </a:lnSpc>
              <a:buNone/>
              <a:defRPr/>
            </a:pPr>
            <a:r>
              <a:rPr lang="en-US" sz="1800" dirty="0"/>
              <a:t>	</a:t>
            </a:r>
            <a:r>
              <a:rPr lang="en-US" sz="1800" dirty="0">
                <a:hlinkClick r:id="rId3"/>
              </a:rPr>
              <a:t>http://grants.nih.gov/grants/guide/notice-files/NOT-OD-09-071.html</a:t>
            </a:r>
            <a:r>
              <a:rPr lang="en-US" sz="1800" dirty="0"/>
              <a:t> </a:t>
            </a:r>
          </a:p>
        </p:txBody>
      </p:sp>
    </p:spTree>
    <p:extLst>
      <p:ext uri="{BB962C8B-B14F-4D97-AF65-F5344CB8AC3E}">
        <p14:creationId xmlns:p14="http://schemas.microsoft.com/office/powerpoint/2010/main" val="14303529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Autofit/>
          </a:bodyPr>
          <a:lstStyle/>
          <a:p>
            <a:pPr algn="l"/>
            <a:r>
              <a:rPr lang="en-US" sz="3600" b="1" dirty="0" smtClean="0"/>
              <a:t>Pub Med vs. </a:t>
            </a:r>
            <a:br>
              <a:rPr lang="en-US" sz="3600" b="1" dirty="0" smtClean="0"/>
            </a:br>
            <a:r>
              <a:rPr lang="en-US" sz="3600" b="1" dirty="0" smtClean="0"/>
              <a:t>Pub Med Central</a:t>
            </a:r>
            <a:endParaRPr lang="en-US" sz="3600" b="1" dirty="0"/>
          </a:p>
        </p:txBody>
      </p:sp>
      <p:sp>
        <p:nvSpPr>
          <p:cNvPr id="3" name="Content Placeholder 2"/>
          <p:cNvSpPr>
            <a:spLocks noGrp="1"/>
          </p:cNvSpPr>
          <p:nvPr>
            <p:ph idx="1"/>
          </p:nvPr>
        </p:nvSpPr>
        <p:spPr>
          <a:xfrm>
            <a:off x="457200" y="1722437"/>
            <a:ext cx="8229600" cy="4525963"/>
          </a:xfrm>
        </p:spPr>
        <p:txBody>
          <a:bodyPr>
            <a:normAutofit fontScale="92500" lnSpcReduction="10000"/>
          </a:bodyPr>
          <a:lstStyle/>
          <a:p>
            <a:pPr marL="0" lvl="1" indent="0" fontAlgn="auto">
              <a:spcBef>
                <a:spcPts val="0"/>
              </a:spcBef>
              <a:spcAft>
                <a:spcPts val="0"/>
              </a:spcAft>
              <a:buNone/>
              <a:defRPr/>
            </a:pPr>
            <a:r>
              <a:rPr lang="en-US" sz="2000" kern="0" dirty="0"/>
              <a:t>Free resources developed by the U. S. National Library of Medicine </a:t>
            </a:r>
          </a:p>
          <a:p>
            <a:pPr marL="47625" lvl="1" fontAlgn="auto">
              <a:spcBef>
                <a:spcPts val="0"/>
              </a:spcBef>
              <a:spcAft>
                <a:spcPts val="0"/>
              </a:spcAft>
              <a:defRPr/>
            </a:pPr>
            <a:endParaRPr lang="en-US" sz="2000" kern="0" dirty="0"/>
          </a:p>
          <a:p>
            <a:pPr marL="107950" indent="-107950" fontAlgn="auto">
              <a:spcBef>
                <a:spcPts val="0"/>
              </a:spcBef>
              <a:spcAft>
                <a:spcPts val="0"/>
              </a:spcAft>
              <a:defRPr/>
            </a:pPr>
            <a:endParaRPr lang="en-US" sz="2000" b="1" kern="0" dirty="0"/>
          </a:p>
          <a:p>
            <a:pPr marL="107950" indent="-107950" fontAlgn="auto">
              <a:spcBef>
                <a:spcPts val="0"/>
              </a:spcBef>
              <a:spcAft>
                <a:spcPts val="0"/>
              </a:spcAft>
              <a:defRPr/>
            </a:pPr>
            <a:endParaRPr lang="en-US" sz="2000" b="1" kern="0" dirty="0"/>
          </a:p>
          <a:p>
            <a:pPr marL="280988" indent="-233363">
              <a:spcBef>
                <a:spcPts val="0"/>
              </a:spcBef>
              <a:defRPr/>
            </a:pPr>
            <a:endParaRPr lang="en-US" sz="2000" kern="0" dirty="0"/>
          </a:p>
          <a:p>
            <a:pPr marL="280988" indent="-233363">
              <a:spcBef>
                <a:spcPts val="0"/>
              </a:spcBef>
              <a:defRPr/>
            </a:pPr>
            <a:r>
              <a:rPr lang="en-US" sz="2000" kern="0" dirty="0"/>
              <a:t>Database of biomedical journal </a:t>
            </a:r>
            <a:r>
              <a:rPr lang="en-US" sz="2000" b="1" kern="0" dirty="0"/>
              <a:t>citations, abstracts</a:t>
            </a:r>
            <a:r>
              <a:rPr lang="en-US" sz="2000" kern="0" dirty="0"/>
              <a:t>, and  </a:t>
            </a:r>
          </a:p>
          <a:p>
            <a:pPr marL="280988" indent="-233363">
              <a:spcBef>
                <a:spcPts val="0"/>
              </a:spcBef>
              <a:defRPr/>
            </a:pPr>
            <a:r>
              <a:rPr lang="en-US" sz="2000" kern="0" dirty="0"/>
              <a:t>Links to some full text articles </a:t>
            </a:r>
            <a:r>
              <a:rPr lang="en-US" sz="2000" dirty="0"/>
              <a:t>from PMC and publisher websites</a:t>
            </a:r>
            <a:r>
              <a:rPr lang="en-US" sz="2000" kern="0" dirty="0"/>
              <a:t>.</a:t>
            </a:r>
          </a:p>
          <a:p>
            <a:pPr marL="280988" indent="-233363">
              <a:spcBef>
                <a:spcPts val="0"/>
              </a:spcBef>
              <a:defRPr/>
            </a:pPr>
            <a:r>
              <a:rPr lang="en-US" sz="2000" kern="0" dirty="0"/>
              <a:t>Unique identifier: </a:t>
            </a:r>
            <a:r>
              <a:rPr lang="en-US" sz="2000" b="1" kern="0" dirty="0"/>
              <a:t>PMID</a:t>
            </a:r>
            <a:r>
              <a:rPr lang="en-US" sz="2000" kern="0" dirty="0"/>
              <a:t> followed by a series of numbers.</a:t>
            </a:r>
          </a:p>
          <a:p>
            <a:pPr marL="107950" indent="-107950">
              <a:spcBef>
                <a:spcPts val="0"/>
              </a:spcBef>
              <a:defRPr/>
            </a:pPr>
            <a:endParaRPr lang="en-US" sz="2000" kern="0" dirty="0"/>
          </a:p>
          <a:p>
            <a:pPr marL="107950" indent="-107950">
              <a:spcBef>
                <a:spcPts val="0"/>
              </a:spcBef>
              <a:defRPr/>
            </a:pPr>
            <a:endParaRPr lang="en-US" sz="2000" kern="0" dirty="0"/>
          </a:p>
          <a:p>
            <a:pPr marL="107950" indent="-107950" fontAlgn="auto">
              <a:spcBef>
                <a:spcPts val="0"/>
              </a:spcBef>
              <a:spcAft>
                <a:spcPts val="0"/>
              </a:spcAft>
              <a:defRPr/>
            </a:pPr>
            <a:endParaRPr lang="en-US" sz="2000" b="1" kern="0" dirty="0"/>
          </a:p>
          <a:p>
            <a:pPr marL="0" indent="0" fontAlgn="auto">
              <a:spcBef>
                <a:spcPts val="0"/>
              </a:spcBef>
              <a:spcAft>
                <a:spcPts val="0"/>
              </a:spcAft>
              <a:buNone/>
              <a:defRPr/>
            </a:pPr>
            <a:endParaRPr lang="en-US" sz="2000" b="1" kern="0" dirty="0"/>
          </a:p>
          <a:p>
            <a:pPr marL="107950" indent="-107950" fontAlgn="auto">
              <a:spcBef>
                <a:spcPts val="0"/>
              </a:spcBef>
              <a:spcAft>
                <a:spcPts val="0"/>
              </a:spcAft>
              <a:defRPr/>
            </a:pPr>
            <a:endParaRPr lang="en-US" sz="2000" b="1" kern="0" dirty="0"/>
          </a:p>
          <a:p>
            <a:pPr marL="280988" indent="-280988">
              <a:spcBef>
                <a:spcPts val="0"/>
              </a:spcBef>
              <a:defRPr/>
            </a:pPr>
            <a:r>
              <a:rPr lang="en-US" sz="2000" kern="0" dirty="0"/>
              <a:t>Digital archive of </a:t>
            </a:r>
            <a:r>
              <a:rPr lang="en-US" sz="2000" b="1" kern="0" dirty="0"/>
              <a:t>full-text, peer-reviewed journal papers</a:t>
            </a:r>
            <a:r>
              <a:rPr lang="en-US" sz="2000" kern="0" dirty="0"/>
              <a:t>.</a:t>
            </a:r>
          </a:p>
          <a:p>
            <a:pPr marL="280988" indent="-280988">
              <a:spcBef>
                <a:spcPts val="0"/>
              </a:spcBef>
              <a:defRPr/>
            </a:pPr>
            <a:r>
              <a:rPr lang="en-US" sz="2000" kern="0" dirty="0"/>
              <a:t>Unique identifier: </a:t>
            </a:r>
            <a:r>
              <a:rPr lang="en-US" sz="2000" b="1" kern="0" dirty="0"/>
              <a:t>PMCID</a:t>
            </a:r>
            <a:r>
              <a:rPr lang="en-US" sz="2000" kern="0" dirty="0"/>
              <a:t> followed by a series of numbers.</a:t>
            </a:r>
            <a:endParaRPr lang="en-US" sz="2000" dirty="0"/>
          </a:p>
          <a:p>
            <a:pPr marL="280988" indent="-280988">
              <a:spcBef>
                <a:spcPts val="0"/>
              </a:spcBef>
              <a:defRPr/>
            </a:pPr>
            <a:endParaRPr lang="en-US" sz="2000" kern="0" dirty="0"/>
          </a:p>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0" y="2335213"/>
            <a:ext cx="1852613" cy="712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34918" y="4568825"/>
            <a:ext cx="2054225" cy="841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125725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1143000"/>
          </a:xfrm>
        </p:spPr>
        <p:txBody>
          <a:bodyPr>
            <a:noAutofit/>
          </a:bodyPr>
          <a:lstStyle/>
          <a:p>
            <a:pPr algn="l"/>
            <a:r>
              <a:rPr lang="en-US" sz="3600" b="1" dirty="0" smtClean="0"/>
              <a:t>NIH Public Access Policy </a:t>
            </a:r>
            <a:br>
              <a:rPr lang="en-US" sz="3600" b="1" dirty="0" smtClean="0"/>
            </a:br>
            <a:r>
              <a:rPr lang="en-US" sz="3600" b="1" dirty="0" smtClean="0"/>
              <a:t>is Mandatory</a:t>
            </a:r>
            <a:endParaRPr lang="en-US" sz="3600" b="1" dirty="0"/>
          </a:p>
        </p:txBody>
      </p:sp>
      <p:sp>
        <p:nvSpPr>
          <p:cNvPr id="3" name="Content Placeholder 2"/>
          <p:cNvSpPr>
            <a:spLocks noGrp="1"/>
          </p:cNvSpPr>
          <p:nvPr>
            <p:ph idx="1"/>
          </p:nvPr>
        </p:nvSpPr>
        <p:spPr>
          <a:xfrm>
            <a:off x="457200" y="1951037"/>
            <a:ext cx="8229600" cy="4525963"/>
          </a:xfrm>
        </p:spPr>
        <p:txBody>
          <a:bodyPr>
            <a:normAutofit fontScale="77500" lnSpcReduction="20000"/>
          </a:bodyPr>
          <a:lstStyle/>
          <a:p>
            <a:pPr>
              <a:buFont typeface="Arial" charset="0"/>
              <a:buChar char="•"/>
            </a:pPr>
            <a:r>
              <a:rPr lang="en-US" dirty="0" smtClean="0"/>
              <a:t>What to submit?  Final, peer-reviewed manuscripts that are accepted for publication, or published.</a:t>
            </a:r>
          </a:p>
          <a:p>
            <a:pPr>
              <a:buFont typeface="Arial" charset="0"/>
              <a:buChar char="•"/>
            </a:pPr>
            <a:endParaRPr lang="en-US" dirty="0" smtClean="0"/>
          </a:p>
          <a:p>
            <a:pPr>
              <a:buFont typeface="Arial" charset="0"/>
              <a:buChar char="•"/>
            </a:pPr>
            <a:r>
              <a:rPr lang="en-US" dirty="0" smtClean="0"/>
              <a:t>When to submit?  Upon acceptance for publication</a:t>
            </a:r>
          </a:p>
          <a:p>
            <a:pPr>
              <a:buFont typeface="Arial" charset="0"/>
              <a:buChar char="•"/>
            </a:pPr>
            <a:endParaRPr lang="en-US" dirty="0" smtClean="0"/>
          </a:p>
          <a:p>
            <a:pPr>
              <a:buFont typeface="Arial" charset="0"/>
              <a:buChar char="•"/>
            </a:pPr>
            <a:r>
              <a:rPr lang="en-US" dirty="0" smtClean="0"/>
              <a:t>When to make public?  No later than 12 months after the official date of publication</a:t>
            </a:r>
          </a:p>
          <a:p>
            <a:pPr>
              <a:buFont typeface="Arial" charset="0"/>
              <a:buChar char="•"/>
            </a:pPr>
            <a:endParaRPr lang="en-US" dirty="0" smtClean="0"/>
          </a:p>
          <a:p>
            <a:pPr>
              <a:buFont typeface="Arial" charset="0"/>
              <a:buChar char="•"/>
            </a:pPr>
            <a:r>
              <a:rPr lang="en-US" dirty="0" smtClean="0"/>
              <a:t>Where to make public?  The National Library of Medicine’s PubMed Central</a:t>
            </a:r>
          </a:p>
          <a:p>
            <a:endParaRPr lang="en-US" dirty="0"/>
          </a:p>
        </p:txBody>
      </p:sp>
    </p:spTree>
    <p:extLst>
      <p:ext uri="{BB962C8B-B14F-4D97-AF65-F5344CB8AC3E}">
        <p14:creationId xmlns:p14="http://schemas.microsoft.com/office/powerpoint/2010/main" val="5808297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143000"/>
          </a:xfrm>
        </p:spPr>
        <p:txBody>
          <a:bodyPr>
            <a:normAutofit fontScale="90000"/>
          </a:bodyPr>
          <a:lstStyle/>
          <a:p>
            <a:pPr algn="l"/>
            <a:r>
              <a:rPr lang="en-US" sz="3600" b="1" dirty="0" smtClean="0"/>
              <a:t>NIH Enhanced Public </a:t>
            </a:r>
            <a:br>
              <a:rPr lang="en-US" sz="3600" b="1" dirty="0" smtClean="0"/>
            </a:br>
            <a:r>
              <a:rPr lang="en-US" sz="3600" b="1" dirty="0" smtClean="0"/>
              <a:t>Access Policy</a:t>
            </a:r>
            <a:endParaRPr lang="en-US" sz="3600" b="1" dirty="0"/>
          </a:p>
        </p:txBody>
      </p:sp>
      <p:sp>
        <p:nvSpPr>
          <p:cNvPr id="3" name="Content Placeholder 2"/>
          <p:cNvSpPr>
            <a:spLocks noGrp="1"/>
          </p:cNvSpPr>
          <p:nvPr>
            <p:ph idx="1"/>
          </p:nvPr>
        </p:nvSpPr>
        <p:spPr/>
        <p:txBody>
          <a:bodyPr/>
          <a:lstStyle/>
          <a:p>
            <a:pPr marL="0" indent="0">
              <a:buNone/>
            </a:pPr>
            <a:endParaRPr lang="en-US" dirty="0" smtClean="0"/>
          </a:p>
          <a:p>
            <a:pPr marL="0" indent="0">
              <a:buNone/>
            </a:pPr>
            <a:r>
              <a:rPr lang="en-US" dirty="0" smtClean="0"/>
              <a:t>Effective July 1, 2013 on </a:t>
            </a:r>
            <a:r>
              <a:rPr lang="en-US" b="1" u="sng" dirty="0" smtClean="0"/>
              <a:t>ALL</a:t>
            </a:r>
            <a:r>
              <a:rPr lang="en-US" dirty="0" smtClean="0"/>
              <a:t> NIH awards.</a:t>
            </a:r>
            <a:endParaRPr lang="en-US" dirty="0"/>
          </a:p>
        </p:txBody>
      </p:sp>
    </p:spTree>
    <p:extLst>
      <p:ext uri="{BB962C8B-B14F-4D97-AF65-F5344CB8AC3E}">
        <p14:creationId xmlns:p14="http://schemas.microsoft.com/office/powerpoint/2010/main" val="4357204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normAutofit/>
          </a:bodyPr>
          <a:lstStyle/>
          <a:p>
            <a:pPr algn="l"/>
            <a:r>
              <a:rPr lang="en-US" sz="3600" b="1" dirty="0" smtClean="0"/>
              <a:t>Other Information</a:t>
            </a:r>
            <a:endParaRPr lang="en-US" sz="3600" b="1" dirty="0"/>
          </a:p>
        </p:txBody>
      </p:sp>
      <p:sp>
        <p:nvSpPr>
          <p:cNvPr id="3" name="Content Placeholder 2"/>
          <p:cNvSpPr>
            <a:spLocks noGrp="1"/>
          </p:cNvSpPr>
          <p:nvPr>
            <p:ph idx="1"/>
          </p:nvPr>
        </p:nvSpPr>
        <p:spPr>
          <a:xfrm>
            <a:off x="457200" y="1798637"/>
            <a:ext cx="8229600" cy="4525963"/>
          </a:xfrm>
        </p:spPr>
        <p:txBody>
          <a:bodyPr>
            <a:normAutofit lnSpcReduction="10000"/>
          </a:bodyPr>
          <a:lstStyle/>
          <a:p>
            <a:pPr marL="457200" lvl="1" indent="-457200">
              <a:spcBef>
                <a:spcPts val="575"/>
              </a:spcBef>
              <a:buFont typeface="Arial" pitchFamily="34" charset="0"/>
              <a:buChar char="•"/>
              <a:defRPr/>
            </a:pPr>
            <a:r>
              <a:rPr lang="en-US" dirty="0" smtClean="0"/>
              <a:t>Happening </a:t>
            </a:r>
            <a:r>
              <a:rPr lang="en-US" dirty="0"/>
              <a:t>in tandem with the mandate of the Research Performance Progress Reports (RPPR) </a:t>
            </a:r>
          </a:p>
          <a:p>
            <a:pPr marL="457200" lvl="1" indent="-457200">
              <a:spcBef>
                <a:spcPts val="575"/>
              </a:spcBef>
              <a:buFont typeface="Arial" pitchFamily="34" charset="0"/>
              <a:buChar char="•"/>
              <a:defRPr/>
            </a:pPr>
            <a:r>
              <a:rPr lang="en-US" dirty="0"/>
              <a:t>RPPR replaces forms PHS 2590 for </a:t>
            </a:r>
            <a:r>
              <a:rPr lang="en-US" dirty="0" smtClean="0"/>
              <a:t>eSNAP </a:t>
            </a:r>
            <a:r>
              <a:rPr lang="en-US" dirty="0"/>
              <a:t>and 416-9 for Fellowships </a:t>
            </a:r>
          </a:p>
          <a:p>
            <a:pPr>
              <a:spcBef>
                <a:spcPts val="580"/>
              </a:spcBef>
              <a:defRPr/>
            </a:pPr>
            <a:r>
              <a:rPr lang="en-US" sz="2800" dirty="0"/>
              <a:t>Upcoming RPPR due dates</a:t>
            </a:r>
          </a:p>
          <a:p>
            <a:pPr marL="731838" lvl="1" indent="-457200">
              <a:spcBef>
                <a:spcPts val="580"/>
              </a:spcBef>
              <a:buFont typeface="Arial" pitchFamily="34" charset="0"/>
              <a:buChar char="•"/>
              <a:defRPr/>
            </a:pPr>
            <a:r>
              <a:rPr lang="en-US" b="1" dirty="0" smtClean="0"/>
              <a:t>May </a:t>
            </a:r>
            <a:r>
              <a:rPr lang="en-US" b="1" dirty="0"/>
              <a:t>1, 2013, for </a:t>
            </a:r>
            <a:r>
              <a:rPr lang="en-US" b="1" dirty="0" smtClean="0"/>
              <a:t>Fellowships</a:t>
            </a:r>
          </a:p>
          <a:p>
            <a:pPr marL="731838" lvl="1" indent="-457200">
              <a:spcBef>
                <a:spcPts val="580"/>
              </a:spcBef>
              <a:buFont typeface="Arial" pitchFamily="34" charset="0"/>
              <a:buChar char="•"/>
              <a:defRPr/>
            </a:pPr>
            <a:r>
              <a:rPr lang="en-US" b="1" dirty="0"/>
              <a:t>May 15, 2013 for SNAP awards </a:t>
            </a:r>
          </a:p>
          <a:p>
            <a:pPr>
              <a:spcBef>
                <a:spcPts val="580"/>
              </a:spcBef>
              <a:defRPr/>
            </a:pPr>
            <a:r>
              <a:rPr lang="en-US" sz="2800" b="1" dirty="0" smtClean="0"/>
              <a:t>Projects </a:t>
            </a:r>
            <a:r>
              <a:rPr lang="en-US" sz="2800" b="1" dirty="0"/>
              <a:t>must be in compliance in order to avoid delay in funding</a:t>
            </a:r>
            <a:endParaRPr lang="en-US" sz="2800" dirty="0"/>
          </a:p>
        </p:txBody>
      </p:sp>
    </p:spTree>
    <p:extLst>
      <p:ext uri="{BB962C8B-B14F-4D97-AF65-F5344CB8AC3E}">
        <p14:creationId xmlns:p14="http://schemas.microsoft.com/office/powerpoint/2010/main" val="207070964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422</TotalTime>
  <Words>1119</Words>
  <Application>Microsoft Office PowerPoint</Application>
  <PresentationFormat>On-screen Show (4:3)</PresentationFormat>
  <Paragraphs>220</Paragraphs>
  <Slides>40</Slides>
  <Notes>0</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Office Theme</vt:lpstr>
      <vt:lpstr>Avoid delays with NIH Awards</vt:lpstr>
      <vt:lpstr>Presenters and  Panel Members</vt:lpstr>
      <vt:lpstr>5 Points  to Cover Today</vt:lpstr>
      <vt:lpstr>PowerPoint Presentation</vt:lpstr>
      <vt:lpstr>The NIH Public Access Policy Is Mandatory</vt:lpstr>
      <vt:lpstr>Pub Med vs.  Pub Med Central</vt:lpstr>
      <vt:lpstr>NIH Public Access Policy  is Mandatory</vt:lpstr>
      <vt:lpstr>NIH Enhanced Public  Access Policy</vt:lpstr>
      <vt:lpstr>Other Information</vt:lpstr>
      <vt:lpstr>NIH Enhanced  Public Access Policy</vt:lpstr>
      <vt:lpstr>PowerPoint Presentation</vt:lpstr>
      <vt:lpstr>How Awardees  Comply</vt:lpstr>
      <vt:lpstr>How Awardees  Comply</vt:lpstr>
      <vt:lpstr>Overview of Submission Methods</vt:lpstr>
      <vt:lpstr>How the library can help</vt:lpstr>
      <vt:lpstr>PowerPoint Presentation</vt:lpstr>
      <vt:lpstr>What is  My NCBI?</vt:lpstr>
      <vt:lpstr>PowerPoint Presentation</vt:lpstr>
      <vt:lpstr>PowerPoint Presentation</vt:lpstr>
      <vt:lpstr>Things to  remember</vt:lpstr>
      <vt:lpstr>PowerPoint Presentation</vt:lpstr>
      <vt:lpstr>Review the Public Access  Compliance status of each citation</vt:lpstr>
      <vt:lpstr>PowerPoint Presentation</vt:lpstr>
      <vt:lpstr>?  - Public Access Compliance “No funding has been associated with this citation”</vt:lpstr>
      <vt:lpstr>Address any non-compliant citations</vt:lpstr>
      <vt:lpstr>PowerPoint Presentation</vt:lpstr>
      <vt:lpstr>Research Performance Progress Report (RPPR)</vt:lpstr>
      <vt:lpstr>RPPRs  Available now</vt:lpstr>
      <vt:lpstr>What about  non-SNAP awards?</vt:lpstr>
      <vt:lpstr>PowerPoint Presentation</vt:lpstr>
      <vt:lpstr>Summary of New  Information Requested </vt:lpstr>
      <vt:lpstr>Points to  Remember</vt:lpstr>
      <vt:lpstr>Sample RPPR</vt:lpstr>
      <vt:lpstr>RPPR and  E-Notification</vt:lpstr>
      <vt:lpstr>What is PRAM?</vt:lpstr>
      <vt:lpstr>PRAM also available in  Status Section of eRA Commons </vt:lpstr>
      <vt:lpstr>PowerPoint Presentation</vt:lpstr>
      <vt:lpstr>PowerPoint Presentation</vt:lpstr>
      <vt:lpstr>Contact Us</vt:lpstr>
      <vt:lpstr>Resources</vt:lpstr>
    </vt:vector>
  </TitlesOfParts>
  <Company>Clemson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Avoid delays with NIH Awards</dc:title>
  <dc:creator>Windows User</dc:creator>
  <cp:lastModifiedBy>Diana Thrasher</cp:lastModifiedBy>
  <cp:revision>17</cp:revision>
  <cp:lastPrinted>2013-04-19T12:45:29Z</cp:lastPrinted>
  <dcterms:created xsi:type="dcterms:W3CDTF">2013-04-17T18:47:51Z</dcterms:created>
  <dcterms:modified xsi:type="dcterms:W3CDTF">2013-04-19T16:53:47Z</dcterms:modified>
</cp:coreProperties>
</file>