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Default Extension="gif" ContentType="image/gif"/>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86"/>
  </p:notesMasterIdLst>
  <p:handoutMasterIdLst>
    <p:handoutMasterId r:id="rId87"/>
  </p:handoutMasterIdLst>
  <p:sldIdLst>
    <p:sldId id="301" r:id="rId2"/>
    <p:sldId id="302" r:id="rId3"/>
    <p:sldId id="334" r:id="rId4"/>
    <p:sldId id="336" r:id="rId5"/>
    <p:sldId id="372" r:id="rId6"/>
    <p:sldId id="373" r:id="rId7"/>
    <p:sldId id="374" r:id="rId8"/>
    <p:sldId id="375" r:id="rId9"/>
    <p:sldId id="376" r:id="rId10"/>
    <p:sldId id="377" r:id="rId11"/>
    <p:sldId id="378" r:id="rId12"/>
    <p:sldId id="379" r:id="rId13"/>
    <p:sldId id="380" r:id="rId14"/>
    <p:sldId id="381" r:id="rId15"/>
    <p:sldId id="382" r:id="rId16"/>
    <p:sldId id="383" r:id="rId17"/>
    <p:sldId id="384" r:id="rId18"/>
    <p:sldId id="385" r:id="rId19"/>
    <p:sldId id="386" r:id="rId20"/>
    <p:sldId id="349" r:id="rId21"/>
    <p:sldId id="350" r:id="rId22"/>
    <p:sldId id="389" r:id="rId23"/>
    <p:sldId id="390" r:id="rId24"/>
    <p:sldId id="391" r:id="rId25"/>
    <p:sldId id="392" r:id="rId26"/>
    <p:sldId id="393" r:id="rId27"/>
    <p:sldId id="394" r:id="rId28"/>
    <p:sldId id="395" r:id="rId29"/>
    <p:sldId id="396" r:id="rId30"/>
    <p:sldId id="397" r:id="rId31"/>
    <p:sldId id="398" r:id="rId32"/>
    <p:sldId id="399" r:id="rId33"/>
    <p:sldId id="400" r:id="rId34"/>
    <p:sldId id="401" r:id="rId35"/>
    <p:sldId id="402" r:id="rId36"/>
    <p:sldId id="403" r:id="rId37"/>
    <p:sldId id="404" r:id="rId38"/>
    <p:sldId id="405" r:id="rId39"/>
    <p:sldId id="406" r:id="rId40"/>
    <p:sldId id="407" r:id="rId41"/>
    <p:sldId id="408" r:id="rId42"/>
    <p:sldId id="409" r:id="rId43"/>
    <p:sldId id="410" r:id="rId44"/>
    <p:sldId id="387" r:id="rId45"/>
    <p:sldId id="388" r:id="rId46"/>
    <p:sldId id="351" r:id="rId47"/>
    <p:sldId id="352" r:id="rId48"/>
    <p:sldId id="353" r:id="rId49"/>
    <p:sldId id="354" r:id="rId50"/>
    <p:sldId id="355" r:id="rId51"/>
    <p:sldId id="356" r:id="rId52"/>
    <p:sldId id="357" r:id="rId53"/>
    <p:sldId id="358" r:id="rId54"/>
    <p:sldId id="359" r:id="rId55"/>
    <p:sldId id="360" r:id="rId56"/>
    <p:sldId id="361" r:id="rId57"/>
    <p:sldId id="362" r:id="rId58"/>
    <p:sldId id="363" r:id="rId59"/>
    <p:sldId id="364" r:id="rId60"/>
    <p:sldId id="365" r:id="rId61"/>
    <p:sldId id="366" r:id="rId62"/>
    <p:sldId id="367" r:id="rId63"/>
    <p:sldId id="368" r:id="rId64"/>
    <p:sldId id="369" r:id="rId65"/>
    <p:sldId id="370" r:id="rId66"/>
    <p:sldId id="371" r:id="rId67"/>
    <p:sldId id="286" r:id="rId68"/>
    <p:sldId id="303" r:id="rId69"/>
    <p:sldId id="304" r:id="rId70"/>
    <p:sldId id="305" r:id="rId71"/>
    <p:sldId id="307" r:id="rId72"/>
    <p:sldId id="308" r:id="rId73"/>
    <p:sldId id="309" r:id="rId74"/>
    <p:sldId id="310" r:id="rId75"/>
    <p:sldId id="311" r:id="rId76"/>
    <p:sldId id="312" r:id="rId77"/>
    <p:sldId id="313" r:id="rId78"/>
    <p:sldId id="414" r:id="rId79"/>
    <p:sldId id="314" r:id="rId80"/>
    <p:sldId id="315" r:id="rId81"/>
    <p:sldId id="316" r:id="rId82"/>
    <p:sldId id="412" r:id="rId83"/>
    <p:sldId id="411" r:id="rId84"/>
    <p:sldId id="413" r:id="rId85"/>
  </p:sldIdLst>
  <p:sldSz cx="9144000" cy="6858000" type="screen4x3"/>
  <p:notesSz cx="6858000" cy="9296400"/>
  <p:custDataLst>
    <p:tags r:id="rId88"/>
  </p:custDataLst>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128"/>
        <a:cs typeface="+mn-cs"/>
      </a:defRPr>
    </a:lvl1pPr>
    <a:lvl2pPr marL="457200" algn="l" rtl="0" fontAlgn="base">
      <a:spcBef>
        <a:spcPct val="0"/>
      </a:spcBef>
      <a:spcAft>
        <a:spcPct val="0"/>
      </a:spcAft>
      <a:defRPr sz="2400" kern="1200">
        <a:solidFill>
          <a:schemeClr val="tx1"/>
        </a:solidFill>
        <a:latin typeface="Times New Roman" charset="0"/>
        <a:ea typeface="ＭＳ Ｐゴシック" charset="-128"/>
        <a:cs typeface="+mn-cs"/>
      </a:defRPr>
    </a:lvl2pPr>
    <a:lvl3pPr marL="914400" algn="l" rtl="0" fontAlgn="base">
      <a:spcBef>
        <a:spcPct val="0"/>
      </a:spcBef>
      <a:spcAft>
        <a:spcPct val="0"/>
      </a:spcAft>
      <a:defRPr sz="2400" kern="1200">
        <a:solidFill>
          <a:schemeClr val="tx1"/>
        </a:solidFill>
        <a:latin typeface="Times New Roman" charset="0"/>
        <a:ea typeface="ＭＳ Ｐゴシック" charset="-128"/>
        <a:cs typeface="+mn-cs"/>
      </a:defRPr>
    </a:lvl3pPr>
    <a:lvl4pPr marL="1371600" algn="l" rtl="0" fontAlgn="base">
      <a:spcBef>
        <a:spcPct val="0"/>
      </a:spcBef>
      <a:spcAft>
        <a:spcPct val="0"/>
      </a:spcAft>
      <a:defRPr sz="2400" kern="1200">
        <a:solidFill>
          <a:schemeClr val="tx1"/>
        </a:solidFill>
        <a:latin typeface="Times New Roman" charset="0"/>
        <a:ea typeface="ＭＳ Ｐゴシック" charset="-128"/>
        <a:cs typeface="+mn-cs"/>
      </a:defRPr>
    </a:lvl4pPr>
    <a:lvl5pPr marL="1828800" algn="l" rtl="0" fontAlgn="base">
      <a:spcBef>
        <a:spcPct val="0"/>
      </a:spcBef>
      <a:spcAft>
        <a:spcPct val="0"/>
      </a:spcAft>
      <a:defRPr sz="2400" kern="1200">
        <a:solidFill>
          <a:schemeClr val="tx1"/>
        </a:solidFill>
        <a:latin typeface="Times New Roman" charset="0"/>
        <a:ea typeface="ＭＳ Ｐゴシック" charset="-128"/>
        <a:cs typeface="+mn-cs"/>
      </a:defRPr>
    </a:lvl5pPr>
    <a:lvl6pPr marL="2286000" algn="l" defTabSz="914400" rtl="0" eaLnBrk="1" latinLnBrk="0" hangingPunct="1">
      <a:defRPr sz="2400" kern="1200">
        <a:solidFill>
          <a:schemeClr val="tx1"/>
        </a:solidFill>
        <a:latin typeface="Times New Roman" charset="0"/>
        <a:ea typeface="ＭＳ Ｐゴシック" charset="-128"/>
        <a:cs typeface="+mn-cs"/>
      </a:defRPr>
    </a:lvl6pPr>
    <a:lvl7pPr marL="2743200" algn="l" defTabSz="914400" rtl="0" eaLnBrk="1" latinLnBrk="0" hangingPunct="1">
      <a:defRPr sz="2400" kern="1200">
        <a:solidFill>
          <a:schemeClr val="tx1"/>
        </a:solidFill>
        <a:latin typeface="Times New Roman" charset="0"/>
        <a:ea typeface="ＭＳ Ｐゴシック" charset="-128"/>
        <a:cs typeface="+mn-cs"/>
      </a:defRPr>
    </a:lvl7pPr>
    <a:lvl8pPr marL="3200400" algn="l" defTabSz="914400" rtl="0" eaLnBrk="1" latinLnBrk="0" hangingPunct="1">
      <a:defRPr sz="2400" kern="1200">
        <a:solidFill>
          <a:schemeClr val="tx1"/>
        </a:solidFill>
        <a:latin typeface="Times New Roman" charset="0"/>
        <a:ea typeface="ＭＳ Ｐゴシック" charset="-128"/>
        <a:cs typeface="+mn-cs"/>
      </a:defRPr>
    </a:lvl8pPr>
    <a:lvl9pPr marL="3657600" algn="l" defTabSz="914400" rtl="0" eaLnBrk="1" latinLnBrk="0" hangingPunct="1">
      <a:defRPr sz="2400" kern="1200">
        <a:solidFill>
          <a:schemeClr val="tx1"/>
        </a:solidFill>
        <a:latin typeface="Times New Roman"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316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20" y="-4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404" y="708"/>
      </p:cViewPr>
      <p:guideLst>
        <p:guide orient="horz" pos="2927"/>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gs" Target="tags/tag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89890" tIns="44946" rIns="89890" bIns="44946" numCol="1" anchor="t" anchorCtr="0" compatLnSpc="1">
            <a:prstTxWarp prst="textNoShape">
              <a:avLst/>
            </a:prstTxWarp>
          </a:bodyPr>
          <a:lstStyle>
            <a:lvl1pPr defTabSz="898859">
              <a:defRPr sz="1200">
                <a:latin typeface="Tahoma" charset="0"/>
                <a:ea typeface="+mn-ea"/>
              </a:defRPr>
            </a:lvl1pPr>
          </a:lstStyle>
          <a:p>
            <a:pPr>
              <a:defRPr/>
            </a:pPr>
            <a:endParaRPr lang="en-US"/>
          </a:p>
        </p:txBody>
      </p:sp>
      <p:sp>
        <p:nvSpPr>
          <p:cNvPr id="2355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89890" tIns="44946" rIns="89890" bIns="44946" numCol="1" anchor="t" anchorCtr="0" compatLnSpc="1">
            <a:prstTxWarp prst="textNoShape">
              <a:avLst/>
            </a:prstTxWarp>
          </a:bodyPr>
          <a:lstStyle>
            <a:lvl1pPr algn="r" defTabSz="898859">
              <a:defRPr sz="1200">
                <a:latin typeface="Tahoma" charset="0"/>
                <a:ea typeface="+mn-ea"/>
              </a:defRPr>
            </a:lvl1pPr>
          </a:lstStyle>
          <a:p>
            <a:pPr>
              <a:defRPr/>
            </a:pPr>
            <a:endParaRPr lang="en-US"/>
          </a:p>
        </p:txBody>
      </p:sp>
      <p:sp>
        <p:nvSpPr>
          <p:cNvPr id="2355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89890" tIns="44946" rIns="89890" bIns="44946" numCol="1" anchor="b" anchorCtr="0" compatLnSpc="1">
            <a:prstTxWarp prst="textNoShape">
              <a:avLst/>
            </a:prstTxWarp>
          </a:bodyPr>
          <a:lstStyle>
            <a:lvl1pPr defTabSz="898859">
              <a:defRPr sz="1200">
                <a:latin typeface="Tahoma" charset="0"/>
                <a:ea typeface="+mn-ea"/>
              </a:defRPr>
            </a:lvl1pPr>
          </a:lstStyle>
          <a:p>
            <a:pPr>
              <a:defRPr/>
            </a:pPr>
            <a:endParaRPr lang="en-US"/>
          </a:p>
        </p:txBody>
      </p:sp>
      <p:sp>
        <p:nvSpPr>
          <p:cNvPr id="2355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89890" tIns="44946" rIns="89890" bIns="44946" numCol="1" anchor="b" anchorCtr="0" compatLnSpc="1">
            <a:prstTxWarp prst="textNoShape">
              <a:avLst/>
            </a:prstTxWarp>
          </a:bodyPr>
          <a:lstStyle>
            <a:lvl1pPr algn="r" defTabSz="898525">
              <a:defRPr sz="1200">
                <a:latin typeface="Tahoma" charset="0"/>
              </a:defRPr>
            </a:lvl1pPr>
          </a:lstStyle>
          <a:p>
            <a:pPr>
              <a:defRPr/>
            </a:pPr>
            <a:fld id="{240FB48A-D577-4E11-A6EC-465E440A6F1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66725"/>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defTabSz="914437">
              <a:defRPr sz="1200">
                <a:latin typeface="Times New Roman" charset="0"/>
                <a:ea typeface="+mn-ea"/>
              </a:defRPr>
            </a:lvl1pPr>
          </a:lstStyle>
          <a:p>
            <a:pPr>
              <a:defRPr/>
            </a:pPr>
            <a:endParaRPr lang="en-US"/>
          </a:p>
        </p:txBody>
      </p:sp>
      <p:sp>
        <p:nvSpPr>
          <p:cNvPr id="95235" name="Rectangle 3"/>
          <p:cNvSpPr>
            <a:spLocks noGrp="1" noChangeArrowheads="1"/>
          </p:cNvSpPr>
          <p:nvPr>
            <p:ph type="dt" idx="1"/>
          </p:nvPr>
        </p:nvSpPr>
        <p:spPr bwMode="auto">
          <a:xfrm>
            <a:off x="3886200" y="0"/>
            <a:ext cx="2971800" cy="466725"/>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defTabSz="914437">
              <a:defRPr sz="1200">
                <a:latin typeface="Times New Roman" charset="0"/>
                <a:ea typeface="+mn-ea"/>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098550" y="700088"/>
            <a:ext cx="4660900" cy="3495675"/>
          </a:xfrm>
          <a:prstGeom prst="rect">
            <a:avLst/>
          </a:prstGeom>
          <a:noFill/>
          <a:ln w="9525">
            <a:solidFill>
              <a:srgbClr val="000000"/>
            </a:solidFill>
            <a:miter lim="800000"/>
            <a:headEnd/>
            <a:tailEnd/>
          </a:ln>
        </p:spPr>
      </p:sp>
      <p:sp>
        <p:nvSpPr>
          <p:cNvPr id="95237" name="Rectangle 5"/>
          <p:cNvSpPr>
            <a:spLocks noGrp="1" noChangeArrowheads="1"/>
          </p:cNvSpPr>
          <p:nvPr>
            <p:ph type="body" sz="quarter" idx="3"/>
          </p:nvPr>
        </p:nvSpPr>
        <p:spPr bwMode="auto">
          <a:xfrm>
            <a:off x="914400" y="4429125"/>
            <a:ext cx="5029200" cy="419576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858250"/>
            <a:ext cx="2971800" cy="465138"/>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defTabSz="914437">
              <a:defRPr sz="1200">
                <a:latin typeface="Times New Roman" charset="0"/>
                <a:ea typeface="+mn-ea"/>
              </a:defRPr>
            </a:lvl1pPr>
          </a:lstStyle>
          <a:p>
            <a:pPr>
              <a:defRPr/>
            </a:pPr>
            <a:endParaRPr lang="en-US"/>
          </a:p>
        </p:txBody>
      </p:sp>
      <p:sp>
        <p:nvSpPr>
          <p:cNvPr id="95239" name="Rectangle 7"/>
          <p:cNvSpPr>
            <a:spLocks noGrp="1" noChangeArrowheads="1"/>
          </p:cNvSpPr>
          <p:nvPr>
            <p:ph type="sldNum" sz="quarter" idx="5"/>
          </p:nvPr>
        </p:nvSpPr>
        <p:spPr bwMode="auto">
          <a:xfrm>
            <a:off x="3886200" y="8858250"/>
            <a:ext cx="2971800" cy="465138"/>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a:defRPr sz="1200"/>
            </a:lvl1pPr>
          </a:lstStyle>
          <a:p>
            <a:pPr>
              <a:defRPr/>
            </a:pPr>
            <a:fld id="{0344FC6C-8140-4786-9EAE-AFDC7D47A96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1</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24</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25</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26</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27</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28</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29</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30</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31</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32</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33</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2</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34</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35</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36</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37</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38</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39</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40</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41</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42</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43</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3</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44</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45</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46</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47</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48</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49</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50</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51</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52</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53</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4</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54</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55</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56</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57</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58</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59</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60</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61</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62</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63</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1772ED5-CB25-4A7F-86E4-13950BC5C2E6}" type="slidenum">
              <a:rPr lang="en-US" smtClean="0"/>
              <a:pPr/>
              <a:t>5</a:t>
            </a:fld>
            <a:endParaRPr lang="en-US" smtClean="0"/>
          </a:p>
        </p:txBody>
      </p:sp>
      <p:sp>
        <p:nvSpPr>
          <p:cNvPr id="20483" name="Rectangle 1026"/>
          <p:cNvSpPr>
            <a:spLocks noGrp="1" noRot="1" noChangeAspect="1" noChangeArrowheads="1" noTextEdit="1"/>
          </p:cNvSpPr>
          <p:nvPr>
            <p:ph type="sldImg"/>
          </p:nvPr>
        </p:nvSpPr>
        <p:spPr>
          <a:ln/>
        </p:spPr>
      </p:sp>
      <p:sp>
        <p:nvSpPr>
          <p:cNvPr id="2048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64</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65</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66</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67</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68</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69</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70</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71</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72</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73</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20</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74</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75</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76</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77</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78</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79</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80</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81</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82</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83</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21</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84</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22</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219583E8-0172-43F5-817F-23240CD4D049}" type="slidenum">
              <a:rPr lang="en-US" smtClean="0"/>
              <a:pPr/>
              <a:t>23</a:t>
            </a:fld>
            <a:endParaRPr lang="en-US" smtClean="0"/>
          </a:p>
        </p:txBody>
      </p:sp>
      <p:sp>
        <p:nvSpPr>
          <p:cNvPr id="5123" name="Rectangle 1026"/>
          <p:cNvSpPr>
            <a:spLocks noGrp="1" noRot="1" noChangeAspect="1" noChangeArrowheads="1" noTextEdit="1"/>
          </p:cNvSpPr>
          <p:nvPr>
            <p:ph type="sldImg"/>
          </p:nvPr>
        </p:nvSpPr>
        <p:spPr>
          <a:ln/>
        </p:spPr>
      </p:sp>
      <p:sp>
        <p:nvSpPr>
          <p:cNvPr id="5124" name="Rectangle 1027"/>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New CU">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FDF85D03-22B2-4BA4-8BCF-77C6119C81B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5" name="Text Box 7"/>
          <p:cNvSpPr txBox="1">
            <a:spLocks noChangeArrowheads="1"/>
          </p:cNvSpPr>
          <p:nvPr userDrawn="1"/>
        </p:nvSpPr>
        <p:spPr bwMode="auto">
          <a:xfrm>
            <a:off x="5029200" y="6353175"/>
            <a:ext cx="3683000" cy="27622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200" i="1" dirty="0" smtClean="0"/>
              <a:t>KJL Burg, Graduate Student Grant-Writing Seminar</a:t>
            </a:r>
            <a:endParaRPr lang="en-US" dirty="0" smtClean="0"/>
          </a:p>
        </p:txBody>
      </p:sp>
      <p:sp>
        <p:nvSpPr>
          <p:cNvPr id="6" name="Line 5"/>
          <p:cNvSpPr>
            <a:spLocks noChangeShapeType="1"/>
          </p:cNvSpPr>
          <p:nvPr userDrawn="1"/>
        </p:nvSpPr>
        <p:spPr bwMode="auto">
          <a:xfrm>
            <a:off x="762000" y="1295400"/>
            <a:ext cx="7696200" cy="0"/>
          </a:xfrm>
          <a:prstGeom prst="line">
            <a:avLst/>
          </a:prstGeom>
          <a:noFill/>
          <a:ln w="38100">
            <a:solidFill>
              <a:schemeClr val="folHlink"/>
            </a:solidFill>
            <a:round/>
            <a:headEnd/>
            <a:tailEnd/>
          </a:ln>
        </p:spPr>
        <p:txBody>
          <a:bodyPr/>
          <a:lstStyle/>
          <a:p>
            <a:pPr>
              <a:defRPr/>
            </a:pPr>
            <a:endParaRPr lang="en-US"/>
          </a:p>
        </p:txBody>
      </p:sp>
      <p:sp>
        <p:nvSpPr>
          <p:cNvPr id="3" name="Content Placeholder 2"/>
          <p:cNvSpPr>
            <a:spLocks noGrp="1"/>
          </p:cNvSpPr>
          <p:nvPr>
            <p:ph idx="1"/>
          </p:nvPr>
        </p:nvSpPr>
        <p:spPr>
          <a:xfrm>
            <a:off x="762000" y="1447800"/>
            <a:ext cx="7696200" cy="40386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a:xfrm>
            <a:off x="762000" y="609600"/>
            <a:ext cx="8077200" cy="6858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077200" cy="685800"/>
          </a:xfrm>
          <a:prstGeom prst="rect">
            <a:avLst/>
          </a:prstGeom>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9" descr="wordmark_copur.jpg"/>
          <p:cNvPicPr>
            <a:picLocks noChangeAspect="1"/>
          </p:cNvPicPr>
          <p:nvPr/>
        </p:nvPicPr>
        <p:blipFill>
          <a:blip r:embed="rId5" cstate="print"/>
          <a:srcRect/>
          <a:stretch>
            <a:fillRect/>
          </a:stretch>
        </p:blipFill>
        <p:spPr bwMode="auto">
          <a:xfrm>
            <a:off x="6781800" y="152400"/>
            <a:ext cx="1828800" cy="398463"/>
          </a:xfrm>
          <a:prstGeom prst="rect">
            <a:avLst/>
          </a:prstGeom>
          <a:noFill/>
          <a:ln w="9525">
            <a:noFill/>
            <a:miter lim="800000"/>
            <a:headEnd/>
            <a:tailEnd/>
          </a:ln>
        </p:spPr>
      </p:pic>
      <p:sp>
        <p:nvSpPr>
          <p:cNvPr id="8" name="Rectangle 7"/>
          <p:cNvSpPr>
            <a:spLocks noChangeArrowheads="1"/>
          </p:cNvSpPr>
          <p:nvPr/>
        </p:nvSpPr>
        <p:spPr bwMode="auto">
          <a:xfrm>
            <a:off x="381000" y="609600"/>
            <a:ext cx="8305800" cy="76200"/>
          </a:xfrm>
          <a:prstGeom prst="rect">
            <a:avLst/>
          </a:prstGeom>
          <a:solidFill>
            <a:srgbClr val="FF6600"/>
          </a:solidFill>
          <a:ln w="9525">
            <a:solidFill>
              <a:schemeClr val="tx1"/>
            </a:solidFill>
            <a:round/>
            <a:headEnd/>
            <a:tailEnd/>
          </a:ln>
        </p:spPr>
        <p:txBody>
          <a:bodyPr/>
          <a:lstStyle/>
          <a:p>
            <a:pPr defTabSz="457200" eaLnBrk="0" fontAlgn="auto" hangingPunct="0">
              <a:spcBef>
                <a:spcPts val="0"/>
              </a:spcBef>
              <a:spcAft>
                <a:spcPts val="0"/>
              </a:spcAft>
              <a:defRPr/>
            </a:pPr>
            <a:endParaRPr lang="en-US" dirty="0">
              <a:solidFill>
                <a:srgbClr val="000000"/>
              </a:solidFill>
              <a:latin typeface="Calibri" pitchFamily="34" charset="0"/>
              <a:ea typeface="+mn-ea"/>
            </a:endParaRPr>
          </a:p>
        </p:txBody>
      </p:sp>
      <p:sp>
        <p:nvSpPr>
          <p:cNvPr id="9" name="Rectangle 8"/>
          <p:cNvSpPr>
            <a:spLocks noChangeArrowheads="1"/>
          </p:cNvSpPr>
          <p:nvPr/>
        </p:nvSpPr>
        <p:spPr bwMode="auto">
          <a:xfrm>
            <a:off x="381000" y="685800"/>
            <a:ext cx="8305800" cy="5562600"/>
          </a:xfrm>
          <a:prstGeom prst="rect">
            <a:avLst/>
          </a:prstGeom>
          <a:noFill/>
          <a:ln w="9525">
            <a:solidFill>
              <a:schemeClr val="tx1"/>
            </a:solidFill>
            <a:round/>
            <a:headEnd/>
            <a:tailEnd/>
          </a:ln>
        </p:spPr>
        <p:txBody>
          <a:bodyPr/>
          <a:lstStyle/>
          <a:p>
            <a:pPr defTabSz="457200" eaLnBrk="0" fontAlgn="auto" hangingPunct="0">
              <a:spcBef>
                <a:spcPts val="0"/>
              </a:spcBef>
              <a:spcAft>
                <a:spcPts val="0"/>
              </a:spcAft>
              <a:defRPr/>
            </a:pPr>
            <a:endParaRPr lang="en-US" dirty="0">
              <a:solidFill>
                <a:srgbClr val="000000"/>
              </a:solidFill>
              <a:latin typeface="Calibri" pitchFamily="34" charset="0"/>
              <a:ea typeface="+mn-ea"/>
            </a:endParaRPr>
          </a:p>
        </p:txBody>
      </p:sp>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media.clemson.edu/research/sponsored-programs/policies/pi-policy.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www.clemson.edu/research/sponsored/picertification.html"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orkgroups.clemson.edu/RES_5701_LIMITED_SUBMISSIONS/eregusername"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mailto:kpless@clemson.edu"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orkgroups.clemson.edu/RES_5701_LIMITED_SUBMISSION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mailto:kpless@clemson.edu"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hyperlink" Target="http://www.clemson.edu/research/technology/policies"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www.clemson.edu/cfo/comptroller/rates/index.html"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www.clemson.edu/cfo/procurement/travel/employeeguidelines.html"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www.clemson.edu/cfo/comptroller/rates/index.html"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hyperlink" Target="http://media.clemson.edu/research/sponsored-programs/policies/fa-waiver.pdf" TargetMode="External"/><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hyperlink" Target="http://media.clemson.edu/research/sponsored-programs/cost-sharing.pdf" TargetMode="External"/><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hyperlink" Target="http://www.clemson.edu/research/sponsored/policies.html" TargetMode="External"/><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hyperlink" Target="http://www.clemson.edu/research/sponsored/proposal/" TargetMode="External"/><Relationship Id="rId2" Type="http://schemas.openxmlformats.org/officeDocument/2006/relationships/notesSlide" Target="../notesSlides/notesSlide68.xml"/><Relationship Id="rId1" Type="http://schemas.openxmlformats.org/officeDocument/2006/relationships/slideLayout" Target="../slideLayouts/slideLayout1.xml"/><Relationship Id="rId6" Type="http://schemas.openxmlformats.org/officeDocument/2006/relationships/hyperlink" Target="http://www.clemson.edu/research/compliance" TargetMode="External"/><Relationship Id="rId5" Type="http://schemas.openxmlformats.org/officeDocument/2006/relationships/hyperlink" Target="http://www.clemson.edu/research/sponsored/forms.html" TargetMode="External"/><Relationship Id="rId4" Type="http://schemas.openxmlformats.org/officeDocument/2006/relationships/hyperlink" Target="http://www.clemson.edu/research/sponsored/policies.html" TargetMode="Externa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hyperlink" Target="http://www.learnerassociates.net/dissthes/" TargetMode="External"/><Relationship Id="rId2" Type="http://schemas.openxmlformats.org/officeDocument/2006/relationships/notesSlide" Target="../notesSlides/notesSlide70.xml"/><Relationship Id="rId1" Type="http://schemas.openxmlformats.org/officeDocument/2006/relationships/slideLayout" Target="../slideLayouts/slideLayout1.xml"/><Relationship Id="rId6" Type="http://schemas.openxmlformats.org/officeDocument/2006/relationships/hyperlink" Target="http://foundationcenter.org/getstarted/tutoriasl/shortcourse/index.html" TargetMode="External"/><Relationship Id="rId5" Type="http://schemas.openxmlformats.org/officeDocument/2006/relationships/hyperlink" Target="https://www.cfda.gov/" TargetMode="External"/><Relationship Id="rId4" Type="http://schemas.openxmlformats.org/officeDocument/2006/relationships/hyperlink" Target="http://www.learnerassociates.net/proposa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1"/>
          <p:cNvSpPr>
            <a:spLocks noChangeArrowheads="1"/>
          </p:cNvSpPr>
          <p:nvPr/>
        </p:nvSpPr>
        <p:spPr bwMode="auto">
          <a:xfrm>
            <a:off x="457200" y="759291"/>
            <a:ext cx="8153400" cy="3431709"/>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p>
            <a:pPr algn="ctr"/>
            <a:r>
              <a:rPr lang="en-US" sz="4400" dirty="0" smtClean="0">
                <a:latin typeface="Cambria" pitchFamily="18" charset="0"/>
              </a:rPr>
              <a:t>Grant Proposal Writing </a:t>
            </a:r>
          </a:p>
          <a:p>
            <a:pPr algn="ctr"/>
            <a:r>
              <a:rPr lang="en-US" sz="4400" dirty="0" smtClean="0">
                <a:latin typeface="Cambria" pitchFamily="18" charset="0"/>
              </a:rPr>
              <a:t>For</a:t>
            </a:r>
          </a:p>
          <a:p>
            <a:pPr algn="ctr"/>
            <a:r>
              <a:rPr lang="en-US" sz="4400" dirty="0" smtClean="0">
                <a:latin typeface="Cambria" pitchFamily="18" charset="0"/>
              </a:rPr>
              <a:t> Graduate Students</a:t>
            </a:r>
          </a:p>
          <a:p>
            <a:pPr marL="0" marR="0" lvl="0" indent="0" algn="ctr" defTabSz="914400" rtl="0" eaLnBrk="1" fontAlgn="base" latinLnBrk="0" hangingPunct="1">
              <a:lnSpc>
                <a:spcPct val="100000"/>
              </a:lnSpc>
              <a:spcBef>
                <a:spcPct val="0"/>
              </a:spcBef>
              <a:spcAft>
                <a:spcPct val="0"/>
              </a:spcAft>
              <a:buClrTx/>
              <a:buSzTx/>
              <a:buFontTx/>
              <a:buNone/>
              <a:tabLst/>
            </a:pPr>
            <a:endParaRPr lang="en-US" sz="4000" b="1" dirty="0" smtClean="0">
              <a:latin typeface="Cambria"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4500" b="1" i="0" u="none" strike="noStrike" cap="none" normalizeH="0" baseline="0" dirty="0" smtClean="0">
                <a:ln>
                  <a:noFill/>
                </a:ln>
                <a:solidFill>
                  <a:schemeClr val="accent4">
                    <a:lumMod val="75000"/>
                  </a:schemeClr>
                </a:solidFill>
                <a:effectLst/>
                <a:latin typeface="Cambria" pitchFamily="18" charset="0"/>
                <a:cs typeface="Arial" pitchFamily="34" charset="0"/>
              </a:rPr>
              <a:t>Clemson University</a:t>
            </a:r>
            <a:endParaRPr kumimoji="0" lang="en-US" sz="4500" b="0" i="0" u="none" strike="noStrike" cap="none" normalizeH="0" baseline="0" dirty="0" smtClean="0">
              <a:ln>
                <a:noFill/>
              </a:ln>
              <a:solidFill>
                <a:schemeClr val="accent4">
                  <a:lumMod val="75000"/>
                </a:schemeClr>
              </a:solidFill>
              <a:effectLst/>
              <a:latin typeface="Cambria" pitchFamily="18" charset="0"/>
              <a:cs typeface="Arial" pitchFamily="34" charset="0"/>
            </a:endParaRPr>
          </a:p>
        </p:txBody>
      </p:sp>
      <p:sp>
        <p:nvSpPr>
          <p:cNvPr id="3" name="TextBox 2"/>
          <p:cNvSpPr txBox="1"/>
          <p:nvPr/>
        </p:nvSpPr>
        <p:spPr>
          <a:xfrm>
            <a:off x="5105400" y="4750475"/>
            <a:ext cx="3962400" cy="2031325"/>
          </a:xfrm>
          <a:prstGeom prst="rect">
            <a:avLst/>
          </a:prstGeom>
          <a:noFill/>
        </p:spPr>
        <p:txBody>
          <a:bodyPr wrap="square" rtlCol="0">
            <a:spAutoFit/>
          </a:bodyPr>
          <a:lstStyle/>
          <a:p>
            <a:pPr algn="ctr"/>
            <a:r>
              <a:rPr lang="en-US" sz="3200" dirty="0" smtClean="0">
                <a:latin typeface="Cambria" pitchFamily="18" charset="0"/>
              </a:rPr>
              <a:t>March 14, 2011</a:t>
            </a:r>
          </a:p>
          <a:p>
            <a:pPr algn="ctr"/>
            <a:r>
              <a:rPr lang="en-US" sz="3200" dirty="0" smtClean="0">
                <a:latin typeface="Cambria" pitchFamily="18" charset="0"/>
              </a:rPr>
              <a:t> &amp;</a:t>
            </a:r>
          </a:p>
          <a:p>
            <a:pPr algn="ctr"/>
            <a:r>
              <a:rPr lang="en-US" sz="3200" dirty="0" smtClean="0">
                <a:latin typeface="Cambria" pitchFamily="18" charset="0"/>
              </a:rPr>
              <a:t>  March 17, 2011</a:t>
            </a:r>
          </a:p>
          <a:p>
            <a:pPr algn="ctr"/>
            <a:endParaRPr lang="en-US" sz="3000" b="1" dirty="0">
              <a:latin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762000" y="609600"/>
            <a:ext cx="8077200" cy="685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A Winning Proposal Should…</a:t>
            </a:r>
          </a:p>
        </p:txBody>
      </p:sp>
      <p:sp>
        <p:nvSpPr>
          <p:cNvPr id="4" name="Rectangle 3"/>
          <p:cNvSpPr txBox="1">
            <a:spLocks noChangeArrowheads="1"/>
          </p:cNvSpPr>
          <p:nvPr/>
        </p:nvSpPr>
        <p:spPr>
          <a:xfrm>
            <a:off x="457200" y="1524000"/>
            <a:ext cx="8458200" cy="4495800"/>
          </a:xfrm>
          <a:prstGeom prst="rect">
            <a:avLst/>
          </a:prstGeom>
        </p:spPr>
        <p:txBody>
          <a:bodyPr/>
          <a:lstStyle/>
          <a:p>
            <a:pPr marL="457200" indent="-457200">
              <a:lnSpc>
                <a:spcPct val="90000"/>
              </a:lnSpc>
              <a:spcBef>
                <a:spcPct val="20000"/>
              </a:spcBef>
              <a:buSzPct val="100000"/>
              <a:buFont typeface="Arial" pitchFamily="34" charset="0"/>
              <a:buChar char="•"/>
              <a:defRPr/>
            </a:pPr>
            <a:r>
              <a:rPr lang="en-US" sz="3100" kern="0" dirty="0">
                <a:latin typeface="+mn-lt"/>
              </a:rPr>
              <a:t>Contain good grammar, be spelling error free</a:t>
            </a:r>
          </a:p>
          <a:p>
            <a:pPr marL="457200" indent="-457200">
              <a:lnSpc>
                <a:spcPct val="90000"/>
              </a:lnSpc>
              <a:spcBef>
                <a:spcPct val="20000"/>
              </a:spcBef>
              <a:buSzPct val="100000"/>
              <a:buFont typeface="Arial" pitchFamily="34" charset="0"/>
              <a:buChar char="•"/>
              <a:defRPr/>
            </a:pPr>
            <a:r>
              <a:rPr lang="en-US" sz="3100" kern="0" dirty="0">
                <a:latin typeface="+mn-lt"/>
              </a:rPr>
              <a:t>Include a succinct, easily/quickly understood summary or abstract</a:t>
            </a:r>
          </a:p>
          <a:p>
            <a:pPr marL="457200" indent="-457200">
              <a:lnSpc>
                <a:spcPct val="90000"/>
              </a:lnSpc>
              <a:spcBef>
                <a:spcPct val="20000"/>
              </a:spcBef>
              <a:buSzPct val="100000"/>
              <a:buFont typeface="Arial" pitchFamily="34" charset="0"/>
              <a:buChar char="•"/>
              <a:defRPr/>
            </a:pPr>
            <a:r>
              <a:rPr lang="en-US" sz="3100" kern="0" dirty="0">
                <a:latin typeface="+mn-lt"/>
              </a:rPr>
              <a:t>Adhere to guidelines</a:t>
            </a:r>
          </a:p>
          <a:p>
            <a:pPr marL="457200" indent="-457200">
              <a:lnSpc>
                <a:spcPct val="90000"/>
              </a:lnSpc>
              <a:spcBef>
                <a:spcPct val="20000"/>
              </a:spcBef>
              <a:buSzPct val="100000"/>
              <a:buFont typeface="Arial" pitchFamily="34" charset="0"/>
              <a:buChar char="•"/>
              <a:defRPr/>
            </a:pPr>
            <a:r>
              <a:rPr lang="en-US" sz="3100" kern="0" dirty="0">
                <a:latin typeface="+mn-lt"/>
              </a:rPr>
              <a:t>Spell out objective immediately</a:t>
            </a:r>
          </a:p>
          <a:p>
            <a:pPr marL="457200" indent="-457200">
              <a:lnSpc>
                <a:spcPct val="90000"/>
              </a:lnSpc>
              <a:spcBef>
                <a:spcPct val="20000"/>
              </a:spcBef>
              <a:buSzPct val="100000"/>
              <a:buFont typeface="Arial" pitchFamily="34" charset="0"/>
              <a:buChar char="•"/>
              <a:defRPr/>
            </a:pPr>
            <a:r>
              <a:rPr lang="en-US" sz="3100" kern="0" dirty="0">
                <a:latin typeface="+mn-lt"/>
              </a:rPr>
              <a:t>Define how idea is unique</a:t>
            </a:r>
          </a:p>
          <a:p>
            <a:pPr marL="457200" indent="-457200">
              <a:lnSpc>
                <a:spcPct val="90000"/>
              </a:lnSpc>
              <a:spcBef>
                <a:spcPct val="20000"/>
              </a:spcBef>
              <a:buSzPct val="100000"/>
              <a:buFont typeface="Arial" pitchFamily="34" charset="0"/>
              <a:buChar char="•"/>
              <a:defRPr/>
            </a:pPr>
            <a:r>
              <a:rPr lang="en-US" sz="3100" kern="0" dirty="0">
                <a:latin typeface="+mn-lt"/>
              </a:rPr>
              <a:t>Contain evidence of expertise and ability</a:t>
            </a:r>
          </a:p>
          <a:p>
            <a:pPr marL="457200" indent="-457200">
              <a:lnSpc>
                <a:spcPct val="90000"/>
              </a:lnSpc>
              <a:spcBef>
                <a:spcPct val="20000"/>
              </a:spcBef>
              <a:buSzPct val="100000"/>
              <a:buFont typeface="Arial" pitchFamily="34" charset="0"/>
              <a:buChar char="•"/>
              <a:defRPr/>
            </a:pPr>
            <a:r>
              <a:rPr lang="en-US" sz="3100" kern="0" dirty="0">
                <a:latin typeface="+mn-lt"/>
              </a:rPr>
              <a:t>Serve as a road map, following a logical path</a:t>
            </a:r>
          </a:p>
          <a:p>
            <a:pPr marL="914400" lvl="1" indent="-457200">
              <a:lnSpc>
                <a:spcPct val="90000"/>
              </a:lnSpc>
              <a:spcBef>
                <a:spcPct val="20000"/>
              </a:spcBef>
              <a:buClr>
                <a:schemeClr val="accent1"/>
              </a:buClr>
              <a:buSzPct val="100000"/>
              <a:buFont typeface="Arial" pitchFamily="34" charset="0"/>
              <a:buChar char="•"/>
              <a:defRPr/>
            </a:pPr>
            <a:endParaRPr lang="en-US" sz="2600" kern="0" dirty="0">
              <a:latin typeface="+mn-lt"/>
            </a:endParaRPr>
          </a:p>
        </p:txBody>
      </p:sp>
      <p:pic>
        <p:nvPicPr>
          <p:cNvPr id="9220" name="Picture 2" descr="C:\Documents and Settings\kburg\My Documents\My Pictures\Microsoft Clip Organizer\j0398323.wmf"/>
          <p:cNvPicPr>
            <a:picLocks noChangeAspect="1" noChangeArrowheads="1"/>
          </p:cNvPicPr>
          <p:nvPr/>
        </p:nvPicPr>
        <p:blipFill>
          <a:blip r:embed="rId2" cstate="print"/>
          <a:srcRect/>
          <a:stretch>
            <a:fillRect/>
          </a:stretch>
        </p:blipFill>
        <p:spPr bwMode="auto">
          <a:xfrm>
            <a:off x="6553200" y="2438400"/>
            <a:ext cx="2112963" cy="2133600"/>
          </a:xfrm>
          <a:prstGeom prst="rect">
            <a:avLst/>
          </a:prstGeom>
          <a:noFill/>
          <a:ln w="9525">
            <a:noFill/>
            <a:miter lim="800000"/>
            <a:headEnd/>
            <a:tailEnd/>
          </a:ln>
        </p:spPr>
      </p:pic>
      <p:sp>
        <p:nvSpPr>
          <p:cNvPr id="9221" name="Line 4"/>
          <p:cNvSpPr>
            <a:spLocks noChangeShapeType="1"/>
          </p:cNvSpPr>
          <p:nvPr/>
        </p:nvSpPr>
        <p:spPr bwMode="auto">
          <a:xfrm>
            <a:off x="762000" y="1295400"/>
            <a:ext cx="7696200" cy="0"/>
          </a:xfrm>
          <a:prstGeom prst="line">
            <a:avLst/>
          </a:prstGeom>
          <a:noFill/>
          <a:ln w="38100">
            <a:solidFill>
              <a:schemeClr val="folHlink"/>
            </a:solidFill>
            <a:round/>
            <a:headEnd/>
            <a:tailEnd/>
          </a:ln>
        </p:spPr>
        <p:txBody>
          <a:bodyPr/>
          <a:lstStyle/>
          <a:p>
            <a:endParaRPr lang="en-US"/>
          </a:p>
        </p:txBody>
      </p:sp>
      <p:sp>
        <p:nvSpPr>
          <p:cNvPr id="9222" name="Text Box 7"/>
          <p:cNvSpPr txBox="1">
            <a:spLocks noChangeArrowheads="1"/>
          </p:cNvSpPr>
          <p:nvPr/>
        </p:nvSpPr>
        <p:spPr bwMode="auto">
          <a:xfrm>
            <a:off x="5029200" y="6353175"/>
            <a:ext cx="3683000" cy="276225"/>
          </a:xfrm>
          <a:prstGeom prst="rect">
            <a:avLst/>
          </a:prstGeom>
          <a:noFill/>
          <a:ln w="9525">
            <a:noFill/>
            <a:miter lim="800000"/>
            <a:headEnd/>
            <a:tailEnd/>
          </a:ln>
        </p:spPr>
        <p:txBody>
          <a:bodyPr wrap="none">
            <a:spAutoFit/>
          </a:bodyPr>
          <a:lstStyle/>
          <a:p>
            <a:r>
              <a:rPr lang="en-US" sz="1200" i="1">
                <a:latin typeface="Arial" charset="0"/>
              </a:rPr>
              <a:t>KJL Burg, Graduate Student Grant-Writing Seminar</a:t>
            </a:r>
            <a:endParaRPr lang="en-US">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Preparing for Proposal Writing</a:t>
            </a:r>
          </a:p>
        </p:txBody>
      </p:sp>
      <p:sp>
        <p:nvSpPr>
          <p:cNvPr id="10243" name="Content Placeholder 2"/>
          <p:cNvSpPr>
            <a:spLocks noGrp="1"/>
          </p:cNvSpPr>
          <p:nvPr>
            <p:ph idx="1"/>
          </p:nvPr>
        </p:nvSpPr>
        <p:spPr bwMode="auto">
          <a:xfrm>
            <a:off x="762000" y="1447800"/>
            <a:ext cx="8001000" cy="4038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Check funding rates</a:t>
            </a:r>
          </a:p>
          <a:p>
            <a:pPr eaLnBrk="1" hangingPunct="1"/>
            <a:r>
              <a:rPr lang="en-US" smtClean="0"/>
              <a:t>Identify several mentors, including different perspectives</a:t>
            </a:r>
          </a:p>
          <a:p>
            <a:pPr eaLnBrk="1" hangingPunct="1"/>
            <a:r>
              <a:rPr lang="en-US" smtClean="0"/>
              <a:t>Learn from successful and unsuccessful proposals by other PIs</a:t>
            </a:r>
          </a:p>
          <a:p>
            <a:pPr eaLnBrk="1" hangingPunct="1"/>
            <a:r>
              <a:rPr lang="en-US" smtClean="0"/>
              <a:t>Learn from and adapt to reviewer criticism</a:t>
            </a:r>
          </a:p>
        </p:txBody>
      </p:sp>
      <p:pic>
        <p:nvPicPr>
          <p:cNvPr id="10244" name="Picture 2" descr="C:\Documents and Settings\kburg\My Documents\My Pictures\Microsoft Clip Organizer\j0433178.jpg"/>
          <p:cNvPicPr>
            <a:picLocks noChangeAspect="1" noChangeArrowheads="1"/>
          </p:cNvPicPr>
          <p:nvPr/>
        </p:nvPicPr>
        <p:blipFill>
          <a:blip r:embed="rId2" cstate="print"/>
          <a:srcRect/>
          <a:stretch>
            <a:fillRect/>
          </a:stretch>
        </p:blipFill>
        <p:spPr bwMode="auto">
          <a:xfrm>
            <a:off x="1371600" y="4668838"/>
            <a:ext cx="2057400" cy="1906587"/>
          </a:xfrm>
          <a:prstGeom prst="rect">
            <a:avLst/>
          </a:prstGeom>
          <a:noFill/>
          <a:ln w="9525">
            <a:noFill/>
            <a:miter lim="800000"/>
            <a:headEnd/>
            <a:tailEnd/>
          </a:ln>
        </p:spPr>
      </p:pic>
      <p:sp>
        <p:nvSpPr>
          <p:cNvPr id="10245" name="Line 4"/>
          <p:cNvSpPr>
            <a:spLocks noChangeShapeType="1"/>
          </p:cNvSpPr>
          <p:nvPr/>
        </p:nvSpPr>
        <p:spPr bwMode="auto">
          <a:xfrm>
            <a:off x="762000" y="1295400"/>
            <a:ext cx="7696200" cy="0"/>
          </a:xfrm>
          <a:prstGeom prst="line">
            <a:avLst/>
          </a:prstGeom>
          <a:noFill/>
          <a:ln w="38100">
            <a:solidFill>
              <a:schemeClr val="fo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Preparing for Proposal Writing</a:t>
            </a:r>
          </a:p>
        </p:txBody>
      </p:sp>
      <p:sp>
        <p:nvSpPr>
          <p:cNvPr id="11267" name="Rectangle 3"/>
          <p:cNvSpPr>
            <a:spLocks noGrp="1" noChangeArrowheads="1"/>
          </p:cNvSpPr>
          <p:nvPr>
            <p:ph type="body" idx="1"/>
          </p:nvPr>
        </p:nvSpPr>
        <p:spPr bwMode="auto">
          <a:xfrm>
            <a:off x="457200" y="1524000"/>
            <a:ext cx="6705600" cy="4495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mtClean="0"/>
              <a:t>Everything is an opportunity</a:t>
            </a:r>
          </a:p>
          <a:p>
            <a:pPr lvl="1" eaLnBrk="1" hangingPunct="1">
              <a:lnSpc>
                <a:spcPct val="90000"/>
              </a:lnSpc>
            </a:pPr>
            <a:r>
              <a:rPr lang="en-US" smtClean="0"/>
              <a:t>Cultivate contacts (invited seminar speakers, speakers at conferences, etc.)</a:t>
            </a:r>
          </a:p>
          <a:p>
            <a:pPr lvl="1" eaLnBrk="1" hangingPunct="1">
              <a:lnSpc>
                <a:spcPct val="90000"/>
              </a:lnSpc>
            </a:pPr>
            <a:r>
              <a:rPr lang="en-US" smtClean="0"/>
              <a:t>Prepare for conference talks</a:t>
            </a:r>
          </a:p>
          <a:p>
            <a:pPr lvl="1" eaLnBrk="1" hangingPunct="1">
              <a:lnSpc>
                <a:spcPct val="90000"/>
              </a:lnSpc>
            </a:pPr>
            <a:r>
              <a:rPr lang="en-US" smtClean="0"/>
              <a:t>Be proactive and involved</a:t>
            </a:r>
          </a:p>
          <a:p>
            <a:pPr eaLnBrk="1" hangingPunct="1">
              <a:lnSpc>
                <a:spcPct val="90000"/>
              </a:lnSpc>
            </a:pPr>
            <a:r>
              <a:rPr lang="en-US" smtClean="0"/>
              <a:t>Persistence pays</a:t>
            </a:r>
          </a:p>
          <a:p>
            <a:pPr eaLnBrk="1" hangingPunct="1">
              <a:lnSpc>
                <a:spcPct val="90000"/>
              </a:lnSpc>
            </a:pPr>
            <a:r>
              <a:rPr lang="en-US" smtClean="0"/>
              <a:t>Realize that luck involves                   clever preparation and       positioning!</a:t>
            </a:r>
          </a:p>
          <a:p>
            <a:pPr eaLnBrk="1" hangingPunct="1">
              <a:lnSpc>
                <a:spcPct val="90000"/>
              </a:lnSpc>
            </a:pPr>
            <a:endParaRPr lang="en-US" smtClean="0"/>
          </a:p>
        </p:txBody>
      </p:sp>
      <p:pic>
        <p:nvPicPr>
          <p:cNvPr id="11268" name="Picture 5" descr="C:\Documents and Settings\kburg\My Documents\My Pictures\Microsoft Clip Organizer\j0383244.wmf"/>
          <p:cNvPicPr>
            <a:picLocks noChangeAspect="1" noChangeArrowheads="1"/>
          </p:cNvPicPr>
          <p:nvPr/>
        </p:nvPicPr>
        <p:blipFill>
          <a:blip r:embed="rId2" cstate="print"/>
          <a:srcRect/>
          <a:stretch>
            <a:fillRect/>
          </a:stretch>
        </p:blipFill>
        <p:spPr bwMode="auto">
          <a:xfrm>
            <a:off x="5211763" y="3200400"/>
            <a:ext cx="3273425" cy="2233613"/>
          </a:xfrm>
          <a:prstGeom prst="rect">
            <a:avLst/>
          </a:prstGeom>
          <a:noFill/>
          <a:ln w="9525">
            <a:noFill/>
            <a:miter lim="800000"/>
            <a:headEnd/>
            <a:tailEnd/>
          </a:ln>
        </p:spPr>
      </p:pic>
      <p:sp>
        <p:nvSpPr>
          <p:cNvPr id="11269" name="Line 7"/>
          <p:cNvSpPr>
            <a:spLocks noChangeShapeType="1"/>
          </p:cNvSpPr>
          <p:nvPr/>
        </p:nvSpPr>
        <p:spPr bwMode="auto">
          <a:xfrm>
            <a:off x="762000" y="1295400"/>
            <a:ext cx="7696200" cy="0"/>
          </a:xfrm>
          <a:prstGeom prst="line">
            <a:avLst/>
          </a:prstGeom>
          <a:noFill/>
          <a:ln w="38100">
            <a:solidFill>
              <a:schemeClr val="fo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Define broader impact or….SO WHAT??</a:t>
            </a:r>
          </a:p>
          <a:p>
            <a:r>
              <a:rPr lang="en-US" smtClean="0"/>
              <a:t>Determine community engagement or impact</a:t>
            </a:r>
          </a:p>
          <a:p>
            <a:pPr lvl="1"/>
            <a:r>
              <a:rPr lang="en-US" smtClean="0"/>
              <a:t>How will your work affect society?</a:t>
            </a:r>
          </a:p>
          <a:p>
            <a:pPr lvl="1"/>
            <a:r>
              <a:rPr lang="en-US" smtClean="0"/>
              <a:t>How will you translate your work?</a:t>
            </a:r>
          </a:p>
          <a:p>
            <a:r>
              <a:rPr lang="en-US" smtClean="0"/>
              <a:t>Consider what makes sense for you</a:t>
            </a:r>
          </a:p>
          <a:p>
            <a:r>
              <a:rPr lang="en-US" smtClean="0"/>
              <a:t>Focus on quality rather than quantity</a:t>
            </a:r>
          </a:p>
          <a:p>
            <a:r>
              <a:rPr lang="en-US" smtClean="0"/>
              <a:t>Develop connections to research</a:t>
            </a:r>
          </a:p>
        </p:txBody>
      </p:sp>
      <p:sp>
        <p:nvSpPr>
          <p:cNvPr id="12291" name="Title 2"/>
          <p:cNvSpPr>
            <a:spLocks noGrp="1"/>
          </p:cNvSpPr>
          <p:nvPr>
            <p:ph type="title"/>
          </p:nvPr>
        </p:nvSpPr>
        <p:spPr bwMode="auto">
          <a:xfrm>
            <a:off x="0" y="609600"/>
            <a:ext cx="9144000" cy="685800"/>
          </a:xfrm>
          <a:noFill/>
          <a:ln>
            <a:miter lim="800000"/>
            <a:headEnd/>
            <a:tailEnd/>
          </a:ln>
        </p:spPr>
        <p:txBody>
          <a:bodyPr vert="horz" wrap="square" lIns="91440" tIns="45720" rIns="91440" bIns="45720" numCol="1" anchor="t" anchorCtr="0" compatLnSpc="1">
            <a:prstTxWarp prst="textNoShape">
              <a:avLst/>
            </a:prstTxWarp>
          </a:bodyPr>
          <a:lstStyle/>
          <a:p>
            <a:r>
              <a:rPr lang="en-US" dirty="0" smtClean="0"/>
              <a:t>Identifying Broader Impact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First communicate with your advisor!</a:t>
            </a:r>
          </a:p>
          <a:p>
            <a:r>
              <a:rPr lang="en-US" smtClean="0"/>
              <a:t>Look for graduate student fellowships</a:t>
            </a:r>
          </a:p>
          <a:p>
            <a:r>
              <a:rPr lang="en-US" smtClean="0"/>
              <a:t>Look for conference travel grant opportunities</a:t>
            </a:r>
          </a:p>
          <a:p>
            <a:r>
              <a:rPr lang="en-US" smtClean="0"/>
              <a:t>Ask your advisor if you can help with one of their proposals</a:t>
            </a:r>
          </a:p>
          <a:p>
            <a:endParaRPr lang="en-US" smtClean="0"/>
          </a:p>
        </p:txBody>
      </p:sp>
      <p:sp>
        <p:nvSpPr>
          <p:cNvPr id="13315" name="Title 2"/>
          <p:cNvSpPr>
            <a:spLocks noGrp="1"/>
          </p:cNvSpPr>
          <p:nvPr>
            <p:ph type="title"/>
          </p:nvPr>
        </p:nvSpPr>
        <p:spPr bwMode="auto">
          <a:xfrm>
            <a:off x="609600" y="609600"/>
            <a:ext cx="8077200" cy="685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Starting Points for You</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The Writing Process</a:t>
            </a:r>
          </a:p>
        </p:txBody>
      </p:sp>
      <p:sp>
        <p:nvSpPr>
          <p:cNvPr id="14339" name="Rectangle 3"/>
          <p:cNvSpPr>
            <a:spLocks noGrp="1" noChangeArrowheads="1"/>
          </p:cNvSpPr>
          <p:nvPr>
            <p:ph type="body" idx="1"/>
          </p:nvPr>
        </p:nvSpPr>
        <p:spPr bwMode="auto">
          <a:xfrm>
            <a:off x="381000" y="1524000"/>
            <a:ext cx="8305800" cy="4114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mtClean="0"/>
              <a:t>AGAIN, communicate with advisor, ASK if unclear points</a:t>
            </a:r>
          </a:p>
          <a:p>
            <a:pPr eaLnBrk="1" hangingPunct="1">
              <a:lnSpc>
                <a:spcPct val="90000"/>
              </a:lnSpc>
            </a:pPr>
            <a:r>
              <a:rPr lang="en-US" smtClean="0"/>
              <a:t>Pay attention to directions and detail</a:t>
            </a:r>
          </a:p>
          <a:p>
            <a:pPr eaLnBrk="1" hangingPunct="1">
              <a:lnSpc>
                <a:spcPct val="90000"/>
              </a:lnSpc>
            </a:pPr>
            <a:r>
              <a:rPr lang="en-US" smtClean="0"/>
              <a:t>Be humble, not argumentative</a:t>
            </a:r>
          </a:p>
          <a:p>
            <a:pPr lvl="1" eaLnBrk="1" hangingPunct="1">
              <a:lnSpc>
                <a:spcPct val="90000"/>
              </a:lnSpc>
            </a:pPr>
            <a:r>
              <a:rPr lang="en-US" smtClean="0"/>
              <a:t>Regard criticism as constructive, not personal</a:t>
            </a:r>
          </a:p>
          <a:p>
            <a:pPr eaLnBrk="1" hangingPunct="1">
              <a:lnSpc>
                <a:spcPct val="90000"/>
              </a:lnSpc>
            </a:pPr>
            <a:r>
              <a:rPr lang="en-US" smtClean="0"/>
              <a:t>Solicit outside review by faculty mentors, friends, spouse, relatives</a:t>
            </a:r>
          </a:p>
        </p:txBody>
      </p:sp>
      <p:pic>
        <p:nvPicPr>
          <p:cNvPr id="14340" name="Picture 13" descr="puzzle1"/>
          <p:cNvPicPr>
            <a:picLocks noChangeAspect="1" noChangeArrowheads="1"/>
          </p:cNvPicPr>
          <p:nvPr/>
        </p:nvPicPr>
        <p:blipFill>
          <a:blip r:embed="rId2" cstate="print"/>
          <a:srcRect/>
          <a:stretch>
            <a:fillRect/>
          </a:stretch>
        </p:blipFill>
        <p:spPr bwMode="auto">
          <a:xfrm>
            <a:off x="2667000" y="5410200"/>
            <a:ext cx="1295400" cy="1042988"/>
          </a:xfrm>
          <a:prstGeom prst="rect">
            <a:avLst/>
          </a:prstGeom>
          <a:noFill/>
          <a:ln w="9525">
            <a:noFill/>
            <a:miter lim="800000"/>
            <a:headEnd/>
            <a:tailEnd/>
          </a:ln>
        </p:spPr>
      </p:pic>
      <p:sp>
        <p:nvSpPr>
          <p:cNvPr id="14341" name="Line 15"/>
          <p:cNvSpPr>
            <a:spLocks noChangeShapeType="1"/>
          </p:cNvSpPr>
          <p:nvPr/>
        </p:nvSpPr>
        <p:spPr bwMode="auto">
          <a:xfrm>
            <a:off x="762000" y="1295400"/>
            <a:ext cx="7696200" cy="0"/>
          </a:xfrm>
          <a:prstGeom prst="line">
            <a:avLst/>
          </a:prstGeom>
          <a:noFill/>
          <a:ln w="38100">
            <a:solidFill>
              <a:schemeClr val="fo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AGAIN, everything is an opportunity</a:t>
            </a:r>
          </a:p>
          <a:p>
            <a:r>
              <a:rPr lang="en-US" smtClean="0"/>
              <a:t>Faculty members may be your future:</a:t>
            </a:r>
          </a:p>
          <a:p>
            <a:pPr lvl="1"/>
            <a:r>
              <a:rPr lang="en-US" smtClean="0"/>
              <a:t>Letter of reference writers</a:t>
            </a:r>
          </a:p>
          <a:p>
            <a:pPr lvl="1"/>
            <a:r>
              <a:rPr lang="en-US" smtClean="0"/>
              <a:t>Collaborators</a:t>
            </a:r>
          </a:p>
          <a:p>
            <a:r>
              <a:rPr lang="en-US" smtClean="0"/>
              <a:t>Fellow graduate students may be your future:</a:t>
            </a:r>
          </a:p>
          <a:p>
            <a:pPr lvl="1"/>
            <a:r>
              <a:rPr lang="en-US" smtClean="0"/>
              <a:t>Letter of reference writers</a:t>
            </a:r>
          </a:p>
          <a:p>
            <a:pPr lvl="1"/>
            <a:r>
              <a:rPr lang="en-US" smtClean="0"/>
              <a:t>Collaborators</a:t>
            </a:r>
          </a:p>
          <a:p>
            <a:pPr lvl="1"/>
            <a:r>
              <a:rPr lang="en-US" smtClean="0"/>
              <a:t>Funders</a:t>
            </a:r>
          </a:p>
        </p:txBody>
      </p:sp>
      <p:sp>
        <p:nvSpPr>
          <p:cNvPr id="15363" name="Title 2"/>
          <p:cNvSpPr>
            <a:spLocks noGrp="1"/>
          </p:cNvSpPr>
          <p:nvPr>
            <p:ph type="title"/>
          </p:nvPr>
        </p:nvSpPr>
        <p:spPr bwMode="auto">
          <a:xfrm>
            <a:off x="533400" y="609600"/>
            <a:ext cx="8077200" cy="685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Lessons Learned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609600"/>
            <a:ext cx="8382000" cy="6858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Reference Letters</a:t>
            </a:r>
          </a:p>
        </p:txBody>
      </p:sp>
      <p:sp>
        <p:nvSpPr>
          <p:cNvPr id="16387" name="Rectangle 3"/>
          <p:cNvSpPr>
            <a:spLocks noGrp="1" noChangeArrowheads="1"/>
          </p:cNvSpPr>
          <p:nvPr>
            <p:ph type="body" idx="1"/>
          </p:nvPr>
        </p:nvSpPr>
        <p:spPr bwMode="auto">
          <a:xfrm>
            <a:off x="788988" y="1258888"/>
            <a:ext cx="7696200" cy="4038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Give referees your resume, specified information about opportunity, specific contact information for letter</a:t>
            </a:r>
          </a:p>
          <a:p>
            <a:pPr eaLnBrk="1" hangingPunct="1"/>
            <a:r>
              <a:rPr lang="en-US" smtClean="0"/>
              <a:t>Offer to draft a letter</a:t>
            </a:r>
          </a:p>
          <a:p>
            <a:pPr eaLnBrk="1" hangingPunct="1"/>
            <a:r>
              <a:rPr lang="en-US" smtClean="0"/>
              <a:t>Ask referees to tell you once their letter is submitted</a:t>
            </a:r>
          </a:p>
          <a:p>
            <a:pPr eaLnBrk="1" hangingPunct="1"/>
            <a:r>
              <a:rPr lang="en-US" smtClean="0"/>
              <a:t>Faculty members are busy – be politely pesky, send reminder emails</a:t>
            </a:r>
          </a:p>
        </p:txBody>
      </p:sp>
      <p:sp>
        <p:nvSpPr>
          <p:cNvPr id="16388" name="Line 8"/>
          <p:cNvSpPr>
            <a:spLocks noChangeShapeType="1"/>
          </p:cNvSpPr>
          <p:nvPr/>
        </p:nvSpPr>
        <p:spPr bwMode="auto">
          <a:xfrm>
            <a:off x="762000" y="1295400"/>
            <a:ext cx="7696200" cy="0"/>
          </a:xfrm>
          <a:prstGeom prst="line">
            <a:avLst/>
          </a:prstGeom>
          <a:noFill/>
          <a:ln w="38100">
            <a:solidFill>
              <a:schemeClr val="fo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30"/>
          <p:cNvSpPr>
            <a:spLocks noChangeArrowheads="1"/>
          </p:cNvSpPr>
          <p:nvPr/>
        </p:nvSpPr>
        <p:spPr bwMode="auto">
          <a:xfrm>
            <a:off x="4876800" y="4254500"/>
            <a:ext cx="2743200" cy="1676400"/>
          </a:xfrm>
          <a:prstGeom prst="rect">
            <a:avLst/>
          </a:prstGeom>
          <a:solidFill>
            <a:srgbClr val="9900CC"/>
          </a:solidFill>
          <a:ln w="9525">
            <a:solidFill>
              <a:srgbClr val="9900CC"/>
            </a:solidFill>
            <a:miter lim="800000"/>
            <a:headEnd/>
            <a:tailEnd/>
          </a:ln>
        </p:spPr>
        <p:txBody>
          <a:bodyPr wrap="none" anchor="ctr"/>
          <a:lstStyle/>
          <a:p>
            <a:endParaRPr lang="en-US"/>
          </a:p>
        </p:txBody>
      </p:sp>
      <p:sp>
        <p:nvSpPr>
          <p:cNvPr id="17411"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Sources of Information</a:t>
            </a:r>
          </a:p>
        </p:txBody>
      </p:sp>
      <p:sp>
        <p:nvSpPr>
          <p:cNvPr id="17412" name="Rectangle 3"/>
          <p:cNvSpPr>
            <a:spLocks noGrp="1" noChangeArrowheads="1"/>
          </p:cNvSpPr>
          <p:nvPr>
            <p:ph type="body" idx="1"/>
          </p:nvPr>
        </p:nvSpPr>
        <p:spPr bwMode="auto">
          <a:xfrm>
            <a:off x="609600" y="1447800"/>
            <a:ext cx="8915400" cy="48006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mtClean="0"/>
              <a:t>Web</a:t>
            </a:r>
          </a:p>
          <a:p>
            <a:pPr eaLnBrk="1" hangingPunct="1">
              <a:lnSpc>
                <a:spcPct val="90000"/>
              </a:lnSpc>
            </a:pPr>
            <a:r>
              <a:rPr lang="en-US" smtClean="0"/>
              <a:t>Faculty mentors, advisors, and members</a:t>
            </a:r>
          </a:p>
          <a:p>
            <a:pPr eaLnBrk="1" hangingPunct="1">
              <a:lnSpc>
                <a:spcPct val="90000"/>
              </a:lnSpc>
            </a:pPr>
            <a:r>
              <a:rPr lang="en-US" smtClean="0"/>
              <a:t>Fellow graduate students</a:t>
            </a:r>
          </a:p>
          <a:p>
            <a:pPr eaLnBrk="1" hangingPunct="1">
              <a:lnSpc>
                <a:spcPct val="90000"/>
              </a:lnSpc>
            </a:pPr>
            <a:r>
              <a:rPr lang="en-US" smtClean="0"/>
              <a:t>Conference presentations</a:t>
            </a:r>
          </a:p>
          <a:p>
            <a:pPr eaLnBrk="1" hangingPunct="1">
              <a:lnSpc>
                <a:spcPct val="90000"/>
              </a:lnSpc>
            </a:pPr>
            <a:r>
              <a:rPr lang="en-US" smtClean="0"/>
              <a:t>Professional organizations</a:t>
            </a:r>
          </a:p>
        </p:txBody>
      </p:sp>
      <p:pic>
        <p:nvPicPr>
          <p:cNvPr id="17413" name="Picture 1028" descr="j0395782"/>
          <p:cNvPicPr>
            <a:picLocks noChangeAspect="1" noChangeArrowheads="1" noCrop="1"/>
          </p:cNvPicPr>
          <p:nvPr/>
        </p:nvPicPr>
        <p:blipFill>
          <a:blip r:embed="rId2" cstate="print"/>
          <a:srcRect/>
          <a:stretch>
            <a:fillRect/>
          </a:stretch>
        </p:blipFill>
        <p:spPr bwMode="auto">
          <a:xfrm>
            <a:off x="5181600" y="4483100"/>
            <a:ext cx="2133600" cy="1212850"/>
          </a:xfrm>
          <a:prstGeom prst="rect">
            <a:avLst/>
          </a:prstGeom>
          <a:noFill/>
          <a:ln w="9525">
            <a:noFill/>
            <a:miter lim="800000"/>
            <a:headEnd/>
            <a:tailEnd/>
          </a:ln>
        </p:spPr>
      </p:pic>
      <p:sp>
        <p:nvSpPr>
          <p:cNvPr id="17414" name="Line 1032"/>
          <p:cNvSpPr>
            <a:spLocks noChangeShapeType="1"/>
          </p:cNvSpPr>
          <p:nvPr/>
        </p:nvSpPr>
        <p:spPr bwMode="auto">
          <a:xfrm>
            <a:off x="762000" y="1295400"/>
            <a:ext cx="7696200" cy="0"/>
          </a:xfrm>
          <a:prstGeom prst="line">
            <a:avLst/>
          </a:prstGeom>
          <a:noFill/>
          <a:ln w="38100">
            <a:solidFill>
              <a:schemeClr val="fo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1373188" y="2209800"/>
            <a:ext cx="6477000" cy="1692275"/>
          </a:xfrm>
          <a:prstGeom prst="rect">
            <a:avLst/>
          </a:prstGeom>
          <a:solidFill>
            <a:schemeClr val="accent6"/>
          </a:solid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4000" b="1" dirty="0" smtClean="0">
                <a:solidFill>
                  <a:schemeClr val="bg1"/>
                </a:solidFill>
              </a:rPr>
              <a:t>“If opportunity doesn’t knock, build a door”</a:t>
            </a:r>
          </a:p>
          <a:p>
            <a:pPr algn="ctr" eaLnBrk="1" hangingPunct="1">
              <a:defRPr/>
            </a:pPr>
            <a:r>
              <a:rPr lang="en-US" b="1" dirty="0" smtClean="0"/>
              <a:t>(</a:t>
            </a:r>
            <a:r>
              <a:rPr lang="en-US" sz="1400" b="1" i="1" dirty="0" smtClean="0"/>
              <a:t>Milton </a:t>
            </a:r>
            <a:r>
              <a:rPr lang="en-US" sz="1400" b="1" i="1" dirty="0" err="1" smtClean="0"/>
              <a:t>Berle</a:t>
            </a:r>
            <a:r>
              <a:rPr lang="en-US" b="1" dirty="0" smtClean="0"/>
              <a:t>)</a:t>
            </a:r>
            <a:r>
              <a:rPr lang="en-US" dirty="0" smtClean="0"/>
              <a:t> </a:t>
            </a:r>
          </a:p>
        </p:txBody>
      </p:sp>
      <p:sp>
        <p:nvSpPr>
          <p:cNvPr id="18435" name="Text Box 7"/>
          <p:cNvSpPr txBox="1">
            <a:spLocks noChangeArrowheads="1"/>
          </p:cNvSpPr>
          <p:nvPr/>
        </p:nvSpPr>
        <p:spPr bwMode="auto">
          <a:xfrm>
            <a:off x="5029200" y="6353175"/>
            <a:ext cx="3683000" cy="276225"/>
          </a:xfrm>
          <a:prstGeom prst="rect">
            <a:avLst/>
          </a:prstGeom>
          <a:noFill/>
          <a:ln w="9525">
            <a:noFill/>
            <a:miter lim="800000"/>
            <a:headEnd/>
            <a:tailEnd/>
          </a:ln>
        </p:spPr>
        <p:txBody>
          <a:bodyPr wrap="none">
            <a:spAutoFit/>
          </a:bodyPr>
          <a:lstStyle/>
          <a:p>
            <a:r>
              <a:rPr lang="en-US" sz="1200" i="1">
                <a:latin typeface="Arial" charset="0"/>
              </a:rPr>
              <a:t>KJL Burg, Graduate Student Grant-Writing Seminar</a:t>
            </a:r>
            <a:endParaRPr lang="en-US">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228600" y="1622317"/>
            <a:ext cx="83820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800100" lvl="1" indent="-342900">
              <a:buFont typeface="+mj-lt"/>
              <a:buAutoNum type="arabicPeriod"/>
            </a:pPr>
            <a:r>
              <a:rPr lang="en-US" sz="2100" dirty="0" smtClean="0">
                <a:latin typeface="Cambria" pitchFamily="18" charset="0"/>
              </a:rPr>
              <a:t>Gerald </a:t>
            </a:r>
            <a:r>
              <a:rPr lang="en-US" sz="2100" dirty="0" err="1" smtClean="0">
                <a:latin typeface="Cambria" pitchFamily="18" charset="0"/>
              </a:rPr>
              <a:t>Sonnenfeld</a:t>
            </a:r>
            <a:r>
              <a:rPr lang="en-US" sz="2100" dirty="0" smtClean="0">
                <a:latin typeface="Cambria" pitchFamily="18" charset="0"/>
              </a:rPr>
              <a:t>, Vice President for Research – Introduction to Grant Writing for Graduates</a:t>
            </a:r>
          </a:p>
          <a:p>
            <a:pPr marL="800100" lvl="1" indent="-342900">
              <a:buFont typeface="+mj-lt"/>
              <a:buAutoNum type="arabicPeriod"/>
            </a:pPr>
            <a:endParaRPr lang="en-US" sz="2100" dirty="0" smtClean="0">
              <a:latin typeface="Cambria" pitchFamily="18" charset="0"/>
            </a:endParaRPr>
          </a:p>
          <a:p>
            <a:pPr marL="800100" lvl="1" indent="-342900">
              <a:buFont typeface="+mj-lt"/>
              <a:buAutoNum type="arabicPeriod"/>
            </a:pPr>
            <a:r>
              <a:rPr lang="en-US" sz="2100" dirty="0" smtClean="0">
                <a:latin typeface="Cambria" pitchFamily="18" charset="0"/>
              </a:rPr>
              <a:t>Karen Burg, Endowed Chair – Grant Writing: Transitioning from Graduate to Faculty</a:t>
            </a:r>
          </a:p>
          <a:p>
            <a:pPr marL="800100" lvl="1" indent="-342900">
              <a:buFont typeface="+mj-lt"/>
              <a:buAutoNum type="arabicPeriod"/>
            </a:pPr>
            <a:endParaRPr lang="en-US" sz="2100" dirty="0" smtClean="0">
              <a:latin typeface="Cambria" pitchFamily="18" charset="0"/>
            </a:endParaRPr>
          </a:p>
          <a:p>
            <a:pPr marL="800100" lvl="1" indent="-342900">
              <a:buFont typeface="+mj-lt"/>
              <a:buAutoNum type="arabicPeriod"/>
            </a:pPr>
            <a:r>
              <a:rPr lang="en-US" sz="2100" dirty="0" smtClean="0">
                <a:latin typeface="Cambria" pitchFamily="18" charset="0"/>
              </a:rPr>
              <a:t>Karen Pless, Training &amp; Registration Manager – Writing a Successful Proposal</a:t>
            </a:r>
          </a:p>
          <a:p>
            <a:pPr marL="800100" lvl="1" indent="-342900">
              <a:buFont typeface="+mj-lt"/>
              <a:buAutoNum type="arabicPeriod"/>
            </a:pPr>
            <a:endParaRPr lang="en-US" sz="2100" dirty="0" smtClean="0">
              <a:latin typeface="Cambria" pitchFamily="18" charset="0"/>
            </a:endParaRPr>
          </a:p>
          <a:p>
            <a:pPr marL="800100" lvl="1" indent="-342900">
              <a:buFont typeface="+mj-lt"/>
              <a:buAutoNum type="arabicPeriod"/>
            </a:pPr>
            <a:r>
              <a:rPr lang="en-US" sz="2100" dirty="0" smtClean="0">
                <a:latin typeface="Cambria" pitchFamily="18" charset="0"/>
              </a:rPr>
              <a:t>Kristin </a:t>
            </a:r>
            <a:r>
              <a:rPr lang="en-US" sz="2100" dirty="0" err="1" smtClean="0">
                <a:latin typeface="Cambria" pitchFamily="18" charset="0"/>
              </a:rPr>
              <a:t>LaRoche</a:t>
            </a:r>
            <a:r>
              <a:rPr lang="en-US" sz="2100" dirty="0" smtClean="0">
                <a:latin typeface="Cambria" pitchFamily="18" charset="0"/>
              </a:rPr>
              <a:t>, Grants Administrator – Developing a Proposal Budget</a:t>
            </a:r>
          </a:p>
          <a:p>
            <a:pPr marL="800100" lvl="1" indent="-342900">
              <a:buFont typeface="+mj-lt"/>
              <a:buAutoNum type="arabicPeriod"/>
            </a:pPr>
            <a:endParaRPr lang="en-US" sz="2100" dirty="0" smtClean="0">
              <a:latin typeface="Cambria" pitchFamily="18" charset="0"/>
            </a:endParaRPr>
          </a:p>
          <a:p>
            <a:pPr marL="800100" lvl="1" indent="-342900">
              <a:buFont typeface="+mj-lt"/>
              <a:buAutoNum type="arabicPeriod"/>
            </a:pPr>
            <a:r>
              <a:rPr lang="en-US" sz="2100" dirty="0" smtClean="0">
                <a:latin typeface="Cambria" pitchFamily="18" charset="0"/>
              </a:rPr>
              <a:t>Tracy Arwood, Director of Research Compliance – Compliance in Proposal Development</a:t>
            </a:r>
            <a:endParaRPr lang="en-US" sz="2100" dirty="0">
              <a:latin typeface="Cambria" pitchFamily="18" charset="0"/>
            </a:endParaRPr>
          </a:p>
        </p:txBody>
      </p:sp>
      <p:sp>
        <p:nvSpPr>
          <p:cNvPr id="3" name="TextBox 2"/>
          <p:cNvSpPr txBox="1"/>
          <p:nvPr/>
        </p:nvSpPr>
        <p:spPr>
          <a:xfrm>
            <a:off x="381000" y="685800"/>
            <a:ext cx="8153400" cy="784830"/>
          </a:xfrm>
          <a:prstGeom prst="rect">
            <a:avLst/>
          </a:prstGeom>
          <a:noFill/>
        </p:spPr>
        <p:txBody>
          <a:bodyPr wrap="square" rtlCol="0">
            <a:spAutoFit/>
          </a:bodyPr>
          <a:lstStyle/>
          <a:p>
            <a:pPr algn="ctr"/>
            <a:r>
              <a:rPr lang="en-US" sz="4500" b="1" dirty="0" smtClean="0">
                <a:solidFill>
                  <a:schemeClr val="accent4">
                    <a:lumMod val="75000"/>
                  </a:schemeClr>
                </a:solidFill>
                <a:latin typeface="Cambria" pitchFamily="18" charset="0"/>
              </a:rPr>
              <a:t>Agenda</a:t>
            </a:r>
            <a:endParaRPr lang="en-US" sz="4500" b="1" dirty="0">
              <a:solidFill>
                <a:schemeClr val="accent4">
                  <a:lumMod val="75000"/>
                </a:schemeClr>
              </a:solidFill>
              <a:latin typeface="Cambr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87959"/>
            <a:ext cx="7814512" cy="769441"/>
          </a:xfrm>
          <a:prstGeom prst="rect">
            <a:avLst/>
          </a:prstGeom>
        </p:spPr>
        <p:txBody>
          <a:bodyPr wrap="none">
            <a:spAutoFit/>
          </a:bodyPr>
          <a:lstStyle/>
          <a:p>
            <a:r>
              <a:rPr lang="en-US" sz="4400" b="1" dirty="0" smtClean="0">
                <a:solidFill>
                  <a:schemeClr val="accent4">
                    <a:lumMod val="75000"/>
                  </a:schemeClr>
                </a:solidFill>
                <a:latin typeface="Cambria" pitchFamily="18" charset="0"/>
              </a:rPr>
              <a:t>Writing a Successful Proposal</a:t>
            </a:r>
            <a:endParaRPr lang="en-US" sz="4400" b="1" dirty="0">
              <a:solidFill>
                <a:schemeClr val="accent4">
                  <a:lumMod val="75000"/>
                </a:schemeClr>
              </a:solidFill>
              <a:latin typeface="Cambria" pitchFamily="18" charset="0"/>
            </a:endParaRPr>
          </a:p>
        </p:txBody>
      </p:sp>
      <p:sp>
        <p:nvSpPr>
          <p:cNvPr id="3" name="Rectangle 2"/>
          <p:cNvSpPr/>
          <p:nvPr/>
        </p:nvSpPr>
        <p:spPr>
          <a:xfrm>
            <a:off x="4038600" y="3491805"/>
            <a:ext cx="4722127" cy="1384995"/>
          </a:xfrm>
          <a:prstGeom prst="rect">
            <a:avLst/>
          </a:prstGeom>
        </p:spPr>
        <p:txBody>
          <a:bodyPr wrap="none">
            <a:spAutoFit/>
          </a:bodyPr>
          <a:lstStyle/>
          <a:p>
            <a:pPr algn="ctr"/>
            <a:r>
              <a:rPr lang="en-US" sz="2800" dirty="0" smtClean="0">
                <a:latin typeface="Cambria" pitchFamily="18" charset="0"/>
              </a:rPr>
              <a:t>- Karen Pless</a:t>
            </a:r>
          </a:p>
          <a:p>
            <a:pPr algn="ctr"/>
            <a:r>
              <a:rPr lang="en-US" sz="2800" dirty="0" smtClean="0">
                <a:latin typeface="Cambria" pitchFamily="18" charset="0"/>
              </a:rPr>
              <a:t>Training &amp; Registration</a:t>
            </a:r>
          </a:p>
          <a:p>
            <a:pPr algn="ctr"/>
            <a:r>
              <a:rPr lang="en-US" sz="2800" dirty="0" smtClean="0">
                <a:latin typeface="Cambria" pitchFamily="18" charset="0"/>
              </a:rPr>
              <a:t>Office of Sponsored Programs</a:t>
            </a:r>
            <a:endParaRPr lang="en-US" sz="2800" dirty="0">
              <a:latin typeface="Cambr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5386090"/>
          </a:xfrm>
          <a:prstGeom prst="rect">
            <a:avLst/>
          </a:prstGeom>
        </p:spPr>
        <p:txBody>
          <a:bodyPr wrap="square">
            <a:spAutoFit/>
          </a:bodyPr>
          <a:lstStyle/>
          <a:p>
            <a:pPr algn="ctr"/>
            <a:r>
              <a:rPr lang="en-US" sz="4000" dirty="0" smtClean="0">
                <a:latin typeface="Cambria" pitchFamily="18" charset="0"/>
              </a:rPr>
              <a:t>Set Goals</a:t>
            </a:r>
          </a:p>
          <a:p>
            <a:pPr algn="ctr"/>
            <a:endParaRPr lang="en-US" sz="2800" dirty="0" smtClean="0">
              <a:latin typeface="Cambria" pitchFamily="18" charset="0"/>
            </a:endParaRPr>
          </a:p>
          <a:p>
            <a:pPr lvl="0">
              <a:buFont typeface="Arial" pitchFamily="34" charset="0"/>
              <a:buChar char="•"/>
            </a:pPr>
            <a:r>
              <a:rPr lang="en-US" sz="2300" dirty="0" smtClean="0">
                <a:latin typeface="Cambria" pitchFamily="18" charset="0"/>
              </a:rPr>
              <a:t>  Set a Goal, Develop a Plan</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Life Purpose</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25, 10, 5-year</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Short range</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What funds do you need to meet short range goals, and ultimately meet the long range goals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Ideas for research hypothesis, service project or instruction</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Organizational tip – enter ideas on note section of your cell phone, iPhone, iPad, etc.</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Refine hypothesis, service project or instruction goal(s)</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Begin developing objectives to meet the goal(s)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01000" cy="5570756"/>
          </a:xfrm>
          <a:prstGeom prst="rect">
            <a:avLst/>
          </a:prstGeom>
        </p:spPr>
        <p:txBody>
          <a:bodyPr wrap="square">
            <a:spAutoFit/>
          </a:bodyPr>
          <a:lstStyle/>
          <a:p>
            <a:pPr algn="ctr"/>
            <a:r>
              <a:rPr lang="en-US" sz="4000" dirty="0" smtClean="0">
                <a:latin typeface="Cambria" pitchFamily="18" charset="0"/>
              </a:rPr>
              <a:t>Getting Ready…</a:t>
            </a:r>
          </a:p>
          <a:p>
            <a:pPr algn="ctr"/>
            <a:endParaRPr lang="en-US" sz="2800" dirty="0" smtClean="0">
              <a:latin typeface="Cambria" pitchFamily="18" charset="0"/>
            </a:endParaRPr>
          </a:p>
          <a:p>
            <a:pPr lvl="0">
              <a:buFont typeface="Arial" pitchFamily="34" charset="0"/>
              <a:buChar char="•"/>
            </a:pPr>
            <a:r>
              <a:rPr lang="en-US" sz="2300" dirty="0" smtClean="0">
                <a:latin typeface="Cambria" pitchFamily="18" charset="0"/>
              </a:rPr>
              <a:t>  </a:t>
            </a:r>
            <a:r>
              <a:rPr lang="en-US" dirty="0" smtClean="0">
                <a:latin typeface="Cambria" pitchFamily="18" charset="0"/>
              </a:rPr>
              <a:t>Preparation for Developing Proposal Plan(s)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dirty="0" smtClean="0">
                <a:latin typeface="Cambria" pitchFamily="18" charset="0"/>
              </a:rPr>
              <a:t>Find a mentor</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dirty="0" smtClean="0">
                <a:latin typeface="Cambria" pitchFamily="18" charset="0"/>
              </a:rPr>
              <a:t>Faculty advisor or other faculty member</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dirty="0" smtClean="0">
                <a:latin typeface="Cambria" pitchFamily="18" charset="0"/>
              </a:rPr>
              <a:t>Find local reviewers</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dirty="0" smtClean="0">
                <a:latin typeface="Cambria" pitchFamily="18" charset="0"/>
              </a:rPr>
              <a:t>Friend, family or faculty that will give honest critique</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dirty="0" smtClean="0">
                <a:latin typeface="Cambria" pitchFamily="18" charset="0"/>
              </a:rPr>
              <a:t>Make friends with your College Grant Coordinator/Administrator</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dirty="0" smtClean="0">
                <a:latin typeface="Cambria" pitchFamily="18" charset="0"/>
              </a:rPr>
              <a:t>Life-line to successful, timely submission</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dirty="0" smtClean="0">
                <a:latin typeface="Cambria" pitchFamily="18" charset="0"/>
              </a:rPr>
              <a:t>Provide budget development assistance</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dirty="0" smtClean="0">
                <a:latin typeface="Cambria" pitchFamily="18" charset="0"/>
              </a:rPr>
              <a:t>Compare your documents to university, sponsor and federal requirements</a:t>
            </a:r>
            <a:endParaRPr lang="en-US" dirty="0">
              <a:latin typeface="Cambria"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4462760"/>
          </a:xfrm>
          <a:prstGeom prst="rect">
            <a:avLst/>
          </a:prstGeom>
        </p:spPr>
        <p:txBody>
          <a:bodyPr wrap="square">
            <a:spAutoFit/>
          </a:bodyPr>
          <a:lstStyle/>
          <a:p>
            <a:pPr algn="ctr"/>
            <a:r>
              <a:rPr lang="en-US" sz="4000" dirty="0" smtClean="0">
                <a:latin typeface="Cambria" pitchFamily="18" charset="0"/>
              </a:rPr>
              <a:t>Getting Set…</a:t>
            </a:r>
          </a:p>
          <a:p>
            <a:pPr algn="ctr"/>
            <a:endParaRPr lang="en-US" sz="2800" dirty="0" smtClean="0">
              <a:latin typeface="Cambria" pitchFamily="18" charset="0"/>
            </a:endParaRPr>
          </a:p>
          <a:p>
            <a:pPr lvl="0">
              <a:buFont typeface="Arial" pitchFamily="34" charset="0"/>
              <a:buChar char="•"/>
            </a:pPr>
            <a:r>
              <a:rPr lang="en-US" sz="2300" dirty="0" smtClean="0">
                <a:latin typeface="Cambria" pitchFamily="18" charset="0"/>
              </a:rPr>
              <a:t> </a:t>
            </a:r>
            <a:r>
              <a:rPr lang="en-US" sz="2100" dirty="0" smtClean="0">
                <a:latin typeface="Cambria" pitchFamily="18" charset="0"/>
              </a:rPr>
              <a:t> </a:t>
            </a:r>
            <a:r>
              <a:rPr lang="en-US" dirty="0" smtClean="0">
                <a:latin typeface="Cambria" pitchFamily="18" charset="0"/>
              </a:rPr>
              <a:t>Refine hypothesis, service project or instruction goal(s)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dirty="0" smtClean="0">
                <a:latin typeface="Cambria" pitchFamily="18" charset="0"/>
              </a:rPr>
              <a:t>Begin developing objectives to meet the goal(s)</a:t>
            </a:r>
          </a:p>
          <a:p>
            <a:pPr lvl="0">
              <a:buFont typeface="Arial" pitchFamily="34" charset="0"/>
              <a:buChar char="•"/>
            </a:pPr>
            <a:r>
              <a:rPr lang="en-US" sz="2300" dirty="0" smtClean="0">
                <a:latin typeface="Cambria" pitchFamily="18" charset="0"/>
              </a:rPr>
              <a:t> </a:t>
            </a:r>
            <a:r>
              <a:rPr lang="en-US" dirty="0" smtClean="0">
                <a:latin typeface="Cambria" pitchFamily="18" charset="0"/>
              </a:rPr>
              <a:t>Determine qualifications to be a Principal Investigator (PI) at Clemson University – see policy at </a:t>
            </a:r>
            <a:r>
              <a:rPr lang="en-US" dirty="0" smtClean="0">
                <a:latin typeface="Cambria" pitchFamily="18" charset="0"/>
                <a:hlinkClick r:id="rId3"/>
              </a:rPr>
              <a:t>http://media.clemson.edu/research/sponsored-programs/policies/pi-policy.pdf</a:t>
            </a:r>
            <a:endParaRPr lang="en-US" dirty="0" smtClean="0">
              <a:latin typeface="Cambria" pitchFamily="18" charset="0"/>
            </a:endParaRPr>
          </a:p>
          <a:p>
            <a:pPr lvl="0">
              <a:buFont typeface="Arial" pitchFamily="34" charset="0"/>
              <a:buChar char="•"/>
            </a:pPr>
            <a:r>
              <a:rPr lang="en-US" sz="2300" dirty="0" smtClean="0">
                <a:latin typeface="Cambria" pitchFamily="18" charset="0"/>
              </a:rPr>
              <a:t> </a:t>
            </a:r>
            <a:r>
              <a:rPr lang="en-US" dirty="0" smtClean="0">
                <a:latin typeface="Cambria" pitchFamily="18" charset="0"/>
              </a:rPr>
              <a:t>Take Office of Sponsored Programs’ PI Certification </a:t>
            </a:r>
            <a:r>
              <a:rPr lang="en-US" dirty="0" smtClean="0">
                <a:latin typeface="Cambria" pitchFamily="18" charset="0"/>
                <a:hlinkClick r:id="rId4"/>
              </a:rPr>
              <a:t>http://www.clemson.edu/research/sponsored/picertification.html</a:t>
            </a:r>
            <a:endParaRPr lang="en-US" dirty="0" smtClean="0">
              <a:latin typeface="Cambri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5386090"/>
          </a:xfrm>
          <a:prstGeom prst="rect">
            <a:avLst/>
          </a:prstGeom>
        </p:spPr>
        <p:txBody>
          <a:bodyPr wrap="square">
            <a:spAutoFit/>
          </a:bodyPr>
          <a:lstStyle/>
          <a:p>
            <a:pPr algn="ctr"/>
            <a:r>
              <a:rPr lang="en-US" sz="4000" dirty="0" smtClean="0">
                <a:latin typeface="Cambria" pitchFamily="18" charset="0"/>
              </a:rPr>
              <a:t>Getting Set (cont’d)…</a:t>
            </a:r>
          </a:p>
          <a:p>
            <a:pPr algn="ctr"/>
            <a:endParaRPr lang="en-US" sz="2800" dirty="0" smtClean="0">
              <a:latin typeface="Cambria" pitchFamily="18" charset="0"/>
            </a:endParaRPr>
          </a:p>
          <a:p>
            <a:pPr>
              <a:buFont typeface="Arial" pitchFamily="34" charset="0"/>
              <a:buChar char="•"/>
            </a:pPr>
            <a:r>
              <a:rPr lang="en-US" sz="2300" dirty="0" smtClean="0">
                <a:latin typeface="Cambria" pitchFamily="18" charset="0"/>
              </a:rPr>
              <a:t>Finding Funding Opportunities &amp; Collaborators</a:t>
            </a:r>
          </a:p>
          <a:p>
            <a:pPr lvl="1">
              <a:buFont typeface="Courier New" pitchFamily="49" charset="0"/>
              <a:buChar char="o"/>
            </a:pPr>
            <a:r>
              <a:rPr lang="en-US" sz="1600" dirty="0" smtClean="0">
                <a:latin typeface="Cambria" pitchFamily="18" charset="0"/>
              </a:rPr>
              <a:t>  </a:t>
            </a:r>
            <a:r>
              <a:rPr lang="en-US" sz="2300" dirty="0" err="1" smtClean="0">
                <a:latin typeface="Cambria" pitchFamily="18" charset="0"/>
              </a:rPr>
              <a:t>InfoEd</a:t>
            </a:r>
            <a:r>
              <a:rPr lang="en-US" sz="2300" dirty="0" smtClean="0">
                <a:latin typeface="Cambria" pitchFamily="18" charset="0"/>
              </a:rPr>
              <a:t>– </a:t>
            </a:r>
            <a:r>
              <a:rPr lang="en-US" sz="1600" dirty="0" smtClean="0">
                <a:latin typeface="Cambria" pitchFamily="18" charset="0"/>
              </a:rPr>
              <a:t>~</a:t>
            </a:r>
            <a:r>
              <a:rPr lang="en-US" sz="2300" dirty="0" smtClean="0">
                <a:latin typeface="Cambria" pitchFamily="18" charset="0"/>
              </a:rPr>
              <a:t>40,000 federal, state, international government, and foundation &amp; corporate funding opportunities</a:t>
            </a:r>
          </a:p>
          <a:p>
            <a:pPr lvl="1">
              <a:buSzPct val="99000"/>
              <a:buFont typeface="Courier New" pitchFamily="49" charset="0"/>
              <a:buChar char="o"/>
            </a:pPr>
            <a:r>
              <a:rPr lang="en-US" sz="2300" dirty="0" smtClean="0">
                <a:latin typeface="Cambria" pitchFamily="18" charset="0"/>
              </a:rPr>
              <a:t> </a:t>
            </a:r>
            <a:r>
              <a:rPr lang="en-US" sz="2300" dirty="0" err="1" smtClean="0">
                <a:latin typeface="Cambria" pitchFamily="18" charset="0"/>
              </a:rPr>
              <a:t>InfoEd</a:t>
            </a:r>
            <a:r>
              <a:rPr lang="en-US" sz="2300" dirty="0" smtClean="0">
                <a:latin typeface="Cambria" pitchFamily="18" charset="0"/>
              </a:rPr>
              <a:t> SPIN searches – faculty, staff, students</a:t>
            </a:r>
          </a:p>
          <a:p>
            <a:pPr lvl="1">
              <a:buFont typeface="Courier New" pitchFamily="49" charset="0"/>
              <a:buChar char="o"/>
            </a:pPr>
            <a:r>
              <a:rPr lang="en-US" sz="1600" dirty="0" smtClean="0">
                <a:latin typeface="Cambria" pitchFamily="18" charset="0"/>
              </a:rPr>
              <a:t>  </a:t>
            </a:r>
            <a:r>
              <a:rPr lang="en-US" sz="2300" dirty="0" err="1" smtClean="0">
                <a:latin typeface="Cambria" pitchFamily="18" charset="0"/>
              </a:rPr>
              <a:t>InfoEd</a:t>
            </a:r>
            <a:r>
              <a:rPr lang="en-US" sz="2300" dirty="0" smtClean="0">
                <a:latin typeface="Cambria" pitchFamily="18" charset="0"/>
              </a:rPr>
              <a:t> SMARTS e-alerts for Clemson employees</a:t>
            </a: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Collaborator searches – Clemson &amp; over 500 institutions worldwide</a:t>
            </a: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Training available through Office of Sponsored Programs; upcoming dates on handout &amp; at end of presentation</a:t>
            </a:r>
          </a:p>
          <a:p>
            <a:pPr>
              <a:buFont typeface="Arial" pitchFamily="34" charset="0"/>
              <a:buChar char="•"/>
            </a:pPr>
            <a:r>
              <a:rPr lang="en-US" sz="2300" dirty="0" smtClean="0">
                <a:latin typeface="Cambria" pitchFamily="18" charset="0"/>
              </a:rPr>
              <a:t>Foundation Center searches – foundations &amp; corporations </a:t>
            </a: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College Development Officers point you to contact for foundation searches &amp; proposal assistance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4324261"/>
          </a:xfrm>
          <a:prstGeom prst="rect">
            <a:avLst/>
          </a:prstGeom>
        </p:spPr>
        <p:txBody>
          <a:bodyPr wrap="square">
            <a:spAutoFit/>
          </a:bodyPr>
          <a:lstStyle/>
          <a:p>
            <a:pPr algn="ctr"/>
            <a:r>
              <a:rPr lang="en-US" sz="4000" dirty="0" smtClean="0">
                <a:latin typeface="Cambria" pitchFamily="18" charset="0"/>
              </a:rPr>
              <a:t>Go…</a:t>
            </a:r>
          </a:p>
          <a:p>
            <a:pPr algn="ctr"/>
            <a:endParaRPr lang="en-US" sz="2800" dirty="0" smtClean="0">
              <a:latin typeface="Cambria" pitchFamily="18" charset="0"/>
            </a:endParaRPr>
          </a:p>
          <a:p>
            <a:pPr>
              <a:buFont typeface="Arial" pitchFamily="34" charset="0"/>
              <a:buChar char="•"/>
            </a:pPr>
            <a:r>
              <a:rPr lang="en-US" sz="2300" dirty="0" smtClean="0">
                <a:latin typeface="Cambria" pitchFamily="18" charset="0"/>
              </a:rPr>
              <a:t> Funding Opportunity Found –Now What?</a:t>
            </a: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Contact department or College Grants Coordinator</a:t>
            </a:r>
          </a:p>
          <a:p>
            <a:pPr lvl="2">
              <a:buFont typeface="Wingdings" pitchFamily="2" charset="2"/>
              <a:buChar char="§"/>
            </a:pPr>
            <a:r>
              <a:rPr lang="en-US" sz="1600" dirty="0" smtClean="0">
                <a:latin typeface="Cambria" pitchFamily="18" charset="0"/>
              </a:rPr>
              <a:t>  </a:t>
            </a:r>
            <a:r>
              <a:rPr lang="en-US" sz="2300" dirty="0" smtClean="0">
                <a:latin typeface="Cambria" pitchFamily="18" charset="0"/>
              </a:rPr>
              <a:t>Get on their schedule for assistance &amp; submission</a:t>
            </a: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Foundation or Corporate funder?</a:t>
            </a:r>
          </a:p>
          <a:p>
            <a:pPr lvl="2">
              <a:buFont typeface="Wingdings" pitchFamily="2" charset="2"/>
              <a:buChar char="§"/>
            </a:pPr>
            <a:r>
              <a:rPr lang="en-US" sz="1600" dirty="0" smtClean="0">
                <a:latin typeface="Cambria" pitchFamily="18" charset="0"/>
              </a:rPr>
              <a:t>  </a:t>
            </a:r>
            <a:r>
              <a:rPr lang="en-US" sz="2300" dirty="0" smtClean="0">
                <a:latin typeface="Cambria" pitchFamily="18" charset="0"/>
              </a:rPr>
              <a:t>Contact Office of Corporate &amp; Foundation Relations (OCFR) through the Grants Coordinator</a:t>
            </a:r>
          </a:p>
          <a:p>
            <a:pPr lvl="2">
              <a:buFont typeface="Wingdings" pitchFamily="2" charset="2"/>
              <a:buChar char="§"/>
            </a:pPr>
            <a:r>
              <a:rPr lang="en-US" sz="1600" dirty="0" smtClean="0">
                <a:latin typeface="Cambria" pitchFamily="18" charset="0"/>
              </a:rPr>
              <a:t>  </a:t>
            </a:r>
            <a:r>
              <a:rPr lang="en-US" sz="2300" dirty="0" smtClean="0">
                <a:latin typeface="Cambria" pitchFamily="18" charset="0"/>
              </a:rPr>
              <a:t>OCFR will qualify &amp; target your needs to organization objectives, make initial contact &amp; introduction, assist with proposal development or guidance and review</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5539978"/>
          </a:xfrm>
          <a:prstGeom prst="rect">
            <a:avLst/>
          </a:prstGeom>
        </p:spPr>
        <p:txBody>
          <a:bodyPr wrap="square">
            <a:spAutoFit/>
          </a:bodyPr>
          <a:lstStyle/>
          <a:p>
            <a:pPr algn="ctr"/>
            <a:r>
              <a:rPr lang="en-US" sz="4000" dirty="0" smtClean="0">
                <a:latin typeface="Cambria" pitchFamily="18" charset="0"/>
              </a:rPr>
              <a:t>Keep Going…</a:t>
            </a:r>
          </a:p>
          <a:p>
            <a:endParaRPr lang="en-US" sz="23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Read thoroughly the call for proposals (RFP, RFA, RFQ, BAA, PA,…);  sponsor policies &amp; procedure; program guide; proposal submission guidelines, electronic submission guide…</a:t>
            </a:r>
          </a:p>
          <a:p>
            <a:pPr lvl="2">
              <a:buFont typeface="Wingdings" pitchFamily="2" charset="2"/>
              <a:buChar char="§"/>
            </a:pPr>
            <a:r>
              <a:rPr lang="en-US" sz="1600" dirty="0" smtClean="0">
                <a:latin typeface="Cambria" pitchFamily="18" charset="0"/>
              </a:rPr>
              <a:t> </a:t>
            </a:r>
            <a:r>
              <a:rPr lang="en-US" sz="2300" dirty="0" smtClean="0">
                <a:latin typeface="Cambria" pitchFamily="18" charset="0"/>
              </a:rPr>
              <a:t>Grants Coordinator knowledgeable about many agencies &amp; can provide standard guidelines</a:t>
            </a:r>
          </a:p>
          <a:p>
            <a:pPr lvl="2">
              <a:buFont typeface="Courier New" pitchFamily="49" charset="0"/>
              <a:buChar char="o"/>
            </a:pPr>
            <a:endParaRPr lang="en-US" sz="23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Electronic Submission required?</a:t>
            </a:r>
          </a:p>
          <a:p>
            <a:pPr lvl="2">
              <a:buFont typeface="Wingdings" pitchFamily="2" charset="2"/>
              <a:buChar char="§"/>
            </a:pPr>
            <a:r>
              <a:rPr lang="en-US" sz="1600" dirty="0" smtClean="0">
                <a:latin typeface="Cambria" pitchFamily="18" charset="0"/>
              </a:rPr>
              <a:t>  </a:t>
            </a:r>
            <a:r>
              <a:rPr lang="en-US" sz="2300" dirty="0" smtClean="0">
                <a:latin typeface="Cambria" pitchFamily="18" charset="0"/>
              </a:rPr>
              <a:t>Contact Grants Coordinator immediately to determine Clemson’s e-registration status &amp; requirements for PI</a:t>
            </a:r>
          </a:p>
          <a:p>
            <a:pPr lvl="2">
              <a:buFont typeface="Wingdings" pitchFamily="2" charset="2"/>
              <a:buChar char="§"/>
            </a:pPr>
            <a:r>
              <a:rPr lang="en-US" sz="1600" dirty="0" smtClean="0">
                <a:latin typeface="Cambria" pitchFamily="18" charset="0"/>
              </a:rPr>
              <a:t>  </a:t>
            </a:r>
            <a:r>
              <a:rPr lang="en-US" sz="2300" dirty="0" smtClean="0">
                <a:latin typeface="Cambria" pitchFamily="18" charset="0"/>
              </a:rPr>
              <a:t>For NSF or NIH, complete form at </a:t>
            </a:r>
            <a:r>
              <a:rPr lang="en-US" sz="1500" dirty="0" smtClean="0">
                <a:latin typeface="Cambria" pitchFamily="18" charset="0"/>
                <a:hlinkClick r:id="rId3"/>
              </a:rPr>
              <a:t>http://workgroups.clemson.edu/RES_5701_LIMITED_SUBMISSIONS/eregusername</a:t>
            </a:r>
            <a:r>
              <a:rPr lang="en-US" sz="1500" dirty="0" smtClean="0">
                <a:latin typeface="Cambria" pitchFamily="18" charset="0"/>
              </a:rPr>
              <a:t> </a:t>
            </a:r>
            <a:r>
              <a:rPr lang="en-US" sz="2300" dirty="0" smtClean="0">
                <a:latin typeface="Cambria" pitchFamily="18" charset="0"/>
              </a:rPr>
              <a:t>or contact </a:t>
            </a:r>
            <a:r>
              <a:rPr lang="en-US" sz="2300" dirty="0" smtClean="0">
                <a:latin typeface="Cambria" pitchFamily="18" charset="0"/>
                <a:hlinkClick r:id="rId4"/>
              </a:rPr>
              <a:t>kpless@clemson.edu</a:t>
            </a:r>
            <a:r>
              <a:rPr lang="en-US" sz="2300" dirty="0" smtClean="0">
                <a:latin typeface="Cambria" pitchFamily="18"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5309146"/>
          </a:xfrm>
          <a:prstGeom prst="rect">
            <a:avLst/>
          </a:prstGeom>
        </p:spPr>
        <p:txBody>
          <a:bodyPr wrap="square">
            <a:spAutoFit/>
          </a:bodyPr>
          <a:lstStyle/>
          <a:p>
            <a:pPr algn="ctr"/>
            <a:r>
              <a:rPr lang="en-US" sz="4000" dirty="0" smtClean="0">
                <a:latin typeface="Cambria" pitchFamily="18" charset="0"/>
              </a:rPr>
              <a:t>Keep Going (cont’d)…</a:t>
            </a:r>
          </a:p>
          <a:p>
            <a:endParaRPr lang="en-US" sz="23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Institutional Limit, i.e., sponsor only accepts a limited number per institution – see </a:t>
            </a:r>
            <a:r>
              <a:rPr lang="en-US" sz="2300" dirty="0" smtClean="0">
                <a:latin typeface="Cambria" pitchFamily="18" charset="0"/>
                <a:hlinkClick r:id="rId3"/>
              </a:rPr>
              <a:t>http://workgroups.clemson.edu/RES_5701_LIMITED_SUBMISSIONS/</a:t>
            </a:r>
            <a:r>
              <a:rPr lang="en-US" sz="2300" dirty="0" smtClean="0">
                <a:latin typeface="Cambria" pitchFamily="18" charset="0"/>
              </a:rPr>
              <a:t> or contact </a:t>
            </a:r>
            <a:r>
              <a:rPr lang="en-US" sz="2300" dirty="0" smtClean="0">
                <a:latin typeface="Cambria" pitchFamily="18" charset="0"/>
                <a:hlinkClick r:id="rId4"/>
              </a:rPr>
              <a:t>kpless@clemson.edu</a:t>
            </a:r>
            <a:endParaRPr lang="en-US" sz="2300" dirty="0" smtClean="0">
              <a:latin typeface="Cambria" pitchFamily="18" charset="0"/>
            </a:endParaRPr>
          </a:p>
          <a:p>
            <a:pPr lvl="1">
              <a:buFont typeface="Courier New" pitchFamily="49" charset="0"/>
              <a:buChar char="o"/>
            </a:pPr>
            <a:endParaRPr lang="en-US" sz="23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Develop a Timeline</a:t>
            </a:r>
          </a:p>
          <a:p>
            <a:pPr lvl="2">
              <a:buFont typeface="Wingdings" pitchFamily="2" charset="2"/>
              <a:buChar char="§"/>
            </a:pPr>
            <a:r>
              <a:rPr lang="en-US" sz="1600" dirty="0" smtClean="0">
                <a:latin typeface="Cambria" pitchFamily="18" charset="0"/>
              </a:rPr>
              <a:t>  </a:t>
            </a:r>
            <a:r>
              <a:rPr lang="en-US" sz="2300" dirty="0" smtClean="0">
                <a:latin typeface="Cambria" pitchFamily="18" charset="0"/>
              </a:rPr>
              <a:t>Begin timeline with sponsor due date(s) and work backwards</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Coordinate with all proposal contributors – </a:t>
            </a:r>
            <a:r>
              <a:rPr lang="en-US" sz="2300" dirty="0" err="1" smtClean="0">
                <a:latin typeface="Cambria" pitchFamily="18" charset="0"/>
              </a:rPr>
              <a:t>subawardees</a:t>
            </a:r>
            <a:r>
              <a:rPr lang="en-US" sz="2300" dirty="0" smtClean="0">
                <a:latin typeface="Cambria" pitchFamily="18" charset="0"/>
              </a:rPr>
              <a:t>, collaborators, Grant Coordinators</a:t>
            </a:r>
          </a:p>
          <a:p>
            <a:pPr lvl="2">
              <a:buFont typeface="Wingdings" pitchFamily="2" charset="2"/>
              <a:buChar char="§"/>
            </a:pPr>
            <a:r>
              <a:rPr lang="en-US" sz="1600" dirty="0" smtClean="0">
                <a:latin typeface="Cambria" pitchFamily="18" charset="0"/>
              </a:rPr>
              <a:t>  </a:t>
            </a:r>
            <a:r>
              <a:rPr lang="en-US" sz="2300" dirty="0" smtClean="0">
                <a:latin typeface="Cambria" pitchFamily="18" charset="0"/>
              </a:rPr>
              <a:t>Allow adequate time for writing, reviewing, editing, submission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5447645"/>
          </a:xfrm>
          <a:prstGeom prst="rect">
            <a:avLst/>
          </a:prstGeom>
        </p:spPr>
        <p:txBody>
          <a:bodyPr wrap="square">
            <a:spAutoFit/>
          </a:bodyPr>
          <a:lstStyle/>
          <a:p>
            <a:pPr algn="ctr"/>
            <a:r>
              <a:rPr lang="en-US" sz="4000" dirty="0" smtClean="0">
                <a:latin typeface="Cambria" pitchFamily="18" charset="0"/>
              </a:rPr>
              <a:t>Start Writing…Basic Components</a:t>
            </a:r>
          </a:p>
          <a:p>
            <a:endParaRPr lang="en-US" sz="2300" dirty="0" smtClean="0">
              <a:latin typeface="Cambria" pitchFamily="18" charset="0"/>
            </a:endParaRPr>
          </a:p>
          <a:p>
            <a:pPr>
              <a:buFont typeface="Arial" pitchFamily="34" charset="0"/>
              <a:buChar char="•"/>
            </a:pPr>
            <a:r>
              <a:rPr lang="en-US" sz="2300" dirty="0" smtClean="0">
                <a:latin typeface="Cambria" pitchFamily="18" charset="0"/>
              </a:rPr>
              <a:t> </a:t>
            </a:r>
            <a:r>
              <a:rPr lang="en-US" sz="1600" dirty="0" smtClean="0">
                <a:latin typeface="Cambria" pitchFamily="18" charset="0"/>
              </a:rPr>
              <a:t> </a:t>
            </a:r>
            <a:r>
              <a:rPr lang="en-US" sz="2300" dirty="0" smtClean="0">
                <a:latin typeface="Cambria" pitchFamily="18" charset="0"/>
              </a:rPr>
              <a:t>Letter of Intent (LOI), White Paper or Concept Paper, or Pre-proposal may be required, optional, or not needed</a:t>
            </a:r>
          </a:p>
          <a:p>
            <a:pPr>
              <a:buFont typeface="Arial" pitchFamily="34" charset="0"/>
              <a:buChar char="•"/>
            </a:pPr>
            <a:endParaRPr lang="en-US" sz="1600" dirty="0" smtClean="0">
              <a:latin typeface="Cambria" pitchFamily="18" charset="0"/>
            </a:endParaRPr>
          </a:p>
          <a:p>
            <a:pPr>
              <a:buFont typeface="Arial" pitchFamily="34" charset="0"/>
              <a:buChar char="•"/>
            </a:pPr>
            <a:r>
              <a:rPr lang="en-US" sz="2300" dirty="0" smtClean="0">
                <a:latin typeface="Cambria" pitchFamily="18" charset="0"/>
              </a:rPr>
              <a:t>  Begin writing the proposal…</a:t>
            </a:r>
            <a:endParaRPr lang="en-US" sz="1600" dirty="0" smtClean="0">
              <a:latin typeface="Cambria" pitchFamily="18" charset="0"/>
            </a:endParaRPr>
          </a:p>
          <a:p>
            <a:pPr>
              <a:buFont typeface="Arial" pitchFamily="34" charset="0"/>
              <a:buChar char="•"/>
            </a:pPr>
            <a:endParaRPr lang="en-US" sz="1600" dirty="0" smtClean="0">
              <a:latin typeface="Cambria" pitchFamily="18" charset="0"/>
            </a:endParaRPr>
          </a:p>
          <a:p>
            <a:pPr>
              <a:buFont typeface="Arial" pitchFamily="34" charset="0"/>
              <a:buChar char="•"/>
            </a:pPr>
            <a:r>
              <a:rPr lang="en-US" sz="2300" dirty="0" smtClean="0">
                <a:latin typeface="Cambria" pitchFamily="18" charset="0"/>
              </a:rPr>
              <a:t> Basic components of a proposal</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Cover Letter (if applicable)</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Title Page</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Proposal title should be succinct, to the point, get reader’s attention quickly, and reflect basic purpose of project</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If available, follow sponsor format, or use example on Sponsored Programs’ web site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4847481"/>
          </a:xfrm>
          <a:prstGeom prst="rect">
            <a:avLst/>
          </a:prstGeom>
        </p:spPr>
        <p:txBody>
          <a:bodyPr wrap="square">
            <a:spAutoFit/>
          </a:bodyPr>
          <a:lstStyle/>
          <a:p>
            <a:pPr algn="ctr"/>
            <a:r>
              <a:rPr lang="en-US" sz="4000" dirty="0" smtClean="0">
                <a:latin typeface="Cambria" pitchFamily="18" charset="0"/>
              </a:rPr>
              <a:t>Basic Components (cont’d)</a:t>
            </a:r>
          </a:p>
          <a:p>
            <a:endParaRPr lang="en-US" sz="2300" dirty="0" smtClean="0">
              <a:latin typeface="Cambria" pitchFamily="18" charset="0"/>
            </a:endParaRPr>
          </a:p>
          <a:p>
            <a:pPr>
              <a:buFont typeface="Arial" pitchFamily="34" charset="0"/>
              <a:buChar char="•"/>
            </a:pPr>
            <a:r>
              <a:rPr lang="en-US" sz="2300" dirty="0" smtClean="0">
                <a:latin typeface="Cambria" pitchFamily="18" charset="0"/>
              </a:rPr>
              <a:t>  Table of Contents (if more than 10 pages or if required)</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Abstract/Summary (write last, include at beginning)</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Be brief – 100-500 words depending on sponsor requirements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Give overview of project, including need, objectives, planned activities, expected outcomes, plans for disseminating findings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Avoid jargon, write for anyone in any field to understand</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Abstracts, particularly federal, become public statements</a:t>
            </a:r>
            <a:endParaRPr lang="en-US" sz="1600" dirty="0" smtClean="0">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66800"/>
            <a:ext cx="7848600" cy="2123658"/>
          </a:xfrm>
          <a:prstGeom prst="rect">
            <a:avLst/>
          </a:prstGeom>
        </p:spPr>
        <p:txBody>
          <a:bodyPr wrap="square">
            <a:spAutoFit/>
          </a:bodyPr>
          <a:lstStyle/>
          <a:p>
            <a:pPr algn="ctr"/>
            <a:r>
              <a:rPr lang="en-US" sz="4400" b="1" dirty="0" smtClean="0">
                <a:solidFill>
                  <a:schemeClr val="accent4">
                    <a:lumMod val="75000"/>
                  </a:schemeClr>
                </a:solidFill>
                <a:latin typeface="Cambria" pitchFamily="18" charset="0"/>
              </a:rPr>
              <a:t>Introduction to Grant Writing for </a:t>
            </a:r>
          </a:p>
          <a:p>
            <a:pPr algn="ctr"/>
            <a:r>
              <a:rPr lang="en-US" sz="4400" b="1" dirty="0" smtClean="0">
                <a:solidFill>
                  <a:schemeClr val="accent4">
                    <a:lumMod val="75000"/>
                  </a:schemeClr>
                </a:solidFill>
                <a:latin typeface="Cambria" pitchFamily="18" charset="0"/>
              </a:rPr>
              <a:t>Graduates</a:t>
            </a:r>
            <a:endParaRPr lang="en-US" sz="4400" dirty="0">
              <a:solidFill>
                <a:schemeClr val="accent4">
                  <a:lumMod val="75000"/>
                </a:schemeClr>
              </a:solidFill>
              <a:latin typeface="Cambria" pitchFamily="18" charset="0"/>
            </a:endParaRPr>
          </a:p>
        </p:txBody>
      </p:sp>
      <p:sp>
        <p:nvSpPr>
          <p:cNvPr id="3" name="Rectangle 2"/>
          <p:cNvSpPr/>
          <p:nvPr/>
        </p:nvSpPr>
        <p:spPr>
          <a:xfrm>
            <a:off x="4229785" y="3846493"/>
            <a:ext cx="4380815" cy="954107"/>
          </a:xfrm>
          <a:prstGeom prst="rect">
            <a:avLst/>
          </a:prstGeom>
        </p:spPr>
        <p:txBody>
          <a:bodyPr wrap="none">
            <a:spAutoFit/>
          </a:bodyPr>
          <a:lstStyle/>
          <a:p>
            <a:r>
              <a:rPr lang="en-US" sz="2800" dirty="0" smtClean="0">
                <a:latin typeface="Cambria" pitchFamily="18" charset="0"/>
              </a:rPr>
              <a:t>- Gerald </a:t>
            </a:r>
            <a:r>
              <a:rPr lang="en-US" sz="2800" dirty="0" err="1" smtClean="0">
                <a:latin typeface="Cambria" pitchFamily="18" charset="0"/>
              </a:rPr>
              <a:t>Sonnenfeld</a:t>
            </a:r>
            <a:r>
              <a:rPr lang="en-US" sz="2800" dirty="0" smtClean="0">
                <a:latin typeface="Cambria" pitchFamily="18" charset="0"/>
              </a:rPr>
              <a:t>, Ph.D.</a:t>
            </a:r>
          </a:p>
          <a:p>
            <a:r>
              <a:rPr lang="en-US" sz="2800" dirty="0" smtClean="0">
                <a:latin typeface="Cambria" pitchFamily="18" charset="0"/>
              </a:rPr>
              <a:t>Vice President for Research</a:t>
            </a:r>
            <a:endParaRPr lang="en-US" sz="2800" dirty="0">
              <a:latin typeface="Cambria"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4139595"/>
          </a:xfrm>
          <a:prstGeom prst="rect">
            <a:avLst/>
          </a:prstGeom>
        </p:spPr>
        <p:txBody>
          <a:bodyPr wrap="square">
            <a:spAutoFit/>
          </a:bodyPr>
          <a:lstStyle/>
          <a:p>
            <a:pPr algn="ctr"/>
            <a:r>
              <a:rPr lang="en-US" sz="4000" dirty="0" smtClean="0">
                <a:latin typeface="Cambria" pitchFamily="18" charset="0"/>
              </a:rPr>
              <a:t>Basic Components (cont’d)</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a:t>
            </a:r>
            <a:r>
              <a:rPr lang="en-US" sz="1600" dirty="0" smtClean="0">
                <a:latin typeface="Cambria" pitchFamily="18" charset="0"/>
              </a:rPr>
              <a:t> </a:t>
            </a:r>
            <a:r>
              <a:rPr lang="en-US" sz="2300" dirty="0" smtClean="0">
                <a:latin typeface="Cambria" pitchFamily="18" charset="0"/>
              </a:rPr>
              <a:t>Introduction</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Not always required, good to include</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Explain who you are, what you’ll do</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Provide your qualifications as PI</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Provide organizational qualifications</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Clemson University</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Your department</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Clemson financial capabilities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Available resources – facilities, equipment, etc.</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5201424"/>
          </a:xfrm>
          <a:prstGeom prst="rect">
            <a:avLst/>
          </a:prstGeom>
        </p:spPr>
        <p:txBody>
          <a:bodyPr wrap="square">
            <a:spAutoFit/>
          </a:bodyPr>
          <a:lstStyle/>
          <a:p>
            <a:pPr algn="ctr"/>
            <a:r>
              <a:rPr lang="en-US" sz="4000" dirty="0" smtClean="0">
                <a:latin typeface="Cambria" pitchFamily="18" charset="0"/>
              </a:rPr>
              <a:t>Basic Components (cont’d)</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a:t>
            </a:r>
            <a:r>
              <a:rPr lang="en-US" sz="1600" dirty="0" smtClean="0">
                <a:latin typeface="Cambria" pitchFamily="18" charset="0"/>
              </a:rPr>
              <a:t> </a:t>
            </a:r>
            <a:r>
              <a:rPr lang="en-US" sz="2300" dirty="0" smtClean="0">
                <a:latin typeface="Cambria" pitchFamily="18" charset="0"/>
              </a:rPr>
              <a:t>Statement of Problem or Needs / Significance</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Be specific</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Why is project needed</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What will be the significant contribution to this field</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What is new about this project compared to others</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How does this project build on previous works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Include survey &amp; statistical information</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Literature review (unless required separately)</a:t>
            </a:r>
          </a:p>
          <a:p>
            <a:pPr lvl="2">
              <a:buFont typeface="Wingdings" pitchFamily="2" charset="2"/>
              <a:buChar char="§"/>
            </a:pPr>
            <a:r>
              <a:rPr lang="en-US" dirty="0" smtClean="0">
                <a:latin typeface="Cambria" pitchFamily="18" charset="0"/>
              </a:rPr>
              <a:t> </a:t>
            </a:r>
            <a:r>
              <a:rPr lang="en-US" sz="2300" dirty="0" smtClean="0">
                <a:latin typeface="Cambria" pitchFamily="18" charset="0"/>
              </a:rPr>
              <a:t>Describe relevant work; if research demonstrate familiarity with related research &amp; how this project relates; training or service projects should include statistical &amp; demographic data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4493538"/>
          </a:xfrm>
          <a:prstGeom prst="rect">
            <a:avLst/>
          </a:prstGeom>
        </p:spPr>
        <p:txBody>
          <a:bodyPr wrap="square">
            <a:spAutoFit/>
          </a:bodyPr>
          <a:lstStyle/>
          <a:p>
            <a:pPr algn="ctr"/>
            <a:r>
              <a:rPr lang="en-US" sz="4000" dirty="0" smtClean="0">
                <a:latin typeface="Cambria" pitchFamily="18" charset="0"/>
              </a:rPr>
              <a:t>Basic Components (cont’d)</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Goals or Purpose, Objectives, Project Description</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Project goal</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Goal – general statements about the expected project outcomes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Project objectives</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Measureable</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Time limited</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Realistic</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Relevant</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Relate to problem statement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4139595"/>
          </a:xfrm>
          <a:prstGeom prst="rect">
            <a:avLst/>
          </a:prstGeom>
        </p:spPr>
        <p:txBody>
          <a:bodyPr wrap="square">
            <a:spAutoFit/>
          </a:bodyPr>
          <a:lstStyle/>
          <a:p>
            <a:pPr algn="ctr"/>
            <a:r>
              <a:rPr lang="en-US" sz="4000" dirty="0" smtClean="0">
                <a:latin typeface="Cambria" pitchFamily="18" charset="0"/>
              </a:rPr>
              <a:t>Basic Components (cont’d)</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a:t>
            </a:r>
            <a:r>
              <a:rPr lang="en-US" sz="1600" dirty="0" smtClean="0">
                <a:latin typeface="Cambria" pitchFamily="18" charset="0"/>
              </a:rPr>
              <a:t> </a:t>
            </a:r>
            <a:r>
              <a:rPr lang="en-US" sz="2300" dirty="0" smtClean="0">
                <a:latin typeface="Cambria" pitchFamily="18" charset="0"/>
              </a:rPr>
              <a:t>Approach / Procedures / Methodology</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Describe planned project in detail, chronologically</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Should be derived logically from stated problem/need</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Relate to each objective</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Examples – experiment design, study population characteristics, data to be generated, statistical techniques to be used, services to be provided, training to be accomplished</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Include timeline – make it reasonable</a:t>
            </a:r>
            <a:endParaRPr lang="en-US" sz="1600" dirty="0" smtClean="0">
              <a:latin typeface="Cambria"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4985980"/>
          </a:xfrm>
          <a:prstGeom prst="rect">
            <a:avLst/>
          </a:prstGeom>
        </p:spPr>
        <p:txBody>
          <a:bodyPr wrap="square">
            <a:spAutoFit/>
          </a:bodyPr>
          <a:lstStyle/>
          <a:p>
            <a:pPr algn="ctr"/>
            <a:r>
              <a:rPr lang="en-US" sz="4000" dirty="0" smtClean="0">
                <a:latin typeface="Cambria" pitchFamily="18" charset="0"/>
              </a:rPr>
              <a:t>Basic Components (cont’d)</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a:t>
            </a:r>
            <a:r>
              <a:rPr lang="en-US" sz="1600" dirty="0" smtClean="0">
                <a:latin typeface="Cambria" pitchFamily="18" charset="0"/>
              </a:rPr>
              <a:t> </a:t>
            </a:r>
            <a:r>
              <a:rPr lang="en-US" sz="2300" dirty="0" smtClean="0">
                <a:latin typeface="Cambria" pitchFamily="18" charset="0"/>
              </a:rPr>
              <a:t>Personnel – PI and key personnel</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May be required here as separate description of team</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Include time percentage, qualifications, duties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PI – include background &amp; qualifications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Identify relations of each to project</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Consultants – explain need, credentials, qualifications</a:t>
            </a:r>
          </a:p>
          <a:p>
            <a:pPr lvl="1">
              <a:buFont typeface="Courier New" pitchFamily="49" charset="0"/>
              <a:buChar char="o"/>
            </a:pPr>
            <a:endParaRPr lang="en-US" sz="1600" dirty="0" smtClean="0">
              <a:latin typeface="Cambria" pitchFamily="18" charset="0"/>
            </a:endParaRPr>
          </a:p>
          <a:p>
            <a:pPr>
              <a:buFont typeface="Arial" pitchFamily="34" charset="0"/>
              <a:buChar char="•"/>
            </a:pPr>
            <a:r>
              <a:rPr lang="en-US" sz="2300" dirty="0" smtClean="0">
                <a:latin typeface="Cambria" pitchFamily="18" charset="0"/>
              </a:rPr>
              <a:t> Facilities, Equipment and Resources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May be required here as separate description</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Describe existing facilities, equipment and resources to be used as well as any being requested</a:t>
            </a:r>
          </a:p>
          <a:p>
            <a:pPr lvl="1">
              <a:buFont typeface="Courier New" pitchFamily="49" charset="0"/>
              <a:buChar char="o"/>
            </a:pPr>
            <a:endParaRPr lang="en-US" sz="1600" dirty="0" smtClean="0">
              <a:latin typeface="Cambria"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153400" cy="5447645"/>
          </a:xfrm>
          <a:prstGeom prst="rect">
            <a:avLst/>
          </a:prstGeom>
        </p:spPr>
        <p:txBody>
          <a:bodyPr wrap="square">
            <a:spAutoFit/>
          </a:bodyPr>
          <a:lstStyle/>
          <a:p>
            <a:pPr algn="ctr"/>
            <a:r>
              <a:rPr lang="en-US" sz="4000" dirty="0" smtClean="0">
                <a:latin typeface="Cambria" pitchFamily="18" charset="0"/>
              </a:rPr>
              <a:t>Basic Components (cont’d)</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Evaluation</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Describe plan to evaluate results to determine if successful</a:t>
            </a:r>
            <a:endParaRPr lang="en-US" sz="1600" dirty="0" smtClean="0">
              <a:latin typeface="Cambria" pitchFamily="18" charset="0"/>
            </a:endParaRPr>
          </a:p>
          <a:p>
            <a:pPr lvl="1"/>
            <a:endParaRPr lang="en-US" sz="1600" dirty="0" smtClean="0">
              <a:latin typeface="Cambria" pitchFamily="18" charset="0"/>
            </a:endParaRPr>
          </a:p>
          <a:p>
            <a:pPr>
              <a:buFont typeface="Arial" pitchFamily="34" charset="0"/>
              <a:buChar char="•"/>
            </a:pPr>
            <a:r>
              <a:rPr lang="en-US" sz="2300" dirty="0" smtClean="0">
                <a:latin typeface="Cambria" pitchFamily="18" charset="0"/>
              </a:rPr>
              <a:t> Dissemination</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When, how, where and to whom will findings / results be disseminated – project reports, journals, workshops, presentations, web sites, manual, handbook, etc.</a:t>
            </a:r>
          </a:p>
          <a:p>
            <a:pPr lvl="1"/>
            <a:endParaRPr lang="en-US" sz="2300" dirty="0" smtClean="0">
              <a:latin typeface="Cambria" pitchFamily="18" charset="0"/>
            </a:endParaRPr>
          </a:p>
          <a:p>
            <a:pPr>
              <a:buFont typeface="Arial" pitchFamily="34" charset="0"/>
              <a:buChar char="•"/>
            </a:pPr>
            <a:r>
              <a:rPr lang="en-US" sz="2300" dirty="0" smtClean="0">
                <a:latin typeface="Cambria" pitchFamily="18" charset="0"/>
              </a:rPr>
              <a:t>Sustainability / Continuation Plan</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Training and service projects should provide explanation of how the project will continue, how it will be sustained, after the sponsor funding is gone, i.e., fundraising, fees, other grants, university funding, etc.</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5447645"/>
          </a:xfrm>
          <a:prstGeom prst="rect">
            <a:avLst/>
          </a:prstGeom>
        </p:spPr>
        <p:txBody>
          <a:bodyPr wrap="square">
            <a:spAutoFit/>
          </a:bodyPr>
          <a:lstStyle/>
          <a:p>
            <a:pPr algn="ctr"/>
            <a:r>
              <a:rPr lang="en-US" sz="4000" dirty="0" smtClean="0">
                <a:latin typeface="Cambria" pitchFamily="18" charset="0"/>
              </a:rPr>
              <a:t>Basic Components (cont’d)</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Budget &amp; Budget Justification</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If forms provided by sponsor, enter budget in their format; otherwise provide detailed budget and explain why each person / item is required on this project</a:t>
            </a: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Kristin will explain how to develop a budget in more detail this afternoon</a:t>
            </a:r>
          </a:p>
          <a:p>
            <a:pPr lvl="1"/>
            <a:endParaRPr lang="en-US" sz="1600" dirty="0" smtClean="0">
              <a:latin typeface="Cambria" pitchFamily="18" charset="0"/>
            </a:endParaRPr>
          </a:p>
          <a:p>
            <a:pPr>
              <a:buFont typeface="Arial" pitchFamily="34" charset="0"/>
              <a:buChar char="•"/>
            </a:pPr>
            <a:r>
              <a:rPr lang="en-US" sz="2300" dirty="0" smtClean="0">
                <a:latin typeface="Cambria" pitchFamily="18" charset="0"/>
              </a:rPr>
              <a:t> References / Literature Review</a:t>
            </a:r>
          </a:p>
          <a:p>
            <a:pPr lvl="1"/>
            <a:endParaRPr lang="en-US" sz="2300" dirty="0" smtClean="0">
              <a:latin typeface="Cambria" pitchFamily="18" charset="0"/>
            </a:endParaRPr>
          </a:p>
          <a:p>
            <a:pPr>
              <a:buFont typeface="Arial" pitchFamily="34" charset="0"/>
              <a:buChar char="•"/>
            </a:pPr>
            <a:r>
              <a:rPr lang="en-US" sz="2300" dirty="0" smtClean="0">
                <a:latin typeface="Cambria" pitchFamily="18" charset="0"/>
              </a:rPr>
              <a:t> Current &amp; pending support</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May require here or in appendix</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Sometimes also require list of all past funded projects, or past relevant funded projects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4739759"/>
          </a:xfrm>
          <a:prstGeom prst="rect">
            <a:avLst/>
          </a:prstGeom>
        </p:spPr>
        <p:txBody>
          <a:bodyPr wrap="square">
            <a:spAutoFit/>
          </a:bodyPr>
          <a:lstStyle/>
          <a:p>
            <a:pPr algn="ctr"/>
            <a:r>
              <a:rPr lang="en-US" sz="4000" dirty="0" smtClean="0">
                <a:latin typeface="Cambria" pitchFamily="18" charset="0"/>
              </a:rPr>
              <a:t>Basic Components (cont’d)</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Vita or </a:t>
            </a:r>
            <a:r>
              <a:rPr lang="en-US" sz="2300" dirty="0" err="1" smtClean="0">
                <a:latin typeface="Cambria" pitchFamily="18" charset="0"/>
              </a:rPr>
              <a:t>biosketch</a:t>
            </a:r>
            <a:r>
              <a:rPr lang="en-US" sz="2300" dirty="0" smtClean="0">
                <a:latin typeface="Cambria" pitchFamily="18" charset="0"/>
              </a:rPr>
              <a:t> for PI, co-investigators, key personnel</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Number pages may be limited by sponsor</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If format provided, follow their guide</a:t>
            </a:r>
          </a:p>
          <a:p>
            <a:pPr lvl="1"/>
            <a:endParaRPr lang="en-US" sz="1600" dirty="0" smtClean="0">
              <a:latin typeface="Cambria" pitchFamily="18" charset="0"/>
            </a:endParaRPr>
          </a:p>
          <a:p>
            <a:pPr>
              <a:buFont typeface="Arial" pitchFamily="34" charset="0"/>
              <a:buChar char="•"/>
            </a:pPr>
            <a:r>
              <a:rPr lang="en-US" sz="2300" dirty="0" smtClean="0">
                <a:latin typeface="Cambria" pitchFamily="18" charset="0"/>
              </a:rPr>
              <a:t> Appendices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Letters of support/endorsement (verify if sponsor accepts these)</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Others as required by sponsor</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Do not circumvent required page limit by including information here</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Do not include information not requested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4493538"/>
          </a:xfrm>
          <a:prstGeom prst="rect">
            <a:avLst/>
          </a:prstGeom>
        </p:spPr>
        <p:txBody>
          <a:bodyPr wrap="square">
            <a:spAutoFit/>
          </a:bodyPr>
          <a:lstStyle/>
          <a:p>
            <a:pPr algn="ctr"/>
            <a:r>
              <a:rPr lang="en-US" sz="4000" dirty="0" smtClean="0">
                <a:latin typeface="Cambria" pitchFamily="18" charset="0"/>
              </a:rPr>
              <a:t>Issues to Consider</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Intellectual Property (IP) concerns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Public disclosure includes:</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Journal articles, presentation at public meetings, </a:t>
            </a:r>
            <a:r>
              <a:rPr lang="en-US" sz="2300" b="1" dirty="0" smtClean="0">
                <a:latin typeface="Cambria" pitchFamily="18" charset="0"/>
              </a:rPr>
              <a:t>thesis or dissertation defense</a:t>
            </a:r>
            <a:r>
              <a:rPr lang="en-US" sz="2300" dirty="0" smtClean="0">
                <a:latin typeface="Cambria" pitchFamily="18" charset="0"/>
              </a:rPr>
              <a:t>, </a:t>
            </a:r>
            <a:r>
              <a:rPr lang="en-US" sz="2300" b="1" dirty="0" smtClean="0">
                <a:latin typeface="Cambria" pitchFamily="18" charset="0"/>
              </a:rPr>
              <a:t>poster hanging in public area</a:t>
            </a:r>
            <a:r>
              <a:rPr lang="en-US" sz="2300" dirty="0" smtClean="0">
                <a:latin typeface="Cambria" pitchFamily="18" charset="0"/>
              </a:rPr>
              <a:t>, awarded research grant or contract, public use or offer to sell in the U.S. </a:t>
            </a: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Impact of public disclosure</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Absolute bar to foreign patent rights</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Can retain U.S. IP rights only if patent application filed within one year</a:t>
            </a:r>
            <a:endParaRPr lang="en-US" sz="1600" dirty="0" smtClean="0">
              <a:latin typeface="Cambria"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5201424"/>
          </a:xfrm>
          <a:prstGeom prst="rect">
            <a:avLst/>
          </a:prstGeom>
        </p:spPr>
        <p:txBody>
          <a:bodyPr wrap="square">
            <a:spAutoFit/>
          </a:bodyPr>
          <a:lstStyle/>
          <a:p>
            <a:pPr algn="ctr"/>
            <a:r>
              <a:rPr lang="en-US" sz="4000" dirty="0" smtClean="0">
                <a:latin typeface="Cambria" pitchFamily="18" charset="0"/>
              </a:rPr>
              <a:t>Issues to Consider (cont’d)</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Intellectual Property (IP) concerns (cont’d)</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Third party IP issues</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Creators may not have rights to use third party IP even for research without permission from place employed when developed</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Creators should contact Clemson University Research Foundation (CURF) before initiating research using IP conceived or reduced to practice at another institution or company</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Additional information and contact:</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hlinkClick r:id="rId3"/>
              </a:rPr>
              <a:t>www.clemson.edu/research/technology/policies</a:t>
            </a:r>
            <a:r>
              <a:rPr lang="en-US" sz="2300" dirty="0" smtClean="0">
                <a:latin typeface="Cambria" pitchFamily="18" charset="0"/>
              </a:rPr>
              <a:t> </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Phone: 864-656-4237</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951982"/>
            <a:ext cx="6553200" cy="1569660"/>
          </a:xfrm>
          <a:prstGeom prst="rect">
            <a:avLst/>
          </a:prstGeom>
        </p:spPr>
        <p:txBody>
          <a:bodyPr wrap="square">
            <a:spAutoFit/>
          </a:bodyPr>
          <a:lstStyle/>
          <a:p>
            <a:pPr lvl="0">
              <a:buFont typeface="Arial" pitchFamily="34" charset="0"/>
              <a:buChar char="•"/>
            </a:pPr>
            <a:r>
              <a:rPr lang="en-US" sz="3200" dirty="0" smtClean="0">
                <a:latin typeface="Cambria" pitchFamily="18" charset="0"/>
              </a:rPr>
              <a:t>  Principles of Applying for Grants</a:t>
            </a:r>
          </a:p>
          <a:p>
            <a:pPr lvl="0">
              <a:buFont typeface="Arial" pitchFamily="34" charset="0"/>
              <a:buChar char="•"/>
            </a:pPr>
            <a:endParaRPr lang="en-US" sz="3200" dirty="0" smtClean="0">
              <a:latin typeface="Cambria" pitchFamily="18" charset="0"/>
            </a:endParaRPr>
          </a:p>
          <a:p>
            <a:pPr lvl="0">
              <a:buFont typeface="Arial" pitchFamily="34" charset="0"/>
              <a:buChar char="•"/>
            </a:pPr>
            <a:r>
              <a:rPr lang="en-US" sz="3200" dirty="0" smtClean="0">
                <a:latin typeface="Cambria" pitchFamily="18" charset="0"/>
              </a:rPr>
              <a:t>  The Need for a Hypothesis</a:t>
            </a:r>
            <a:endParaRPr lang="en-US" sz="3200" dirty="0">
              <a:latin typeface="Cambria" pitchFamily="18" charset="0"/>
            </a:endParaRPr>
          </a:p>
        </p:txBody>
      </p:sp>
      <p:sp>
        <p:nvSpPr>
          <p:cNvPr id="4" name="Rectangle 3"/>
          <p:cNvSpPr/>
          <p:nvPr/>
        </p:nvSpPr>
        <p:spPr>
          <a:xfrm>
            <a:off x="457200" y="1066800"/>
            <a:ext cx="8229600" cy="1938992"/>
          </a:xfrm>
          <a:prstGeom prst="rect">
            <a:avLst/>
          </a:prstGeom>
        </p:spPr>
        <p:txBody>
          <a:bodyPr wrap="square">
            <a:spAutoFit/>
          </a:bodyPr>
          <a:lstStyle/>
          <a:p>
            <a:pPr algn="ctr"/>
            <a:r>
              <a:rPr lang="en-US" sz="4000" dirty="0" smtClean="0">
                <a:latin typeface="Cambria" pitchFamily="18" charset="0"/>
              </a:rPr>
              <a:t>Introduction to Grant Writing </a:t>
            </a:r>
          </a:p>
          <a:p>
            <a:pPr algn="ctr"/>
            <a:r>
              <a:rPr lang="en-US" sz="4000" dirty="0" smtClean="0">
                <a:latin typeface="Cambria" pitchFamily="18" charset="0"/>
              </a:rPr>
              <a:t>for </a:t>
            </a:r>
          </a:p>
          <a:p>
            <a:pPr algn="ctr"/>
            <a:r>
              <a:rPr lang="en-US" sz="4000" dirty="0" smtClean="0">
                <a:latin typeface="Cambria" pitchFamily="18" charset="0"/>
              </a:rPr>
              <a:t>Graduates</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4847481"/>
          </a:xfrm>
          <a:prstGeom prst="rect">
            <a:avLst/>
          </a:prstGeom>
        </p:spPr>
        <p:txBody>
          <a:bodyPr wrap="square">
            <a:spAutoFit/>
          </a:bodyPr>
          <a:lstStyle/>
          <a:p>
            <a:pPr algn="ctr"/>
            <a:r>
              <a:rPr lang="en-US" sz="4000" dirty="0" smtClean="0">
                <a:latin typeface="Cambria" pitchFamily="18" charset="0"/>
              </a:rPr>
              <a:t>Finishing Up</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Provide budget &amp; budget justification to Grants Coordinator as early as possible</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Let it sit a day, re-read</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Let family, friend, faculty advisor, and/or mentor read</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Check one more time against the guidelines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Make changes as needed</a:t>
            </a:r>
          </a:p>
          <a:p>
            <a:pPr lvl="1"/>
            <a:endParaRPr lang="en-US" sz="2300" dirty="0" smtClean="0">
              <a:latin typeface="Cambria" pitchFamily="18" charset="0"/>
            </a:endParaRPr>
          </a:p>
          <a:p>
            <a:pPr>
              <a:buFont typeface="Arial" pitchFamily="34" charset="0"/>
              <a:buChar char="•"/>
            </a:pPr>
            <a:r>
              <a:rPr lang="en-US" sz="2300" dirty="0" smtClean="0">
                <a:latin typeface="Cambria" pitchFamily="18" charset="0"/>
              </a:rPr>
              <a:t> Complete Clemson’s internal Proposal Processing Form (PPF)</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Includes review and signatures by department head, Dean, Grants Coordinator, Office of Sponsored Programs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Ask for Grants Coordinator assistance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4293483"/>
          </a:xfrm>
          <a:prstGeom prst="rect">
            <a:avLst/>
          </a:prstGeom>
        </p:spPr>
        <p:txBody>
          <a:bodyPr wrap="square">
            <a:spAutoFit/>
          </a:bodyPr>
          <a:lstStyle/>
          <a:p>
            <a:pPr algn="ctr"/>
            <a:r>
              <a:rPr lang="en-US" sz="4000" dirty="0" smtClean="0">
                <a:latin typeface="Cambria" pitchFamily="18" charset="0"/>
              </a:rPr>
              <a:t>Why Should A Sponsor Fund Your Project</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Research the sponsor</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Current funding priorities</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Is your project within their priorities?</a:t>
            </a: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Current &amp; past funded projects</a:t>
            </a:r>
          </a:p>
          <a:p>
            <a:pPr lvl="2">
              <a:buFont typeface="Wingdings" pitchFamily="2" charset="2"/>
              <a:buChar char="§"/>
            </a:pPr>
            <a:r>
              <a:rPr lang="en-US" sz="1600" dirty="0" smtClean="0">
                <a:latin typeface="Cambria" pitchFamily="18" charset="0"/>
              </a:rPr>
              <a:t> </a:t>
            </a:r>
            <a:r>
              <a:rPr lang="en-US" sz="2300" dirty="0" smtClean="0">
                <a:latin typeface="Cambria" pitchFamily="18" charset="0"/>
              </a:rPr>
              <a:t>Has a project similar to yours been funded by this sponsor?</a:t>
            </a:r>
            <a:endParaRPr lang="en-US" sz="1600" dirty="0" smtClean="0">
              <a:latin typeface="Cambria" pitchFamily="18" charset="0"/>
            </a:endParaRPr>
          </a:p>
          <a:p>
            <a:pPr lvl="2">
              <a:buFont typeface="Wingdings" pitchFamily="2" charset="2"/>
              <a:buChar char="§"/>
            </a:pPr>
            <a:r>
              <a:rPr lang="en-US" sz="1600" dirty="0" smtClean="0">
                <a:latin typeface="Cambria" pitchFamily="18" charset="0"/>
              </a:rPr>
              <a:t> </a:t>
            </a:r>
            <a:r>
              <a:rPr lang="en-US" sz="2300" dirty="0" smtClean="0">
                <a:latin typeface="Cambria" pitchFamily="18" charset="0"/>
              </a:rPr>
              <a:t>How is your project different?</a:t>
            </a:r>
          </a:p>
          <a:p>
            <a:pPr lvl="1">
              <a:buFont typeface="Courier New" pitchFamily="49" charset="0"/>
              <a:buChar char="o"/>
            </a:pPr>
            <a:endParaRPr lang="en-US" sz="1600" dirty="0" smtClean="0">
              <a:latin typeface="Cambria"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5001369"/>
          </a:xfrm>
          <a:prstGeom prst="rect">
            <a:avLst/>
          </a:prstGeom>
        </p:spPr>
        <p:txBody>
          <a:bodyPr wrap="square">
            <a:spAutoFit/>
          </a:bodyPr>
          <a:lstStyle/>
          <a:p>
            <a:pPr algn="ctr"/>
            <a:r>
              <a:rPr lang="en-US" sz="4000" dirty="0" smtClean="0">
                <a:latin typeface="Cambria" pitchFamily="18" charset="0"/>
              </a:rPr>
              <a:t>Why Should A Sponsor Fund Your Project (cont’d)</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Budget requests must:</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Be within sponsor’s funding limits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Be adequate to fund your project</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Not be “padded” with additional costs outside the scope of your project</a:t>
            </a:r>
          </a:p>
          <a:p>
            <a:pPr lvl="1">
              <a:buFont typeface="Courier New" pitchFamily="49" charset="0"/>
              <a:buChar char="o"/>
            </a:pPr>
            <a:endParaRPr lang="en-US" sz="2300" dirty="0" smtClean="0">
              <a:latin typeface="Cambria" pitchFamily="18" charset="0"/>
            </a:endParaRPr>
          </a:p>
          <a:p>
            <a:pPr>
              <a:buFont typeface="Arial" pitchFamily="34" charset="0"/>
              <a:buChar char="•"/>
            </a:pPr>
            <a:r>
              <a:rPr lang="en-US" sz="2300" dirty="0" smtClean="0">
                <a:latin typeface="Cambria" pitchFamily="18" charset="0"/>
              </a:rPr>
              <a:t>Sponsors don’t fund people, they fund projects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What is the goal of your project that will make your community or world a better place? This is what they fund.</a:t>
            </a:r>
          </a:p>
          <a:p>
            <a:pPr lvl="1"/>
            <a:endParaRPr lang="en-US" sz="1600" dirty="0" smtClean="0">
              <a:latin typeface="Cambria"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5093702"/>
          </a:xfrm>
          <a:prstGeom prst="rect">
            <a:avLst/>
          </a:prstGeom>
        </p:spPr>
        <p:txBody>
          <a:bodyPr wrap="square">
            <a:spAutoFit/>
          </a:bodyPr>
          <a:lstStyle/>
          <a:p>
            <a:pPr algn="ctr"/>
            <a:r>
              <a:rPr lang="en-US" sz="4000" dirty="0" smtClean="0">
                <a:latin typeface="Cambria" pitchFamily="18" charset="0"/>
              </a:rPr>
              <a:t>Three Most Important Things</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Plan, then work your plan</a:t>
            </a:r>
          </a:p>
          <a:p>
            <a:endParaRPr lang="en-US" sz="2300" dirty="0" smtClean="0">
              <a:latin typeface="Cambria" pitchFamily="18" charset="0"/>
            </a:endParaRPr>
          </a:p>
          <a:p>
            <a:pPr>
              <a:buFont typeface="Arial" pitchFamily="34" charset="0"/>
              <a:buChar char="•"/>
            </a:pPr>
            <a:r>
              <a:rPr lang="en-US" sz="2300" dirty="0" smtClean="0">
                <a:latin typeface="Cambria" pitchFamily="18" charset="0"/>
              </a:rPr>
              <a:t> Do your homework</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Research your area of interest</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Find potential sponsor and research their priorities &amp; funded projects</a:t>
            </a:r>
          </a:p>
          <a:p>
            <a:pPr lvl="1"/>
            <a:endParaRPr lang="en-US" sz="1600" dirty="0" smtClean="0">
              <a:latin typeface="Cambria" pitchFamily="18" charset="0"/>
            </a:endParaRPr>
          </a:p>
          <a:p>
            <a:pPr>
              <a:buFont typeface="Arial" pitchFamily="34" charset="0"/>
              <a:buChar char="•"/>
            </a:pPr>
            <a:r>
              <a:rPr lang="en-US" sz="2300" dirty="0" smtClean="0">
                <a:latin typeface="Cambria" pitchFamily="18" charset="0"/>
              </a:rPr>
              <a:t> Develop relationships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Mentors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Program Officers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Grants Coordinators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Readers</a:t>
            </a:r>
            <a:endParaRPr lang="en-US" sz="1600" dirty="0" smtClean="0">
              <a:latin typeface="Cambria"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287959"/>
            <a:ext cx="7923772" cy="769441"/>
          </a:xfrm>
          <a:prstGeom prst="rect">
            <a:avLst/>
          </a:prstGeom>
        </p:spPr>
        <p:txBody>
          <a:bodyPr wrap="none">
            <a:spAutoFit/>
          </a:bodyPr>
          <a:lstStyle/>
          <a:p>
            <a:r>
              <a:rPr lang="en-US" sz="4400" b="1" dirty="0" smtClean="0">
                <a:solidFill>
                  <a:schemeClr val="accent4">
                    <a:lumMod val="75000"/>
                  </a:schemeClr>
                </a:solidFill>
                <a:latin typeface="Cambria" pitchFamily="18" charset="0"/>
              </a:rPr>
              <a:t>Developing a Proposal Budget</a:t>
            </a:r>
            <a:endParaRPr lang="en-US" sz="4400" b="1" dirty="0">
              <a:solidFill>
                <a:schemeClr val="accent4">
                  <a:lumMod val="75000"/>
                </a:schemeClr>
              </a:solidFill>
              <a:latin typeface="Cambria" pitchFamily="18" charset="0"/>
            </a:endParaRPr>
          </a:p>
        </p:txBody>
      </p:sp>
      <p:sp>
        <p:nvSpPr>
          <p:cNvPr id="3" name="Rectangle 2"/>
          <p:cNvSpPr/>
          <p:nvPr/>
        </p:nvSpPr>
        <p:spPr>
          <a:xfrm>
            <a:off x="4038600" y="3491805"/>
            <a:ext cx="4722127" cy="1384995"/>
          </a:xfrm>
          <a:prstGeom prst="rect">
            <a:avLst/>
          </a:prstGeom>
        </p:spPr>
        <p:txBody>
          <a:bodyPr wrap="none">
            <a:spAutoFit/>
          </a:bodyPr>
          <a:lstStyle/>
          <a:p>
            <a:pPr algn="ctr"/>
            <a:r>
              <a:rPr lang="en-US" sz="2800" dirty="0" smtClean="0">
                <a:latin typeface="Cambria" pitchFamily="18" charset="0"/>
              </a:rPr>
              <a:t>- Kristin </a:t>
            </a:r>
            <a:r>
              <a:rPr lang="en-US" sz="2800" dirty="0" err="1" smtClean="0">
                <a:latin typeface="Cambria" pitchFamily="18" charset="0"/>
              </a:rPr>
              <a:t>LaRoche</a:t>
            </a:r>
            <a:endParaRPr lang="en-US" sz="2800" dirty="0" smtClean="0">
              <a:latin typeface="Cambria" pitchFamily="18" charset="0"/>
            </a:endParaRPr>
          </a:p>
          <a:p>
            <a:pPr algn="ctr"/>
            <a:r>
              <a:rPr lang="en-US" sz="2800" dirty="0" smtClean="0">
                <a:latin typeface="Cambria" pitchFamily="18" charset="0"/>
              </a:rPr>
              <a:t>Grants Administrator</a:t>
            </a:r>
          </a:p>
          <a:p>
            <a:pPr algn="ctr"/>
            <a:r>
              <a:rPr lang="en-US" sz="2800" dirty="0" smtClean="0">
                <a:latin typeface="Cambria" pitchFamily="18" charset="0"/>
              </a:rPr>
              <a:t>Office of Sponsored Programs</a:t>
            </a:r>
            <a:endParaRPr lang="en-US" sz="2800" dirty="0">
              <a:latin typeface="Cambria"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5339923"/>
          </a:xfrm>
          <a:prstGeom prst="rect">
            <a:avLst/>
          </a:prstGeom>
        </p:spPr>
        <p:txBody>
          <a:bodyPr wrap="square">
            <a:spAutoFit/>
          </a:bodyPr>
          <a:lstStyle/>
          <a:p>
            <a:pPr algn="ctr"/>
            <a:r>
              <a:rPr lang="en-US" sz="4000" dirty="0" smtClean="0">
                <a:latin typeface="Cambria" pitchFamily="18" charset="0"/>
              </a:rPr>
              <a:t>Proposal Budget Characteristics</a:t>
            </a:r>
          </a:p>
          <a:p>
            <a:pPr algn="ctr"/>
            <a:endParaRPr lang="en-US" sz="2800" dirty="0" smtClean="0">
              <a:latin typeface="Cambria" pitchFamily="18" charset="0"/>
            </a:endParaRPr>
          </a:p>
          <a:p>
            <a:pPr lvl="0">
              <a:buFont typeface="Arial" pitchFamily="34" charset="0"/>
              <a:buChar char="•"/>
            </a:pPr>
            <a:r>
              <a:rPr lang="en-US" sz="2100" dirty="0" smtClean="0">
                <a:latin typeface="Cambria" pitchFamily="18" charset="0"/>
              </a:rPr>
              <a:t>  Represents to the sponsor the cost of running your project.</a:t>
            </a:r>
          </a:p>
          <a:p>
            <a:pPr lvl="0">
              <a:buFont typeface="Arial" pitchFamily="34" charset="0"/>
              <a:buChar char="•"/>
            </a:pPr>
            <a:r>
              <a:rPr lang="en-US" sz="2100" dirty="0" smtClean="0">
                <a:latin typeface="Cambria" pitchFamily="18" charset="0"/>
              </a:rPr>
              <a:t>  Budget narrative is the written description of your budgeted           costs.</a:t>
            </a:r>
          </a:p>
          <a:p>
            <a:pPr lvl="1">
              <a:buFont typeface="Courier New" pitchFamily="49" charset="0"/>
              <a:buChar char="o"/>
            </a:pPr>
            <a:r>
              <a:rPr lang="en-US" sz="2100" dirty="0" smtClean="0">
                <a:latin typeface="Cambria" pitchFamily="18" charset="0"/>
              </a:rPr>
              <a:t>  Includes both requested and cost shared line items.</a:t>
            </a:r>
          </a:p>
          <a:p>
            <a:pPr lvl="1">
              <a:buFont typeface="Courier New" pitchFamily="49" charset="0"/>
              <a:buChar char="o"/>
            </a:pPr>
            <a:r>
              <a:rPr lang="en-US" sz="2100" dirty="0" smtClean="0">
                <a:latin typeface="Cambria" pitchFamily="18" charset="0"/>
              </a:rPr>
              <a:t>  Level of detail varies by sponsor but most request a line-item budget.</a:t>
            </a:r>
          </a:p>
          <a:p>
            <a:pPr lvl="2">
              <a:buFont typeface="Wingdings" pitchFamily="2" charset="2"/>
              <a:buChar char="§"/>
            </a:pPr>
            <a:r>
              <a:rPr lang="en-US" sz="2100" dirty="0" smtClean="0">
                <a:latin typeface="Cambria" pitchFamily="18" charset="0"/>
              </a:rPr>
              <a:t>  Each expenditure is itemized under its appropriate category.</a:t>
            </a:r>
          </a:p>
          <a:p>
            <a:pPr lvl="1">
              <a:buFont typeface="Courier New" pitchFamily="49" charset="0"/>
              <a:buChar char="o"/>
            </a:pPr>
            <a:r>
              <a:rPr lang="en-US" sz="2100" dirty="0" smtClean="0">
                <a:latin typeface="Cambria" pitchFamily="18" charset="0"/>
              </a:rPr>
              <a:t>  Provide detailed formulas and documentation for your budgeted items.</a:t>
            </a:r>
          </a:p>
          <a:p>
            <a:pPr lvl="2">
              <a:buFont typeface="Wingdings" pitchFamily="2" charset="2"/>
              <a:buChar char="§"/>
            </a:pPr>
            <a:r>
              <a:rPr lang="en-US" sz="2100" dirty="0" smtClean="0">
                <a:latin typeface="Cambria" pitchFamily="18" charset="0"/>
              </a:rPr>
              <a:t>  Example: Include the name of the consultant you will be using; include the name of the piece of equipment you will be purchasing.</a:t>
            </a:r>
            <a:endParaRPr lang="en-US" sz="2100" dirty="0">
              <a:latin typeface="Cambria"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143000"/>
            <a:ext cx="7924800" cy="4401205"/>
          </a:xfrm>
          <a:prstGeom prst="rect">
            <a:avLst/>
          </a:prstGeom>
        </p:spPr>
        <p:txBody>
          <a:bodyPr wrap="square">
            <a:spAutoFit/>
          </a:bodyPr>
          <a:lstStyle/>
          <a:p>
            <a:pPr algn="ctr"/>
            <a:r>
              <a:rPr lang="en-US" sz="4000" dirty="0" smtClean="0">
                <a:latin typeface="Cambria" pitchFamily="18" charset="0"/>
              </a:rPr>
              <a:t>Elements of a Proposal Budget</a:t>
            </a:r>
          </a:p>
          <a:p>
            <a:endParaRPr lang="en-US" dirty="0" smtClean="0"/>
          </a:p>
          <a:p>
            <a:endParaRPr lang="en-US" dirty="0" smtClean="0"/>
          </a:p>
          <a:p>
            <a:endParaRPr lang="en-US" dirty="0" smtClean="0"/>
          </a:p>
          <a:p>
            <a:endParaRPr lang="en-US" sz="2800" dirty="0" smtClean="0">
              <a:latin typeface="Cambria" pitchFamily="18" charset="0"/>
            </a:endParaRPr>
          </a:p>
          <a:p>
            <a:pPr lvl="0">
              <a:buFont typeface="Arial" pitchFamily="34" charset="0"/>
              <a:buChar char="•"/>
            </a:pPr>
            <a:r>
              <a:rPr lang="en-US" sz="2800" dirty="0" smtClean="0">
                <a:latin typeface="Cambria" pitchFamily="18" charset="0"/>
              </a:rPr>
              <a:t>  Direct Costs</a:t>
            </a:r>
          </a:p>
          <a:p>
            <a:pPr lvl="0"/>
            <a:endParaRPr lang="en-US" sz="2800" dirty="0" smtClean="0">
              <a:latin typeface="Cambria" pitchFamily="18" charset="0"/>
            </a:endParaRPr>
          </a:p>
          <a:p>
            <a:pPr lvl="0">
              <a:buFont typeface="Arial" pitchFamily="34" charset="0"/>
              <a:buChar char="•"/>
            </a:pPr>
            <a:r>
              <a:rPr lang="en-US" sz="2800" dirty="0" smtClean="0">
                <a:latin typeface="Cambria" pitchFamily="18" charset="0"/>
              </a:rPr>
              <a:t>  Facilities and Administration Costs</a:t>
            </a:r>
          </a:p>
          <a:p>
            <a:pPr lvl="0"/>
            <a:endParaRPr lang="en-US" sz="2800" dirty="0" smtClean="0">
              <a:latin typeface="Cambria" pitchFamily="18" charset="0"/>
            </a:endParaRPr>
          </a:p>
          <a:p>
            <a:pPr lvl="0">
              <a:buFont typeface="Arial" pitchFamily="34" charset="0"/>
              <a:buChar char="•"/>
            </a:pPr>
            <a:r>
              <a:rPr lang="en-US" sz="2800" dirty="0" smtClean="0">
                <a:latin typeface="Cambria" pitchFamily="18" charset="0"/>
              </a:rPr>
              <a:t>  Cost Shared or Matching Items</a:t>
            </a:r>
            <a:endParaRPr lang="en-US" sz="2800" dirty="0">
              <a:latin typeface="Cambria"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527280"/>
            <a:ext cx="8001000" cy="3277820"/>
          </a:xfrm>
          <a:prstGeom prst="rect">
            <a:avLst/>
          </a:prstGeom>
        </p:spPr>
        <p:txBody>
          <a:bodyPr wrap="square">
            <a:spAutoFit/>
          </a:bodyPr>
          <a:lstStyle/>
          <a:p>
            <a:pPr lvl="0">
              <a:buFont typeface="Arial" pitchFamily="34" charset="0"/>
              <a:buChar char="•"/>
            </a:pPr>
            <a:r>
              <a:rPr lang="en-US" sz="2300" dirty="0" smtClean="0">
                <a:latin typeface="Cambria" pitchFamily="18" charset="0"/>
              </a:rPr>
              <a:t>  Three questions to ask yourself when determining a direct cost:</a:t>
            </a:r>
          </a:p>
          <a:p>
            <a:pPr lvl="1">
              <a:buFont typeface="Courier New" pitchFamily="49" charset="0"/>
              <a:buChar char="o"/>
            </a:pPr>
            <a:r>
              <a:rPr lang="en-US" sz="2300" dirty="0" smtClean="0">
                <a:latin typeface="Cambria" pitchFamily="18" charset="0"/>
              </a:rPr>
              <a:t>  Is it allowable?</a:t>
            </a:r>
          </a:p>
          <a:p>
            <a:pPr lvl="1">
              <a:buFont typeface="Courier New" pitchFamily="49" charset="0"/>
              <a:buChar char="o"/>
            </a:pPr>
            <a:r>
              <a:rPr lang="en-US" sz="2300" dirty="0" smtClean="0">
                <a:latin typeface="Cambria" pitchFamily="18" charset="0"/>
              </a:rPr>
              <a:t>  Is it allocable?</a:t>
            </a:r>
          </a:p>
          <a:p>
            <a:pPr lvl="1">
              <a:buFont typeface="Courier New" pitchFamily="49" charset="0"/>
              <a:buChar char="o"/>
            </a:pPr>
            <a:r>
              <a:rPr lang="en-US" sz="2300" dirty="0" smtClean="0">
                <a:latin typeface="Cambria" pitchFamily="18" charset="0"/>
              </a:rPr>
              <a:t>  Is it reasonable and necessary?</a:t>
            </a:r>
          </a:p>
          <a:p>
            <a:pPr lvl="0">
              <a:buFont typeface="Arial" pitchFamily="34" charset="0"/>
              <a:buChar char="•"/>
            </a:pPr>
            <a:r>
              <a:rPr lang="en-US" sz="2300" dirty="0" smtClean="0">
                <a:latin typeface="Cambria" pitchFamily="18" charset="0"/>
              </a:rPr>
              <a:t>  A cost normally charged as a Facilities and Administration cost cannot be considered a direct cost.</a:t>
            </a:r>
          </a:p>
          <a:p>
            <a:pPr lvl="0">
              <a:buFont typeface="Arial" pitchFamily="34" charset="0"/>
              <a:buChar char="•"/>
            </a:pPr>
            <a:r>
              <a:rPr lang="en-US" sz="2300" dirty="0" smtClean="0">
                <a:latin typeface="Cambria" pitchFamily="18" charset="0"/>
              </a:rPr>
              <a:t>  Be specific – never use the word miscellaneous when describing your direct costs.</a:t>
            </a:r>
            <a:endParaRPr lang="en-US" sz="2300" dirty="0">
              <a:latin typeface="Cambria" pitchFamily="18" charset="0"/>
            </a:endParaRPr>
          </a:p>
        </p:txBody>
      </p:sp>
      <p:sp>
        <p:nvSpPr>
          <p:cNvPr id="3" name="Rectangle 2"/>
          <p:cNvSpPr/>
          <p:nvPr/>
        </p:nvSpPr>
        <p:spPr>
          <a:xfrm>
            <a:off x="3276600" y="1066800"/>
            <a:ext cx="2809295" cy="707886"/>
          </a:xfrm>
          <a:prstGeom prst="rect">
            <a:avLst/>
          </a:prstGeom>
        </p:spPr>
        <p:txBody>
          <a:bodyPr wrap="none">
            <a:spAutoFit/>
          </a:bodyPr>
          <a:lstStyle/>
          <a:p>
            <a:r>
              <a:rPr lang="en-US" sz="4000" dirty="0" smtClean="0">
                <a:latin typeface="Cambria" pitchFamily="18" charset="0"/>
              </a:rPr>
              <a:t>Direct Costs</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221266"/>
            <a:ext cx="7924800" cy="2569934"/>
          </a:xfrm>
          <a:prstGeom prst="rect">
            <a:avLst/>
          </a:prstGeom>
        </p:spPr>
        <p:txBody>
          <a:bodyPr wrap="square">
            <a:spAutoFit/>
          </a:bodyPr>
          <a:lstStyle/>
          <a:p>
            <a:pPr lvl="0">
              <a:buFont typeface="Arial" pitchFamily="34" charset="0"/>
              <a:buChar char="•"/>
            </a:pPr>
            <a:r>
              <a:rPr lang="en-US" sz="2300" dirty="0" smtClean="0">
                <a:latin typeface="Cambria" pitchFamily="18" charset="0"/>
              </a:rPr>
              <a:t>  Calculations are based on an actual salary of project personnel.</a:t>
            </a:r>
          </a:p>
          <a:p>
            <a:pPr lvl="1">
              <a:buFont typeface="Courier New" pitchFamily="49" charset="0"/>
              <a:buChar char="o"/>
            </a:pPr>
            <a:r>
              <a:rPr lang="en-US" sz="2300" dirty="0" smtClean="0">
                <a:latin typeface="Cambria" pitchFamily="18" charset="0"/>
              </a:rPr>
              <a:t>  Reported as a percentage of effort and not an hourly rate.</a:t>
            </a:r>
          </a:p>
          <a:p>
            <a:pPr lvl="1"/>
            <a:endParaRPr lang="en-US" sz="2300" dirty="0" smtClean="0">
              <a:latin typeface="Cambria" pitchFamily="18" charset="0"/>
            </a:endParaRPr>
          </a:p>
          <a:p>
            <a:pPr lvl="0">
              <a:buFont typeface="Arial" pitchFamily="34" charset="0"/>
              <a:buChar char="•"/>
            </a:pPr>
            <a:r>
              <a:rPr lang="en-US" sz="2300" dirty="0" smtClean="0">
                <a:latin typeface="Cambria" pitchFamily="18" charset="0"/>
              </a:rPr>
              <a:t>  Fringe Benefit costs must be included if salaries and wages are budgeted.</a:t>
            </a:r>
            <a:endParaRPr lang="en-US" sz="2300" dirty="0">
              <a:latin typeface="Cambria" pitchFamily="18" charset="0"/>
            </a:endParaRPr>
          </a:p>
        </p:txBody>
      </p:sp>
      <p:sp>
        <p:nvSpPr>
          <p:cNvPr id="3" name="Rectangle 2"/>
          <p:cNvSpPr/>
          <p:nvPr/>
        </p:nvSpPr>
        <p:spPr>
          <a:xfrm>
            <a:off x="381000" y="1219200"/>
            <a:ext cx="8145760" cy="707886"/>
          </a:xfrm>
          <a:prstGeom prst="rect">
            <a:avLst/>
          </a:prstGeom>
        </p:spPr>
        <p:txBody>
          <a:bodyPr wrap="square">
            <a:spAutoFit/>
          </a:bodyPr>
          <a:lstStyle/>
          <a:p>
            <a:pPr algn="ctr"/>
            <a:r>
              <a:rPr lang="en-US" sz="4000" dirty="0" smtClean="0">
                <a:latin typeface="Cambria" pitchFamily="18" charset="0"/>
              </a:rPr>
              <a:t>Direct Costs – Salaries and Wages</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609600" y="2618125"/>
            <a:ext cx="81534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Taxes and other benefits (ex. medical insurance) that the employer must pay for an employee.</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Clemson University’s fringe benefit rates are federally negotiated and updated annually.</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Rates are available through the Comptroller’s Office: </a:t>
            </a: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hlinkClick r:id="rId3"/>
              </a:rPr>
              <a:t>http://www.clemson.edu/cfo/comptroller/rates/index.html</a:t>
            </a: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Ask your College Grant Coordinator for assistance.</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 reasonable increase of 3% is permissible per budgeted year. </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Increase takes into account the future negotiated rates.</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the time of the expenditure, the actual fringe rate will be charged regardless of the rate included in the budget.</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p:txBody>
      </p:sp>
      <p:sp>
        <p:nvSpPr>
          <p:cNvPr id="3" name="Rectangle 2"/>
          <p:cNvSpPr/>
          <p:nvPr/>
        </p:nvSpPr>
        <p:spPr>
          <a:xfrm>
            <a:off x="457200" y="1137047"/>
            <a:ext cx="8153400" cy="707886"/>
          </a:xfrm>
          <a:prstGeom prst="rect">
            <a:avLst/>
          </a:prstGeom>
        </p:spPr>
        <p:txBody>
          <a:bodyPr wrap="square">
            <a:spAutoFit/>
          </a:bodyPr>
          <a:lstStyle/>
          <a:p>
            <a:pPr algn="ctr"/>
            <a:r>
              <a:rPr lang="en-US" sz="4000" dirty="0" smtClean="0">
                <a:latin typeface="Cambria" pitchFamily="18" charset="0"/>
              </a:rPr>
              <a:t>Direct Costs – Fringe Benefits</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838200" y="1447800"/>
            <a:ext cx="7772400" cy="1143000"/>
          </a:xfrm>
        </p:spPr>
        <p:txBody>
          <a:bodyPr/>
          <a:lstStyle/>
          <a:p>
            <a:pPr eaLnBrk="1" hangingPunct="1">
              <a:defRPr/>
            </a:pPr>
            <a:r>
              <a:rPr lang="en-US" sz="3200" b="1" dirty="0" smtClean="0">
                <a:solidFill>
                  <a:schemeClr val="accent4">
                    <a:lumMod val="75000"/>
                  </a:schemeClr>
                </a:solidFill>
                <a:latin typeface="Verdana" pitchFamily="34" charset="0"/>
                <a:ea typeface="+mj-ea"/>
                <a:cs typeface="+mj-cs"/>
              </a:rPr>
              <a:t>Graduate Student Grant-Writing Seminar</a:t>
            </a:r>
          </a:p>
        </p:txBody>
      </p:sp>
      <p:sp>
        <p:nvSpPr>
          <p:cNvPr id="9219" name="Rectangle 3"/>
          <p:cNvSpPr>
            <a:spLocks noGrp="1" noChangeArrowheads="1"/>
          </p:cNvSpPr>
          <p:nvPr>
            <p:ph type="subTitle" idx="1"/>
          </p:nvPr>
        </p:nvSpPr>
        <p:spPr>
          <a:xfrm>
            <a:off x="3733800" y="3200400"/>
            <a:ext cx="4470400" cy="1371600"/>
          </a:xfrm>
        </p:spPr>
        <p:txBody>
          <a:bodyPr/>
          <a:lstStyle/>
          <a:p>
            <a:pPr eaLnBrk="1" hangingPunct="1">
              <a:defRPr/>
            </a:pPr>
            <a:r>
              <a:rPr lang="en-US" sz="2400" dirty="0" smtClean="0">
                <a:solidFill>
                  <a:schemeClr val="accent4">
                    <a:lumMod val="75000"/>
                  </a:schemeClr>
                </a:solidFill>
                <a:latin typeface="Verdana" pitchFamily="34" charset="0"/>
                <a:ea typeface="+mn-ea"/>
                <a:cs typeface="+mn-cs"/>
              </a:rPr>
              <a:t>Karen Burg, Ph.D.</a:t>
            </a:r>
          </a:p>
          <a:p>
            <a:pPr eaLnBrk="1" hangingPunct="1">
              <a:defRPr/>
            </a:pPr>
            <a:r>
              <a:rPr lang="en-US" sz="2400" dirty="0" smtClean="0">
                <a:solidFill>
                  <a:schemeClr val="accent4">
                    <a:lumMod val="75000"/>
                  </a:schemeClr>
                </a:solidFill>
                <a:latin typeface="Verdana" pitchFamily="34" charset="0"/>
                <a:ea typeface="+mn-ea"/>
                <a:cs typeface="+mn-cs"/>
              </a:rPr>
              <a:t>Hunter Endowed Chair &amp; Professor of Bioengineering</a:t>
            </a:r>
          </a:p>
          <a:p>
            <a:pPr eaLnBrk="1" hangingPunct="1">
              <a:defRPr/>
            </a:pPr>
            <a:r>
              <a:rPr lang="en-US" sz="2400" dirty="0" smtClean="0">
                <a:solidFill>
                  <a:schemeClr val="accent4">
                    <a:lumMod val="75000"/>
                  </a:schemeClr>
                </a:solidFill>
                <a:latin typeface="Verdana" pitchFamily="34" charset="0"/>
                <a:ea typeface="+mn-ea"/>
                <a:cs typeface="+mn-cs"/>
              </a:rPr>
              <a:t>Interim Vice Provost for Research &amp; Innovation</a:t>
            </a:r>
          </a:p>
        </p:txBody>
      </p:sp>
      <p:sp>
        <p:nvSpPr>
          <p:cNvPr id="4" name="TextBox 3"/>
          <p:cNvSpPr txBox="1"/>
          <p:nvPr/>
        </p:nvSpPr>
        <p:spPr>
          <a:xfrm>
            <a:off x="3962400" y="5410200"/>
            <a:ext cx="3657600" cy="307975"/>
          </a:xfrm>
          <a:prstGeom prst="rect">
            <a:avLst/>
          </a:prstGeom>
          <a:noFill/>
        </p:spPr>
        <p:txBody>
          <a:bodyPr>
            <a:spAutoFit/>
          </a:bodyPr>
          <a:lstStyle/>
          <a:p>
            <a:pPr algn="ctr">
              <a:defRPr/>
            </a:pPr>
            <a:r>
              <a:rPr lang="en-US" sz="1400" dirty="0">
                <a:solidFill>
                  <a:schemeClr val="accent4">
                    <a:lumMod val="75000"/>
                  </a:schemeClr>
                </a:solidFill>
                <a:latin typeface="Verdana" pitchFamily="34" charset="0"/>
                <a:ea typeface="+mn-ea"/>
              </a:rPr>
              <a:t>March, 2011</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01882"/>
            <a:ext cx="8077200" cy="3662541"/>
          </a:xfrm>
          <a:prstGeom prst="rect">
            <a:avLst/>
          </a:prstGeom>
        </p:spPr>
        <p:txBody>
          <a:bodyPr wrap="square">
            <a:spAutoFit/>
          </a:bodyPr>
          <a:lstStyle/>
          <a:p>
            <a:pPr lvl="0">
              <a:buFont typeface="Arial" pitchFamily="34" charset="0"/>
              <a:buChar char="•"/>
            </a:pPr>
            <a:r>
              <a:rPr lang="en-US" sz="1800" dirty="0" smtClean="0">
                <a:latin typeface="Cambria" pitchFamily="18" charset="0"/>
              </a:rPr>
              <a:t>  Mileage</a:t>
            </a:r>
          </a:p>
          <a:p>
            <a:pPr lvl="0">
              <a:buFont typeface="Arial" pitchFamily="34" charset="0"/>
              <a:buChar char="•"/>
            </a:pPr>
            <a:r>
              <a:rPr lang="en-US" sz="1800" dirty="0" smtClean="0">
                <a:latin typeface="Cambria" pitchFamily="18" charset="0"/>
              </a:rPr>
              <a:t>  Airfare</a:t>
            </a:r>
          </a:p>
          <a:p>
            <a:pPr lvl="0">
              <a:buFont typeface="Arial" pitchFamily="34" charset="0"/>
              <a:buChar char="•"/>
            </a:pPr>
            <a:r>
              <a:rPr lang="en-US" sz="1800" dirty="0" smtClean="0">
                <a:latin typeface="Cambria" pitchFamily="18" charset="0"/>
              </a:rPr>
              <a:t>  Ground Transportation</a:t>
            </a:r>
          </a:p>
          <a:p>
            <a:pPr lvl="0">
              <a:buFont typeface="Arial" pitchFamily="34" charset="0"/>
              <a:buChar char="•"/>
            </a:pPr>
            <a:r>
              <a:rPr lang="en-US" sz="1800" dirty="0" smtClean="0">
                <a:latin typeface="Cambria" pitchFamily="18" charset="0"/>
              </a:rPr>
              <a:t>  Conference Registration and Fees</a:t>
            </a:r>
          </a:p>
          <a:p>
            <a:pPr lvl="0">
              <a:buFont typeface="Arial" pitchFamily="34" charset="0"/>
              <a:buChar char="•"/>
            </a:pPr>
            <a:r>
              <a:rPr lang="en-US" sz="1800" dirty="0" smtClean="0">
                <a:latin typeface="Cambria" pitchFamily="18" charset="0"/>
              </a:rPr>
              <a:t>  Lodging</a:t>
            </a:r>
          </a:p>
          <a:p>
            <a:pPr lvl="0">
              <a:buFont typeface="Arial" pitchFamily="34" charset="0"/>
              <a:buChar char="•"/>
            </a:pPr>
            <a:r>
              <a:rPr lang="en-US" sz="1800" dirty="0" smtClean="0">
                <a:latin typeface="Cambria" pitchFamily="18" charset="0"/>
              </a:rPr>
              <a:t>  Per diem</a:t>
            </a:r>
          </a:p>
          <a:p>
            <a:pPr lvl="1">
              <a:buFont typeface="Courier New" pitchFamily="49" charset="0"/>
              <a:buChar char="o"/>
            </a:pPr>
            <a:r>
              <a:rPr lang="en-US" sz="1800" dirty="0" smtClean="0">
                <a:latin typeface="Cambria" pitchFamily="18" charset="0"/>
              </a:rPr>
              <a:t>  Rates are available through the Office of the Chief Financial Officer: </a:t>
            </a:r>
            <a:r>
              <a:rPr lang="en-US" sz="1700" u="sng" dirty="0" smtClean="0">
                <a:latin typeface="Cambria" pitchFamily="18" charset="0"/>
                <a:hlinkClick r:id="rId3"/>
              </a:rPr>
              <a:t>http://www.clemson.edu/cfo/procurement/travel/employeeguidelines.html</a:t>
            </a:r>
            <a:r>
              <a:rPr lang="en-US" sz="1700" dirty="0" smtClean="0">
                <a:latin typeface="Cambria" pitchFamily="18" charset="0"/>
              </a:rPr>
              <a:t> </a:t>
            </a:r>
          </a:p>
          <a:p>
            <a:pPr lvl="1">
              <a:buFont typeface="Courier New" pitchFamily="49" charset="0"/>
              <a:buChar char="o"/>
            </a:pPr>
            <a:r>
              <a:rPr lang="en-US" sz="1800" dirty="0" smtClean="0">
                <a:latin typeface="Cambria" pitchFamily="18" charset="0"/>
              </a:rPr>
              <a:t>  Ask your College Grant Coordinator for assistance.</a:t>
            </a:r>
          </a:p>
          <a:p>
            <a:pPr lvl="0">
              <a:buFont typeface="Arial" pitchFamily="34" charset="0"/>
              <a:buChar char="•"/>
            </a:pPr>
            <a:r>
              <a:rPr lang="en-US" sz="1800" dirty="0" smtClean="0">
                <a:latin typeface="Cambria" pitchFamily="18" charset="0"/>
              </a:rPr>
              <a:t>  Foreign travel must be approved by the Sponsored Programs Accounting and Administration (SPAA) prior to travel but not prior to budget development.</a:t>
            </a:r>
          </a:p>
          <a:p>
            <a:pPr lvl="1">
              <a:buFont typeface="Courier New" pitchFamily="49" charset="0"/>
              <a:buChar char="o"/>
            </a:pPr>
            <a:r>
              <a:rPr lang="en-US" sz="1800" dirty="0" smtClean="0">
                <a:latin typeface="Cambria" pitchFamily="18" charset="0"/>
              </a:rPr>
              <a:t>  Should be noted in the proposal budget if anticipated.</a:t>
            </a:r>
          </a:p>
          <a:p>
            <a:pPr lvl="1">
              <a:buFont typeface="Courier New" pitchFamily="49" charset="0"/>
              <a:buChar char="o"/>
            </a:pPr>
            <a:r>
              <a:rPr lang="en-US" sz="1800" dirty="0" smtClean="0">
                <a:latin typeface="Cambria" pitchFamily="18" charset="0"/>
              </a:rPr>
              <a:t>  SPAA will not approve foreign travel if it is not in the proposal budget.</a:t>
            </a:r>
            <a:endParaRPr lang="en-US" sz="1800" dirty="0">
              <a:latin typeface="Cambria" pitchFamily="18" charset="0"/>
            </a:endParaRPr>
          </a:p>
        </p:txBody>
      </p:sp>
      <p:sp>
        <p:nvSpPr>
          <p:cNvPr id="3" name="Rectangle 2"/>
          <p:cNvSpPr/>
          <p:nvPr/>
        </p:nvSpPr>
        <p:spPr>
          <a:xfrm>
            <a:off x="457200" y="914400"/>
            <a:ext cx="8153400" cy="707886"/>
          </a:xfrm>
          <a:prstGeom prst="rect">
            <a:avLst/>
          </a:prstGeom>
        </p:spPr>
        <p:txBody>
          <a:bodyPr wrap="square">
            <a:spAutoFit/>
          </a:bodyPr>
          <a:lstStyle/>
          <a:p>
            <a:pPr algn="ctr"/>
            <a:r>
              <a:rPr lang="en-US" sz="4000" dirty="0" smtClean="0">
                <a:latin typeface="Cambria" pitchFamily="18" charset="0"/>
              </a:rPr>
              <a:t>Direct Costs – Travel</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01882"/>
            <a:ext cx="7924800" cy="3970318"/>
          </a:xfrm>
          <a:prstGeom prst="rect">
            <a:avLst/>
          </a:prstGeom>
        </p:spPr>
        <p:txBody>
          <a:bodyPr wrap="square">
            <a:spAutoFit/>
          </a:bodyPr>
          <a:lstStyle/>
          <a:p>
            <a:pPr lvl="0">
              <a:buFont typeface="Arial" pitchFamily="34" charset="0"/>
              <a:buChar char="•"/>
            </a:pPr>
            <a:r>
              <a:rPr lang="en-US" sz="1800" dirty="0" smtClean="0"/>
              <a:t>  An item generally less than $5,000 that is needed to carry out your project.</a:t>
            </a:r>
          </a:p>
          <a:p>
            <a:pPr lvl="0">
              <a:buFont typeface="Arial" pitchFamily="34" charset="0"/>
              <a:buChar char="•"/>
            </a:pPr>
            <a:r>
              <a:rPr lang="en-US" sz="1800" dirty="0" smtClean="0"/>
              <a:t>  Examples:</a:t>
            </a:r>
          </a:p>
          <a:p>
            <a:pPr lvl="1">
              <a:buFont typeface="Courier New" pitchFamily="49" charset="0"/>
              <a:buChar char="o"/>
            </a:pPr>
            <a:r>
              <a:rPr lang="en-US" sz="1800" dirty="0" smtClean="0"/>
              <a:t>  Lab supplies</a:t>
            </a:r>
          </a:p>
          <a:p>
            <a:pPr lvl="1">
              <a:buFont typeface="Courier New" pitchFamily="49" charset="0"/>
              <a:buChar char="o"/>
            </a:pPr>
            <a:r>
              <a:rPr lang="en-US" sz="1800" dirty="0" smtClean="0"/>
              <a:t>  Curriculum for a meeting or workshop</a:t>
            </a:r>
          </a:p>
          <a:p>
            <a:pPr lvl="1">
              <a:buFont typeface="Courier New" pitchFamily="49" charset="0"/>
              <a:buChar char="o"/>
            </a:pPr>
            <a:r>
              <a:rPr lang="en-US" sz="1800" dirty="0" smtClean="0"/>
              <a:t>  Computers specifically for a sponsored project</a:t>
            </a:r>
          </a:p>
          <a:p>
            <a:pPr lvl="2">
              <a:buFont typeface="Wingdings" pitchFamily="2" charset="2"/>
              <a:buChar char="§"/>
            </a:pPr>
            <a:r>
              <a:rPr lang="en-US" sz="1800" dirty="0" smtClean="0"/>
              <a:t>  Must be necessary to fulfill the project’s scope of work.</a:t>
            </a:r>
          </a:p>
          <a:p>
            <a:pPr lvl="2">
              <a:buFont typeface="Wingdings" pitchFamily="2" charset="2"/>
              <a:buChar char="§"/>
            </a:pPr>
            <a:r>
              <a:rPr lang="en-US" sz="1800" dirty="0" smtClean="0"/>
              <a:t>  Described and justified in the proposed narrative and budget.</a:t>
            </a:r>
          </a:p>
          <a:p>
            <a:pPr lvl="2">
              <a:buFont typeface="Wingdings" pitchFamily="2" charset="2"/>
              <a:buChar char="§"/>
            </a:pPr>
            <a:r>
              <a:rPr lang="en-US" sz="1800" dirty="0" smtClean="0"/>
              <a:t>  Specifically identified with the project.</a:t>
            </a:r>
          </a:p>
          <a:p>
            <a:pPr lvl="2">
              <a:buFont typeface="Wingdings" pitchFamily="2" charset="2"/>
              <a:buChar char="§"/>
            </a:pPr>
            <a:r>
              <a:rPr lang="en-US" sz="1800" dirty="0" smtClean="0"/>
              <a:t>  Approved by the sponsor.</a:t>
            </a:r>
          </a:p>
          <a:p>
            <a:pPr lvl="0">
              <a:buFont typeface="Arial" pitchFamily="34" charset="0"/>
              <a:buChar char="•"/>
            </a:pPr>
            <a:r>
              <a:rPr lang="en-US" sz="1800" dirty="0" smtClean="0"/>
              <a:t>  If the item cannot be directly linked to your project, it may be unallowable.</a:t>
            </a:r>
          </a:p>
          <a:p>
            <a:pPr lvl="0">
              <a:buFont typeface="Arial" pitchFamily="34" charset="0"/>
              <a:buChar char="•"/>
            </a:pPr>
            <a:r>
              <a:rPr lang="en-US" sz="1800" dirty="0" smtClean="0"/>
              <a:t>  Examples of unallowable supplies and materials:</a:t>
            </a:r>
          </a:p>
          <a:p>
            <a:pPr lvl="1">
              <a:buFont typeface="Courier New" pitchFamily="49" charset="0"/>
              <a:buChar char="o"/>
            </a:pPr>
            <a:r>
              <a:rPr lang="en-US" sz="1800" dirty="0" smtClean="0"/>
              <a:t>  Office supplies and furniture</a:t>
            </a:r>
          </a:p>
          <a:p>
            <a:pPr lvl="1">
              <a:buFont typeface="Courier New" pitchFamily="49" charset="0"/>
              <a:buChar char="o"/>
            </a:pPr>
            <a:r>
              <a:rPr lang="en-US" sz="1800" dirty="0" smtClean="0"/>
              <a:t>  General use computers and printers</a:t>
            </a:r>
          </a:p>
          <a:p>
            <a:pPr lvl="1">
              <a:buFont typeface="Courier New" pitchFamily="49" charset="0"/>
              <a:buChar char="o"/>
            </a:pPr>
            <a:r>
              <a:rPr lang="en-US" sz="1800" dirty="0" smtClean="0"/>
              <a:t>  Cell phones</a:t>
            </a:r>
            <a:endParaRPr lang="en-US" sz="1800" dirty="0"/>
          </a:p>
        </p:txBody>
      </p:sp>
      <p:sp>
        <p:nvSpPr>
          <p:cNvPr id="3" name="Rectangle 2"/>
          <p:cNvSpPr/>
          <p:nvPr/>
        </p:nvSpPr>
        <p:spPr>
          <a:xfrm>
            <a:off x="457200" y="914400"/>
            <a:ext cx="8153400" cy="692497"/>
          </a:xfrm>
          <a:prstGeom prst="rect">
            <a:avLst/>
          </a:prstGeom>
        </p:spPr>
        <p:txBody>
          <a:bodyPr wrap="square">
            <a:spAutoFit/>
          </a:bodyPr>
          <a:lstStyle/>
          <a:p>
            <a:pPr algn="ctr"/>
            <a:r>
              <a:rPr lang="en-US" sz="3900" dirty="0" smtClean="0">
                <a:latin typeface="Cambria" pitchFamily="18" charset="0"/>
              </a:rPr>
              <a:t>Direct Costs – Supplies and Materials</a:t>
            </a:r>
            <a:endParaRPr lang="en-US" sz="3900" dirty="0">
              <a:latin typeface="Cambria"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514600"/>
            <a:ext cx="8001000" cy="3416320"/>
          </a:xfrm>
          <a:prstGeom prst="rect">
            <a:avLst/>
          </a:prstGeom>
        </p:spPr>
        <p:txBody>
          <a:bodyPr wrap="square">
            <a:spAutoFit/>
          </a:bodyPr>
          <a:lstStyle/>
          <a:p>
            <a:pPr lvl="0">
              <a:buFont typeface="Arial" pitchFamily="34" charset="0"/>
              <a:buChar char="•"/>
            </a:pPr>
            <a:r>
              <a:rPr lang="en-US" dirty="0" smtClean="0">
                <a:latin typeface="Cambria" pitchFamily="18" charset="0"/>
              </a:rPr>
              <a:t>  A tangible, non-expendable item with an acquisition cost of $5,000 or more.</a:t>
            </a:r>
          </a:p>
          <a:p>
            <a:pPr lvl="0">
              <a:buFont typeface="Arial" pitchFamily="34" charset="0"/>
              <a:buChar char="•"/>
            </a:pPr>
            <a:r>
              <a:rPr lang="en-US" dirty="0" smtClean="0">
                <a:latin typeface="Cambria" pitchFamily="18" charset="0"/>
              </a:rPr>
              <a:t>  Useful life of the item must be greater than one year.</a:t>
            </a:r>
          </a:p>
          <a:p>
            <a:pPr lvl="0">
              <a:buFont typeface="Arial" pitchFamily="34" charset="0"/>
              <a:buChar char="•"/>
            </a:pPr>
            <a:r>
              <a:rPr lang="en-US" dirty="0" smtClean="0">
                <a:latin typeface="Cambria" pitchFamily="18" charset="0"/>
              </a:rPr>
              <a:t>  Name the specific items of equipment in your proposal budget.</a:t>
            </a:r>
          </a:p>
          <a:p>
            <a:pPr lvl="0">
              <a:buFont typeface="Arial" pitchFamily="34" charset="0"/>
              <a:buChar char="•"/>
            </a:pPr>
            <a:r>
              <a:rPr lang="en-US" dirty="0" smtClean="0">
                <a:latin typeface="Cambria" pitchFamily="18" charset="0"/>
              </a:rPr>
              <a:t>  Equipment purchases should be completed at least 90 days in advance of the project end date.</a:t>
            </a:r>
          </a:p>
          <a:p>
            <a:pPr lvl="0">
              <a:buFont typeface="Arial" pitchFamily="34" charset="0"/>
              <a:buChar char="•"/>
            </a:pPr>
            <a:r>
              <a:rPr lang="en-US" dirty="0" smtClean="0">
                <a:latin typeface="Cambria" pitchFamily="18" charset="0"/>
              </a:rPr>
              <a:t>  Sponsored Programs Accounting and Administration approves equipment purchases.</a:t>
            </a:r>
            <a:endParaRPr lang="en-US" dirty="0">
              <a:latin typeface="Cambria" pitchFamily="18" charset="0"/>
            </a:endParaRPr>
          </a:p>
        </p:txBody>
      </p:sp>
      <p:sp>
        <p:nvSpPr>
          <p:cNvPr id="3" name="Rectangle 2"/>
          <p:cNvSpPr/>
          <p:nvPr/>
        </p:nvSpPr>
        <p:spPr>
          <a:xfrm>
            <a:off x="381000" y="1066800"/>
            <a:ext cx="8305800" cy="707886"/>
          </a:xfrm>
          <a:prstGeom prst="rect">
            <a:avLst/>
          </a:prstGeom>
        </p:spPr>
        <p:txBody>
          <a:bodyPr wrap="square">
            <a:spAutoFit/>
          </a:bodyPr>
          <a:lstStyle/>
          <a:p>
            <a:pPr lvl="1" algn="ctr"/>
            <a:r>
              <a:rPr lang="en-US" sz="4000" dirty="0" smtClean="0">
                <a:latin typeface="Cambria" pitchFamily="18" charset="0"/>
              </a:rPr>
              <a:t>Direct Costs – Equipment</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386548"/>
            <a:ext cx="7848600" cy="3477875"/>
          </a:xfrm>
          <a:prstGeom prst="rect">
            <a:avLst/>
          </a:prstGeom>
        </p:spPr>
        <p:txBody>
          <a:bodyPr wrap="square">
            <a:spAutoFit/>
          </a:bodyPr>
          <a:lstStyle/>
          <a:p>
            <a:pPr lvl="0">
              <a:buFont typeface="Arial" pitchFamily="34" charset="0"/>
              <a:buChar char="•"/>
            </a:pPr>
            <a:r>
              <a:rPr lang="en-US" sz="2200" dirty="0" smtClean="0">
                <a:latin typeface="Cambria" pitchFamily="18" charset="0"/>
              </a:rPr>
              <a:t>  An item that directly benefits the participants of the project who are not employed by the University or paid a salary or wage by the sponsored project.</a:t>
            </a:r>
          </a:p>
          <a:p>
            <a:pPr lvl="1">
              <a:buFont typeface="Courier New" pitchFamily="49" charset="0"/>
              <a:buChar char="o"/>
            </a:pPr>
            <a:r>
              <a:rPr lang="en-US" sz="2200" dirty="0" smtClean="0">
                <a:latin typeface="Cambria" pitchFamily="18" charset="0"/>
              </a:rPr>
              <a:t>  Includes individuals participating in a workshop, training, conference, or other activity funded by the project.</a:t>
            </a:r>
          </a:p>
          <a:p>
            <a:pPr lvl="0">
              <a:buFont typeface="Arial" pitchFamily="34" charset="0"/>
              <a:buChar char="•"/>
            </a:pPr>
            <a:r>
              <a:rPr lang="en-US" sz="2200" dirty="0" smtClean="0">
                <a:latin typeface="Cambria" pitchFamily="18" charset="0"/>
              </a:rPr>
              <a:t>  Examples:</a:t>
            </a:r>
          </a:p>
          <a:p>
            <a:pPr lvl="1">
              <a:buFont typeface="Courier New" pitchFamily="49" charset="0"/>
              <a:buChar char="o"/>
            </a:pPr>
            <a:r>
              <a:rPr lang="en-US" sz="2200" dirty="0" smtClean="0">
                <a:latin typeface="Cambria" pitchFamily="18" charset="0"/>
              </a:rPr>
              <a:t>  Registration fees</a:t>
            </a:r>
          </a:p>
          <a:p>
            <a:pPr lvl="1">
              <a:buFont typeface="Courier New" pitchFamily="49" charset="0"/>
              <a:buChar char="o"/>
            </a:pPr>
            <a:r>
              <a:rPr lang="en-US" sz="2200" dirty="0" smtClean="0">
                <a:latin typeface="Cambria" pitchFamily="18" charset="0"/>
              </a:rPr>
              <a:t>  Travel expenses</a:t>
            </a:r>
          </a:p>
          <a:p>
            <a:pPr lvl="1">
              <a:buFont typeface="Courier New" pitchFamily="49" charset="0"/>
              <a:buChar char="o"/>
            </a:pPr>
            <a:r>
              <a:rPr lang="en-US" sz="2200" dirty="0" smtClean="0">
                <a:latin typeface="Cambria" pitchFamily="18" charset="0"/>
              </a:rPr>
              <a:t>  Supplies given to the participants</a:t>
            </a:r>
          </a:p>
          <a:p>
            <a:pPr lvl="1">
              <a:buFont typeface="Courier New" pitchFamily="49" charset="0"/>
              <a:buChar char="o"/>
            </a:pPr>
            <a:r>
              <a:rPr lang="en-US" sz="2200" dirty="0" smtClean="0">
                <a:latin typeface="Cambria" pitchFamily="18" charset="0"/>
              </a:rPr>
              <a:t>  Per diem</a:t>
            </a:r>
            <a:endParaRPr lang="en-US" sz="2200" dirty="0">
              <a:latin typeface="Cambria" pitchFamily="18" charset="0"/>
            </a:endParaRPr>
          </a:p>
        </p:txBody>
      </p:sp>
      <p:sp>
        <p:nvSpPr>
          <p:cNvPr id="3" name="Rectangle 2"/>
          <p:cNvSpPr/>
          <p:nvPr/>
        </p:nvSpPr>
        <p:spPr>
          <a:xfrm>
            <a:off x="533400" y="1066800"/>
            <a:ext cx="8082552" cy="707886"/>
          </a:xfrm>
          <a:prstGeom prst="rect">
            <a:avLst/>
          </a:prstGeom>
        </p:spPr>
        <p:txBody>
          <a:bodyPr wrap="square">
            <a:spAutoFit/>
          </a:bodyPr>
          <a:lstStyle/>
          <a:p>
            <a:pPr algn="ctr"/>
            <a:r>
              <a:rPr lang="en-US" sz="4000" dirty="0" smtClean="0">
                <a:latin typeface="Cambria" pitchFamily="18" charset="0"/>
              </a:rPr>
              <a:t>Direct Costs – Participant Support</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971800"/>
            <a:ext cx="8001000" cy="3046988"/>
          </a:xfrm>
          <a:prstGeom prst="rect">
            <a:avLst/>
          </a:prstGeom>
        </p:spPr>
        <p:txBody>
          <a:bodyPr wrap="square">
            <a:spAutoFit/>
          </a:bodyPr>
          <a:lstStyle/>
          <a:p>
            <a:pPr lvl="0">
              <a:buFont typeface="Arial" pitchFamily="34" charset="0"/>
              <a:buChar char="•"/>
            </a:pPr>
            <a:r>
              <a:rPr lang="en-US" dirty="0" smtClean="0">
                <a:latin typeface="Cambria" pitchFamily="18" charset="0"/>
              </a:rPr>
              <a:t>  Included if salaries are proposed for Graduate Research Assistantships.</a:t>
            </a:r>
          </a:p>
          <a:p>
            <a:pPr lvl="1">
              <a:buFont typeface="Courier New" pitchFamily="49" charset="0"/>
              <a:buChar char="o"/>
            </a:pPr>
            <a:r>
              <a:rPr lang="en-US" dirty="0" smtClean="0">
                <a:latin typeface="Cambria" pitchFamily="18" charset="0"/>
              </a:rPr>
              <a:t>  Ask your College Grant Coordinator for assistance in calculating the GAD.</a:t>
            </a:r>
          </a:p>
          <a:p>
            <a:pPr lvl="0">
              <a:buFont typeface="Arial" pitchFamily="34" charset="0"/>
              <a:buChar char="•"/>
            </a:pPr>
            <a:r>
              <a:rPr lang="en-US" dirty="0" smtClean="0">
                <a:latin typeface="Cambria" pitchFamily="18" charset="0"/>
              </a:rPr>
              <a:t>  For GAD policy questions, contact the Graduate School.</a:t>
            </a:r>
          </a:p>
          <a:p>
            <a:pPr lvl="0">
              <a:buFont typeface="Arial" pitchFamily="34" charset="0"/>
              <a:buChar char="•"/>
            </a:pPr>
            <a:r>
              <a:rPr lang="en-US" dirty="0" smtClean="0">
                <a:latin typeface="Cambria" pitchFamily="18" charset="0"/>
              </a:rPr>
              <a:t>  GAD is budgeted as “Graduate Assistant Tuition Remission” and included in the “Other” budget category on sponsor forms.</a:t>
            </a:r>
            <a:endParaRPr lang="en-US" dirty="0">
              <a:latin typeface="Cambria" pitchFamily="18" charset="0"/>
            </a:endParaRPr>
          </a:p>
        </p:txBody>
      </p:sp>
      <p:sp>
        <p:nvSpPr>
          <p:cNvPr id="3" name="Rectangle 2"/>
          <p:cNvSpPr/>
          <p:nvPr/>
        </p:nvSpPr>
        <p:spPr>
          <a:xfrm>
            <a:off x="457200" y="1143000"/>
            <a:ext cx="8229600" cy="1323439"/>
          </a:xfrm>
          <a:prstGeom prst="rect">
            <a:avLst/>
          </a:prstGeom>
        </p:spPr>
        <p:txBody>
          <a:bodyPr wrap="square">
            <a:spAutoFit/>
          </a:bodyPr>
          <a:lstStyle/>
          <a:p>
            <a:pPr algn="ctr"/>
            <a:r>
              <a:rPr lang="en-US" sz="3900" dirty="0" smtClean="0">
                <a:latin typeface="Cambria" pitchFamily="18" charset="0"/>
              </a:rPr>
              <a:t>Direct Costs –</a:t>
            </a:r>
          </a:p>
          <a:p>
            <a:pPr algn="ctr"/>
            <a:r>
              <a:rPr lang="en-US" sz="3900" dirty="0" smtClean="0">
                <a:latin typeface="Cambria" pitchFamily="18" charset="0"/>
              </a:rPr>
              <a:t> Graduate Assistant Differential (GAD)</a:t>
            </a:r>
            <a:endParaRPr lang="en-US" sz="3900" dirty="0">
              <a:latin typeface="Cambria"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362200"/>
            <a:ext cx="7848600" cy="3816429"/>
          </a:xfrm>
          <a:prstGeom prst="rect">
            <a:avLst/>
          </a:prstGeom>
        </p:spPr>
        <p:txBody>
          <a:bodyPr wrap="square">
            <a:spAutoFit/>
          </a:bodyPr>
          <a:lstStyle/>
          <a:p>
            <a:pPr lvl="0">
              <a:buFont typeface="Arial" pitchFamily="34" charset="0"/>
              <a:buChar char="•"/>
            </a:pPr>
            <a:r>
              <a:rPr lang="en-US" sz="2200" dirty="0" smtClean="0">
                <a:latin typeface="Cambria" pitchFamily="18" charset="0"/>
              </a:rPr>
              <a:t>  Software or data</a:t>
            </a:r>
          </a:p>
          <a:p>
            <a:pPr lvl="0">
              <a:buFont typeface="Arial" pitchFamily="34" charset="0"/>
              <a:buChar char="•"/>
            </a:pPr>
            <a:r>
              <a:rPr lang="en-US" sz="2200" dirty="0" smtClean="0">
                <a:latin typeface="Cambria" pitchFamily="18" charset="0"/>
              </a:rPr>
              <a:t>  Postage</a:t>
            </a:r>
          </a:p>
          <a:p>
            <a:pPr lvl="0">
              <a:buFont typeface="Arial" pitchFamily="34" charset="0"/>
              <a:buChar char="•"/>
            </a:pPr>
            <a:r>
              <a:rPr lang="en-US" sz="2200" dirty="0" smtClean="0">
                <a:latin typeface="Cambria" pitchFamily="18" charset="0"/>
              </a:rPr>
              <a:t>  Rentals</a:t>
            </a:r>
          </a:p>
          <a:p>
            <a:pPr lvl="0">
              <a:buFont typeface="Arial" pitchFamily="34" charset="0"/>
              <a:buChar char="•"/>
            </a:pPr>
            <a:r>
              <a:rPr lang="en-US" sz="2200" dirty="0" smtClean="0">
                <a:latin typeface="Cambria" pitchFamily="18" charset="0"/>
              </a:rPr>
              <a:t>  Printing costs</a:t>
            </a:r>
          </a:p>
          <a:p>
            <a:pPr lvl="0">
              <a:buFont typeface="Arial" pitchFamily="34" charset="0"/>
              <a:buChar char="•"/>
            </a:pPr>
            <a:r>
              <a:rPr lang="en-US" sz="2200" dirty="0" smtClean="0">
                <a:latin typeface="Cambria" pitchFamily="18" charset="0"/>
              </a:rPr>
              <a:t>  Publishing costs</a:t>
            </a:r>
          </a:p>
          <a:p>
            <a:pPr lvl="0">
              <a:buFont typeface="Arial" pitchFamily="34" charset="0"/>
              <a:buChar char="•"/>
            </a:pPr>
            <a:r>
              <a:rPr lang="en-US" sz="2200" dirty="0" smtClean="0">
                <a:latin typeface="Cambria" pitchFamily="18" charset="0"/>
              </a:rPr>
              <a:t>  Consultants</a:t>
            </a:r>
          </a:p>
          <a:p>
            <a:pPr lvl="1">
              <a:buFont typeface="Courier New" pitchFamily="49" charset="0"/>
              <a:buChar char="o"/>
            </a:pPr>
            <a:r>
              <a:rPr lang="en-US" sz="2200" dirty="0" smtClean="0">
                <a:latin typeface="Cambria" pitchFamily="18" charset="0"/>
              </a:rPr>
              <a:t>  Be sure to include a letter or scope of work outlining their tasks and the exact dollar amount for their work.</a:t>
            </a:r>
          </a:p>
          <a:p>
            <a:pPr lvl="1">
              <a:buFont typeface="Courier New" pitchFamily="49" charset="0"/>
              <a:buChar char="o"/>
            </a:pPr>
            <a:r>
              <a:rPr lang="en-US" sz="2200" dirty="0" smtClean="0">
                <a:latin typeface="Cambria" pitchFamily="18" charset="0"/>
              </a:rPr>
              <a:t>  If consultants are not specifically named but proposed, then their services must go through procurement after the sponsored project is awarded.</a:t>
            </a:r>
            <a:endParaRPr lang="en-US" sz="2200" dirty="0">
              <a:latin typeface="Cambria" pitchFamily="18" charset="0"/>
            </a:endParaRPr>
          </a:p>
        </p:txBody>
      </p:sp>
      <p:sp>
        <p:nvSpPr>
          <p:cNvPr id="3" name="Rectangle 2"/>
          <p:cNvSpPr/>
          <p:nvPr/>
        </p:nvSpPr>
        <p:spPr>
          <a:xfrm>
            <a:off x="533400" y="990600"/>
            <a:ext cx="8001000" cy="707886"/>
          </a:xfrm>
          <a:prstGeom prst="rect">
            <a:avLst/>
          </a:prstGeom>
        </p:spPr>
        <p:txBody>
          <a:bodyPr wrap="square">
            <a:spAutoFit/>
          </a:bodyPr>
          <a:lstStyle/>
          <a:p>
            <a:pPr algn="ctr"/>
            <a:r>
              <a:rPr lang="en-US" sz="4000" dirty="0" smtClean="0">
                <a:latin typeface="Cambria" pitchFamily="18" charset="0"/>
              </a:rPr>
              <a:t>Direct Costs – Other</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457200" y="2275218"/>
            <a:ext cx="81534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Included if another university or organization will perform a substantial amount of the work.</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Subawardee</a:t>
            </a: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is bound by same obligations as prime </a:t>
            </a:r>
            <a:r>
              <a:rPr kumimoji="0" lang="en-US" sz="20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awardee</a:t>
            </a: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Be sure to include:</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Scope of Work</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Budget</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a:p>
            <a:pPr marL="914400" marR="0" lvl="2" indent="0" algn="l"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May reflect their fringe benefit rates and approved F&amp;A rate.</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Signature of the </a:t>
            </a:r>
            <a:r>
              <a:rPr kumimoji="0" lang="en-US" sz="20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subawardee’s</a:t>
            </a: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Authorized Organization Representative (AOR)</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en-US" sz="20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Subawards</a:t>
            </a: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are issued by the Office of Sponsored Programs after the University receives the award from the sponsor.</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pPr>
            <a:r>
              <a:rPr kumimoji="0" lang="en-US" sz="20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Does not require a procurement certification. </a:t>
            </a:r>
            <a:endParaRPr kumimoji="0" lang="en-US" sz="2000" b="0" i="0" u="none" strike="noStrike" cap="none" normalizeH="0" baseline="0" dirty="0" smtClean="0">
              <a:ln>
                <a:noFill/>
              </a:ln>
              <a:solidFill>
                <a:schemeClr val="tx1"/>
              </a:solidFill>
              <a:effectLst/>
              <a:latin typeface="Cambria" pitchFamily="18" charset="0"/>
              <a:cs typeface="Arial" pitchFamily="34" charset="0"/>
            </a:endParaRPr>
          </a:p>
        </p:txBody>
      </p:sp>
      <p:sp>
        <p:nvSpPr>
          <p:cNvPr id="3" name="Rectangle 2"/>
          <p:cNvSpPr/>
          <p:nvPr/>
        </p:nvSpPr>
        <p:spPr>
          <a:xfrm>
            <a:off x="381000" y="1143000"/>
            <a:ext cx="8001000" cy="707886"/>
          </a:xfrm>
          <a:prstGeom prst="rect">
            <a:avLst/>
          </a:prstGeom>
        </p:spPr>
        <p:txBody>
          <a:bodyPr wrap="square">
            <a:spAutoFit/>
          </a:bodyPr>
          <a:lstStyle/>
          <a:p>
            <a:pPr lvl="1" algn="ctr"/>
            <a:r>
              <a:rPr lang="en-US" sz="4000" dirty="0" smtClean="0">
                <a:latin typeface="Cambria" pitchFamily="18" charset="0"/>
              </a:rPr>
              <a:t>Direct Costs – </a:t>
            </a:r>
            <a:r>
              <a:rPr lang="en-US" sz="4000" dirty="0" err="1" smtClean="0">
                <a:latin typeface="Cambria" pitchFamily="18" charset="0"/>
              </a:rPr>
              <a:t>Subawards</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752599"/>
            <a:ext cx="8077200" cy="4401205"/>
          </a:xfrm>
          <a:prstGeom prst="rect">
            <a:avLst/>
          </a:prstGeom>
        </p:spPr>
        <p:txBody>
          <a:bodyPr wrap="square">
            <a:spAutoFit/>
          </a:bodyPr>
          <a:lstStyle/>
          <a:p>
            <a:pPr lvl="0">
              <a:buFont typeface="Arial" pitchFamily="34" charset="0"/>
              <a:buChar char="•"/>
            </a:pPr>
            <a:r>
              <a:rPr lang="en-US" sz="2000" dirty="0" smtClean="0">
                <a:latin typeface="Cambria" pitchFamily="18" charset="0"/>
              </a:rPr>
              <a:t>  General Office Supplies</a:t>
            </a:r>
          </a:p>
          <a:p>
            <a:pPr lvl="0">
              <a:buFont typeface="Arial" pitchFamily="34" charset="0"/>
              <a:buChar char="•"/>
            </a:pPr>
            <a:r>
              <a:rPr lang="en-US" sz="2000" dirty="0" smtClean="0">
                <a:latin typeface="Cambria" pitchFamily="18" charset="0"/>
              </a:rPr>
              <a:t>  Administrative or Supporting Salaries</a:t>
            </a:r>
          </a:p>
          <a:p>
            <a:pPr lvl="0">
              <a:buFont typeface="Arial" pitchFamily="34" charset="0"/>
              <a:buChar char="•"/>
            </a:pPr>
            <a:r>
              <a:rPr lang="en-US" sz="2000" dirty="0" smtClean="0">
                <a:latin typeface="Cambria" pitchFamily="18" charset="0"/>
              </a:rPr>
              <a:t>  Entertainment</a:t>
            </a:r>
          </a:p>
          <a:p>
            <a:pPr lvl="0">
              <a:buFont typeface="Arial" pitchFamily="34" charset="0"/>
              <a:buChar char="•"/>
            </a:pPr>
            <a:r>
              <a:rPr lang="en-US" sz="2000" dirty="0" smtClean="0">
                <a:latin typeface="Cambria" pitchFamily="18" charset="0"/>
              </a:rPr>
              <a:t>  Food* and Alcoholic Beverages</a:t>
            </a:r>
          </a:p>
          <a:p>
            <a:pPr lvl="0">
              <a:buFont typeface="Arial" pitchFamily="34" charset="0"/>
              <a:buChar char="•"/>
            </a:pPr>
            <a:r>
              <a:rPr lang="en-US" sz="2000" dirty="0" smtClean="0">
                <a:latin typeface="Cambria" pitchFamily="18" charset="0"/>
              </a:rPr>
              <a:t>  Promotional Items*</a:t>
            </a:r>
          </a:p>
          <a:p>
            <a:pPr lvl="0">
              <a:buFont typeface="Arial" pitchFamily="34" charset="0"/>
              <a:buChar char="•"/>
            </a:pPr>
            <a:r>
              <a:rPr lang="en-US" sz="2000" dirty="0" smtClean="0">
                <a:latin typeface="Cambria" pitchFamily="18" charset="0"/>
              </a:rPr>
              <a:t>  General Maintenance Costs</a:t>
            </a:r>
          </a:p>
          <a:p>
            <a:pPr lvl="0">
              <a:buFont typeface="Arial" pitchFamily="34" charset="0"/>
              <a:buChar char="•"/>
            </a:pPr>
            <a:r>
              <a:rPr lang="en-US" sz="2000" dirty="0" smtClean="0">
                <a:latin typeface="Cambria" pitchFamily="18" charset="0"/>
              </a:rPr>
              <a:t>  Local Telephone Calls and Cellular Phones</a:t>
            </a:r>
          </a:p>
          <a:p>
            <a:pPr lvl="0">
              <a:buFont typeface="Arial" pitchFamily="34" charset="0"/>
              <a:buChar char="•"/>
            </a:pPr>
            <a:r>
              <a:rPr lang="en-US" sz="2000" dirty="0" smtClean="0">
                <a:latin typeface="Cambria" pitchFamily="18" charset="0"/>
              </a:rPr>
              <a:t>  Lobbying</a:t>
            </a:r>
          </a:p>
          <a:p>
            <a:pPr lvl="0">
              <a:buFont typeface="Arial" pitchFamily="34" charset="0"/>
              <a:buChar char="•"/>
            </a:pPr>
            <a:r>
              <a:rPr lang="en-US" sz="2000" dirty="0" smtClean="0">
                <a:latin typeface="Cambria" pitchFamily="18" charset="0"/>
              </a:rPr>
              <a:t>  Any costs that are considered Facilities and Administration Costs</a:t>
            </a:r>
          </a:p>
          <a:p>
            <a:pPr lvl="1">
              <a:buFont typeface="Courier New" pitchFamily="49" charset="0"/>
              <a:buChar char="o"/>
            </a:pPr>
            <a:r>
              <a:rPr lang="en-US" sz="2000" dirty="0" smtClean="0">
                <a:latin typeface="Cambria" pitchFamily="18" charset="0"/>
              </a:rPr>
              <a:t>  Items marked with an asterisk could be considered allowable if they are necessary for project activities such as food at a workshop or advertising for employees for a sponsored project.</a:t>
            </a:r>
          </a:p>
          <a:p>
            <a:pPr lvl="0">
              <a:buFont typeface="Arial" pitchFamily="34" charset="0"/>
              <a:buChar char="•"/>
            </a:pPr>
            <a:r>
              <a:rPr lang="en-US" sz="2000" dirty="0" smtClean="0">
                <a:latin typeface="Cambria" pitchFamily="18" charset="0"/>
              </a:rPr>
              <a:t>  If you ever have a question about an item, your first line of contact is your College Grant Coordinator.</a:t>
            </a:r>
            <a:endParaRPr lang="en-US" sz="2000" dirty="0">
              <a:latin typeface="Cambria" pitchFamily="18" charset="0"/>
            </a:endParaRPr>
          </a:p>
        </p:txBody>
      </p:sp>
      <p:sp>
        <p:nvSpPr>
          <p:cNvPr id="3" name="Rectangle 2"/>
          <p:cNvSpPr/>
          <p:nvPr/>
        </p:nvSpPr>
        <p:spPr>
          <a:xfrm>
            <a:off x="381000" y="838200"/>
            <a:ext cx="8305800" cy="707886"/>
          </a:xfrm>
          <a:prstGeom prst="rect">
            <a:avLst/>
          </a:prstGeom>
        </p:spPr>
        <p:txBody>
          <a:bodyPr wrap="square">
            <a:spAutoFit/>
          </a:bodyPr>
          <a:lstStyle/>
          <a:p>
            <a:pPr algn="ctr"/>
            <a:r>
              <a:rPr lang="en-US" sz="4000" dirty="0" smtClean="0">
                <a:latin typeface="Cambria" pitchFamily="18" charset="0"/>
              </a:rPr>
              <a:t>Unallowable Direct Costs</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0"/>
            <a:ext cx="8001000" cy="2677656"/>
          </a:xfrm>
          <a:prstGeom prst="rect">
            <a:avLst/>
          </a:prstGeom>
        </p:spPr>
        <p:txBody>
          <a:bodyPr wrap="square">
            <a:spAutoFit/>
          </a:bodyPr>
          <a:lstStyle/>
          <a:p>
            <a:pPr lvl="0">
              <a:buFont typeface="Arial" pitchFamily="34" charset="0"/>
              <a:buChar char="•"/>
            </a:pPr>
            <a:r>
              <a:rPr lang="en-US" dirty="0" smtClean="0">
                <a:latin typeface="Cambria" pitchFamily="18" charset="0"/>
              </a:rPr>
              <a:t>  Known also as indirect costs.</a:t>
            </a:r>
          </a:p>
          <a:p>
            <a:pPr lvl="0">
              <a:buFont typeface="Arial" pitchFamily="34" charset="0"/>
              <a:buChar char="•"/>
            </a:pPr>
            <a:r>
              <a:rPr lang="en-US" dirty="0" smtClean="0">
                <a:latin typeface="Cambria" pitchFamily="18" charset="0"/>
              </a:rPr>
              <a:t>  Costs that cannot be identified readily and specifically with a particular sponsored project.</a:t>
            </a:r>
          </a:p>
          <a:p>
            <a:pPr lvl="0">
              <a:buFont typeface="Arial" pitchFamily="34" charset="0"/>
              <a:buChar char="•"/>
            </a:pPr>
            <a:r>
              <a:rPr lang="en-US" dirty="0" smtClean="0">
                <a:latin typeface="Cambria" pitchFamily="18" charset="0"/>
              </a:rPr>
              <a:t>  F&amp;A costs are determined using a federally negotiated rate.</a:t>
            </a:r>
          </a:p>
          <a:p>
            <a:pPr lvl="0">
              <a:buFont typeface="Arial" pitchFamily="34" charset="0"/>
              <a:buChar char="•"/>
            </a:pPr>
            <a:r>
              <a:rPr lang="en-US" dirty="0" smtClean="0">
                <a:latin typeface="Cambria" pitchFamily="18" charset="0"/>
              </a:rPr>
              <a:t>  Must be included on all sponsored program proposals unless there is a sponsor restriction.</a:t>
            </a:r>
            <a:endParaRPr lang="en-US" dirty="0">
              <a:latin typeface="Cambria" pitchFamily="18" charset="0"/>
            </a:endParaRPr>
          </a:p>
        </p:txBody>
      </p:sp>
      <p:sp>
        <p:nvSpPr>
          <p:cNvPr id="3" name="Rectangle 2"/>
          <p:cNvSpPr/>
          <p:nvPr/>
        </p:nvSpPr>
        <p:spPr>
          <a:xfrm>
            <a:off x="609600" y="1143000"/>
            <a:ext cx="7848600" cy="1292662"/>
          </a:xfrm>
          <a:prstGeom prst="rect">
            <a:avLst/>
          </a:prstGeom>
        </p:spPr>
        <p:txBody>
          <a:bodyPr wrap="square">
            <a:spAutoFit/>
          </a:bodyPr>
          <a:lstStyle/>
          <a:p>
            <a:pPr algn="ctr"/>
            <a:r>
              <a:rPr lang="en-US" sz="3900" dirty="0" smtClean="0">
                <a:latin typeface="Cambria" pitchFamily="18" charset="0"/>
              </a:rPr>
              <a:t>Facilities and Administration </a:t>
            </a:r>
          </a:p>
          <a:p>
            <a:pPr algn="ctr"/>
            <a:r>
              <a:rPr lang="en-US" sz="3900" dirty="0" smtClean="0">
                <a:latin typeface="Cambria" pitchFamily="18" charset="0"/>
              </a:rPr>
              <a:t>(F&amp;A) Costs</a:t>
            </a:r>
            <a:endParaRPr lang="en-US" sz="3900" dirty="0">
              <a:latin typeface="Cambria"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1"/>
          <p:cNvSpPr>
            <a:spLocks noChangeArrowheads="1"/>
          </p:cNvSpPr>
          <p:nvPr/>
        </p:nvSpPr>
        <p:spPr bwMode="auto">
          <a:xfrm>
            <a:off x="457200" y="1647885"/>
            <a:ext cx="80772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914400" algn="l"/>
              </a:tabLst>
            </a:pPr>
            <a:r>
              <a:rPr kumimoji="0" lang="en-US" sz="18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Modified Total Direct Costs (MTDC)</a:t>
            </a:r>
            <a:endParaRPr kumimoji="0" lang="en-US" sz="1800" b="0"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tab pos="914400" algn="l"/>
              </a:tabLst>
            </a:pPr>
            <a:r>
              <a:rPr kumimoji="0" lang="en-US" sz="18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Approved and agreed upon method of Clemson University.</a:t>
            </a:r>
            <a:endParaRPr kumimoji="0" lang="en-US" sz="1800" b="0"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tab pos="914400" algn="l"/>
              </a:tabLst>
            </a:pPr>
            <a:r>
              <a:rPr kumimoji="0" lang="en-US" sz="18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Excludes equipment, capital expenditures, student tuition remission, rental costs of off-site facilities, scholarships, fellowships, and the portion of each </a:t>
            </a:r>
            <a:r>
              <a:rPr kumimoji="0" lang="en-US" sz="18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subaward</a:t>
            </a:r>
            <a:r>
              <a:rPr kumimoji="0" lang="en-US" sz="18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in excess of $25,000.</a:t>
            </a:r>
            <a:endParaRPr kumimoji="0" lang="en-US" sz="18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18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Total Direct Costs (TDC)</a:t>
            </a:r>
            <a:endParaRPr kumimoji="0" lang="en-US" sz="1800" b="0"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tab pos="914400" algn="l"/>
              </a:tabLst>
            </a:pPr>
            <a:r>
              <a:rPr kumimoji="0" lang="en-US" sz="18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Applied only when the program announcement has instructed its use.</a:t>
            </a:r>
            <a:endParaRPr kumimoji="0" lang="en-US" sz="1800" b="0"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tab pos="914400" algn="l"/>
              </a:tabLst>
            </a:pPr>
            <a:r>
              <a:rPr kumimoji="0" lang="en-US" sz="18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F&amp;A rate is applied to all direct costs.</a:t>
            </a:r>
            <a:endParaRPr kumimoji="0" lang="en-US" sz="18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18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Total Federal Funds Awarded/Total Project Costs (TFFA/TPC)</a:t>
            </a:r>
            <a:endParaRPr kumimoji="0" lang="en-US" sz="1800" b="0"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tab pos="914400" algn="l"/>
              </a:tabLst>
            </a:pPr>
            <a:r>
              <a:rPr kumimoji="0" lang="en-US" sz="18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Required by some federal agencies such as USDA.</a:t>
            </a:r>
            <a:endParaRPr kumimoji="0" lang="en-US" sz="1800" b="0" i="0" u="none" strike="noStrike" cap="none" normalizeH="0" baseline="0" dirty="0" smtClean="0">
              <a:ln>
                <a:noFill/>
              </a:ln>
              <a:solidFill>
                <a:schemeClr val="tx1"/>
              </a:solidFill>
              <a:effectLst/>
              <a:latin typeface="Cambria" pitchFamily="18" charset="0"/>
              <a:cs typeface="Arial" pitchFamily="34" charset="0"/>
            </a:endParaRPr>
          </a:p>
          <a:p>
            <a:pPr marL="914400" marR="0" lvl="2" indent="0" algn="l" defTabSz="914400" rtl="0"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en-US" sz="18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Example: USDA allows 22% of total federal funds awarded to be F&amp;A costs which leaves 78% of direct cost items federally funded.</a:t>
            </a:r>
            <a:endParaRPr kumimoji="0" lang="en-US" sz="18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914400" algn="l"/>
              </a:tabLst>
            </a:pPr>
            <a:r>
              <a:rPr kumimoji="0" lang="en-US" sz="18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Sometimes the RFP will instruct applicants to use the lesser of their negotiated rates (MTDC full rate or TFFA/TPC).</a:t>
            </a:r>
            <a:endParaRPr kumimoji="0" lang="en-US" sz="1800" b="0" i="0" u="none" strike="noStrike" cap="none" normalizeH="0" baseline="0" dirty="0" smtClean="0">
              <a:ln>
                <a:noFill/>
              </a:ln>
              <a:solidFill>
                <a:schemeClr val="tx1"/>
              </a:solidFill>
              <a:effectLst/>
              <a:latin typeface="Cambria" pitchFamily="18"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Courier New" pitchFamily="49" charset="0"/>
              <a:buChar char="o"/>
              <a:tabLst>
                <a:tab pos="914400" algn="l"/>
              </a:tabLst>
            </a:pPr>
            <a:r>
              <a:rPr kumimoji="0" lang="en-US" sz="18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Budget should be calculated using the MTDC with full rate and TFFA/TPC at restricted rate to determine the lower F&amp;A recovery.</a:t>
            </a:r>
            <a:endParaRPr kumimoji="0" lang="en-US" sz="1800" b="0" i="0" u="none" strike="noStrike" cap="none" normalizeH="0" baseline="0" dirty="0" smtClean="0">
              <a:ln>
                <a:noFill/>
              </a:ln>
              <a:solidFill>
                <a:schemeClr val="tx1"/>
              </a:solidFill>
              <a:effectLst/>
              <a:latin typeface="Cambria" pitchFamily="18" charset="0"/>
              <a:cs typeface="Arial" pitchFamily="34" charset="0"/>
            </a:endParaRPr>
          </a:p>
        </p:txBody>
      </p:sp>
      <p:sp>
        <p:nvSpPr>
          <p:cNvPr id="3" name="Rectangle 2"/>
          <p:cNvSpPr/>
          <p:nvPr/>
        </p:nvSpPr>
        <p:spPr>
          <a:xfrm>
            <a:off x="457200" y="838200"/>
            <a:ext cx="8077200" cy="707886"/>
          </a:xfrm>
          <a:prstGeom prst="rect">
            <a:avLst/>
          </a:prstGeom>
        </p:spPr>
        <p:txBody>
          <a:bodyPr wrap="square">
            <a:spAutoFit/>
          </a:bodyPr>
          <a:lstStyle/>
          <a:p>
            <a:pPr algn="ctr"/>
            <a:r>
              <a:rPr lang="en-US" sz="4000" dirty="0" smtClean="0">
                <a:latin typeface="Cambria" pitchFamily="18" charset="0"/>
              </a:rPr>
              <a:t>Calculation of F&amp;A Costs</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Background</a:t>
            </a:r>
          </a:p>
        </p:txBody>
      </p:sp>
      <p:sp>
        <p:nvSpPr>
          <p:cNvPr id="5123" name="Rectangle 3"/>
          <p:cNvSpPr>
            <a:spLocks noGrp="1" noChangeArrowheads="1"/>
          </p:cNvSpPr>
          <p:nvPr>
            <p:ph type="body" idx="1"/>
          </p:nvPr>
        </p:nvSpPr>
        <p:spPr bwMode="auto">
          <a:xfrm>
            <a:off x="457200" y="1676400"/>
            <a:ext cx="8077200" cy="3505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mtClean="0"/>
              <a:t>B.S., Chemical Engineering (BioChE minor)</a:t>
            </a:r>
          </a:p>
          <a:p>
            <a:pPr lvl="1" eaLnBrk="1" hangingPunct="1">
              <a:lnSpc>
                <a:spcPct val="90000"/>
              </a:lnSpc>
            </a:pPr>
            <a:r>
              <a:rPr lang="en-US" smtClean="0"/>
              <a:t>NC State University, 1990 </a:t>
            </a:r>
          </a:p>
          <a:p>
            <a:pPr eaLnBrk="1" hangingPunct="1">
              <a:lnSpc>
                <a:spcPct val="90000"/>
              </a:lnSpc>
            </a:pPr>
            <a:r>
              <a:rPr lang="en-US" smtClean="0"/>
              <a:t>M.S., Bioengineering</a:t>
            </a:r>
          </a:p>
          <a:p>
            <a:pPr lvl="1" eaLnBrk="1" hangingPunct="1">
              <a:lnSpc>
                <a:spcPct val="90000"/>
              </a:lnSpc>
            </a:pPr>
            <a:r>
              <a:rPr lang="en-US" smtClean="0"/>
              <a:t>Clemson University, 1992</a:t>
            </a:r>
          </a:p>
          <a:p>
            <a:pPr eaLnBrk="1" hangingPunct="1">
              <a:lnSpc>
                <a:spcPct val="90000"/>
              </a:lnSpc>
            </a:pPr>
            <a:r>
              <a:rPr lang="en-US" smtClean="0"/>
              <a:t>Ph.D., Bioengineering (ExSt minor)</a:t>
            </a:r>
          </a:p>
          <a:p>
            <a:pPr lvl="1" eaLnBrk="1" hangingPunct="1">
              <a:lnSpc>
                <a:spcPct val="90000"/>
              </a:lnSpc>
            </a:pPr>
            <a:r>
              <a:rPr lang="en-US" smtClean="0"/>
              <a:t>Clemson University, 1996</a:t>
            </a:r>
          </a:p>
          <a:p>
            <a:pPr eaLnBrk="1" hangingPunct="1">
              <a:lnSpc>
                <a:spcPct val="90000"/>
              </a:lnSpc>
            </a:pPr>
            <a:r>
              <a:rPr lang="en-US" b="1" smtClean="0">
                <a:solidFill>
                  <a:srgbClr val="7030A0"/>
                </a:solidFill>
              </a:rPr>
              <a:t>Postdoctorate, Tissue Engineering</a:t>
            </a:r>
          </a:p>
          <a:p>
            <a:pPr lvl="1" eaLnBrk="1" hangingPunct="1">
              <a:lnSpc>
                <a:spcPct val="90000"/>
              </a:lnSpc>
            </a:pPr>
            <a:r>
              <a:rPr lang="en-US" b="1" smtClean="0">
                <a:solidFill>
                  <a:srgbClr val="7030A0"/>
                </a:solidFill>
              </a:rPr>
              <a:t>Carolinas Medical Center, 1999</a:t>
            </a:r>
          </a:p>
        </p:txBody>
      </p:sp>
      <p:sp>
        <p:nvSpPr>
          <p:cNvPr id="5124" name="Line 5"/>
          <p:cNvSpPr>
            <a:spLocks noChangeShapeType="1"/>
          </p:cNvSpPr>
          <p:nvPr/>
        </p:nvSpPr>
        <p:spPr bwMode="auto">
          <a:xfrm>
            <a:off x="762000" y="1295400"/>
            <a:ext cx="7696200" cy="0"/>
          </a:xfrm>
          <a:prstGeom prst="line">
            <a:avLst/>
          </a:prstGeom>
          <a:noFill/>
          <a:ln w="38100">
            <a:solidFill>
              <a:schemeClr val="fo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362200"/>
            <a:ext cx="8001000" cy="3785652"/>
          </a:xfrm>
          <a:prstGeom prst="rect">
            <a:avLst/>
          </a:prstGeom>
        </p:spPr>
        <p:txBody>
          <a:bodyPr wrap="square">
            <a:spAutoFit/>
          </a:bodyPr>
          <a:lstStyle/>
          <a:p>
            <a:pPr lvl="0">
              <a:buFont typeface="Arial" pitchFamily="34" charset="0"/>
              <a:buChar char="•"/>
            </a:pPr>
            <a:r>
              <a:rPr lang="en-US" sz="2000" dirty="0" smtClean="0"/>
              <a:t>  Rates are available through the Comptroller’s Office:</a:t>
            </a:r>
          </a:p>
          <a:p>
            <a:r>
              <a:rPr lang="en-US" sz="2000" u="sng" dirty="0" smtClean="0">
                <a:hlinkClick r:id="rId3"/>
              </a:rPr>
              <a:t> http://www.clemson.edu/cfo/comptroller/rates/index.html</a:t>
            </a:r>
            <a:endParaRPr lang="en-US" sz="2000" dirty="0" smtClean="0"/>
          </a:p>
          <a:p>
            <a:pPr lvl="0">
              <a:buFont typeface="Arial" pitchFamily="34" charset="0"/>
              <a:buChar char="•"/>
            </a:pPr>
            <a:r>
              <a:rPr lang="en-US" sz="2000" dirty="0" smtClean="0"/>
              <a:t>  F&amp;A Rate Information (July 1, 2010)</a:t>
            </a:r>
          </a:p>
          <a:p>
            <a:pPr lvl="1">
              <a:buFont typeface="Courier New" pitchFamily="49" charset="0"/>
              <a:buChar char="o"/>
            </a:pPr>
            <a:r>
              <a:rPr lang="en-US" sz="2000" dirty="0" smtClean="0"/>
              <a:t>  48.5% On-Campus Research</a:t>
            </a:r>
          </a:p>
          <a:p>
            <a:pPr lvl="1">
              <a:buFont typeface="Courier New" pitchFamily="49" charset="0"/>
              <a:buChar char="o"/>
            </a:pPr>
            <a:r>
              <a:rPr lang="en-US" sz="2000" dirty="0" smtClean="0"/>
              <a:t>  45.0% On-Campus Instruction</a:t>
            </a:r>
          </a:p>
          <a:p>
            <a:pPr lvl="1">
              <a:buFont typeface="Courier New" pitchFamily="49" charset="0"/>
              <a:buChar char="o"/>
            </a:pPr>
            <a:r>
              <a:rPr lang="en-US" sz="2000" dirty="0" smtClean="0"/>
              <a:t>  34.0% On-Campus Other Sponsored Activity</a:t>
            </a:r>
          </a:p>
          <a:p>
            <a:pPr lvl="1">
              <a:buFont typeface="Courier New" pitchFamily="49" charset="0"/>
              <a:buChar char="o"/>
            </a:pPr>
            <a:r>
              <a:rPr lang="en-US" sz="2000" dirty="0" smtClean="0"/>
              <a:t>  26.0% Off-Campus (Research, Instruction, or Other Sponsored  Activity)</a:t>
            </a:r>
          </a:p>
          <a:p>
            <a:pPr lvl="2">
              <a:buFont typeface="Wingdings" pitchFamily="2" charset="2"/>
              <a:buChar char="§"/>
            </a:pPr>
            <a:r>
              <a:rPr lang="en-US" sz="2000" dirty="0" smtClean="0"/>
              <a:t>  Off-Campus is considered activities performed in facilities not owned by the University and to which rent is directly allocated to the project. If more than 50% of the project is performed off-campus, the off-campus rate will apply to the entire project.</a:t>
            </a:r>
            <a:endParaRPr lang="en-US" sz="2000" dirty="0"/>
          </a:p>
        </p:txBody>
      </p:sp>
      <p:sp>
        <p:nvSpPr>
          <p:cNvPr id="3" name="Rectangle 2"/>
          <p:cNvSpPr/>
          <p:nvPr/>
        </p:nvSpPr>
        <p:spPr>
          <a:xfrm>
            <a:off x="533400" y="838200"/>
            <a:ext cx="8077200" cy="1323439"/>
          </a:xfrm>
          <a:prstGeom prst="rect">
            <a:avLst/>
          </a:prstGeom>
        </p:spPr>
        <p:txBody>
          <a:bodyPr wrap="square">
            <a:spAutoFit/>
          </a:bodyPr>
          <a:lstStyle/>
          <a:p>
            <a:pPr algn="ctr"/>
            <a:r>
              <a:rPr lang="en-US" sz="4000" dirty="0" smtClean="0">
                <a:latin typeface="Cambria" pitchFamily="18" charset="0"/>
              </a:rPr>
              <a:t>Clemson University</a:t>
            </a:r>
          </a:p>
          <a:p>
            <a:pPr algn="ctr"/>
            <a:r>
              <a:rPr lang="en-US" sz="4000" dirty="0" smtClean="0">
                <a:latin typeface="Cambria" pitchFamily="18" charset="0"/>
              </a:rPr>
              <a:t> Provisional F&amp;A Rates</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514600"/>
            <a:ext cx="8001000" cy="3416320"/>
          </a:xfrm>
          <a:prstGeom prst="rect">
            <a:avLst/>
          </a:prstGeom>
        </p:spPr>
        <p:txBody>
          <a:bodyPr wrap="square">
            <a:spAutoFit/>
          </a:bodyPr>
          <a:lstStyle/>
          <a:p>
            <a:pPr lvl="0">
              <a:buFont typeface="Arial" pitchFamily="34" charset="0"/>
              <a:buChar char="•"/>
            </a:pPr>
            <a:r>
              <a:rPr lang="en-US" dirty="0" smtClean="0">
                <a:latin typeface="Cambria" pitchFamily="18" charset="0"/>
              </a:rPr>
              <a:t>  If the Sponsor limits F&amp;A:</a:t>
            </a:r>
          </a:p>
          <a:p>
            <a:pPr lvl="1">
              <a:buFont typeface="Courier New" pitchFamily="49" charset="0"/>
              <a:buChar char="o"/>
            </a:pPr>
            <a:r>
              <a:rPr lang="en-US" dirty="0" smtClean="0">
                <a:latin typeface="Cambria" pitchFamily="18" charset="0"/>
              </a:rPr>
              <a:t>  Restriction must be stated on the RFP or policy document from the sponsor.</a:t>
            </a:r>
          </a:p>
          <a:p>
            <a:pPr lvl="1">
              <a:buFont typeface="Courier New" pitchFamily="49" charset="0"/>
              <a:buChar char="o"/>
            </a:pPr>
            <a:r>
              <a:rPr lang="en-US" dirty="0" smtClean="0">
                <a:latin typeface="Cambria" pitchFamily="18" charset="0"/>
              </a:rPr>
              <a:t>  The budget will include the restricted rate rather than the full approved rate.</a:t>
            </a:r>
          </a:p>
          <a:p>
            <a:pPr lvl="0">
              <a:buFont typeface="Arial" pitchFamily="34" charset="0"/>
              <a:buChar char="•"/>
            </a:pPr>
            <a:r>
              <a:rPr lang="en-US" dirty="0" smtClean="0">
                <a:latin typeface="Cambria" pitchFamily="18" charset="0"/>
              </a:rPr>
              <a:t>  If the Sponsor does not allow F&amp;A to be charged:</a:t>
            </a:r>
          </a:p>
          <a:p>
            <a:pPr lvl="1">
              <a:buFont typeface="Courier New" pitchFamily="49" charset="0"/>
              <a:buChar char="o"/>
            </a:pPr>
            <a:r>
              <a:rPr lang="en-US" dirty="0" smtClean="0">
                <a:latin typeface="Cambria" pitchFamily="18" charset="0"/>
              </a:rPr>
              <a:t>  Restriction must be stated on the RFP or policy document from the sponsor.</a:t>
            </a:r>
          </a:p>
          <a:p>
            <a:pPr lvl="1">
              <a:buFont typeface="Courier New" pitchFamily="49" charset="0"/>
              <a:buChar char="o"/>
            </a:pPr>
            <a:r>
              <a:rPr lang="en-US" dirty="0" smtClean="0">
                <a:latin typeface="Cambria" pitchFamily="18" charset="0"/>
              </a:rPr>
              <a:t>  The budget will not include F&amp;A.</a:t>
            </a:r>
            <a:endParaRPr lang="en-US" dirty="0">
              <a:latin typeface="Cambria" pitchFamily="18" charset="0"/>
            </a:endParaRPr>
          </a:p>
        </p:txBody>
      </p:sp>
      <p:sp>
        <p:nvSpPr>
          <p:cNvPr id="3" name="Rectangle 2"/>
          <p:cNvSpPr/>
          <p:nvPr/>
        </p:nvSpPr>
        <p:spPr>
          <a:xfrm>
            <a:off x="457200" y="1143000"/>
            <a:ext cx="8153400" cy="707886"/>
          </a:xfrm>
          <a:prstGeom prst="rect">
            <a:avLst/>
          </a:prstGeom>
        </p:spPr>
        <p:txBody>
          <a:bodyPr wrap="square">
            <a:spAutoFit/>
          </a:bodyPr>
          <a:lstStyle/>
          <a:p>
            <a:pPr algn="ctr"/>
            <a:r>
              <a:rPr lang="en-US" sz="4000" dirty="0" smtClean="0">
                <a:latin typeface="Cambria" pitchFamily="18" charset="0"/>
              </a:rPr>
              <a:t>Limits on F&amp;A</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971800"/>
            <a:ext cx="8001000" cy="2554545"/>
          </a:xfrm>
          <a:prstGeom prst="rect">
            <a:avLst/>
          </a:prstGeom>
        </p:spPr>
        <p:txBody>
          <a:bodyPr wrap="square">
            <a:spAutoFit/>
          </a:bodyPr>
          <a:lstStyle/>
          <a:p>
            <a:pPr lvl="0">
              <a:buFont typeface="Arial" pitchFamily="34" charset="0"/>
              <a:buChar char="•"/>
            </a:pPr>
            <a:r>
              <a:rPr lang="en-US" dirty="0" smtClean="0">
                <a:latin typeface="Cambria" pitchFamily="18" charset="0"/>
              </a:rPr>
              <a:t>  Clemson University Policy for Waiver of or Reduction in F&amp;A Rate for Proposals:</a:t>
            </a:r>
          </a:p>
          <a:p>
            <a:r>
              <a:rPr lang="en-US" sz="1600" u="sng" dirty="0" smtClean="0">
                <a:latin typeface="Cambria" pitchFamily="18" charset="0"/>
                <a:hlinkClick r:id="rId3"/>
              </a:rPr>
              <a:t>  http://media.clemson.edu/research/sponsored-programs/policies/fa-waiver.pdf</a:t>
            </a:r>
            <a:r>
              <a:rPr lang="en-US" sz="1600" dirty="0" smtClean="0">
                <a:latin typeface="Cambria" pitchFamily="18" charset="0"/>
              </a:rPr>
              <a:t> </a:t>
            </a:r>
          </a:p>
          <a:p>
            <a:pPr lvl="0">
              <a:buFont typeface="Arial" pitchFamily="34" charset="0"/>
              <a:buChar char="•"/>
            </a:pPr>
            <a:r>
              <a:rPr lang="en-US" dirty="0" smtClean="0">
                <a:latin typeface="Cambria" pitchFamily="18" charset="0"/>
              </a:rPr>
              <a:t>  Goal of the University to grow research and increase the effective recovery of F&amp;A costs.</a:t>
            </a:r>
          </a:p>
          <a:p>
            <a:pPr lvl="0">
              <a:buFont typeface="Arial" pitchFamily="34" charset="0"/>
              <a:buChar char="•"/>
            </a:pPr>
            <a:r>
              <a:rPr lang="en-US" dirty="0" smtClean="0">
                <a:latin typeface="Cambria" pitchFamily="18" charset="0"/>
              </a:rPr>
              <a:t>  No voluntary waivers or reductions of F&amp;A costs will be approved.</a:t>
            </a:r>
            <a:endParaRPr lang="en-US" dirty="0">
              <a:latin typeface="Cambria" pitchFamily="18" charset="0"/>
            </a:endParaRPr>
          </a:p>
        </p:txBody>
      </p:sp>
      <p:sp>
        <p:nvSpPr>
          <p:cNvPr id="3" name="Rectangle 2"/>
          <p:cNvSpPr/>
          <p:nvPr/>
        </p:nvSpPr>
        <p:spPr>
          <a:xfrm>
            <a:off x="533400" y="1219200"/>
            <a:ext cx="8077200" cy="707886"/>
          </a:xfrm>
          <a:prstGeom prst="rect">
            <a:avLst/>
          </a:prstGeom>
        </p:spPr>
        <p:txBody>
          <a:bodyPr wrap="square">
            <a:spAutoFit/>
          </a:bodyPr>
          <a:lstStyle/>
          <a:p>
            <a:pPr algn="ctr"/>
            <a:r>
              <a:rPr lang="en-US" sz="4000" dirty="0" smtClean="0">
                <a:latin typeface="Cambria" pitchFamily="18" charset="0"/>
              </a:rPr>
              <a:t>F&amp;A Waivers</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01882"/>
            <a:ext cx="8077200" cy="3970318"/>
          </a:xfrm>
          <a:prstGeom prst="rect">
            <a:avLst/>
          </a:prstGeom>
        </p:spPr>
        <p:txBody>
          <a:bodyPr wrap="square">
            <a:spAutoFit/>
          </a:bodyPr>
          <a:lstStyle/>
          <a:p>
            <a:pPr lvl="0">
              <a:buFont typeface="Arial" pitchFamily="34" charset="0"/>
              <a:buChar char="•"/>
            </a:pPr>
            <a:r>
              <a:rPr lang="en-US" sz="1800" dirty="0" smtClean="0">
                <a:latin typeface="Cambria" pitchFamily="18" charset="0"/>
              </a:rPr>
              <a:t>  A portion of the proposed budget that is not reimbursed by the sponsor.</a:t>
            </a:r>
          </a:p>
          <a:p>
            <a:pPr lvl="1">
              <a:buFont typeface="Courier New" pitchFamily="49" charset="0"/>
              <a:buChar char="o"/>
            </a:pPr>
            <a:r>
              <a:rPr lang="en-US" sz="1800" dirty="0" smtClean="0">
                <a:latin typeface="Cambria" pitchFamily="18" charset="0"/>
              </a:rPr>
              <a:t>  Represents a binding obligation once the award is accepted.</a:t>
            </a:r>
          </a:p>
          <a:p>
            <a:pPr lvl="0">
              <a:buFont typeface="Arial" pitchFamily="34" charset="0"/>
              <a:buChar char="•"/>
            </a:pPr>
            <a:r>
              <a:rPr lang="en-US" sz="1800" dirty="0" smtClean="0">
                <a:latin typeface="Cambria" pitchFamily="18" charset="0"/>
              </a:rPr>
              <a:t>  Cost share shows institutional support for a specific project.</a:t>
            </a:r>
          </a:p>
          <a:p>
            <a:pPr lvl="1">
              <a:buFont typeface="Courier New" pitchFamily="49" charset="0"/>
              <a:buChar char="o"/>
            </a:pPr>
            <a:r>
              <a:rPr lang="en-US" sz="1800" dirty="0" smtClean="0">
                <a:latin typeface="Cambria" pitchFamily="18" charset="0"/>
              </a:rPr>
              <a:t>  Should be limited to situations where it is mandatory.</a:t>
            </a:r>
          </a:p>
          <a:p>
            <a:pPr lvl="0">
              <a:buFont typeface="Arial" pitchFamily="34" charset="0"/>
              <a:buChar char="•"/>
            </a:pPr>
            <a:r>
              <a:rPr lang="en-US" sz="1800" dirty="0" smtClean="0">
                <a:latin typeface="Cambria" pitchFamily="18" charset="0"/>
              </a:rPr>
              <a:t>  Non-mandatory or voluntary cost share will not be authorized.</a:t>
            </a:r>
          </a:p>
          <a:p>
            <a:pPr lvl="0">
              <a:buFont typeface="Arial" pitchFamily="34" charset="0"/>
              <a:buChar char="•"/>
            </a:pPr>
            <a:r>
              <a:rPr lang="en-US" sz="1800" dirty="0" smtClean="0">
                <a:latin typeface="Cambria" pitchFamily="18" charset="0"/>
              </a:rPr>
              <a:t>  Every effort should be made to provide mandatory cost share from other internal resources or third-party contributions in accordance with federal cost principals.</a:t>
            </a:r>
          </a:p>
          <a:p>
            <a:pPr lvl="0">
              <a:buFont typeface="Arial" pitchFamily="34" charset="0"/>
              <a:buChar char="•"/>
            </a:pPr>
            <a:r>
              <a:rPr lang="en-US" sz="1800" dirty="0" smtClean="0">
                <a:latin typeface="Cambria" pitchFamily="18" charset="0"/>
              </a:rPr>
              <a:t>  The University requires the Cost Share Agreement Form to be completed and approved at the time the proposal is submitted.</a:t>
            </a:r>
          </a:p>
          <a:p>
            <a:pPr lvl="1">
              <a:buFont typeface="Courier New" pitchFamily="49" charset="0"/>
              <a:buChar char="o"/>
            </a:pPr>
            <a:r>
              <a:rPr lang="en-US" sz="1800" dirty="0" smtClean="0">
                <a:latin typeface="Cambria" pitchFamily="18" charset="0"/>
              </a:rPr>
              <a:t>  This form is available on the Office of Sponsored Programs website: </a:t>
            </a:r>
            <a:r>
              <a:rPr lang="en-US" sz="1800" u="sng" dirty="0" smtClean="0">
                <a:latin typeface="Cambria" pitchFamily="18" charset="0"/>
                <a:hlinkClick r:id="rId3"/>
              </a:rPr>
              <a:t>http://media.clemson.edu/research/sponsored-programs/cost-sharing.pdf</a:t>
            </a:r>
            <a:r>
              <a:rPr lang="en-US" sz="1800" dirty="0" smtClean="0">
                <a:latin typeface="Cambria" pitchFamily="18" charset="0"/>
              </a:rPr>
              <a:t> </a:t>
            </a:r>
          </a:p>
          <a:p>
            <a:pPr lvl="1">
              <a:buFont typeface="Courier New" pitchFamily="49" charset="0"/>
              <a:buChar char="o"/>
            </a:pPr>
            <a:r>
              <a:rPr lang="en-US" sz="1800" dirty="0" smtClean="0">
                <a:latin typeface="Cambria" pitchFamily="18" charset="0"/>
              </a:rPr>
              <a:t>  Authorized signatures are required for items to be contributed as cost share.</a:t>
            </a:r>
            <a:endParaRPr lang="en-US" sz="1800" dirty="0">
              <a:latin typeface="Cambria" pitchFamily="18" charset="0"/>
            </a:endParaRPr>
          </a:p>
        </p:txBody>
      </p:sp>
      <p:sp>
        <p:nvSpPr>
          <p:cNvPr id="3" name="Rectangle 2"/>
          <p:cNvSpPr/>
          <p:nvPr/>
        </p:nvSpPr>
        <p:spPr>
          <a:xfrm>
            <a:off x="609600" y="1143000"/>
            <a:ext cx="7924800" cy="707886"/>
          </a:xfrm>
          <a:prstGeom prst="rect">
            <a:avLst/>
          </a:prstGeom>
        </p:spPr>
        <p:txBody>
          <a:bodyPr wrap="square">
            <a:spAutoFit/>
          </a:bodyPr>
          <a:lstStyle/>
          <a:p>
            <a:pPr algn="ctr"/>
            <a:r>
              <a:rPr lang="en-US" sz="4000" dirty="0" smtClean="0">
                <a:latin typeface="Cambria" pitchFamily="18" charset="0"/>
              </a:rPr>
              <a:t>Cost Share </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590800"/>
            <a:ext cx="7924800" cy="3416320"/>
          </a:xfrm>
          <a:prstGeom prst="rect">
            <a:avLst/>
          </a:prstGeom>
        </p:spPr>
        <p:txBody>
          <a:bodyPr wrap="square">
            <a:spAutoFit/>
          </a:bodyPr>
          <a:lstStyle/>
          <a:p>
            <a:pPr lvl="0">
              <a:buFont typeface="Arial" pitchFamily="34" charset="0"/>
              <a:buChar char="•"/>
            </a:pPr>
            <a:r>
              <a:rPr lang="en-US" dirty="0" smtClean="0">
                <a:latin typeface="Cambria" pitchFamily="18" charset="0"/>
              </a:rPr>
              <a:t>  University funds such as salary and fringe benefits.</a:t>
            </a:r>
          </a:p>
          <a:p>
            <a:pPr lvl="0">
              <a:buFont typeface="Arial" pitchFamily="34" charset="0"/>
              <a:buChar char="•"/>
            </a:pPr>
            <a:r>
              <a:rPr lang="en-US" dirty="0" smtClean="0">
                <a:latin typeface="Cambria" pitchFamily="18" charset="0"/>
              </a:rPr>
              <a:t>  Unrecovered F&amp;A</a:t>
            </a:r>
          </a:p>
          <a:p>
            <a:pPr lvl="1">
              <a:buFont typeface="Courier New" pitchFamily="49" charset="0"/>
              <a:buChar char="o"/>
            </a:pPr>
            <a:r>
              <a:rPr lang="en-US" dirty="0" smtClean="0">
                <a:latin typeface="Cambria" pitchFamily="18" charset="0"/>
              </a:rPr>
              <a:t>  F&amp;A that was restricted or not allowed.</a:t>
            </a:r>
          </a:p>
          <a:p>
            <a:pPr lvl="0">
              <a:buFont typeface="Arial" pitchFamily="34" charset="0"/>
              <a:buChar char="•"/>
            </a:pPr>
            <a:r>
              <a:rPr lang="en-US" dirty="0" smtClean="0">
                <a:latin typeface="Cambria" pitchFamily="18" charset="0"/>
              </a:rPr>
              <a:t>  Third-party contributions</a:t>
            </a:r>
          </a:p>
          <a:p>
            <a:pPr lvl="1">
              <a:buFont typeface="Courier New" pitchFamily="49" charset="0"/>
              <a:buChar char="o"/>
            </a:pPr>
            <a:r>
              <a:rPr lang="en-US" dirty="0" smtClean="0">
                <a:latin typeface="Cambria" pitchFamily="18" charset="0"/>
              </a:rPr>
              <a:t>  Must be documented with a signed letter of commitment outlining the resources and the specific dollar value.</a:t>
            </a:r>
          </a:p>
          <a:p>
            <a:pPr lvl="1">
              <a:buFont typeface="Courier New" pitchFamily="49" charset="0"/>
              <a:buChar char="o"/>
            </a:pPr>
            <a:r>
              <a:rPr lang="en-US" dirty="0" smtClean="0">
                <a:latin typeface="Cambria" pitchFamily="18" charset="0"/>
              </a:rPr>
              <a:t>  Could be services, goods, or cash donated to the project.</a:t>
            </a:r>
            <a:endParaRPr lang="en-US" dirty="0">
              <a:latin typeface="Cambria" pitchFamily="18" charset="0"/>
            </a:endParaRPr>
          </a:p>
        </p:txBody>
      </p:sp>
      <p:sp>
        <p:nvSpPr>
          <p:cNvPr id="3" name="Rectangle 2"/>
          <p:cNvSpPr/>
          <p:nvPr/>
        </p:nvSpPr>
        <p:spPr>
          <a:xfrm>
            <a:off x="457200" y="1066800"/>
            <a:ext cx="8153400" cy="707886"/>
          </a:xfrm>
          <a:prstGeom prst="rect">
            <a:avLst/>
          </a:prstGeom>
        </p:spPr>
        <p:txBody>
          <a:bodyPr wrap="square">
            <a:spAutoFit/>
          </a:bodyPr>
          <a:lstStyle/>
          <a:p>
            <a:pPr algn="ctr"/>
            <a:r>
              <a:rPr lang="en-US" sz="4000" dirty="0" smtClean="0">
                <a:latin typeface="Cambria" pitchFamily="18" charset="0"/>
              </a:rPr>
              <a:t>Cost Share Sources</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451080"/>
            <a:ext cx="8077200" cy="3416320"/>
          </a:xfrm>
          <a:prstGeom prst="rect">
            <a:avLst/>
          </a:prstGeom>
        </p:spPr>
        <p:txBody>
          <a:bodyPr wrap="square">
            <a:spAutoFit/>
          </a:bodyPr>
          <a:lstStyle/>
          <a:p>
            <a:pPr lvl="0">
              <a:buFont typeface="Arial" pitchFamily="34" charset="0"/>
              <a:buChar char="•"/>
            </a:pPr>
            <a:r>
              <a:rPr lang="en-US" dirty="0" smtClean="0">
                <a:latin typeface="Cambria" pitchFamily="18" charset="0"/>
              </a:rPr>
              <a:t>  Must be verifiable in the University records.</a:t>
            </a:r>
          </a:p>
          <a:p>
            <a:pPr lvl="0">
              <a:buFont typeface="Arial" pitchFamily="34" charset="0"/>
              <a:buChar char="•"/>
            </a:pPr>
            <a:r>
              <a:rPr lang="en-US" dirty="0" smtClean="0">
                <a:latin typeface="Cambria" pitchFamily="18" charset="0"/>
              </a:rPr>
              <a:t>  Not used as match for any other sponsored programs.</a:t>
            </a:r>
          </a:p>
          <a:p>
            <a:pPr lvl="0">
              <a:buFont typeface="Arial" pitchFamily="34" charset="0"/>
              <a:buChar char="•"/>
            </a:pPr>
            <a:r>
              <a:rPr lang="en-US" dirty="0" smtClean="0">
                <a:latin typeface="Cambria" pitchFamily="18" charset="0"/>
              </a:rPr>
              <a:t>  Must be necessary and reasonable under federal cost principals.</a:t>
            </a:r>
          </a:p>
          <a:p>
            <a:pPr lvl="0">
              <a:buFont typeface="Arial" pitchFamily="34" charset="0"/>
              <a:buChar char="•"/>
            </a:pPr>
            <a:r>
              <a:rPr lang="en-US" dirty="0" smtClean="0">
                <a:latin typeface="Cambria" pitchFamily="18" charset="0"/>
              </a:rPr>
              <a:t>  Item is not paid by federal dollars under another award.</a:t>
            </a:r>
          </a:p>
          <a:p>
            <a:pPr lvl="0">
              <a:buFont typeface="Arial" pitchFamily="34" charset="0"/>
              <a:buChar char="•"/>
            </a:pPr>
            <a:r>
              <a:rPr lang="en-US" dirty="0" smtClean="0">
                <a:latin typeface="Cambria" pitchFamily="18" charset="0"/>
              </a:rPr>
              <a:t>  Item is included in the approved budget when requested by the sponsor.</a:t>
            </a:r>
          </a:p>
          <a:p>
            <a:pPr lvl="0">
              <a:buFont typeface="Arial" pitchFamily="34" charset="0"/>
              <a:buChar char="•"/>
            </a:pPr>
            <a:r>
              <a:rPr lang="en-US" dirty="0" smtClean="0">
                <a:latin typeface="Cambria" pitchFamily="18" charset="0"/>
              </a:rPr>
              <a:t>  Cost is incurred during the effective dates of the sponsored program.</a:t>
            </a:r>
            <a:endParaRPr lang="en-US" dirty="0">
              <a:latin typeface="Cambria" pitchFamily="18" charset="0"/>
            </a:endParaRPr>
          </a:p>
        </p:txBody>
      </p:sp>
      <p:sp>
        <p:nvSpPr>
          <p:cNvPr id="3" name="Rectangle 2"/>
          <p:cNvSpPr/>
          <p:nvPr/>
        </p:nvSpPr>
        <p:spPr>
          <a:xfrm>
            <a:off x="457200" y="1143000"/>
            <a:ext cx="8153400" cy="707886"/>
          </a:xfrm>
          <a:prstGeom prst="rect">
            <a:avLst/>
          </a:prstGeom>
        </p:spPr>
        <p:txBody>
          <a:bodyPr wrap="square">
            <a:spAutoFit/>
          </a:bodyPr>
          <a:lstStyle/>
          <a:p>
            <a:pPr algn="ctr"/>
            <a:r>
              <a:rPr lang="en-US" sz="4000" dirty="0" smtClean="0">
                <a:latin typeface="Cambria" pitchFamily="18" charset="0"/>
              </a:rPr>
              <a:t>Cost Share Standards</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514600"/>
            <a:ext cx="7924800" cy="3323987"/>
          </a:xfrm>
          <a:prstGeom prst="rect">
            <a:avLst/>
          </a:prstGeom>
        </p:spPr>
        <p:txBody>
          <a:bodyPr wrap="square">
            <a:spAutoFit/>
          </a:bodyPr>
          <a:lstStyle/>
          <a:p>
            <a:pPr lvl="0">
              <a:buFont typeface="Arial" pitchFamily="34" charset="0"/>
              <a:buChar char="•"/>
            </a:pPr>
            <a:r>
              <a:rPr lang="en-US" sz="2100" dirty="0" smtClean="0">
                <a:latin typeface="Cambria" pitchFamily="18" charset="0"/>
              </a:rPr>
              <a:t>  Budget development should not be left to the last minute.</a:t>
            </a:r>
          </a:p>
          <a:p>
            <a:pPr lvl="0">
              <a:buFont typeface="Arial" pitchFamily="34" charset="0"/>
              <a:buChar char="•"/>
            </a:pPr>
            <a:r>
              <a:rPr lang="en-US" sz="2100" dirty="0" smtClean="0">
                <a:latin typeface="Cambria" pitchFamily="18" charset="0"/>
              </a:rPr>
              <a:t>  Changes in your project will have an impact on your budget and changes in your budget will have an impact on your project.</a:t>
            </a:r>
          </a:p>
          <a:p>
            <a:pPr lvl="0">
              <a:buFont typeface="Arial" pitchFamily="34" charset="0"/>
              <a:buChar char="•"/>
            </a:pPr>
            <a:r>
              <a:rPr lang="en-US" sz="2100" dirty="0" smtClean="0">
                <a:latin typeface="Cambria" pitchFamily="18" charset="0"/>
              </a:rPr>
              <a:t>  Very important that federal cost principals and information in the RFP, as well as Clemson policies and procedures, be followed when developing your proposal budget.</a:t>
            </a:r>
          </a:p>
          <a:p>
            <a:pPr lvl="0">
              <a:buFont typeface="Arial" pitchFamily="34" charset="0"/>
              <a:buChar char="•"/>
            </a:pPr>
            <a:r>
              <a:rPr lang="en-US" sz="2100" dirty="0" smtClean="0">
                <a:latin typeface="Cambria" pitchFamily="18" charset="0"/>
              </a:rPr>
              <a:t>  When it doubt, ask your College Grant Coordinator or the Office of Sponsored Programs for assistance.</a:t>
            </a:r>
          </a:p>
          <a:p>
            <a:pPr lvl="1">
              <a:buFont typeface="Courier New" pitchFamily="49" charset="0"/>
              <a:buChar char="o"/>
            </a:pPr>
            <a:r>
              <a:rPr lang="en-US" sz="2100" dirty="0" smtClean="0">
                <a:latin typeface="Cambria" pitchFamily="18" charset="0"/>
              </a:rPr>
              <a:t>  Office of Sponsored Programs Policies: </a:t>
            </a:r>
            <a:r>
              <a:rPr lang="en-US" sz="2100" u="sng" dirty="0" smtClean="0">
                <a:latin typeface="Cambria" pitchFamily="18" charset="0"/>
                <a:hlinkClick r:id="rId3"/>
              </a:rPr>
              <a:t>http://www.clemson.edu/research/sponsored/policies.html</a:t>
            </a:r>
            <a:r>
              <a:rPr lang="en-US" sz="2100" dirty="0" smtClean="0">
                <a:latin typeface="Cambria" pitchFamily="18" charset="0"/>
              </a:rPr>
              <a:t> </a:t>
            </a:r>
            <a:endParaRPr lang="en-US" sz="2100" dirty="0">
              <a:latin typeface="Cambria" pitchFamily="18" charset="0"/>
            </a:endParaRPr>
          </a:p>
        </p:txBody>
      </p:sp>
      <p:sp>
        <p:nvSpPr>
          <p:cNvPr id="3" name="Rectangle 2"/>
          <p:cNvSpPr/>
          <p:nvPr/>
        </p:nvSpPr>
        <p:spPr>
          <a:xfrm>
            <a:off x="457200" y="1120914"/>
            <a:ext cx="8077200" cy="707886"/>
          </a:xfrm>
          <a:prstGeom prst="rect">
            <a:avLst/>
          </a:prstGeom>
        </p:spPr>
        <p:txBody>
          <a:bodyPr wrap="square">
            <a:spAutoFit/>
          </a:bodyPr>
          <a:lstStyle/>
          <a:p>
            <a:pPr algn="ctr"/>
            <a:r>
              <a:rPr lang="en-US" sz="4000" dirty="0" smtClean="0">
                <a:latin typeface="Cambria" pitchFamily="18" charset="0"/>
              </a:rPr>
              <a:t>Budget Tips to Remember</a:t>
            </a:r>
            <a:endParaRPr lang="en-US" sz="4000" dirty="0">
              <a:latin typeface="Cambria"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381000" y="1143000"/>
            <a:ext cx="8305800" cy="2209800"/>
          </a:xfrm>
        </p:spPr>
        <p:txBody>
          <a:bodyPr rtlCol="0">
            <a:normAutofit fontScale="90000"/>
          </a:bodyPr>
          <a:lstStyle/>
          <a:p>
            <a:pPr fontAlgn="auto">
              <a:spcAft>
                <a:spcPts val="0"/>
              </a:spcAft>
              <a:defRPr/>
            </a:pPr>
            <a:r>
              <a:rPr lang="en-US" sz="3900" b="1" dirty="0" smtClean="0">
                <a:solidFill>
                  <a:schemeClr val="accent4">
                    <a:lumMod val="75000"/>
                  </a:schemeClr>
                </a:solidFill>
                <a:latin typeface="Cambria" pitchFamily="18" charset="0"/>
              </a:rPr>
              <a:t>Research Compliance</a:t>
            </a:r>
            <a:br>
              <a:rPr lang="en-US" sz="3900" b="1" dirty="0" smtClean="0">
                <a:solidFill>
                  <a:schemeClr val="accent4">
                    <a:lumMod val="75000"/>
                  </a:schemeClr>
                </a:solidFill>
                <a:latin typeface="Cambria" pitchFamily="18" charset="0"/>
              </a:rPr>
            </a:br>
            <a:r>
              <a:rPr lang="en-US" sz="3900" b="1" dirty="0" smtClean="0">
                <a:solidFill>
                  <a:schemeClr val="accent4">
                    <a:lumMod val="75000"/>
                  </a:schemeClr>
                </a:solidFill>
                <a:latin typeface="Cambria" pitchFamily="18" charset="0"/>
              </a:rPr>
              <a:t> at </a:t>
            </a:r>
            <a:br>
              <a:rPr lang="en-US" sz="3900" b="1" dirty="0" smtClean="0">
                <a:solidFill>
                  <a:schemeClr val="accent4">
                    <a:lumMod val="75000"/>
                  </a:schemeClr>
                </a:solidFill>
                <a:latin typeface="Cambria" pitchFamily="18" charset="0"/>
              </a:rPr>
            </a:br>
            <a:r>
              <a:rPr lang="en-US" sz="3900" b="1" dirty="0" smtClean="0">
                <a:solidFill>
                  <a:schemeClr val="accent4">
                    <a:lumMod val="75000"/>
                  </a:schemeClr>
                </a:solidFill>
                <a:latin typeface="Cambria" pitchFamily="18" charset="0"/>
              </a:rPr>
              <a:t>Clemson University </a:t>
            </a:r>
            <a:r>
              <a:rPr lang="en-US" sz="3200" b="1" dirty="0" smtClean="0">
                <a:solidFill>
                  <a:schemeClr val="accent4">
                    <a:lumMod val="75000"/>
                  </a:schemeClr>
                </a:solidFill>
                <a:latin typeface="Cambria" pitchFamily="18" charset="0"/>
              </a:rPr>
              <a:t/>
            </a:r>
            <a:br>
              <a:rPr lang="en-US" sz="3200" b="1" dirty="0" smtClean="0">
                <a:solidFill>
                  <a:schemeClr val="accent4">
                    <a:lumMod val="75000"/>
                  </a:schemeClr>
                </a:solidFill>
                <a:latin typeface="Cambria" pitchFamily="18" charset="0"/>
              </a:rPr>
            </a:br>
            <a:r>
              <a:rPr lang="en-US" sz="2600" b="1" dirty="0" smtClean="0">
                <a:solidFill>
                  <a:schemeClr val="accent4">
                    <a:lumMod val="75000"/>
                  </a:schemeClr>
                </a:solidFill>
                <a:latin typeface="Cambria" pitchFamily="18" charset="0"/>
              </a:rPr>
              <a:t>Guide for Graduate Students Submitting Research Proposals</a:t>
            </a:r>
          </a:p>
        </p:txBody>
      </p:sp>
      <p:sp>
        <p:nvSpPr>
          <p:cNvPr id="5" name="Rectangle 3"/>
          <p:cNvSpPr>
            <a:spLocks noGrp="1" noChangeArrowheads="1"/>
          </p:cNvSpPr>
          <p:nvPr>
            <p:ph type="subTitle" idx="1"/>
          </p:nvPr>
        </p:nvSpPr>
        <p:spPr>
          <a:xfrm>
            <a:off x="3200400" y="4114800"/>
            <a:ext cx="5791200" cy="1752600"/>
          </a:xfrm>
        </p:spPr>
        <p:txBody>
          <a:bodyPr>
            <a:normAutofit/>
          </a:bodyPr>
          <a:lstStyle/>
          <a:p>
            <a:pPr>
              <a:lnSpc>
                <a:spcPct val="90000"/>
              </a:lnSpc>
            </a:pPr>
            <a:r>
              <a:rPr lang="en-US" sz="2400" dirty="0" smtClean="0">
                <a:solidFill>
                  <a:srgbClr val="000000"/>
                </a:solidFill>
                <a:latin typeface="Cambria" pitchFamily="18" charset="0"/>
              </a:rPr>
              <a:t>Tracy S. Arwood</a:t>
            </a:r>
          </a:p>
          <a:p>
            <a:pPr>
              <a:lnSpc>
                <a:spcPct val="90000"/>
              </a:lnSpc>
            </a:pPr>
            <a:r>
              <a:rPr lang="en-US" sz="2400" dirty="0" smtClean="0">
                <a:solidFill>
                  <a:srgbClr val="000000"/>
                </a:solidFill>
                <a:latin typeface="Cambria" pitchFamily="18" charset="0"/>
              </a:rPr>
              <a:t>Director, Office of Research Compliance </a:t>
            </a:r>
          </a:p>
          <a:p>
            <a:pPr>
              <a:lnSpc>
                <a:spcPct val="90000"/>
              </a:lnSpc>
            </a:pPr>
            <a:r>
              <a:rPr lang="en-US" sz="2400" dirty="0" smtClean="0">
                <a:solidFill>
                  <a:srgbClr val="000000"/>
                </a:solidFill>
                <a:latin typeface="Cambria" pitchFamily="18" charset="0"/>
              </a:rPr>
              <a:t>&amp; Research Integrity Officer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81000" y="121920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Cambria" pitchFamily="18" charset="0"/>
                <a:cs typeface="ＭＳ Ｐゴシック" charset="-128"/>
              </a:rPr>
              <a:t>Office of Research Compliance</a:t>
            </a:r>
          </a:p>
        </p:txBody>
      </p:sp>
      <p:sp>
        <p:nvSpPr>
          <p:cNvPr id="3" name="Rectangle 3"/>
          <p:cNvSpPr txBox="1">
            <a:spLocks noChangeArrowheads="1"/>
          </p:cNvSpPr>
          <p:nvPr/>
        </p:nvSpPr>
        <p:spPr>
          <a:xfrm>
            <a:off x="685800" y="2667000"/>
            <a:ext cx="7848600" cy="4572000"/>
          </a:xfrm>
          <a:prstGeom prst="rect">
            <a:avLst/>
          </a:prstGeom>
        </p:spPr>
        <p: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defRPr/>
            </a:pPr>
            <a:r>
              <a:rPr kumimoji="0" lang="en-US" sz="2400" b="0" i="0" u="none" strike="noStrike" kern="1200" cap="none" spc="0" normalizeH="0" baseline="0" noProof="0" dirty="0" smtClean="0">
                <a:ln>
                  <a:noFill/>
                </a:ln>
                <a:effectLst/>
                <a:uLnTx/>
                <a:uFillTx/>
                <a:latin typeface="Cambria" pitchFamily="18" charset="0"/>
                <a:cs typeface="ＭＳ Ｐゴシック" charset="-128"/>
              </a:rPr>
              <a:t>Facilitates University research, teaching and public service programs by providing oversight and coordination of research compliance areas</a:t>
            </a:r>
          </a:p>
          <a:p>
            <a:pPr marL="0" marR="0" lvl="0" indent="0" algn="just" defTabSz="914400" rtl="0" eaLnBrk="0" fontAlgn="base" latinLnBrk="0" hangingPunct="0">
              <a:lnSpc>
                <a:spcPct val="100000"/>
              </a:lnSpc>
              <a:spcBef>
                <a:spcPct val="20000"/>
              </a:spcBef>
              <a:spcAft>
                <a:spcPct val="0"/>
              </a:spcAft>
              <a:buClrTx/>
              <a:buSzTx/>
              <a:buFont typeface="Arial" charset="0"/>
              <a:buNone/>
              <a:tabLst/>
              <a:defRPr/>
            </a:pPr>
            <a:endParaRPr kumimoji="0" lang="en-US" sz="3200" b="0" i="0" u="none" strike="noStrike" kern="1200" cap="none" spc="0" normalizeH="0" baseline="0" noProof="0" dirty="0" smtClean="0">
              <a:ln>
                <a:noFill/>
              </a:ln>
              <a:effectLst/>
              <a:uLnTx/>
              <a:uFillTx/>
              <a:latin typeface="Cambria" pitchFamily="18" charset="0"/>
              <a:cs typeface="ＭＳ Ｐゴシック" charset="-12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81000" y="106680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Cambria" pitchFamily="18" charset="0"/>
                <a:cs typeface="ＭＳ Ｐゴシック" charset="-128"/>
              </a:rPr>
              <a:t>Regulatory areas</a:t>
            </a:r>
          </a:p>
        </p:txBody>
      </p:sp>
      <p:sp>
        <p:nvSpPr>
          <p:cNvPr id="3" name="Rectangle 3"/>
          <p:cNvSpPr txBox="1">
            <a:spLocks noChangeArrowheads="1"/>
          </p:cNvSpPr>
          <p:nvPr/>
        </p:nvSpPr>
        <p:spPr>
          <a:xfrm>
            <a:off x="685800" y="2636837"/>
            <a:ext cx="8229600" cy="4525963"/>
          </a:xfrm>
          <a:prstGeom prst="rect">
            <a:avLst/>
          </a:prstGeom>
        </p:spPr>
        <p:txBody>
          <a:bodyPr/>
          <a:lstStyle/>
          <a:p>
            <a:pPr marL="0" marR="0" lvl="0" indent="0" algn="just"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Cambria" pitchFamily="18" charset="0"/>
                <a:cs typeface="ＭＳ Ｐゴシック" charset="-128"/>
              </a:rPr>
              <a:t>  Three federally mandated compliance committees:</a:t>
            </a:r>
          </a:p>
          <a:p>
            <a:pPr marL="914400" marR="0" lvl="2" indent="0" algn="just"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400" b="0" i="0" u="none" strike="noStrike" kern="1200" cap="none" spc="0" normalizeH="0" baseline="0" noProof="0" dirty="0" smtClean="0">
                <a:ln>
                  <a:noFill/>
                </a:ln>
                <a:effectLst/>
                <a:uLnTx/>
                <a:uFillTx/>
                <a:latin typeface="Cambria" pitchFamily="18" charset="0"/>
              </a:rPr>
              <a:t>  IACUC – vertebrate animals</a:t>
            </a:r>
          </a:p>
          <a:p>
            <a:pPr marL="914400" marR="0" lvl="2" indent="0" algn="just"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400" b="0" i="0" u="none" strike="noStrike" kern="1200" cap="none" spc="0" normalizeH="0" baseline="0" noProof="0" dirty="0" smtClean="0">
                <a:ln>
                  <a:noFill/>
                </a:ln>
                <a:effectLst/>
                <a:uLnTx/>
                <a:uFillTx/>
                <a:latin typeface="Cambria" pitchFamily="18" charset="0"/>
              </a:rPr>
              <a:t>  IRB – human subjects</a:t>
            </a:r>
          </a:p>
          <a:p>
            <a:pPr marL="914400" marR="0" lvl="2" indent="0" algn="just"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400" b="0" i="0" u="none" strike="noStrike" kern="1200" cap="none" spc="0" normalizeH="0" baseline="0" noProof="0" dirty="0" smtClean="0">
                <a:ln>
                  <a:noFill/>
                </a:ln>
                <a:effectLst/>
                <a:uLnTx/>
                <a:uFillTx/>
                <a:latin typeface="Cambria" pitchFamily="18" charset="0"/>
              </a:rPr>
              <a:t>  IBC – </a:t>
            </a:r>
            <a:r>
              <a:rPr kumimoji="0" lang="en-US" sz="2400" b="0" i="0" u="none" strike="noStrike" kern="1200" cap="none" spc="0" normalizeH="0" baseline="0" noProof="0" dirty="0" err="1" smtClean="0">
                <a:ln>
                  <a:noFill/>
                </a:ln>
                <a:effectLst/>
                <a:uLnTx/>
                <a:uFillTx/>
                <a:latin typeface="Cambria" pitchFamily="18" charset="0"/>
              </a:rPr>
              <a:t>rDNA</a:t>
            </a:r>
            <a:r>
              <a:rPr kumimoji="0" lang="en-US" sz="2400" b="0" i="0" u="none" strike="noStrike" kern="1200" cap="none" spc="0" normalizeH="0" baseline="0" noProof="0" dirty="0" smtClean="0">
                <a:ln>
                  <a:noFill/>
                </a:ln>
                <a:effectLst/>
                <a:uLnTx/>
                <a:uFillTx/>
                <a:latin typeface="Cambria" pitchFamily="18" charset="0"/>
              </a:rPr>
              <a:t> and hazardous materials</a:t>
            </a:r>
          </a:p>
          <a:p>
            <a:pPr marL="0" marR="0" lvl="0" indent="0" algn="just"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Cambria" pitchFamily="18" charset="0"/>
                <a:cs typeface="ＭＳ Ｐゴシック" charset="-128"/>
              </a:rPr>
              <a:t>  Research Misconduct Allegations</a:t>
            </a:r>
          </a:p>
          <a:p>
            <a:pPr marL="0" marR="0" lvl="0" indent="0" algn="just"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Cambria" pitchFamily="18" charset="0"/>
                <a:cs typeface="ＭＳ Ｐゴシック" charset="-128"/>
              </a:rPr>
              <a:t>  Responsible Conduct of Research (RCR) training program</a:t>
            </a:r>
          </a:p>
          <a:p>
            <a:pPr marL="0" marR="0" lvl="0" indent="0" algn="just" defTabSz="914400" rtl="0" eaLnBrk="0" fontAlgn="base" latinLnBrk="0" hangingPunct="0">
              <a:lnSpc>
                <a:spcPct val="100000"/>
              </a:lnSpc>
              <a:spcBef>
                <a:spcPct val="20000"/>
              </a:spcBef>
              <a:spcAft>
                <a:spcPct val="0"/>
              </a:spcAft>
              <a:buClrTx/>
              <a:buSzTx/>
              <a:tabLst/>
              <a:defRPr/>
            </a:pPr>
            <a:endParaRPr kumimoji="0" lang="en-US" sz="2400" b="0" i="0" u="none" strike="noStrike" kern="1200" cap="none" spc="0" normalizeH="0" baseline="0" noProof="0" dirty="0" smtClean="0">
              <a:ln>
                <a:noFill/>
              </a:ln>
              <a:effectLst/>
              <a:uLnTx/>
              <a:uFillTx/>
              <a:latin typeface="Cambria" pitchFamily="18" charset="0"/>
              <a:cs typeface="ＭＳ Ｐゴシック" charset="-128"/>
            </a:endParaRPr>
          </a:p>
          <a:p>
            <a:pPr marL="0" marR="0" lvl="0" indent="0" algn="just"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3200" b="0" i="0" u="none" strike="noStrike" kern="1200" cap="none" spc="0" normalizeH="0" baseline="0" noProof="0" dirty="0" smtClean="0">
              <a:ln>
                <a:noFill/>
              </a:ln>
              <a:effectLst/>
              <a:uLnTx/>
              <a:uFillTx/>
              <a:latin typeface="Cambria" pitchFamily="18" charset="0"/>
              <a:cs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Research Assistant, Clemson University</a:t>
            </a:r>
          </a:p>
          <a:p>
            <a:r>
              <a:rPr lang="en-US" smtClean="0"/>
              <a:t>Research Associate, Poly-Med, Inc.</a:t>
            </a:r>
          </a:p>
          <a:p>
            <a:r>
              <a:rPr lang="en-US" b="1" smtClean="0">
                <a:solidFill>
                  <a:srgbClr val="7030A0"/>
                </a:solidFill>
              </a:rPr>
              <a:t>Postdoc Fellow, Carolinas Medical Center</a:t>
            </a:r>
          </a:p>
          <a:p>
            <a:pPr lvl="1"/>
            <a:r>
              <a:rPr lang="en-US" b="1" smtClean="0">
                <a:solidFill>
                  <a:srgbClr val="7030A0"/>
                </a:solidFill>
              </a:rPr>
              <a:t>Equipment, conference, research, travel, small business partnership proposals</a:t>
            </a:r>
          </a:p>
          <a:p>
            <a:r>
              <a:rPr lang="en-US" b="1" smtClean="0">
                <a:solidFill>
                  <a:srgbClr val="7030A0"/>
                </a:solidFill>
              </a:rPr>
              <a:t>Faculty Member, Clemson University</a:t>
            </a:r>
          </a:p>
          <a:p>
            <a:pPr lvl="1"/>
            <a:r>
              <a:rPr lang="en-US" b="1" smtClean="0">
                <a:solidFill>
                  <a:srgbClr val="7030A0"/>
                </a:solidFill>
              </a:rPr>
              <a:t>Research, equipment, small business partnership proposals</a:t>
            </a:r>
          </a:p>
        </p:txBody>
      </p:sp>
      <p:sp>
        <p:nvSpPr>
          <p:cNvPr id="6147" name="Title 2"/>
          <p:cNvSpPr>
            <a:spLocks noGrp="1"/>
          </p:cNvSpPr>
          <p:nvPr>
            <p:ph type="title"/>
          </p:nvPr>
        </p:nvSpPr>
        <p:spPr bwMode="auto">
          <a:xfrm>
            <a:off x="533400" y="609600"/>
            <a:ext cx="8077200" cy="685800"/>
          </a:xfrm>
          <a:noFill/>
          <a:ln>
            <a:miter lim="800000"/>
            <a:headEnd/>
            <a:tailEnd/>
          </a:ln>
        </p:spPr>
        <p:txBody>
          <a:bodyPr vert="horz" wrap="square" lIns="91440" tIns="45720" rIns="91440" bIns="45720" numCol="1" anchor="t" anchorCtr="0" compatLnSpc="1">
            <a:prstTxWarp prst="textNoShape">
              <a:avLst/>
            </a:prstTxWarp>
          </a:bodyPr>
          <a:lstStyle/>
          <a:p>
            <a:r>
              <a:rPr lang="en-US" smtClean="0"/>
              <a:t>Employment and Proposal Writing</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14300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Cambria" pitchFamily="18" charset="0"/>
                <a:cs typeface="ＭＳ Ｐゴシック" charset="-128"/>
              </a:rPr>
              <a:t>Compliance Considerations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Cambria" pitchFamily="18" charset="0"/>
                <a:cs typeface="ＭＳ Ｐゴシック" charset="-128"/>
              </a:rPr>
              <a:t> when Preparing a Grant Proposal</a:t>
            </a:r>
          </a:p>
        </p:txBody>
      </p:sp>
      <p:sp>
        <p:nvSpPr>
          <p:cNvPr id="3" name="Content Placeholder 2"/>
          <p:cNvSpPr txBox="1">
            <a:spLocks/>
          </p:cNvSpPr>
          <p:nvPr/>
        </p:nvSpPr>
        <p:spPr>
          <a:xfrm>
            <a:off x="457200" y="2789237"/>
            <a:ext cx="8229600" cy="4525963"/>
          </a:xfrm>
          <a:prstGeom prst="rect">
            <a:avLst/>
          </a:prstGeom>
        </p:spPr>
        <p:txBody>
          <a:bodyPr/>
          <a:lstStyle/>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Cambria" pitchFamily="18" charset="0"/>
                <a:cs typeface="ＭＳ Ｐゴシック" charset="-128"/>
              </a:rPr>
              <a:t> Read the Proposal Solicitation carefully</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800" b="0" i="0" u="none" strike="noStrike" kern="1200" cap="none" spc="0" normalizeH="0" baseline="0" noProof="0" dirty="0" smtClean="0">
                <a:ln>
                  <a:noFill/>
                </a:ln>
                <a:effectLst/>
                <a:uLnTx/>
                <a:uFillTx/>
                <a:latin typeface="Cambria" pitchFamily="18" charset="0"/>
              </a:rPr>
              <a:t> Request for Proposal (RFP)</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800" b="0" i="0" u="none" strike="noStrike" kern="1200" cap="none" spc="0" normalizeH="0" baseline="0" noProof="0" dirty="0" smtClean="0">
                <a:ln>
                  <a:noFill/>
                </a:ln>
                <a:effectLst/>
                <a:uLnTx/>
                <a:uFillTx/>
                <a:latin typeface="Cambria" pitchFamily="18" charset="0"/>
              </a:rPr>
              <a:t> Program Announcement (PA)</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800" b="0" i="0" u="none" strike="noStrike" kern="1200" cap="none" spc="0" normalizeH="0" baseline="0" noProof="0" dirty="0" smtClean="0">
                <a:ln>
                  <a:noFill/>
                </a:ln>
                <a:effectLst/>
                <a:uLnTx/>
                <a:uFillTx/>
                <a:latin typeface="Cambria" pitchFamily="18" charset="0"/>
              </a:rPr>
              <a:t> Request for Applications (RFA)</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800" b="0" i="0" u="none" strike="noStrike" kern="1200" cap="none" spc="0" normalizeH="0" baseline="0" noProof="0" dirty="0" smtClean="0">
                <a:ln>
                  <a:noFill/>
                </a:ln>
                <a:effectLst/>
                <a:uLnTx/>
                <a:uFillTx/>
                <a:latin typeface="Cambria" pitchFamily="18" charset="0"/>
              </a:rPr>
              <a:t> Broad Agency Announcement (BAA)</a:t>
            </a:r>
          </a:p>
          <a:p>
            <a:pPr marL="457200" marR="0" lvl="1" indent="0" defTabSz="914400" rtl="0" eaLnBrk="0" fontAlgn="base" latinLnBrk="0" hangingPunct="0">
              <a:lnSpc>
                <a:spcPct val="100000"/>
              </a:lnSpc>
              <a:spcBef>
                <a:spcPct val="20000"/>
              </a:spcBef>
              <a:spcAft>
                <a:spcPct val="0"/>
              </a:spcAft>
              <a:buClrTx/>
              <a:buSzTx/>
              <a:buFont typeface="Arial" charset="0"/>
              <a:buNone/>
              <a:tabLst/>
              <a:defRPr/>
            </a:pPr>
            <a:endParaRPr kumimoji="0" lang="en-US" sz="2800" b="0" i="0" u="none" strike="noStrike" kern="1200" cap="none" spc="0" normalizeH="0" baseline="0" noProof="0" dirty="0" smtClean="0">
              <a:ln>
                <a:noFill/>
              </a:ln>
              <a:effectLst/>
              <a:uLnTx/>
              <a:uFillTx/>
              <a:latin typeface="Cambria"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701675"/>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Cambria" pitchFamily="18" charset="0"/>
                <a:cs typeface="ＭＳ Ｐゴシック" charset="-128"/>
              </a:rPr>
              <a:t>Addressing Compliance Issues</a:t>
            </a:r>
          </a:p>
        </p:txBody>
      </p:sp>
      <p:sp>
        <p:nvSpPr>
          <p:cNvPr id="3" name="Content Placeholder 2"/>
          <p:cNvSpPr txBox="1">
            <a:spLocks/>
          </p:cNvSpPr>
          <p:nvPr/>
        </p:nvSpPr>
        <p:spPr>
          <a:xfrm>
            <a:off x="685800" y="2027237"/>
            <a:ext cx="8229600" cy="4525963"/>
          </a:xfrm>
          <a:prstGeom prst="rect">
            <a:avLst/>
          </a:prstGeom>
        </p:spPr>
        <p:txBody>
          <a:bodyPr/>
          <a:lstStyle/>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100" b="0" i="0" u="none" strike="noStrike" kern="1200" cap="none" spc="0" normalizeH="0" baseline="0" noProof="0" dirty="0" smtClean="0">
                <a:ln>
                  <a:noFill/>
                </a:ln>
                <a:effectLst/>
                <a:uLnTx/>
                <a:uFillTx/>
                <a:latin typeface="Cambria" pitchFamily="18" charset="0"/>
                <a:cs typeface="ＭＳ Ｐゴシック" charset="-128"/>
              </a:rPr>
              <a:t> When preparing a grant application for a research project that involves the use of any of the following, applicant will need to address compliance issues.</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800" b="0" i="0" u="none" strike="noStrike" kern="1200" cap="none" spc="0" normalizeH="0" baseline="0" noProof="0" dirty="0" smtClean="0">
                <a:ln>
                  <a:noFill/>
                </a:ln>
                <a:effectLst/>
                <a:uLnTx/>
                <a:uFillTx/>
                <a:latin typeface="Cambria" pitchFamily="18" charset="0"/>
              </a:rPr>
              <a:t> Human Subjects</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800" b="0" i="0" u="none" strike="noStrike" kern="1200" cap="none" spc="0" normalizeH="0" baseline="0" noProof="0" dirty="0" smtClean="0">
                <a:ln>
                  <a:noFill/>
                </a:ln>
                <a:effectLst/>
                <a:uLnTx/>
                <a:uFillTx/>
                <a:latin typeface="Cambria" pitchFamily="18" charset="0"/>
              </a:rPr>
              <a:t> Vertebrate  Animals </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800" b="0" i="0" u="none" strike="noStrike" kern="1200" cap="none" spc="0" normalizeH="0" baseline="0" noProof="0" dirty="0" smtClean="0">
                <a:ln>
                  <a:noFill/>
                </a:ln>
                <a:effectLst/>
                <a:uLnTx/>
                <a:uFillTx/>
                <a:latin typeface="Cambria" pitchFamily="18" charset="0"/>
              </a:rPr>
              <a:t> Hazardous materials, recombinant DNA, select agents/toxins</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99060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Cambria" pitchFamily="18" charset="0"/>
                <a:cs typeface="ＭＳ Ｐゴシック" charset="-128"/>
              </a:rPr>
              <a:t>Minimum Requirements -</a:t>
            </a:r>
            <a:r>
              <a:rPr kumimoji="0" lang="en-US" sz="4000" b="0" i="0" u="none" strike="noStrike" kern="1200" cap="none" spc="0" normalizeH="0" baseline="0" noProof="0" dirty="0" smtClean="0">
                <a:ln>
                  <a:noFill/>
                </a:ln>
                <a:effectLst/>
                <a:uLnTx/>
                <a:uFillTx/>
                <a:latin typeface="Cambria" pitchFamily="18" charset="0"/>
                <a:cs typeface="ＭＳ Ｐゴシック" charset="-128"/>
              </a:rPr>
              <a:t>IRB</a:t>
            </a:r>
          </a:p>
        </p:txBody>
      </p:sp>
      <p:sp>
        <p:nvSpPr>
          <p:cNvPr id="3" name="Content Placeholder 2"/>
          <p:cNvSpPr txBox="1">
            <a:spLocks/>
          </p:cNvSpPr>
          <p:nvPr/>
        </p:nvSpPr>
        <p:spPr>
          <a:xfrm>
            <a:off x="533400" y="2133600"/>
            <a:ext cx="8001000" cy="4114800"/>
          </a:xfrm>
          <a:prstGeom prst="rect">
            <a:avLst/>
          </a:prstGeom>
        </p:spPr>
        <p:txBody>
          <a:bodyPr/>
          <a:lstStyle/>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Cambria" pitchFamily="18" charset="0"/>
                <a:cs typeface="ＭＳ Ｐゴシック" charset="-128"/>
              </a:rPr>
              <a:t>  Justify use of subjects</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Cambria" pitchFamily="18" charset="0"/>
                <a:cs typeface="ＭＳ Ｐゴシック" charset="-128"/>
              </a:rPr>
              <a:t>  Detail study procedures including consent process</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Cambria" pitchFamily="18" charset="0"/>
                <a:cs typeface="ＭＳ Ｐゴシック" charset="-128"/>
              </a:rPr>
              <a:t>  Explain how any potential risks will be minimized</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200" b="0" i="0" u="none" strike="noStrike" kern="1200" cap="none" spc="0" normalizeH="0" baseline="0" noProof="0" dirty="0" smtClean="0">
                <a:ln>
                  <a:noFill/>
                </a:ln>
                <a:effectLst/>
                <a:uLnTx/>
                <a:uFillTx/>
                <a:latin typeface="Cambria" pitchFamily="18" charset="0"/>
                <a:cs typeface="ＭＳ Ｐゴシック" charset="-128"/>
              </a:rPr>
              <a:t>  Demonstrate potential benefits outweigh minimized risks</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3200" b="0" i="0" u="none" strike="noStrike" kern="1200" cap="none" spc="0" normalizeH="0" baseline="0" noProof="0" dirty="0" smtClean="0">
              <a:ln>
                <a:noFill/>
              </a:ln>
              <a:effectLst/>
              <a:uLnTx/>
              <a:uFillTx/>
              <a:latin typeface="Cambria" pitchFamily="18" charset="0"/>
              <a:cs typeface="ＭＳ Ｐゴシック" charset="-128"/>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83820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Cambria" pitchFamily="18" charset="0"/>
                <a:cs typeface="ＭＳ Ｐゴシック" charset="-128"/>
              </a:rPr>
              <a:t>Minimum Requirements -</a:t>
            </a:r>
            <a:r>
              <a:rPr kumimoji="0" lang="en-US" sz="4000" b="0" i="0" u="none" strike="noStrike" kern="1200" cap="none" spc="0" normalizeH="0" baseline="0" noProof="0" dirty="0" smtClean="0">
                <a:ln>
                  <a:noFill/>
                </a:ln>
                <a:effectLst/>
                <a:uLnTx/>
                <a:uFillTx/>
                <a:latin typeface="Cambria" pitchFamily="18" charset="0"/>
                <a:cs typeface="ＭＳ Ｐゴシック" charset="-128"/>
              </a:rPr>
              <a:t>IACUC</a:t>
            </a:r>
          </a:p>
        </p:txBody>
      </p:sp>
      <p:sp>
        <p:nvSpPr>
          <p:cNvPr id="3" name="Content Placeholder 2"/>
          <p:cNvSpPr txBox="1">
            <a:spLocks/>
          </p:cNvSpPr>
          <p:nvPr/>
        </p:nvSpPr>
        <p:spPr>
          <a:xfrm>
            <a:off x="762000" y="1951037"/>
            <a:ext cx="8229600" cy="4525963"/>
          </a:xfrm>
          <a:prstGeom prst="rect">
            <a:avLst/>
          </a:prstGeom>
        </p:spPr>
        <p:txBody>
          <a:bodyPr/>
          <a:lstStyle/>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100" b="0" i="0" u="none" strike="noStrike" kern="1200" cap="none" spc="0" normalizeH="0" baseline="0" noProof="0" dirty="0" smtClean="0">
                <a:ln>
                  <a:noFill/>
                </a:ln>
                <a:effectLst/>
                <a:uLnTx/>
                <a:uFillTx/>
                <a:latin typeface="Cambria" pitchFamily="18" charset="0"/>
                <a:cs typeface="ＭＳ Ｐゴシック" charset="-128"/>
              </a:rPr>
              <a:t>  Justify use of animals</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100" b="0" i="0" u="none" strike="noStrike" kern="1200" cap="none" spc="0" normalizeH="0" baseline="0" noProof="0" dirty="0" smtClean="0">
                <a:ln>
                  <a:noFill/>
                </a:ln>
                <a:effectLst/>
                <a:uLnTx/>
                <a:uFillTx/>
                <a:latin typeface="Cambria" pitchFamily="18" charset="0"/>
                <a:cs typeface="ＭＳ Ｐゴシック" charset="-128"/>
              </a:rPr>
              <a:t>  Delineate species, age, sex, and number of animals to be used</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100" b="0" i="0" u="none" strike="noStrike" kern="1200" cap="none" spc="0" normalizeH="0" baseline="0" noProof="0" dirty="0" smtClean="0">
                <a:ln>
                  <a:noFill/>
                </a:ln>
                <a:effectLst/>
                <a:uLnTx/>
                <a:uFillTx/>
                <a:latin typeface="Cambria" pitchFamily="18" charset="0"/>
                <a:cs typeface="ＭＳ Ｐゴシック" charset="-128"/>
              </a:rPr>
              <a:t>  Describe veterinary care to be provided</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100" b="0" i="0" u="none" strike="noStrike" kern="1200" cap="none" spc="0" normalizeH="0" baseline="0" noProof="0" dirty="0" smtClean="0">
                <a:ln>
                  <a:noFill/>
                </a:ln>
                <a:effectLst/>
                <a:uLnTx/>
                <a:uFillTx/>
                <a:latin typeface="Cambria" pitchFamily="18" charset="0"/>
                <a:cs typeface="ＭＳ Ｐゴシック" charset="-128"/>
              </a:rPr>
              <a:t>  Detail procedures to ensure that pain and distress are minimized</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100" b="0" i="0" u="none" strike="noStrike" kern="1200" cap="none" spc="0" normalizeH="0" baseline="0" noProof="0" dirty="0" smtClean="0">
                <a:ln>
                  <a:noFill/>
                </a:ln>
                <a:effectLst/>
                <a:uLnTx/>
                <a:uFillTx/>
                <a:latin typeface="Cambria" pitchFamily="18" charset="0"/>
                <a:cs typeface="ＭＳ Ｐゴシック" charset="-128"/>
              </a:rPr>
              <a:t>  Describe use of analgesic and/or anesthetic, where appropriate</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21920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effectLst/>
                <a:uLnTx/>
                <a:uFillTx/>
                <a:latin typeface="Cambria" pitchFamily="18" charset="0"/>
                <a:cs typeface="ＭＳ Ｐゴシック" charset="-128"/>
              </a:rPr>
              <a:t>IACUC</a:t>
            </a:r>
            <a:r>
              <a:rPr kumimoji="0" lang="en-US" sz="4000" b="0" i="0" u="none" strike="noStrike" kern="1200" cap="none" spc="0" normalizeH="0" baseline="0" noProof="0" dirty="0" smtClean="0">
                <a:ln>
                  <a:noFill/>
                </a:ln>
                <a:solidFill>
                  <a:schemeClr val="tx1"/>
                </a:solidFill>
                <a:effectLst/>
                <a:uLnTx/>
                <a:uFillTx/>
                <a:latin typeface="Cambria" pitchFamily="18" charset="0"/>
                <a:cs typeface="ＭＳ Ｐゴシック" charset="-128"/>
              </a:rPr>
              <a:t>- continued</a:t>
            </a:r>
          </a:p>
        </p:txBody>
      </p:sp>
      <p:sp>
        <p:nvSpPr>
          <p:cNvPr id="3" name="Content Placeholder 2"/>
          <p:cNvSpPr txBox="1">
            <a:spLocks/>
          </p:cNvSpPr>
          <p:nvPr/>
        </p:nvSpPr>
        <p:spPr>
          <a:xfrm>
            <a:off x="609600" y="2713037"/>
            <a:ext cx="8153400" cy="4525963"/>
          </a:xfrm>
          <a:prstGeom prst="rect">
            <a:avLst/>
          </a:prstGeom>
        </p:spPr>
        <p:txBody>
          <a:bodyPr/>
          <a:lstStyle/>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700" b="0" i="0" u="none" strike="noStrike" kern="1200" cap="none" spc="0" normalizeH="0" baseline="0" noProof="0" dirty="0" smtClean="0">
                <a:ln>
                  <a:noFill/>
                </a:ln>
                <a:effectLst/>
                <a:uLnTx/>
                <a:uFillTx/>
                <a:latin typeface="Cambria" pitchFamily="18" charset="0"/>
                <a:cs typeface="ＭＳ Ｐゴシック" charset="-128"/>
              </a:rPr>
              <a:t>  Address the 3 R’s </a:t>
            </a:r>
          </a:p>
          <a:p>
            <a:pPr marL="0" marR="0" lvl="0" indent="0" defTabSz="914400" rtl="0" eaLnBrk="0" fontAlgn="base" latinLnBrk="0" hangingPunct="0">
              <a:lnSpc>
                <a:spcPct val="100000"/>
              </a:lnSpc>
              <a:spcBef>
                <a:spcPct val="20000"/>
              </a:spcBef>
              <a:spcAft>
                <a:spcPct val="0"/>
              </a:spcAft>
              <a:buClrTx/>
              <a:buSzTx/>
              <a:tabLst/>
              <a:defRPr/>
            </a:pPr>
            <a:r>
              <a:rPr kumimoji="0" lang="en-US" sz="2700" b="0" i="0" u="none" strike="noStrike" kern="1200" cap="none" spc="0" normalizeH="0" baseline="0" noProof="0" dirty="0" smtClean="0">
                <a:ln>
                  <a:noFill/>
                </a:ln>
                <a:effectLst/>
                <a:uLnTx/>
                <a:uFillTx/>
                <a:latin typeface="Cambria" pitchFamily="18" charset="0"/>
                <a:cs typeface="ＭＳ Ｐゴシック" charset="-128"/>
              </a:rPr>
              <a:t>(alternatives to replace, reduce and refine</a:t>
            </a:r>
            <a:r>
              <a:rPr kumimoji="0" lang="en-US" sz="2700" b="0" i="0" u="none" strike="noStrike" kern="1200" cap="none" spc="0" normalizeH="0" noProof="0" dirty="0" smtClean="0">
                <a:ln>
                  <a:noFill/>
                </a:ln>
                <a:effectLst/>
                <a:uLnTx/>
                <a:uFillTx/>
                <a:latin typeface="Cambria" pitchFamily="18" charset="0"/>
                <a:cs typeface="ＭＳ Ｐゴシック" charset="-128"/>
              </a:rPr>
              <a:t> </a:t>
            </a:r>
            <a:r>
              <a:rPr kumimoji="0" lang="en-US" sz="2700" b="0" i="0" u="none" strike="noStrike" kern="1200" cap="none" spc="0" normalizeH="0" baseline="0" noProof="0" dirty="0" smtClean="0">
                <a:ln>
                  <a:noFill/>
                </a:ln>
                <a:effectLst/>
                <a:uLnTx/>
                <a:uFillTx/>
                <a:latin typeface="Cambria" pitchFamily="18" charset="0"/>
                <a:cs typeface="ＭＳ Ｐゴシック" charset="-128"/>
              </a:rPr>
              <a:t>techniques)</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2700" b="0" i="0" u="none" strike="noStrike" kern="1200" cap="none" spc="0" normalizeH="0" baseline="0" noProof="0" dirty="0" smtClean="0">
              <a:ln>
                <a:noFill/>
              </a:ln>
              <a:effectLst/>
              <a:uLnTx/>
              <a:uFillTx/>
              <a:latin typeface="Cambria" pitchFamily="18" charset="0"/>
              <a:cs typeface="ＭＳ Ｐゴシック" charset="-128"/>
            </a:endParaRP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700" b="0" i="0" u="none" strike="noStrike" kern="1200" cap="none" spc="0" normalizeH="0" baseline="0" noProof="0" dirty="0" smtClean="0">
                <a:ln>
                  <a:noFill/>
                </a:ln>
                <a:effectLst/>
                <a:uLnTx/>
                <a:uFillTx/>
                <a:latin typeface="Cambria" pitchFamily="18" charset="0"/>
                <a:cs typeface="ＭＳ Ｐゴシック" charset="-128"/>
              </a:rPr>
              <a:t>  Provide a literature search for alternatives </a:t>
            </a:r>
          </a:p>
          <a:p>
            <a:pPr marL="0" marR="0" lvl="0" indent="0" defTabSz="914400" rtl="0" eaLnBrk="0" fontAlgn="base" latinLnBrk="0" hangingPunct="0">
              <a:lnSpc>
                <a:spcPct val="100000"/>
              </a:lnSpc>
              <a:spcBef>
                <a:spcPct val="20000"/>
              </a:spcBef>
              <a:spcAft>
                <a:spcPct val="0"/>
              </a:spcAft>
              <a:buClrTx/>
              <a:buSzTx/>
              <a:tabLst/>
              <a:defRPr/>
            </a:pPr>
            <a:endParaRPr kumimoji="0" lang="en-US" sz="2700" b="0" i="0" u="none" strike="noStrike" kern="1200" cap="none" spc="0" normalizeH="0" baseline="0" noProof="0" dirty="0" smtClean="0">
              <a:ln>
                <a:noFill/>
              </a:ln>
              <a:effectLst/>
              <a:uLnTx/>
              <a:uFillTx/>
              <a:latin typeface="Cambria" pitchFamily="18" charset="0"/>
              <a:cs typeface="ＭＳ Ｐゴシック" charset="-128"/>
            </a:endParaRP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700" b="0" i="0" u="none" strike="noStrike" kern="1200" cap="none" spc="0" normalizeH="0" baseline="0" noProof="0" dirty="0" smtClean="0">
                <a:ln>
                  <a:noFill/>
                </a:ln>
                <a:effectLst/>
                <a:uLnTx/>
                <a:uFillTx/>
                <a:latin typeface="Cambria" pitchFamily="18" charset="0"/>
                <a:cs typeface="ＭＳ Ｐゴシック" charset="-128"/>
              </a:rPr>
              <a:t>  Describe method of euthanasia and justify selection</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81000" y="99060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Cambria" pitchFamily="18" charset="0"/>
                <a:cs typeface="ＭＳ Ｐゴシック" charset="-128"/>
              </a:rPr>
              <a:t>Minimum Requirements -</a:t>
            </a:r>
            <a:r>
              <a:rPr kumimoji="0" lang="en-US" sz="4000" b="0" i="0" u="none" strike="noStrike" kern="1200" cap="none" spc="0" normalizeH="0" baseline="0" noProof="0" dirty="0" smtClean="0">
                <a:ln>
                  <a:noFill/>
                </a:ln>
                <a:effectLst/>
                <a:uLnTx/>
                <a:uFillTx/>
                <a:latin typeface="Cambria" pitchFamily="18" charset="0"/>
                <a:cs typeface="ＭＳ Ｐゴシック" charset="-128"/>
              </a:rPr>
              <a:t>IBC</a:t>
            </a:r>
          </a:p>
        </p:txBody>
      </p:sp>
      <p:sp>
        <p:nvSpPr>
          <p:cNvPr id="3" name="Content Placeholder 2"/>
          <p:cNvSpPr txBox="1">
            <a:spLocks/>
          </p:cNvSpPr>
          <p:nvPr/>
        </p:nvSpPr>
        <p:spPr>
          <a:xfrm>
            <a:off x="685800" y="2179637"/>
            <a:ext cx="8229600" cy="4525963"/>
          </a:xfrm>
          <a:prstGeom prst="rect">
            <a:avLst/>
          </a:prstGeom>
        </p:spPr>
        <p:txBody>
          <a:bodyPr/>
          <a:lstStyle/>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smtClean="0">
                <a:ln>
                  <a:noFill/>
                </a:ln>
                <a:effectLst/>
                <a:uLnTx/>
                <a:uFillTx/>
                <a:latin typeface="Cambria" pitchFamily="18" charset="0"/>
                <a:cs typeface="ＭＳ Ｐゴシック" charset="-128"/>
              </a:rPr>
              <a:t>  Justify the use of materials used</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smtClean="0">
                <a:ln>
                  <a:noFill/>
                </a:ln>
                <a:effectLst/>
                <a:uLnTx/>
                <a:uFillTx/>
                <a:latin typeface="Cambria" pitchFamily="18" charset="0"/>
                <a:cs typeface="ＭＳ Ｐゴシック" charset="-128"/>
              </a:rPr>
              <a:t>  Explain laboratory safety, security and biological containment </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smtClean="0">
                <a:ln>
                  <a:noFill/>
                </a:ln>
                <a:effectLst/>
                <a:uLnTx/>
                <a:uFillTx/>
                <a:latin typeface="Cambria" pitchFamily="18" charset="0"/>
                <a:cs typeface="ＭＳ Ｐゴシック" charset="-128"/>
              </a:rPr>
              <a:t>  Delineate emergency contingency plans including containment and cleanup of spills</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800" b="0" i="0" u="none" strike="noStrike" kern="1200" cap="none" spc="0" normalizeH="0" baseline="0" noProof="0" dirty="0" smtClean="0">
                <a:ln>
                  <a:noFill/>
                </a:ln>
                <a:effectLst/>
                <a:uLnTx/>
                <a:uFillTx/>
                <a:latin typeface="Cambria" pitchFamily="18" charset="0"/>
                <a:cs typeface="ＭＳ Ｐゴシック" charset="-128"/>
              </a:rPr>
              <a:t>  If recombinant DNA used – specify that NIH Guidelines for recombinant DNA research will be adhered</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83820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Cambria" pitchFamily="18" charset="0"/>
                <a:cs typeface="ＭＳ Ｐゴシック" charset="-128"/>
              </a:rPr>
              <a:t>Keep in mind…</a:t>
            </a:r>
          </a:p>
        </p:txBody>
      </p:sp>
      <p:sp>
        <p:nvSpPr>
          <p:cNvPr id="3" name="Content Placeholder 2"/>
          <p:cNvSpPr txBox="1">
            <a:spLocks/>
          </p:cNvSpPr>
          <p:nvPr/>
        </p:nvSpPr>
        <p:spPr>
          <a:xfrm>
            <a:off x="609600" y="2027237"/>
            <a:ext cx="8229600" cy="4525963"/>
          </a:xfrm>
          <a:prstGeom prst="rect">
            <a:avLst/>
          </a:prstGeom>
        </p:spPr>
        <p:txBody>
          <a:bodyPr>
            <a:normAutofit/>
          </a:bodyPr>
          <a:lstStyle/>
          <a:p>
            <a:pPr marL="0" marR="0" lvl="0" indent="0" defTabSz="914400" rtl="0" eaLnBrk="0" fontAlgn="base" latinLnBrk="0" hangingPunct="0">
              <a:lnSpc>
                <a:spcPct val="90000"/>
              </a:lnSpc>
              <a:spcBef>
                <a:spcPct val="20000"/>
              </a:spcBef>
              <a:spcAft>
                <a:spcPct val="0"/>
              </a:spcAft>
              <a:buClrTx/>
              <a:buSzTx/>
              <a:buFont typeface="Arial" pitchFamily="34" charset="0"/>
              <a:buChar char="•"/>
              <a:tabLst/>
              <a:defRPr/>
            </a:pPr>
            <a:r>
              <a:rPr kumimoji="0" lang="en-US" sz="3000" b="0" i="0" u="none" strike="noStrike" kern="1200" cap="none" spc="0" normalizeH="0" baseline="0" noProof="0" dirty="0" smtClean="0">
                <a:ln>
                  <a:noFill/>
                </a:ln>
                <a:effectLst/>
                <a:uLnTx/>
                <a:uFillTx/>
                <a:latin typeface="Cambria" pitchFamily="18" charset="0"/>
                <a:cs typeface="ＭＳ Ｐゴシック" charset="-128"/>
              </a:rPr>
              <a:t>  Some sponsors require submission and approval of human subjects, animal use and </a:t>
            </a:r>
            <a:r>
              <a:rPr kumimoji="0" lang="en-US" sz="3000" b="0" i="0" u="none" strike="noStrike" kern="1200" cap="none" spc="0" normalizeH="0" baseline="0" noProof="0" dirty="0" err="1" smtClean="0">
                <a:ln>
                  <a:noFill/>
                </a:ln>
                <a:effectLst/>
                <a:uLnTx/>
                <a:uFillTx/>
                <a:latin typeface="Cambria" pitchFamily="18" charset="0"/>
                <a:cs typeface="ＭＳ Ｐゴシック" charset="-128"/>
              </a:rPr>
              <a:t>biosafety</a:t>
            </a:r>
            <a:r>
              <a:rPr kumimoji="0" lang="en-US" sz="3000" b="0" i="0" u="none" strike="noStrike" kern="1200" cap="none" spc="0" normalizeH="0" baseline="0" noProof="0" dirty="0" smtClean="0">
                <a:ln>
                  <a:noFill/>
                </a:ln>
                <a:effectLst/>
                <a:uLnTx/>
                <a:uFillTx/>
                <a:latin typeface="Cambria" pitchFamily="18" charset="0"/>
                <a:cs typeface="ＭＳ Ｐゴシック" charset="-128"/>
              </a:rPr>
              <a:t> protocols </a:t>
            </a:r>
            <a:r>
              <a:rPr kumimoji="0" lang="en-US" sz="3000" b="0" i="0" u="sng" strike="noStrike" kern="1200" cap="none" spc="0" normalizeH="0" baseline="0" noProof="0" dirty="0" smtClean="0">
                <a:ln>
                  <a:noFill/>
                </a:ln>
                <a:effectLst/>
                <a:uLnTx/>
                <a:uFillTx/>
                <a:latin typeface="Cambria" pitchFamily="18" charset="0"/>
                <a:cs typeface="ＭＳ Ｐゴシック" charset="-128"/>
              </a:rPr>
              <a:t>before</a:t>
            </a:r>
            <a:r>
              <a:rPr kumimoji="0" lang="en-US" sz="3000" b="0" i="0" u="none" strike="noStrike" kern="1200" cap="none" spc="0" normalizeH="0" baseline="0" noProof="0" dirty="0" smtClean="0">
                <a:ln>
                  <a:noFill/>
                </a:ln>
                <a:effectLst/>
                <a:uLnTx/>
                <a:uFillTx/>
                <a:latin typeface="Cambria" pitchFamily="18" charset="0"/>
                <a:cs typeface="ＭＳ Ｐゴシック" charset="-128"/>
              </a:rPr>
              <a:t> grant application is submitted</a:t>
            </a:r>
          </a:p>
          <a:p>
            <a:pPr marL="0" marR="0" lvl="0" indent="0" defTabSz="914400" rtl="0" eaLnBrk="0" fontAlgn="base" latinLnBrk="0" hangingPunct="0">
              <a:lnSpc>
                <a:spcPct val="90000"/>
              </a:lnSpc>
              <a:spcBef>
                <a:spcPct val="20000"/>
              </a:spcBef>
              <a:spcAft>
                <a:spcPct val="0"/>
              </a:spcAft>
              <a:buClrTx/>
              <a:buSzTx/>
              <a:buFont typeface="Arial" pitchFamily="34" charset="0"/>
              <a:buChar char="•"/>
              <a:tabLst/>
              <a:defRPr/>
            </a:pPr>
            <a:r>
              <a:rPr kumimoji="0" lang="en-US" sz="3000" b="0" i="0" u="none" strike="noStrike" kern="1200" cap="none" spc="0" normalizeH="0" baseline="0" noProof="0" dirty="0" smtClean="0">
                <a:ln>
                  <a:noFill/>
                </a:ln>
                <a:effectLst/>
                <a:uLnTx/>
                <a:uFillTx/>
                <a:latin typeface="Cambria" pitchFamily="18" charset="0"/>
                <a:cs typeface="ＭＳ Ｐゴシック" charset="-128"/>
              </a:rPr>
              <a:t>  Others, such as NIH, allow “just-in-time” approvals</a:t>
            </a:r>
          </a:p>
          <a:p>
            <a:pPr marL="0" marR="0" lvl="0" indent="0" defTabSz="914400" rtl="0" eaLnBrk="0" fontAlgn="base" latinLnBrk="0" hangingPunct="0">
              <a:lnSpc>
                <a:spcPct val="90000"/>
              </a:lnSpc>
              <a:spcBef>
                <a:spcPct val="20000"/>
              </a:spcBef>
              <a:spcAft>
                <a:spcPct val="0"/>
              </a:spcAft>
              <a:buClrTx/>
              <a:buSzTx/>
              <a:buFont typeface="Arial" pitchFamily="34" charset="0"/>
              <a:buChar char="•"/>
              <a:tabLst/>
              <a:defRPr/>
            </a:pPr>
            <a:r>
              <a:rPr kumimoji="0" lang="en-US" sz="3000" b="0" i="0" u="none" strike="noStrike" kern="1200" cap="none" spc="0" normalizeH="0" baseline="0" noProof="0" dirty="0" smtClean="0">
                <a:ln>
                  <a:noFill/>
                </a:ln>
                <a:effectLst/>
                <a:uLnTx/>
                <a:uFillTx/>
                <a:latin typeface="Cambria" pitchFamily="18" charset="0"/>
                <a:cs typeface="ＭＳ Ｐゴシック" charset="-128"/>
              </a:rPr>
              <a:t>  Sponsor’s solicitation should indicate when institutional approvals for compliance issues are needed</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91440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Cambria" pitchFamily="18" charset="0"/>
                <a:cs typeface="ＭＳ Ｐゴシック" charset="-128"/>
              </a:rPr>
              <a:t>Other Considerations</a:t>
            </a:r>
          </a:p>
        </p:txBody>
      </p:sp>
      <p:sp>
        <p:nvSpPr>
          <p:cNvPr id="3" name="Rectangle 3"/>
          <p:cNvSpPr txBox="1">
            <a:spLocks noChangeArrowheads="1"/>
          </p:cNvSpPr>
          <p:nvPr/>
        </p:nvSpPr>
        <p:spPr>
          <a:xfrm>
            <a:off x="685800" y="2133601"/>
            <a:ext cx="8229600" cy="5029200"/>
          </a:xfrm>
          <a:prstGeom prst="rect">
            <a:avLst/>
          </a:prstGeom>
        </p:spPr>
        <p:txBody>
          <a:bodyPr/>
          <a:lstStyle/>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100" b="0" i="0" u="none" strike="noStrike" kern="1200" cap="none" spc="0" normalizeH="0" baseline="0" noProof="0" dirty="0" smtClean="0">
                <a:ln>
                  <a:noFill/>
                </a:ln>
                <a:effectLst/>
                <a:uLnTx/>
                <a:uFillTx/>
                <a:latin typeface="Cambria" pitchFamily="18" charset="0"/>
                <a:cs typeface="ＭＳ Ｐゴシック" charset="-128"/>
              </a:rPr>
              <a:t>  Allow sufficient amount of time</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100" b="0" i="0" u="none" strike="noStrike" kern="1200" cap="none" spc="0" normalizeH="0" baseline="0" noProof="0" dirty="0" smtClean="0">
                <a:ln>
                  <a:noFill/>
                </a:ln>
                <a:effectLst/>
                <a:uLnTx/>
                <a:uFillTx/>
                <a:latin typeface="Cambria" pitchFamily="18" charset="0"/>
                <a:cs typeface="ＭＳ Ｐゴシック" charset="-128"/>
              </a:rPr>
              <a:t>  Be familiar with Clemson’s research policies and procedures</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100" b="0" i="0" u="none" strike="noStrike" kern="1200" cap="none" spc="0" normalizeH="0" baseline="0" noProof="0" dirty="0" smtClean="0">
                <a:ln>
                  <a:noFill/>
                </a:ln>
                <a:effectLst/>
                <a:uLnTx/>
                <a:uFillTx/>
                <a:latin typeface="Cambria" pitchFamily="18" charset="0"/>
                <a:cs typeface="ＭＳ Ｐゴシック" charset="-128"/>
              </a:rPr>
              <a:t>  Ask for help</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3100" b="0" i="0" u="none" strike="noStrike" kern="1200" cap="none" spc="0" normalizeH="0" baseline="0" noProof="0" dirty="0" smtClean="0">
                <a:ln>
                  <a:noFill/>
                </a:ln>
                <a:effectLst/>
                <a:uLnTx/>
                <a:uFillTx/>
                <a:latin typeface="Cambria" pitchFamily="18" charset="0"/>
                <a:cs typeface="ＭＳ Ｐゴシック" charset="-128"/>
              </a:rPr>
              <a:t>  Non-compliance impacts entire campus</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3100" b="0" i="0" u="none" strike="noStrike" kern="1200" cap="none" spc="0" normalizeH="0" baseline="0" noProof="0" dirty="0" smtClean="0">
              <a:ln>
                <a:noFill/>
              </a:ln>
              <a:effectLst/>
              <a:uLnTx/>
              <a:uFillTx/>
              <a:latin typeface="Cambria" pitchFamily="18" charset="0"/>
              <a:cs typeface="ＭＳ Ｐゴシック" charset="-128"/>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33400" y="1156931"/>
            <a:ext cx="8001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i="0" u="none" strike="noStrike" cap="none" normalizeH="0" baseline="0" dirty="0" smtClean="0">
                <a:ln>
                  <a:noFill/>
                </a:ln>
                <a:effectLst/>
                <a:latin typeface="Cambria" pitchFamily="18" charset="0"/>
                <a:ea typeface="Calibri" pitchFamily="34" charset="0"/>
                <a:cs typeface="Calibri" pitchFamily="34" charset="0"/>
              </a:rPr>
              <a:t>Research Misconduct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500" b="0" i="0" u="none" strike="noStrike" cap="none" normalizeH="0" baseline="0" dirty="0" smtClean="0">
              <a:ln>
                <a:noFill/>
              </a:ln>
              <a:effectLst/>
              <a:latin typeface="Cambri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500" b="1" i="0" u="none" strike="noStrike" cap="none" normalizeH="0" baseline="0" dirty="0" smtClean="0">
                <a:ln>
                  <a:noFill/>
                </a:ln>
                <a:effectLst/>
                <a:latin typeface="Cambria" pitchFamily="18" charset="0"/>
                <a:ea typeface="Calibri" pitchFamily="34" charset="0"/>
                <a:cs typeface="Calibri" pitchFamily="34" charset="0"/>
              </a:rPr>
              <a:t>Fabrication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500" b="0" i="0" u="none" strike="noStrike" cap="none" normalizeH="0" baseline="0" dirty="0" smtClean="0">
              <a:ln>
                <a:noFill/>
              </a:ln>
              <a:effectLst/>
              <a:latin typeface="Cambri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500" b="1" i="0" u="none" strike="noStrike" cap="none" normalizeH="0" baseline="0" dirty="0" smtClean="0">
                <a:ln>
                  <a:noFill/>
                </a:ln>
                <a:effectLst/>
                <a:latin typeface="Cambria" pitchFamily="18" charset="0"/>
                <a:ea typeface="Calibri" pitchFamily="34" charset="0"/>
                <a:cs typeface="Calibri" pitchFamily="34" charset="0"/>
              </a:rPr>
              <a:t>Falsification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500" b="0" i="0" u="none" strike="noStrike" cap="none" normalizeH="0" baseline="0" dirty="0" smtClean="0">
              <a:ln>
                <a:noFill/>
              </a:ln>
              <a:effectLst/>
              <a:latin typeface="Cambri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3500" b="1" i="0" u="none" strike="noStrike" cap="none" normalizeH="0" baseline="0" dirty="0" smtClean="0">
                <a:ln>
                  <a:noFill/>
                </a:ln>
                <a:effectLst/>
                <a:latin typeface="Cambria" pitchFamily="18" charset="0"/>
                <a:ea typeface="Calibri" pitchFamily="34" charset="0"/>
                <a:cs typeface="Calibri" pitchFamily="34" charset="0"/>
              </a:rPr>
              <a:t>Plagiarism</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500" b="0" i="0" u="none" strike="noStrike" cap="none" normalizeH="0" baseline="0" dirty="0" smtClean="0">
              <a:ln>
                <a:noFill/>
              </a:ln>
              <a:effectLst/>
              <a:latin typeface="Cambri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effectLst/>
                <a:latin typeface="Cambria" pitchFamily="18" charset="0"/>
                <a:ea typeface="Calibri" pitchFamily="34" charset="0"/>
                <a:cs typeface="Calibri" pitchFamily="34" charset="0"/>
              </a:rPr>
              <a:t>in proposing, performing, or reviewing research, or</a:t>
            </a:r>
            <a:endParaRPr kumimoji="0" lang="en-US" sz="2500" b="0" i="0" u="none" strike="noStrike" cap="none" normalizeH="0" baseline="0" dirty="0" smtClean="0">
              <a:ln>
                <a:noFill/>
              </a:ln>
              <a:effectLst/>
              <a:latin typeface="Cambria"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500" b="0" i="0" u="none" strike="noStrike" cap="none" normalizeH="0" baseline="0" dirty="0" smtClean="0">
                <a:ln>
                  <a:noFill/>
                </a:ln>
                <a:effectLst/>
                <a:latin typeface="Cambria" pitchFamily="18" charset="0"/>
                <a:ea typeface="Calibri" pitchFamily="34" charset="0"/>
                <a:cs typeface="Calibri" pitchFamily="34" charset="0"/>
              </a:rPr>
              <a:t>in reporting research results</a:t>
            </a:r>
            <a:endParaRPr kumimoji="0" lang="en-US" sz="2500" b="0" i="0" u="none" strike="noStrike" cap="none" normalizeH="0" baseline="0" dirty="0" smtClean="0">
              <a:ln>
                <a:noFill/>
              </a:ln>
              <a:effectLst/>
              <a:latin typeface="Cambria" pitchFamily="18" charset="0"/>
              <a:cs typeface="Arial" pitchFamily="34"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04800" y="76200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800" b="0" i="0" u="none" strike="noStrike" kern="1200" cap="none" spc="0" normalizeH="0" baseline="0" noProof="0" dirty="0" smtClean="0">
                <a:ln>
                  <a:noFill/>
                </a:ln>
                <a:solidFill>
                  <a:schemeClr val="tx1"/>
                </a:solidFill>
                <a:effectLst/>
                <a:uLnTx/>
                <a:uFillTx/>
                <a:latin typeface="Cambria" pitchFamily="18" charset="0"/>
                <a:cs typeface="ＭＳ Ｐゴシック" charset="-128"/>
              </a:rPr>
              <a:t>Responsible Conduct of Research (RCR) training program</a:t>
            </a:r>
          </a:p>
        </p:txBody>
      </p:sp>
      <p:sp>
        <p:nvSpPr>
          <p:cNvPr id="3" name="Content Placeholder 2"/>
          <p:cNvSpPr txBox="1">
            <a:spLocks/>
          </p:cNvSpPr>
          <p:nvPr/>
        </p:nvSpPr>
        <p:spPr>
          <a:xfrm>
            <a:off x="914400" y="2133600"/>
            <a:ext cx="7467600" cy="4267200"/>
          </a:xfrm>
          <a:prstGeom prst="rect">
            <a:avLst/>
          </a:prstGeom>
        </p:spPr>
        <p:txBody>
          <a:bodyPr/>
          <a:lstStyle/>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Cambria" pitchFamily="18" charset="0"/>
                <a:cs typeface="ＭＳ Ｐゴシック" charset="-128"/>
              </a:rPr>
              <a:t>  Required for NSF and NIH funded work</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000" b="0" i="0" u="none" strike="noStrike" kern="1200" cap="none" spc="0" normalizeH="0" baseline="0" noProof="0" dirty="0" smtClean="0">
                <a:ln>
                  <a:noFill/>
                </a:ln>
                <a:effectLst/>
                <a:uLnTx/>
                <a:uFillTx/>
                <a:latin typeface="Cambria" pitchFamily="18" charset="0"/>
                <a:cs typeface="ＭＳ Ｐゴシック" charset="-128"/>
              </a:rPr>
              <a:t>  9 core areas:  </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000" b="0" i="0" u="none" strike="noStrike" kern="1200" cap="none" spc="0" normalizeH="0" baseline="0" noProof="0" dirty="0" smtClean="0">
                <a:ln>
                  <a:noFill/>
                </a:ln>
                <a:effectLst/>
                <a:uLnTx/>
                <a:uFillTx/>
                <a:latin typeface="Cambria" pitchFamily="18" charset="0"/>
              </a:rPr>
              <a:t> Acquisition, Management, Sharing and Ownership of Data</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000" b="0" i="0" u="none" strike="noStrike" kern="1200" cap="none" spc="0" normalizeH="0" baseline="0" noProof="0" dirty="0" smtClean="0">
                <a:ln>
                  <a:noFill/>
                </a:ln>
                <a:effectLst/>
                <a:uLnTx/>
                <a:uFillTx/>
                <a:latin typeface="Cambria" pitchFamily="18" charset="0"/>
              </a:rPr>
              <a:t>  Animal Welfare </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000" b="0" i="0" u="none" strike="noStrike" kern="1200" cap="none" spc="0" normalizeH="0" baseline="0" noProof="0" dirty="0" smtClean="0">
                <a:ln>
                  <a:noFill/>
                </a:ln>
                <a:effectLst/>
                <a:uLnTx/>
                <a:uFillTx/>
                <a:latin typeface="Cambria" pitchFamily="18" charset="0"/>
              </a:rPr>
              <a:t>  Authorship/Plagiarism </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000" b="0" i="0" u="none" strike="noStrike" kern="1200" cap="none" spc="0" normalizeH="0" baseline="0" noProof="0" dirty="0" smtClean="0">
                <a:ln>
                  <a:noFill/>
                </a:ln>
                <a:effectLst/>
                <a:uLnTx/>
                <a:uFillTx/>
                <a:latin typeface="Cambria" pitchFamily="18" charset="0"/>
              </a:rPr>
              <a:t>  Collaboration</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000" b="0" i="0" u="none" strike="noStrike" kern="1200" cap="none" spc="0" normalizeH="0" baseline="0" noProof="0" dirty="0" smtClean="0">
                <a:ln>
                  <a:noFill/>
                </a:ln>
                <a:effectLst/>
                <a:uLnTx/>
                <a:uFillTx/>
                <a:latin typeface="Cambria" pitchFamily="18" charset="0"/>
              </a:rPr>
              <a:t>  Conflict of Interest </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000" b="0" i="0" u="none" strike="noStrike" kern="1200" cap="none" spc="0" normalizeH="0" baseline="0" noProof="0" dirty="0" smtClean="0">
                <a:ln>
                  <a:noFill/>
                </a:ln>
                <a:effectLst/>
                <a:uLnTx/>
                <a:uFillTx/>
                <a:latin typeface="Cambria" pitchFamily="18" charset="0"/>
              </a:rPr>
              <a:t>  Human Subject Protections</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000" b="0" i="0" u="none" strike="noStrike" kern="1200" cap="none" spc="0" normalizeH="0" baseline="0" noProof="0" dirty="0" smtClean="0">
                <a:ln>
                  <a:noFill/>
                </a:ln>
                <a:effectLst/>
                <a:uLnTx/>
                <a:uFillTx/>
                <a:latin typeface="Cambria" pitchFamily="18" charset="0"/>
              </a:rPr>
              <a:t>  Mentoring</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000" b="0" i="0" u="none" strike="noStrike" kern="1200" cap="none" spc="0" normalizeH="0" baseline="0" noProof="0" dirty="0" smtClean="0">
                <a:ln>
                  <a:noFill/>
                </a:ln>
                <a:effectLst/>
                <a:uLnTx/>
                <a:uFillTx/>
                <a:latin typeface="Cambria" pitchFamily="18" charset="0"/>
              </a:rPr>
              <a:t>  Peer Review</a:t>
            </a:r>
          </a:p>
          <a:p>
            <a:pPr marL="457200" marR="0" lvl="1" indent="0" defTabSz="914400" rtl="0" eaLnBrk="0" fontAlgn="base" latinLnBrk="0" hangingPunct="0">
              <a:lnSpc>
                <a:spcPct val="100000"/>
              </a:lnSpc>
              <a:spcBef>
                <a:spcPct val="20000"/>
              </a:spcBef>
              <a:spcAft>
                <a:spcPct val="0"/>
              </a:spcAft>
              <a:buClrTx/>
              <a:buSzTx/>
              <a:buFont typeface="Courier New" pitchFamily="49" charset="0"/>
              <a:buChar char="o"/>
              <a:tabLst/>
              <a:defRPr/>
            </a:pPr>
            <a:r>
              <a:rPr kumimoji="0" lang="en-US" sz="2000" b="0" i="0" u="none" strike="noStrike" kern="1200" cap="none" spc="0" normalizeH="0" baseline="0" noProof="0" dirty="0" smtClean="0">
                <a:ln>
                  <a:noFill/>
                </a:ln>
                <a:effectLst/>
                <a:uLnTx/>
                <a:uFillTx/>
                <a:latin typeface="Cambria" pitchFamily="18" charset="0"/>
              </a:rPr>
              <a:t>  Research Misconduct </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2000" b="0" i="0" u="none" strike="noStrike" kern="1200" cap="none" spc="0" normalizeH="0" baseline="0" noProof="0" dirty="0" smtClean="0">
              <a:ln>
                <a:noFill/>
              </a:ln>
              <a:effectLst/>
              <a:uLnTx/>
              <a:uFillTx/>
              <a:latin typeface="Cambria" pitchFamily="18" charset="0"/>
              <a:cs typeface="ＭＳ Ｐゴシック"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bwMode="auto">
          <a:xfrm>
            <a:off x="685800" y="1066800"/>
            <a:ext cx="7772400" cy="1470025"/>
          </a:xfrm>
          <a:noFill/>
          <a:ln>
            <a:miter lim="800000"/>
            <a:headEnd/>
            <a:tailEnd/>
          </a:ln>
        </p:spPr>
        <p:txBody>
          <a:bodyPr vert="horz" wrap="square" lIns="91440" tIns="45720" rIns="91440" bIns="45720" numCol="1" anchor="t" anchorCtr="0" compatLnSpc="1">
            <a:prstTxWarp prst="textNoShape">
              <a:avLst/>
            </a:prstTxWarp>
          </a:bodyPr>
          <a:lstStyle/>
          <a:p>
            <a:r>
              <a:rPr lang="en-US" smtClean="0"/>
              <a:t>Proposals are like logic puzzles….</a:t>
            </a:r>
            <a:br>
              <a:rPr lang="en-US" smtClean="0"/>
            </a:br>
            <a:r>
              <a:rPr lang="en-US" smtClean="0"/>
              <a:t>My job, as the principal investigator (PI), is to determine how to convince a group with diverse opinions that our proposal is valuable and exciting…..and worth funding!</a:t>
            </a:r>
            <a:br>
              <a:rPr lang="en-US" smtClean="0"/>
            </a:br>
            <a:endParaRPr lang="en-US" smtClean="0"/>
          </a:p>
        </p:txBody>
      </p:sp>
      <p:pic>
        <p:nvPicPr>
          <p:cNvPr id="7171" name="Picture 11" descr="puzzle1"/>
          <p:cNvPicPr>
            <a:picLocks noChangeAspect="1" noChangeArrowheads="1"/>
          </p:cNvPicPr>
          <p:nvPr/>
        </p:nvPicPr>
        <p:blipFill>
          <a:blip r:embed="rId2" cstate="print"/>
          <a:srcRect/>
          <a:stretch>
            <a:fillRect/>
          </a:stretch>
        </p:blipFill>
        <p:spPr bwMode="auto">
          <a:xfrm>
            <a:off x="7620000" y="5795963"/>
            <a:ext cx="1295400" cy="1042987"/>
          </a:xfrm>
          <a:prstGeom prst="rect">
            <a:avLst/>
          </a:prstGeom>
          <a:noFill/>
          <a:ln w="9525">
            <a:noFill/>
            <a:miter lim="800000"/>
            <a:headEnd/>
            <a:tailEnd/>
          </a:ln>
        </p:spPr>
      </p:pic>
      <p:sp>
        <p:nvSpPr>
          <p:cNvPr id="7172" name="Text Box 7"/>
          <p:cNvSpPr txBox="1">
            <a:spLocks noChangeArrowheads="1"/>
          </p:cNvSpPr>
          <p:nvPr/>
        </p:nvSpPr>
        <p:spPr bwMode="auto">
          <a:xfrm>
            <a:off x="304800" y="6353175"/>
            <a:ext cx="3683000" cy="276225"/>
          </a:xfrm>
          <a:prstGeom prst="rect">
            <a:avLst/>
          </a:prstGeom>
          <a:noFill/>
          <a:ln w="9525">
            <a:noFill/>
            <a:miter lim="800000"/>
            <a:headEnd/>
            <a:tailEnd/>
          </a:ln>
        </p:spPr>
        <p:txBody>
          <a:bodyPr wrap="none">
            <a:spAutoFit/>
          </a:bodyPr>
          <a:lstStyle/>
          <a:p>
            <a:r>
              <a:rPr lang="en-US" sz="1200" i="1">
                <a:latin typeface="Arial" charset="0"/>
              </a:rPr>
              <a:t>KJL Burg, Graduate Student Grant-Writing Seminar</a:t>
            </a:r>
            <a:endParaRPr lang="en-US">
              <a:latin typeface="Arial"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14300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Cambria" pitchFamily="18" charset="0"/>
                <a:cs typeface="ＭＳ Ｐゴシック" charset="-128"/>
              </a:rPr>
              <a:t>NIH RCR Training Requirement</a:t>
            </a:r>
          </a:p>
        </p:txBody>
      </p:sp>
      <p:sp>
        <p:nvSpPr>
          <p:cNvPr id="3" name="Content Placeholder 2"/>
          <p:cNvSpPr txBox="1">
            <a:spLocks/>
          </p:cNvSpPr>
          <p:nvPr/>
        </p:nvSpPr>
        <p:spPr>
          <a:xfrm>
            <a:off x="457200" y="2941637"/>
            <a:ext cx="8229600" cy="4525963"/>
          </a:xfrm>
          <a:prstGeom prst="rect">
            <a:avLst/>
          </a:prstGeom>
        </p:spPr>
        <p:txBody>
          <a:bodyPr/>
          <a:lstStyle/>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Cambria" pitchFamily="18" charset="0"/>
                <a:cs typeface="ＭＳ Ｐゴシック" charset="-128"/>
              </a:rPr>
              <a:t>  Support through NIH training, career development award, research education grant and dissertation research grant must receive training in RCR</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Cambria" pitchFamily="18" charset="0"/>
                <a:cs typeface="ＭＳ Ｐゴシック" charset="-128"/>
              </a:rPr>
              <a:t>  Information stated in the relevant funding opportunity announcements</a:t>
            </a:r>
          </a:p>
          <a:p>
            <a:pPr marL="0" marR="0" lvl="0" indent="0"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400" b="0" i="0" u="none" strike="noStrike" kern="1200" cap="none" spc="0" normalizeH="0" baseline="0" noProof="0" dirty="0" smtClean="0">
                <a:ln>
                  <a:noFill/>
                </a:ln>
                <a:effectLst/>
                <a:uLnTx/>
                <a:uFillTx/>
                <a:latin typeface="Cambria" pitchFamily="18" charset="0"/>
                <a:cs typeface="ＭＳ Ｐゴシック" charset="-128"/>
              </a:rPr>
              <a:t>  RCR training program must be described in the proposal (see template)</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090172"/>
            <a:ext cx="7772400" cy="2323713"/>
          </a:xfrm>
          <a:prstGeom prst="rect">
            <a:avLst/>
          </a:prstGeom>
        </p:spPr>
        <p:txBody>
          <a:bodyPr wrap="square">
            <a:spAutoFit/>
          </a:bodyPr>
          <a:lstStyle/>
          <a:p>
            <a:pPr algn="just"/>
            <a:r>
              <a:rPr lang="en-US" sz="2900" b="1" dirty="0" smtClean="0">
                <a:latin typeface="Cambria" pitchFamily="18" charset="0"/>
              </a:rPr>
              <a:t>Research compliance stands for nothing less than a constant striving to meet the highest ethical standards and a dedication to achieving recognition through integrity.</a:t>
            </a:r>
            <a:r>
              <a:rPr lang="en-US" sz="2900" dirty="0" smtClean="0">
                <a:latin typeface="Cambria" pitchFamily="18" charset="0"/>
              </a:rPr>
              <a:t/>
            </a:r>
            <a:br>
              <a:rPr lang="en-US" sz="2900" dirty="0" smtClean="0">
                <a:latin typeface="Cambria" pitchFamily="18" charset="0"/>
              </a:rPr>
            </a:br>
            <a:endParaRPr lang="en-US" sz="2900" dirty="0">
              <a:latin typeface="Cambria" pitchFamily="18"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5201424"/>
          </a:xfrm>
          <a:prstGeom prst="rect">
            <a:avLst/>
          </a:prstGeom>
        </p:spPr>
        <p:txBody>
          <a:bodyPr wrap="square">
            <a:spAutoFit/>
          </a:bodyPr>
          <a:lstStyle/>
          <a:p>
            <a:pPr algn="ctr"/>
            <a:r>
              <a:rPr lang="en-US" sz="4000" dirty="0" smtClean="0">
                <a:latin typeface="Cambria" pitchFamily="18" charset="0"/>
              </a:rPr>
              <a:t>Information Sources</a:t>
            </a:r>
          </a:p>
          <a:p>
            <a:endParaRPr lang="en-US" sz="1600" dirty="0" smtClean="0">
              <a:latin typeface="Cambria" pitchFamily="18" charset="0"/>
            </a:endParaRPr>
          </a:p>
          <a:p>
            <a:pPr>
              <a:buFont typeface="Arial" pitchFamily="34" charset="0"/>
              <a:buChar char="•"/>
            </a:pPr>
            <a:r>
              <a:rPr lang="en-US" sz="2300" dirty="0" smtClean="0">
                <a:latin typeface="Cambria" pitchFamily="18" charset="0"/>
              </a:rPr>
              <a:t> Standard information for proposals &amp; forms available at: </a:t>
            </a:r>
            <a:r>
              <a:rPr lang="en-US" sz="2300" dirty="0" smtClean="0">
                <a:latin typeface="Cambria" pitchFamily="18" charset="0"/>
                <a:hlinkClick r:id="rId3"/>
              </a:rPr>
              <a:t>http://www.clemson.edu/research/sponsored/proposal/</a:t>
            </a:r>
            <a:endParaRPr lang="en-US" sz="2300" dirty="0" smtClean="0">
              <a:latin typeface="Cambria" pitchFamily="18" charset="0"/>
            </a:endParaRPr>
          </a:p>
          <a:p>
            <a:pPr>
              <a:buFont typeface="Arial" pitchFamily="34" charset="0"/>
              <a:buChar char="•"/>
            </a:pPr>
            <a:endParaRPr lang="en-US" sz="2300" dirty="0" smtClean="0">
              <a:latin typeface="Cambria" pitchFamily="18" charset="0"/>
            </a:endParaRPr>
          </a:p>
          <a:p>
            <a:pPr>
              <a:buFont typeface="Arial" pitchFamily="34" charset="0"/>
              <a:buChar char="•"/>
            </a:pPr>
            <a:r>
              <a:rPr lang="en-US" sz="2300" dirty="0" smtClean="0">
                <a:latin typeface="Cambria" pitchFamily="18" charset="0"/>
              </a:rPr>
              <a:t> Clemson policies &amp; procedures for sponsored projects available at: </a:t>
            </a:r>
            <a:r>
              <a:rPr lang="en-US" sz="2300" dirty="0" smtClean="0">
                <a:latin typeface="Cambria" pitchFamily="18" charset="0"/>
                <a:hlinkClick r:id="rId4"/>
              </a:rPr>
              <a:t>http://www.clemson.edu/research/sponsored/policies.html</a:t>
            </a:r>
            <a:endParaRPr lang="en-US" sz="2300" dirty="0" smtClean="0">
              <a:latin typeface="Cambria" pitchFamily="18" charset="0"/>
            </a:endParaRPr>
          </a:p>
          <a:p>
            <a:pPr>
              <a:buFont typeface="Arial" pitchFamily="34" charset="0"/>
              <a:buChar char="•"/>
            </a:pPr>
            <a:endParaRPr lang="en-US" sz="2300" dirty="0" smtClean="0">
              <a:latin typeface="Cambria" pitchFamily="18" charset="0"/>
            </a:endParaRPr>
          </a:p>
          <a:p>
            <a:pPr>
              <a:buFont typeface="Arial" pitchFamily="34" charset="0"/>
              <a:buChar char="•"/>
            </a:pPr>
            <a:r>
              <a:rPr lang="en-US" sz="2300" dirty="0" smtClean="0">
                <a:latin typeface="Cambria" pitchFamily="18" charset="0"/>
              </a:rPr>
              <a:t> Forms &amp; templates available at: </a:t>
            </a:r>
            <a:r>
              <a:rPr lang="en-US" sz="2300" dirty="0" smtClean="0">
                <a:latin typeface="Cambria" pitchFamily="18" charset="0"/>
                <a:hlinkClick r:id="rId5"/>
              </a:rPr>
              <a:t>http://www.clemson.edu/research/sponsored/forms.html</a:t>
            </a:r>
            <a:endParaRPr lang="en-US" sz="2300" dirty="0" smtClean="0">
              <a:latin typeface="Cambria" pitchFamily="18" charset="0"/>
            </a:endParaRPr>
          </a:p>
          <a:p>
            <a:pPr>
              <a:buFont typeface="Arial" pitchFamily="34" charset="0"/>
              <a:buChar char="•"/>
            </a:pPr>
            <a:endParaRPr lang="en-US" sz="2300" dirty="0" smtClean="0">
              <a:latin typeface="Cambria" pitchFamily="18" charset="0"/>
            </a:endParaRPr>
          </a:p>
          <a:p>
            <a:pPr>
              <a:buFont typeface="Arial" pitchFamily="34" charset="0"/>
              <a:buChar char="•"/>
            </a:pPr>
            <a:r>
              <a:rPr lang="en-US" sz="2300" dirty="0" smtClean="0">
                <a:latin typeface="Cambria" pitchFamily="18" charset="0"/>
              </a:rPr>
              <a:t> Compliance issues available at: </a:t>
            </a:r>
            <a:r>
              <a:rPr lang="en-US" sz="2300" dirty="0" smtClean="0">
                <a:latin typeface="Cambria" pitchFamily="18" charset="0"/>
                <a:hlinkClick r:id="rId6"/>
              </a:rPr>
              <a:t>http://www.clemson.edu/research/compliance</a:t>
            </a:r>
            <a:endParaRPr lang="en-US" sz="1600" dirty="0" smtClean="0">
              <a:latin typeface="Cambria" pitchFamily="18"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4955203"/>
          </a:xfrm>
          <a:prstGeom prst="rect">
            <a:avLst/>
          </a:prstGeom>
        </p:spPr>
        <p:txBody>
          <a:bodyPr wrap="square">
            <a:spAutoFit/>
          </a:bodyPr>
          <a:lstStyle/>
          <a:p>
            <a:pPr algn="ctr"/>
            <a:r>
              <a:rPr lang="en-US" sz="4000" dirty="0" smtClean="0">
                <a:latin typeface="Cambria" pitchFamily="18" charset="0"/>
              </a:rPr>
              <a:t>Resources Available at Clemson</a:t>
            </a:r>
          </a:p>
          <a:p>
            <a:pPr>
              <a:buFont typeface="Arial" pitchFamily="34" charset="0"/>
              <a:buChar char="•"/>
            </a:pPr>
            <a:endParaRPr lang="en-US" sz="2300" dirty="0" smtClean="0">
              <a:latin typeface="Cambria" pitchFamily="18" charset="0"/>
            </a:endParaRPr>
          </a:p>
          <a:p>
            <a:pPr>
              <a:buFont typeface="Arial" pitchFamily="34" charset="0"/>
              <a:buChar char="•"/>
            </a:pPr>
            <a:r>
              <a:rPr lang="en-US" sz="2300" dirty="0" smtClean="0">
                <a:latin typeface="Cambria" pitchFamily="18" charset="0"/>
              </a:rPr>
              <a:t> Department and/or College Grant Coordinators</a:t>
            </a:r>
          </a:p>
          <a:p>
            <a:pPr>
              <a:buFont typeface="Arial" pitchFamily="34" charset="0"/>
              <a:buChar char="•"/>
            </a:pPr>
            <a:endParaRPr lang="en-US" sz="2300" dirty="0" smtClean="0">
              <a:latin typeface="Cambria" pitchFamily="18" charset="0"/>
            </a:endParaRPr>
          </a:p>
          <a:p>
            <a:pPr>
              <a:buFont typeface="Arial" pitchFamily="34" charset="0"/>
              <a:buChar char="•"/>
            </a:pPr>
            <a:r>
              <a:rPr lang="en-US" sz="2300" dirty="0" smtClean="0">
                <a:latin typeface="Cambria" pitchFamily="18" charset="0"/>
              </a:rPr>
              <a:t> Training opportunities offered by OSP &amp; department or college</a:t>
            </a:r>
          </a:p>
          <a:p>
            <a:pPr>
              <a:buFont typeface="Arial" pitchFamily="34" charset="0"/>
              <a:buChar char="•"/>
            </a:pPr>
            <a:endParaRPr lang="en-US" sz="2300" dirty="0" smtClean="0">
              <a:latin typeface="Cambria" pitchFamily="18" charset="0"/>
            </a:endParaRPr>
          </a:p>
          <a:p>
            <a:pPr>
              <a:buFont typeface="Arial" pitchFamily="34" charset="0"/>
              <a:buChar char="•"/>
            </a:pPr>
            <a:r>
              <a:rPr lang="en-US" sz="2300" dirty="0" smtClean="0">
                <a:latin typeface="Cambria" pitchFamily="18" charset="0"/>
              </a:rPr>
              <a:t> Office of Corporate &amp; Foundation Relations</a:t>
            </a:r>
          </a:p>
          <a:p>
            <a:pPr>
              <a:buFont typeface="Arial" pitchFamily="34" charset="0"/>
              <a:buChar char="•"/>
            </a:pPr>
            <a:endParaRPr lang="en-US" sz="2300" dirty="0" smtClean="0">
              <a:latin typeface="Cambria" pitchFamily="18" charset="0"/>
            </a:endParaRPr>
          </a:p>
          <a:p>
            <a:pPr>
              <a:buFont typeface="Arial" pitchFamily="34" charset="0"/>
              <a:buChar char="•"/>
            </a:pPr>
            <a:r>
              <a:rPr lang="en-US" sz="2300" dirty="0" smtClean="0">
                <a:latin typeface="Cambria" pitchFamily="18" charset="0"/>
              </a:rPr>
              <a:t> Library</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err="1" smtClean="0">
                <a:latin typeface="Cambria" pitchFamily="18" charset="0"/>
              </a:rPr>
              <a:t>RefWorks</a:t>
            </a:r>
            <a:r>
              <a:rPr lang="en-US" sz="2300" dirty="0" smtClean="0">
                <a:latin typeface="Cambria" pitchFamily="18" charset="0"/>
              </a:rPr>
              <a:t> bibliography manager</a:t>
            </a:r>
          </a:p>
          <a:p>
            <a:pPr lvl="1">
              <a:buFont typeface="Arial" pitchFamily="34" charset="0"/>
              <a:buChar char="•"/>
            </a:pPr>
            <a:endParaRPr lang="en-US" sz="2300" dirty="0" smtClean="0">
              <a:latin typeface="Cambria" pitchFamily="18" charset="0"/>
            </a:endParaRPr>
          </a:p>
          <a:p>
            <a:pPr>
              <a:buFont typeface="Arial" pitchFamily="34" charset="0"/>
              <a:buChar char="•"/>
            </a:pPr>
            <a:r>
              <a:rPr lang="en-US" sz="2300" dirty="0" smtClean="0">
                <a:latin typeface="Cambria" pitchFamily="18" charset="0"/>
              </a:rPr>
              <a:t> Clemson Computing &amp; Information Technology (CCIT)</a:t>
            </a:r>
            <a:endParaRPr lang="en-US" sz="1600" dirty="0" smtClean="0">
              <a:latin typeface="Cambria" pitchFamily="18"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01000" cy="4985980"/>
          </a:xfrm>
          <a:prstGeom prst="rect">
            <a:avLst/>
          </a:prstGeom>
        </p:spPr>
        <p:txBody>
          <a:bodyPr wrap="square">
            <a:spAutoFit/>
          </a:bodyPr>
          <a:lstStyle/>
          <a:p>
            <a:pPr algn="ctr"/>
            <a:r>
              <a:rPr lang="en-US" sz="4000" dirty="0" smtClean="0">
                <a:latin typeface="Cambria" pitchFamily="18" charset="0"/>
              </a:rPr>
              <a:t>Other Resources</a:t>
            </a:r>
          </a:p>
          <a:p>
            <a:pPr>
              <a:buFont typeface="Arial" pitchFamily="34" charset="0"/>
              <a:buChar char="•"/>
            </a:pPr>
            <a:endParaRPr lang="en-US" dirty="0" smtClean="0">
              <a:latin typeface="Cambria" pitchFamily="18" charset="0"/>
            </a:endParaRPr>
          </a:p>
          <a:p>
            <a:pPr>
              <a:buFont typeface="Arial" pitchFamily="34" charset="0"/>
              <a:buChar char="•"/>
            </a:pPr>
            <a:r>
              <a:rPr lang="en-US" dirty="0" smtClean="0">
                <a:latin typeface="Cambria" pitchFamily="18" charset="0"/>
              </a:rPr>
              <a:t> </a:t>
            </a:r>
            <a:r>
              <a:rPr lang="en-US" sz="2300" dirty="0" smtClean="0">
                <a:latin typeface="Cambria" pitchFamily="18" charset="0"/>
              </a:rPr>
              <a:t>Lerner Associates, S. Joseph Levine</a:t>
            </a:r>
            <a:r>
              <a:rPr lang="en-US" sz="1600" dirty="0" smtClean="0">
                <a:latin typeface="Cambria" pitchFamily="18" charset="0"/>
              </a:rPr>
              <a:t>	</a:t>
            </a: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Writing and Presenting Your Thesis or Dissertation</a:t>
            </a:r>
            <a:endParaRPr lang="en-US" sz="1600" dirty="0" smtClean="0">
              <a:latin typeface="Cambria" pitchFamily="18" charset="0"/>
            </a:endParaRPr>
          </a:p>
          <a:p>
            <a:pPr lvl="2">
              <a:buFont typeface="Wingdings" pitchFamily="2" charset="2"/>
              <a:buChar char="§"/>
            </a:pPr>
            <a:r>
              <a:rPr lang="en-US" sz="1600" dirty="0" smtClean="0">
                <a:latin typeface="Cambria" pitchFamily="18" charset="0"/>
                <a:hlinkClick r:id="rId3"/>
              </a:rPr>
              <a:t> </a:t>
            </a:r>
            <a:r>
              <a:rPr lang="en-US" sz="2300" dirty="0" smtClean="0">
                <a:latin typeface="Cambria" pitchFamily="18" charset="0"/>
                <a:hlinkClick r:id="rId3"/>
              </a:rPr>
              <a:t>http://www.learnerassociates.net/dissthes/</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rPr>
              <a:t>Guide for Writing a Funding Proposal</a:t>
            </a:r>
          </a:p>
          <a:p>
            <a:pPr lvl="2">
              <a:buFont typeface="Arial" pitchFamily="34" charset="0"/>
              <a:buChar char="•"/>
            </a:pPr>
            <a:r>
              <a:rPr lang="en-US" sz="2300" dirty="0" smtClean="0">
                <a:latin typeface="Cambria" pitchFamily="18" charset="0"/>
                <a:hlinkClick r:id="rId4"/>
              </a:rPr>
              <a:t> http://www.learnerassociates.net/proposal/</a:t>
            </a:r>
            <a:r>
              <a:rPr lang="en-US" sz="2300" dirty="0" smtClean="0">
                <a:latin typeface="Cambria" pitchFamily="18" charset="0"/>
              </a:rPr>
              <a:t> </a:t>
            </a:r>
          </a:p>
          <a:p>
            <a:pPr>
              <a:buFont typeface="Arial" pitchFamily="34" charset="0"/>
              <a:buChar char="•"/>
            </a:pPr>
            <a:endParaRPr lang="en-US" sz="2300" dirty="0" smtClean="0">
              <a:latin typeface="Cambria" pitchFamily="18" charset="0"/>
            </a:endParaRPr>
          </a:p>
          <a:p>
            <a:pPr>
              <a:buFont typeface="Arial" pitchFamily="34" charset="0"/>
              <a:buChar char="•"/>
            </a:pPr>
            <a:r>
              <a:rPr lang="en-US" sz="2300" dirty="0" smtClean="0">
                <a:latin typeface="Cambria" pitchFamily="18" charset="0"/>
              </a:rPr>
              <a:t> Catalog of Federal Domestic Assistance</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rPr>
              <a:t>  </a:t>
            </a:r>
            <a:r>
              <a:rPr lang="en-US" sz="2300" dirty="0" smtClean="0">
                <a:latin typeface="Cambria" pitchFamily="18" charset="0"/>
                <a:hlinkClick r:id="rId5"/>
              </a:rPr>
              <a:t>https://www.cfda.gov</a:t>
            </a:r>
            <a:endParaRPr lang="en-US" sz="2300" dirty="0" smtClean="0">
              <a:latin typeface="Cambria" pitchFamily="18" charset="0"/>
            </a:endParaRPr>
          </a:p>
          <a:p>
            <a:pPr>
              <a:buFont typeface="Arial" pitchFamily="34" charset="0"/>
              <a:buChar char="•"/>
            </a:pPr>
            <a:endParaRPr lang="en-US" sz="2300" dirty="0" smtClean="0">
              <a:latin typeface="Cambria" pitchFamily="18" charset="0"/>
            </a:endParaRPr>
          </a:p>
          <a:p>
            <a:pPr>
              <a:buFont typeface="Arial" pitchFamily="34" charset="0"/>
              <a:buChar char="•"/>
            </a:pPr>
            <a:r>
              <a:rPr lang="en-US" sz="2300" dirty="0" smtClean="0">
                <a:latin typeface="Cambria" pitchFamily="18" charset="0"/>
              </a:rPr>
              <a:t> Foundation Center’s Proposal Writing Short Course</a:t>
            </a:r>
            <a:endParaRPr lang="en-US" sz="1600" dirty="0" smtClean="0">
              <a:latin typeface="Cambria" pitchFamily="18" charset="0"/>
            </a:endParaRPr>
          </a:p>
          <a:p>
            <a:pPr lvl="1">
              <a:buFont typeface="Courier New" pitchFamily="49" charset="0"/>
              <a:buChar char="o"/>
            </a:pPr>
            <a:r>
              <a:rPr lang="en-US" sz="1600" dirty="0" smtClean="0">
                <a:latin typeface="Cambria" pitchFamily="18" charset="0"/>
                <a:hlinkClick r:id="rId6"/>
              </a:rPr>
              <a:t> </a:t>
            </a:r>
            <a:r>
              <a:rPr lang="en-US" sz="1700" dirty="0" smtClean="0">
                <a:latin typeface="Cambria" pitchFamily="18" charset="0"/>
                <a:hlinkClick r:id="rId6"/>
              </a:rPr>
              <a:t>http://foundationcenter.org/getstarted/tutoriasl/shortcourse/index.html</a:t>
            </a:r>
            <a:endParaRPr lang="en-US" sz="1700" dirty="0" smtClean="0">
              <a:latin typeface="Cambr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My Funding Attempts</a:t>
            </a:r>
          </a:p>
        </p:txBody>
      </p:sp>
      <p:sp>
        <p:nvSpPr>
          <p:cNvPr id="8195"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Shift application emphasis with career progression (higher probability, lower return, lower management to lower probability, higher return, higher management)…</a:t>
            </a:r>
          </a:p>
        </p:txBody>
      </p:sp>
      <p:sp>
        <p:nvSpPr>
          <p:cNvPr id="8196" name="Line 4"/>
          <p:cNvSpPr>
            <a:spLocks noChangeShapeType="1"/>
          </p:cNvSpPr>
          <p:nvPr/>
        </p:nvSpPr>
        <p:spPr bwMode="auto">
          <a:xfrm>
            <a:off x="609600" y="3886200"/>
            <a:ext cx="1447800" cy="1828800"/>
          </a:xfrm>
          <a:prstGeom prst="line">
            <a:avLst/>
          </a:prstGeom>
          <a:noFill/>
          <a:ln w="57150">
            <a:solidFill>
              <a:schemeClr val="tx2"/>
            </a:solidFill>
            <a:round/>
            <a:headEnd/>
            <a:tailEnd type="triangle" w="med" len="med"/>
          </a:ln>
        </p:spPr>
        <p:txBody>
          <a:bodyPr/>
          <a:lstStyle/>
          <a:p>
            <a:endParaRPr lang="en-US"/>
          </a:p>
        </p:txBody>
      </p:sp>
      <p:sp>
        <p:nvSpPr>
          <p:cNvPr id="8197" name="Text Box 5"/>
          <p:cNvSpPr txBox="1">
            <a:spLocks noChangeArrowheads="1"/>
          </p:cNvSpPr>
          <p:nvPr/>
        </p:nvSpPr>
        <p:spPr bwMode="auto">
          <a:xfrm>
            <a:off x="990600" y="3886200"/>
            <a:ext cx="6618288" cy="822325"/>
          </a:xfrm>
          <a:prstGeom prst="rect">
            <a:avLst/>
          </a:prstGeom>
          <a:noFill/>
          <a:ln w="9525">
            <a:noFill/>
            <a:miter lim="800000"/>
            <a:headEnd/>
            <a:tailEnd/>
          </a:ln>
        </p:spPr>
        <p:txBody>
          <a:bodyPr wrap="none">
            <a:spAutoFit/>
          </a:bodyPr>
          <a:lstStyle/>
          <a:p>
            <a:r>
              <a:rPr lang="en-US"/>
              <a:t>Equipment grants, travel fellowships, meeting grants</a:t>
            </a:r>
          </a:p>
          <a:p>
            <a:r>
              <a:rPr lang="en-US"/>
              <a:t>    </a:t>
            </a:r>
          </a:p>
        </p:txBody>
      </p:sp>
      <p:sp>
        <p:nvSpPr>
          <p:cNvPr id="8198" name="Text Box 6"/>
          <p:cNvSpPr txBox="1">
            <a:spLocks noChangeArrowheads="1"/>
          </p:cNvSpPr>
          <p:nvPr/>
        </p:nvSpPr>
        <p:spPr bwMode="auto">
          <a:xfrm>
            <a:off x="1371600" y="4343400"/>
            <a:ext cx="4386263" cy="822325"/>
          </a:xfrm>
          <a:prstGeom prst="rect">
            <a:avLst/>
          </a:prstGeom>
          <a:noFill/>
          <a:ln w="9525">
            <a:noFill/>
            <a:miter lim="800000"/>
            <a:headEnd/>
            <a:tailEnd/>
          </a:ln>
        </p:spPr>
        <p:txBody>
          <a:bodyPr wrap="none">
            <a:spAutoFit/>
          </a:bodyPr>
          <a:lstStyle/>
          <a:p>
            <a:r>
              <a:rPr lang="en-US"/>
              <a:t>Single investigator research grants</a:t>
            </a:r>
          </a:p>
          <a:p>
            <a:r>
              <a:rPr lang="en-US"/>
              <a:t>   </a:t>
            </a:r>
          </a:p>
        </p:txBody>
      </p:sp>
      <p:sp>
        <p:nvSpPr>
          <p:cNvPr id="8199" name="Text Box 7"/>
          <p:cNvSpPr txBox="1">
            <a:spLocks noChangeArrowheads="1"/>
          </p:cNvSpPr>
          <p:nvPr/>
        </p:nvSpPr>
        <p:spPr bwMode="auto">
          <a:xfrm>
            <a:off x="1676400" y="4800600"/>
            <a:ext cx="6040438" cy="1570038"/>
          </a:xfrm>
          <a:prstGeom prst="rect">
            <a:avLst/>
          </a:prstGeom>
          <a:noFill/>
          <a:ln w="9525">
            <a:noFill/>
            <a:miter lim="800000"/>
            <a:headEnd/>
            <a:tailEnd/>
          </a:ln>
        </p:spPr>
        <p:txBody>
          <a:bodyPr wrap="none">
            <a:spAutoFit/>
          </a:bodyPr>
          <a:lstStyle/>
          <a:p>
            <a:r>
              <a:rPr lang="en-US"/>
              <a:t>Multi-investigator research/education programs</a:t>
            </a:r>
          </a:p>
          <a:p>
            <a:r>
              <a:rPr lang="en-US"/>
              <a:t>     Multi-investigator infrastructure grants</a:t>
            </a:r>
          </a:p>
          <a:p>
            <a:r>
              <a:rPr lang="en-US"/>
              <a:t>           Multi-institutional research programs</a:t>
            </a:r>
          </a:p>
          <a:p>
            <a:r>
              <a:rPr lang="en-US"/>
              <a:t>  </a:t>
            </a:r>
          </a:p>
        </p:txBody>
      </p:sp>
      <p:sp>
        <p:nvSpPr>
          <p:cNvPr id="8200" name="Line 9"/>
          <p:cNvSpPr>
            <a:spLocks noChangeShapeType="1"/>
          </p:cNvSpPr>
          <p:nvPr/>
        </p:nvSpPr>
        <p:spPr bwMode="auto">
          <a:xfrm>
            <a:off x="762000" y="1295400"/>
            <a:ext cx="7696200" cy="0"/>
          </a:xfrm>
          <a:prstGeom prst="line">
            <a:avLst/>
          </a:prstGeom>
          <a:noFill/>
          <a:ln w="38100">
            <a:solidFill>
              <a:schemeClr val="fo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1&quot;/&gt;&lt;property id=&quot;20307&quot; value=&quot;301&quot;/&gt;&lt;/object&gt;&lt;object type=&quot;3&quot; unique_id=&quot;10006&quot;&gt;&lt;property id=&quot;20148&quot; value=&quot;5&quot;/&gt;&lt;property id=&quot;20300&quot; value=&quot;Slide 2&quot;/&gt;&lt;property id=&quot;20307&quot; value=&quot;302&quot;/&gt;&lt;/object&gt;&lt;object type=&quot;3&quot; unique_id=&quot;10007&quot;&gt;&lt;property id=&quot;20148&quot; value=&quot;5&quot;/&gt;&lt;property id=&quot;20300&quot; value=&quot;Slide 3&quot;/&gt;&lt;property id=&quot;20307&quot; value=&quot;334&quot;/&gt;&lt;/object&gt;&lt;object type=&quot;3&quot; unique_id=&quot;10008&quot;&gt;&lt;property id=&quot;20148&quot; value=&quot;5&quot;/&gt;&lt;property id=&quot;20300&quot; value=&quot;Slide 4&quot;/&gt;&lt;property id=&quot;20307&quot; value=&quot;336&quot;/&gt;&lt;/object&gt;&lt;object type=&quot;3&quot; unique_id=&quot;10009&quot;&gt;&lt;property id=&quot;20148&quot; value=&quot;5&quot;/&gt;&lt;property id=&quot;20300&quot; value=&quot;Slide 20&quot;/&gt;&lt;property id=&quot;20307&quot; value=&quot;349&quot;/&gt;&lt;/object&gt;&lt;object type=&quot;3&quot; unique_id=&quot;10010&quot;&gt;&lt;property id=&quot;20148&quot; value=&quot;5&quot;/&gt;&lt;property id=&quot;20300&quot; value=&quot;Slide 21&quot;/&gt;&lt;property id=&quot;20307&quot; value=&quot;350&quot;/&gt;&lt;/object&gt;&lt;object type=&quot;3&quot; unique_id=&quot;10011&quot;&gt;&lt;property id=&quot;20148&quot; value=&quot;5&quot;/&gt;&lt;property id=&quot;20300&quot; value=&quot;Slide 46&quot;/&gt;&lt;property id=&quot;20307&quot; value=&quot;351&quot;/&gt;&lt;/object&gt;&lt;object type=&quot;3&quot; unique_id=&quot;10012&quot;&gt;&lt;property id=&quot;20148&quot; value=&quot;5&quot;/&gt;&lt;property id=&quot;20300&quot; value=&quot;Slide 47&quot;/&gt;&lt;property id=&quot;20307&quot; value=&quot;352&quot;/&gt;&lt;/object&gt;&lt;object type=&quot;3&quot; unique_id=&quot;10013&quot;&gt;&lt;property id=&quot;20148&quot; value=&quot;5&quot;/&gt;&lt;property id=&quot;20300&quot; value=&quot;Slide 48&quot;/&gt;&lt;property id=&quot;20307&quot; value=&quot;353&quot;/&gt;&lt;/object&gt;&lt;object type=&quot;3&quot; unique_id=&quot;10014&quot;&gt;&lt;property id=&quot;20148&quot; value=&quot;5&quot;/&gt;&lt;property id=&quot;20300&quot; value=&quot;Slide 49&quot;/&gt;&lt;property id=&quot;20307&quot; value=&quot;354&quot;/&gt;&lt;/object&gt;&lt;object type=&quot;3&quot; unique_id=&quot;10015&quot;&gt;&lt;property id=&quot;20148&quot; value=&quot;5&quot;/&gt;&lt;property id=&quot;20300&quot; value=&quot;Slide 50&quot;/&gt;&lt;property id=&quot;20307&quot; value=&quot;355&quot;/&gt;&lt;/object&gt;&lt;object type=&quot;3&quot; unique_id=&quot;10016&quot;&gt;&lt;property id=&quot;20148&quot; value=&quot;5&quot;/&gt;&lt;property id=&quot;20300&quot; value=&quot;Slide 51&quot;/&gt;&lt;property id=&quot;20307&quot; value=&quot;356&quot;/&gt;&lt;/object&gt;&lt;object type=&quot;3&quot; unique_id=&quot;10017&quot;&gt;&lt;property id=&quot;20148&quot; value=&quot;5&quot;/&gt;&lt;property id=&quot;20300&quot; value=&quot;Slide 52&quot;/&gt;&lt;property id=&quot;20307&quot; value=&quot;357&quot;/&gt;&lt;/object&gt;&lt;object type=&quot;3&quot; unique_id=&quot;10018&quot;&gt;&lt;property id=&quot;20148&quot; value=&quot;5&quot;/&gt;&lt;property id=&quot;20300&quot; value=&quot;Slide 53&quot;/&gt;&lt;property id=&quot;20307&quot; value=&quot;358&quot;/&gt;&lt;/object&gt;&lt;object type=&quot;3&quot; unique_id=&quot;10019&quot;&gt;&lt;property id=&quot;20148&quot; value=&quot;5&quot;/&gt;&lt;property id=&quot;20300&quot; value=&quot;Slide 54&quot;/&gt;&lt;property id=&quot;20307&quot; value=&quot;359&quot;/&gt;&lt;/object&gt;&lt;object type=&quot;3&quot; unique_id=&quot;10020&quot;&gt;&lt;property id=&quot;20148&quot; value=&quot;5&quot;/&gt;&lt;property id=&quot;20300&quot; value=&quot;Slide 55&quot;/&gt;&lt;property id=&quot;20307&quot; value=&quot;360&quot;/&gt;&lt;/object&gt;&lt;object type=&quot;3&quot; unique_id=&quot;10021&quot;&gt;&lt;property id=&quot;20148&quot; value=&quot;5&quot;/&gt;&lt;property id=&quot;20300&quot; value=&quot;Slide 56&quot;/&gt;&lt;property id=&quot;20307&quot; value=&quot;361&quot;/&gt;&lt;/object&gt;&lt;object type=&quot;3&quot; unique_id=&quot;10022&quot;&gt;&lt;property id=&quot;20148&quot; value=&quot;5&quot;/&gt;&lt;property id=&quot;20300&quot; value=&quot;Slide 57&quot;/&gt;&lt;property id=&quot;20307&quot; value=&quot;362&quot;/&gt;&lt;/object&gt;&lt;object type=&quot;3&quot; unique_id=&quot;10023&quot;&gt;&lt;property id=&quot;20148&quot; value=&quot;5&quot;/&gt;&lt;property id=&quot;20300&quot; value=&quot;Slide 58&quot;/&gt;&lt;property id=&quot;20307&quot; value=&quot;363&quot;/&gt;&lt;/object&gt;&lt;object type=&quot;3&quot; unique_id=&quot;10024&quot;&gt;&lt;property id=&quot;20148&quot; value=&quot;5&quot;/&gt;&lt;property id=&quot;20300&quot; value=&quot;Slide 59&quot;/&gt;&lt;property id=&quot;20307&quot; value=&quot;364&quot;/&gt;&lt;/object&gt;&lt;object type=&quot;3&quot; unique_id=&quot;10025&quot;&gt;&lt;property id=&quot;20148&quot; value=&quot;5&quot;/&gt;&lt;property id=&quot;20300&quot; value=&quot;Slide 60&quot;/&gt;&lt;property id=&quot;20307&quot; value=&quot;365&quot;/&gt;&lt;/object&gt;&lt;object type=&quot;3&quot; unique_id=&quot;10026&quot;&gt;&lt;property id=&quot;20148&quot; value=&quot;5&quot;/&gt;&lt;property id=&quot;20300&quot; value=&quot;Slide 61&quot;/&gt;&lt;property id=&quot;20307&quot; value=&quot;366&quot;/&gt;&lt;/object&gt;&lt;object type=&quot;3&quot; unique_id=&quot;10027&quot;&gt;&lt;property id=&quot;20148&quot; value=&quot;5&quot;/&gt;&lt;property id=&quot;20300&quot; value=&quot;Slide 62&quot;/&gt;&lt;property id=&quot;20307&quot; value=&quot;367&quot;/&gt;&lt;/object&gt;&lt;object type=&quot;3&quot; unique_id=&quot;10028&quot;&gt;&lt;property id=&quot;20148&quot; value=&quot;5&quot;/&gt;&lt;property id=&quot;20300&quot; value=&quot;Slide 63&quot;/&gt;&lt;property id=&quot;20307&quot; value=&quot;368&quot;/&gt;&lt;/object&gt;&lt;object type=&quot;3&quot; unique_id=&quot;10029&quot;&gt;&lt;property id=&quot;20148&quot; value=&quot;5&quot;/&gt;&lt;property id=&quot;20300&quot; value=&quot;Slide 64&quot;/&gt;&lt;property id=&quot;20307&quot; value=&quot;369&quot;/&gt;&lt;/object&gt;&lt;object type=&quot;3&quot; unique_id=&quot;10030&quot;&gt;&lt;property id=&quot;20148&quot; value=&quot;5&quot;/&gt;&lt;property id=&quot;20300&quot; value=&quot;Slide 65&quot;/&gt;&lt;property id=&quot;20307&quot; value=&quot;370&quot;/&gt;&lt;/object&gt;&lt;object type=&quot;3&quot; unique_id=&quot;10031&quot;&gt;&lt;property id=&quot;20148&quot; value=&quot;5&quot;/&gt;&lt;property id=&quot;20300&quot; value=&quot;Slide 66&quot;/&gt;&lt;property id=&quot;20307&quot; value=&quot;371&quot;/&gt;&lt;/object&gt;&lt;object type=&quot;3&quot; unique_id=&quot;10032&quot;&gt;&lt;property id=&quot;20148&quot; value=&quot;5&quot;/&gt;&lt;property id=&quot;20300&quot; value=&quot;Slide 67 - &amp;quot;Research Compliance&amp;#x0D;&amp;#x0A; at &amp;#x0D;&amp;#x0A;Clemson University &amp;#x0D;&amp;#x0A;Guide for Graduate Students Submitting Research Proposals&amp;quot;&quot;/&gt;&lt;property id=&quot;20307&quot; value=&quot;286&quot;/&gt;&lt;/object&gt;&lt;object type=&quot;3&quot; unique_id=&quot;10033&quot;&gt;&lt;property id=&quot;20148&quot; value=&quot;5&quot;/&gt;&lt;property id=&quot;20300&quot; value=&quot;Slide 68&quot;/&gt;&lt;property id=&quot;20307&quot; value=&quot;303&quot;/&gt;&lt;/object&gt;&lt;object type=&quot;3&quot; unique_id=&quot;10034&quot;&gt;&lt;property id=&quot;20148&quot; value=&quot;5&quot;/&gt;&lt;property id=&quot;20300&quot; value=&quot;Slide 69&quot;/&gt;&lt;property id=&quot;20307&quot; value=&quot;304&quot;/&gt;&lt;/object&gt;&lt;object type=&quot;3&quot; unique_id=&quot;10035&quot;&gt;&lt;property id=&quot;20148&quot; value=&quot;5&quot;/&gt;&lt;property id=&quot;20300&quot; value=&quot;Slide 70&quot;/&gt;&lt;property id=&quot;20307&quot; value=&quot;305&quot;/&gt;&lt;/object&gt;&lt;object type=&quot;3&quot; unique_id=&quot;10036&quot;&gt;&lt;property id=&quot;20148&quot; value=&quot;5&quot;/&gt;&lt;property id=&quot;20300&quot; value=&quot;Slide 71&quot;/&gt;&lt;property id=&quot;20307&quot; value=&quot;307&quot;/&gt;&lt;/object&gt;&lt;object type=&quot;3&quot; unique_id=&quot;10037&quot;&gt;&lt;property id=&quot;20148&quot; value=&quot;5&quot;/&gt;&lt;property id=&quot;20300&quot; value=&quot;Slide 72&quot;/&gt;&lt;property id=&quot;20307&quot; value=&quot;308&quot;/&gt;&lt;/object&gt;&lt;object type=&quot;3&quot; unique_id=&quot;10038&quot;&gt;&lt;property id=&quot;20148&quot; value=&quot;5&quot;/&gt;&lt;property id=&quot;20300&quot; value=&quot;Slide 73&quot;/&gt;&lt;property id=&quot;20307&quot; value=&quot;309&quot;/&gt;&lt;/object&gt;&lt;object type=&quot;3&quot; unique_id=&quot;10039&quot;&gt;&lt;property id=&quot;20148&quot; value=&quot;5&quot;/&gt;&lt;property id=&quot;20300&quot; value=&quot;Slide 74&quot;/&gt;&lt;property id=&quot;20307&quot; value=&quot;310&quot;/&gt;&lt;/object&gt;&lt;object type=&quot;3&quot; unique_id=&quot;10040&quot;&gt;&lt;property id=&quot;20148&quot; value=&quot;5&quot;/&gt;&lt;property id=&quot;20300&quot; value=&quot;Slide 75&quot;/&gt;&lt;property id=&quot;20307&quot; value=&quot;311&quot;/&gt;&lt;/object&gt;&lt;object type=&quot;3&quot; unique_id=&quot;10041&quot;&gt;&lt;property id=&quot;20148&quot; value=&quot;5&quot;/&gt;&lt;property id=&quot;20300&quot; value=&quot;Slide 76&quot;/&gt;&lt;property id=&quot;20307&quot; value=&quot;312&quot;/&gt;&lt;/object&gt;&lt;object type=&quot;3&quot; unique_id=&quot;10042&quot;&gt;&lt;property id=&quot;20148&quot; value=&quot;5&quot;/&gt;&lt;property id=&quot;20300&quot; value=&quot;Slide 77&quot;/&gt;&lt;property id=&quot;20307&quot; value=&quot;313&quot;/&gt;&lt;/object&gt;&lt;object type=&quot;3&quot; unique_id=&quot;10043&quot;&gt;&lt;property id=&quot;20148&quot; value=&quot;5&quot;/&gt;&lt;property id=&quot;20300&quot; value=&quot;Slide 78&quot;/&gt;&lt;property id=&quot;20307&quot; value=&quot;314&quot;/&gt;&lt;/object&gt;&lt;object type=&quot;3&quot; unique_id=&quot;10044&quot;&gt;&lt;property id=&quot;20148&quot; value=&quot;5&quot;/&gt;&lt;property id=&quot;20300&quot; value=&quot;Slide 79&quot;/&gt;&lt;property id=&quot;20307&quot; value=&quot;315&quot;/&gt;&lt;/object&gt;&lt;object type=&quot;3&quot; unique_id=&quot;10045&quot;&gt;&lt;property id=&quot;20148&quot; value=&quot;5&quot;/&gt;&lt;property id=&quot;20300&quot; value=&quot;Slide 80&quot;/&gt;&lt;property id=&quot;20307&quot; value=&quot;316&quot;/&gt;&lt;/object&gt;&lt;object type=&quot;3&quot; unique_id=&quot;10921&quot;&gt;&lt;property id=&quot;20148&quot; value=&quot;5&quot;/&gt;&lt;property id=&quot;20300&quot; value=&quot;Slide 5 - &amp;quot;Graduate Student Grant-Writing Seminar&amp;quot;&quot;/&gt;&lt;property id=&quot;20307&quot; value=&quot;372&quot;/&gt;&lt;/object&gt;&lt;object type=&quot;3&quot; unique_id=&quot;10922&quot;&gt;&lt;property id=&quot;20148&quot; value=&quot;5&quot;/&gt;&lt;property id=&quot;20300&quot; value=&quot;Slide 6 - &amp;quot;Background&amp;quot;&quot;/&gt;&lt;property id=&quot;20307&quot; value=&quot;373&quot;/&gt;&lt;/object&gt;&lt;object type=&quot;3&quot; unique_id=&quot;10923&quot;&gt;&lt;property id=&quot;20148&quot; value=&quot;5&quot;/&gt;&lt;property id=&quot;20300&quot; value=&quot;Slide 7 - &amp;quot;Employment and Proposal Writing&amp;quot;&quot;/&gt;&lt;property id=&quot;20307&quot; value=&quot;374&quot;/&gt;&lt;/object&gt;&lt;object type=&quot;3&quot; unique_id=&quot;10924&quot;&gt;&lt;property id=&quot;20148&quot; value=&quot;5&quot;/&gt;&lt;property id=&quot;20300&quot; value=&quot;Slide 8 - &amp;quot;Proposals are like logic puzzles….&amp;#x0D;&amp;#x0A;My job, as the principal investigator (PI), is to determine how to convince a gr&quot;/&gt;&lt;property id=&quot;20307&quot; value=&quot;375&quot;/&gt;&lt;/object&gt;&lt;object type=&quot;3&quot; unique_id=&quot;10925&quot;&gt;&lt;property id=&quot;20148&quot; value=&quot;5&quot;/&gt;&lt;property id=&quot;20300&quot; value=&quot;Slide 9 - &amp;quot;My Funding Attempts&amp;quot;&quot;/&gt;&lt;property id=&quot;20307&quot; value=&quot;376&quot;/&gt;&lt;/object&gt;&lt;object type=&quot;3&quot; unique_id=&quot;10926&quot;&gt;&lt;property id=&quot;20148&quot; value=&quot;5&quot;/&gt;&lt;property id=&quot;20300&quot; value=&quot;Slide 10 - &amp;quot;A Winning Proposal Should…&amp;quot;&quot;/&gt;&lt;property id=&quot;20307&quot; value=&quot;377&quot;/&gt;&lt;/object&gt;&lt;object type=&quot;3&quot; unique_id=&quot;10927&quot;&gt;&lt;property id=&quot;20148&quot; value=&quot;5&quot;/&gt;&lt;property id=&quot;20300&quot; value=&quot;Slide 11 - &amp;quot;Preparing for Proposal Writing&amp;quot;&quot;/&gt;&lt;property id=&quot;20307&quot; value=&quot;378&quot;/&gt;&lt;/object&gt;&lt;object type=&quot;3&quot; unique_id=&quot;10928&quot;&gt;&lt;property id=&quot;20148&quot; value=&quot;5&quot;/&gt;&lt;property id=&quot;20300&quot; value=&quot;Slide 12 - &amp;quot;Preparing for Proposal Writing&amp;quot;&quot;/&gt;&lt;property id=&quot;20307&quot; value=&quot;379&quot;/&gt;&lt;/object&gt;&lt;object type=&quot;3&quot; unique_id=&quot;10929&quot;&gt;&lt;property id=&quot;20148&quot; value=&quot;5&quot;/&gt;&lt;property id=&quot;20300&quot; value=&quot;Slide 13 - &amp;quot;Identifying Broader Impact&amp;quot;&quot;/&gt;&lt;property id=&quot;20307&quot; value=&quot;380&quot;/&gt;&lt;/object&gt;&lt;object type=&quot;3&quot; unique_id=&quot;10930&quot;&gt;&lt;property id=&quot;20148&quot; value=&quot;5&quot;/&gt;&lt;property id=&quot;20300&quot; value=&quot;Slide 14 - &amp;quot;Starting Points for You&amp;quot;&quot;/&gt;&lt;property id=&quot;20307&quot; value=&quot;381&quot;/&gt;&lt;/object&gt;&lt;object type=&quot;3&quot; unique_id=&quot;10931&quot;&gt;&lt;property id=&quot;20148&quot; value=&quot;5&quot;/&gt;&lt;property id=&quot;20300&quot; value=&quot;Slide 15 - &amp;quot;The Writing Process&amp;quot;&quot;/&gt;&lt;property id=&quot;20307&quot; value=&quot;382&quot;/&gt;&lt;/object&gt;&lt;object type=&quot;3&quot; unique_id=&quot;10932&quot;&gt;&lt;property id=&quot;20148&quot; value=&quot;5&quot;/&gt;&lt;property id=&quot;20300&quot; value=&quot;Slide 16 - &amp;quot;Lessons Learned&amp;quot;&quot;/&gt;&lt;property id=&quot;20307&quot; value=&quot;383&quot;/&gt;&lt;/object&gt;&lt;object type=&quot;3&quot; unique_id=&quot;10933&quot;&gt;&lt;property id=&quot;20148&quot; value=&quot;5&quot;/&gt;&lt;property id=&quot;20300&quot; value=&quot;Slide 17 - &amp;quot;Reference Letters&amp;quot;&quot;/&gt;&lt;property id=&quot;20307&quot; value=&quot;384&quot;/&gt;&lt;/object&gt;&lt;object type=&quot;3&quot; unique_id=&quot;10934&quot;&gt;&lt;property id=&quot;20148&quot; value=&quot;5&quot;/&gt;&lt;property id=&quot;20300&quot; value=&quot;Slide 18 - &amp;quot;Sources of Information&amp;quot;&quot;/&gt;&lt;property id=&quot;20307&quot; value=&quot;385&quot;/&gt;&lt;/object&gt;&lt;object type=&quot;3&quot; unique_id=&quot;10935&quot;&gt;&lt;property id=&quot;20148&quot; value=&quot;5&quot;/&gt;&lt;property id=&quot;20300&quot; value=&quot;Slide 19&quot;/&gt;&lt;property id=&quot;20307&quot; value=&quot;386&quot;/&gt;&lt;/object&gt;&lt;object type=&quot;3&quot; unique_id=&quot;10936&quot;&gt;&lt;property id=&quot;20148&quot; value=&quot;5&quot;/&gt;&lt;property id=&quot;20300&quot; value=&quot;Slide 22&quot;/&gt;&lt;property id=&quot;20307&quot; value=&quot;389&quot;/&gt;&lt;/object&gt;&lt;object type=&quot;3&quot; unique_id=&quot;10937&quot;&gt;&lt;property id=&quot;20148&quot; value=&quot;5&quot;/&gt;&lt;property id=&quot;20300&quot; value=&quot;Slide 44&quot;/&gt;&lt;property id=&quot;20307&quot; value=&quot;387&quot;/&gt;&lt;/object&gt;&lt;object type=&quot;3&quot; unique_id=&quot;10938&quot;&gt;&lt;property id=&quot;20148&quot; value=&quot;5&quot;/&gt;&lt;property id=&quot;20300&quot; value=&quot;Slide 45&quot;/&gt;&lt;property id=&quot;20307&quot; value=&quot;388&quot;/&gt;&lt;/object&gt;&lt;object type=&quot;3&quot; unique_id=&quot;11061&quot;&gt;&lt;property id=&quot;20148&quot; value=&quot;5&quot;/&gt;&lt;property id=&quot;20300&quot; value=&quot;Slide 23&quot;/&gt;&lt;property id=&quot;20307&quot; value=&quot;390&quot;/&gt;&lt;/object&gt;&lt;object type=&quot;3&quot; unique_id=&quot;11062&quot;&gt;&lt;property id=&quot;20148&quot; value=&quot;5&quot;/&gt;&lt;property id=&quot;20300&quot; value=&quot;Slide 24&quot;/&gt;&lt;property id=&quot;20307&quot; value=&quot;391&quot;/&gt;&lt;/object&gt;&lt;object type=&quot;3&quot; unique_id=&quot;11315&quot;&gt;&lt;property id=&quot;20148&quot; value=&quot;5&quot;/&gt;&lt;property id=&quot;20300&quot; value=&quot;Slide 25&quot;/&gt;&lt;property id=&quot;20307&quot; value=&quot;392&quot;/&gt;&lt;/object&gt;&lt;object type=&quot;3&quot; unique_id=&quot;11508&quot;&gt;&lt;property id=&quot;20148&quot; value=&quot;5&quot;/&gt;&lt;property id=&quot;20300&quot; value=&quot;Slide 26&quot;/&gt;&lt;property id=&quot;20307&quot; value=&quot;393&quot;/&gt;&lt;/object&gt;&lt;object type=&quot;3&quot; unique_id=&quot;11704&quot;&gt;&lt;property id=&quot;20148&quot; value=&quot;5&quot;/&gt;&lt;property id=&quot;20300&quot; value=&quot;Slide 27&quot;/&gt;&lt;property id=&quot;20307&quot; value=&quot;394&quot;/&gt;&lt;/object&gt;&lt;object type=&quot;3&quot; unique_id=&quot;12035&quot;&gt;&lt;property id=&quot;20148&quot; value=&quot;5&quot;/&gt;&lt;property id=&quot;20300&quot; value=&quot;Slide 28&quot;/&gt;&lt;property id=&quot;20307&quot; value=&quot;395&quot;/&gt;&lt;/object&gt;&lt;object type=&quot;3&quot; unique_id=&quot;12036&quot;&gt;&lt;property id=&quot;20148&quot; value=&quot;5&quot;/&gt;&lt;property id=&quot;20300&quot; value=&quot;Slide 29&quot;/&gt;&lt;property id=&quot;20307&quot; value=&quot;396&quot;/&gt;&lt;/object&gt;&lt;object type=&quot;3&quot; unique_id=&quot;12037&quot;&gt;&lt;property id=&quot;20148&quot; value=&quot;5&quot;/&gt;&lt;property id=&quot;20300&quot; value=&quot;Slide 30&quot;/&gt;&lt;property id=&quot;20307&quot; value=&quot;397&quot;/&gt;&lt;/object&gt;&lt;object type=&quot;3&quot; unique_id=&quot;12245&quot;&gt;&lt;property id=&quot;20148&quot; value=&quot;5&quot;/&gt;&lt;property id=&quot;20300&quot; value=&quot;Slide 31&quot;/&gt;&lt;property id=&quot;20307&quot; value=&quot;398&quot;/&gt;&lt;/object&gt;&lt;object type=&quot;3&quot; unique_id=&quot;12456&quot;&gt;&lt;property id=&quot;20148&quot; value=&quot;5&quot;/&gt;&lt;property id=&quot;20300&quot; value=&quot;Slide 32&quot;/&gt;&lt;property id=&quot;20307&quot; value=&quot;399&quot;/&gt;&lt;/object&gt;&lt;object type=&quot;3&quot; unique_id=&quot;12954&quot;&gt;&lt;property id=&quot;20148&quot; value=&quot;5&quot;/&gt;&lt;property id=&quot;20300&quot; value=&quot;Slide 33&quot;/&gt;&lt;property id=&quot;20307&quot; value=&quot;400&quot;/&gt;&lt;/object&gt;&lt;object type=&quot;3&quot; unique_id=&quot;12955&quot;&gt;&lt;property id=&quot;20148&quot; value=&quot;5&quot;/&gt;&lt;property id=&quot;20300&quot; value=&quot;Slide 34&quot;/&gt;&lt;property id=&quot;20307&quot; value=&quot;401&quot;/&gt;&lt;/object&gt;&lt;object type=&quot;3&quot; unique_id=&quot;12956&quot;&gt;&lt;property id=&quot;20148&quot; value=&quot;5&quot;/&gt;&lt;property id=&quot;20300&quot; value=&quot;Slide 35&quot;/&gt;&lt;property id=&quot;20307&quot; value=&quot;402&quot;/&gt;&lt;/object&gt;&lt;object type=&quot;3&quot; unique_id=&quot;13327&quot;&gt;&lt;property id=&quot;20148&quot; value=&quot;5&quot;/&gt;&lt;property id=&quot;20300&quot; value=&quot;Slide 36&quot;/&gt;&lt;property id=&quot;20307&quot; value=&quot;403&quot;/&gt;&lt;/object&gt;&lt;object type=&quot;3&quot; unique_id=&quot;13703&quot;&gt;&lt;property id=&quot;20148&quot; value=&quot;5&quot;/&gt;&lt;property id=&quot;20300&quot; value=&quot;Slide 37&quot;/&gt;&lt;property id=&quot;20307&quot; value=&quot;404&quot;/&gt;&lt;/object&gt;&lt;object type=&quot;3&quot; unique_id=&quot;13704&quot;&gt;&lt;property id=&quot;20148&quot; value=&quot;5&quot;/&gt;&lt;property id=&quot;20300&quot; value=&quot;Slide 38&quot;/&gt;&lt;property id=&quot;20307&quot; value=&quot;405&quot;/&gt;&lt;/object&gt;&lt;object type=&quot;3&quot; unique_id=&quot;13705&quot;&gt;&lt;property id=&quot;20148&quot; value=&quot;5&quot;/&gt;&lt;property id=&quot;20300&quot; value=&quot;Slide 39&quot;/&gt;&lt;property id=&quot;20307&quot; value=&quot;406&quot;/&gt;&lt;/object&gt;&lt;object type=&quot;3&quot; unique_id=&quot;14174&quot;&gt;&lt;property id=&quot;20148&quot; value=&quot;5&quot;/&gt;&lt;property id=&quot;20300&quot; value=&quot;Slide 40&quot;/&gt;&lt;property id=&quot;20307&quot; value=&quot;407&quot;/&gt;&lt;/object&gt;&lt;object type=&quot;3&quot; unique_id=&quot;14175&quot;&gt;&lt;property id=&quot;20148&quot; value=&quot;5&quot;/&gt;&lt;property id=&quot;20300&quot; value=&quot;Slide 41&quot;/&gt;&lt;property id=&quot;20307&quot; value=&quot;408&quot;/&gt;&lt;/object&gt;&lt;object type=&quot;3&quot; unique_id=&quot;14176&quot;&gt;&lt;property id=&quot;20148&quot; value=&quot;5&quot;/&gt;&lt;property id=&quot;20300&quot; value=&quot;Slide 42&quot;/&gt;&lt;property id=&quot;20307&quot; value=&quot;409&quot;/&gt;&lt;/object&gt;&lt;object type=&quot;3&quot; unique_id=&quot;14177&quot;&gt;&lt;property id=&quot;20148&quot; value=&quot;5&quot;/&gt;&lt;property id=&quot;20300&quot; value=&quot;Slide 43&quot;/&gt;&lt;property id=&quot;20307&quot; value=&quot;410&quot;/&gt;&lt;/object&gt;&lt;object type=&quot;3&quot; unique_id=&quot;14588&quot;&gt;&lt;property id=&quot;20148&quot; value=&quot;5&quot;/&gt;&lt;property id=&quot;20300&quot; value=&quot;Slide 81&quot;/&gt;&lt;property id=&quot;20307&quot; value=&quot;412&quot;/&gt;&lt;/object&gt;&lt;object type=&quot;3&quot; unique_id=&quot;14589&quot;&gt;&lt;property id=&quot;20148&quot; value=&quot;5&quot;/&gt;&lt;property id=&quot;20300&quot; value=&quot;Slide 82&quot;/&gt;&lt;property id=&quot;20307&quot; value=&quot;411&quot;/&gt;&lt;/object&gt;&lt;object type=&quot;3&quot; unique_id=&quot;14590&quot;&gt;&lt;property id=&quot;20148&quot; value=&quot;5&quot;/&gt;&lt;property id=&quot;20300&quot; value=&quot;Slide 83&quot;/&gt;&lt;property id=&quot;20307&quot; value=&quot;413&quot;/&gt;&lt;/object&gt;&lt;/object&gt;&lt;/object&gt;&lt;/database&gt;"/>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CU</Template>
  <TotalTime>8629</TotalTime>
  <Words>4944</Words>
  <Application>Microsoft Office PowerPoint</Application>
  <PresentationFormat>On-screen Show (4:3)</PresentationFormat>
  <Paragraphs>732</Paragraphs>
  <Slides>84</Slides>
  <Notes>70</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Custom Design</vt:lpstr>
      <vt:lpstr>Slide 1</vt:lpstr>
      <vt:lpstr>Slide 2</vt:lpstr>
      <vt:lpstr>Slide 3</vt:lpstr>
      <vt:lpstr>Slide 4</vt:lpstr>
      <vt:lpstr>Graduate Student Grant-Writing Seminar</vt:lpstr>
      <vt:lpstr>Background</vt:lpstr>
      <vt:lpstr>Employment and Proposal Writing</vt:lpstr>
      <vt:lpstr>Proposals are like logic puzzles…. My job, as the principal investigator (PI), is to determine how to convince a group with diverse opinions that our proposal is valuable and exciting…..and worth funding! </vt:lpstr>
      <vt:lpstr>My Funding Attempts</vt:lpstr>
      <vt:lpstr>A Winning Proposal Should…</vt:lpstr>
      <vt:lpstr>Preparing for Proposal Writing</vt:lpstr>
      <vt:lpstr>Preparing for Proposal Writing</vt:lpstr>
      <vt:lpstr>Identifying Broader Impact</vt:lpstr>
      <vt:lpstr>Starting Points for You</vt:lpstr>
      <vt:lpstr>The Writing Process</vt:lpstr>
      <vt:lpstr>Lessons Learned</vt:lpstr>
      <vt:lpstr>Reference Letters</vt:lpstr>
      <vt:lpstr>Sources of Information</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Research Compliance  at  Clemson University  Guide for Graduate Students Submitting Research Proposals</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vector>
  </TitlesOfParts>
  <Company>Clemson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Incentive Return Practice</dc:title>
  <dc:creator>Lynda Brock</dc:creator>
  <cp:lastModifiedBy>KPless</cp:lastModifiedBy>
  <cp:revision>342</cp:revision>
  <dcterms:created xsi:type="dcterms:W3CDTF">2011-03-11T19:47:22Z</dcterms:created>
  <dcterms:modified xsi:type="dcterms:W3CDTF">2011-03-16T19:42:21Z</dcterms:modified>
</cp:coreProperties>
</file>