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8" r:id="rId3"/>
    <p:sldId id="274" r:id="rId4"/>
    <p:sldId id="294" r:id="rId5"/>
    <p:sldId id="295" r:id="rId6"/>
    <p:sldId id="260" r:id="rId7"/>
    <p:sldId id="301" r:id="rId8"/>
    <p:sldId id="276" r:id="rId9"/>
    <p:sldId id="277" r:id="rId10"/>
    <p:sldId id="281" r:id="rId11"/>
    <p:sldId id="278" r:id="rId12"/>
    <p:sldId id="279" r:id="rId13"/>
    <p:sldId id="305" r:id="rId14"/>
    <p:sldId id="314" r:id="rId15"/>
    <p:sldId id="296" r:id="rId16"/>
    <p:sldId id="323" r:id="rId17"/>
    <p:sldId id="302" r:id="rId18"/>
    <p:sldId id="308" r:id="rId19"/>
    <p:sldId id="309" r:id="rId20"/>
    <p:sldId id="324" r:id="rId21"/>
    <p:sldId id="310" r:id="rId22"/>
    <p:sldId id="311" r:id="rId23"/>
    <p:sldId id="318" r:id="rId24"/>
    <p:sldId id="282" r:id="rId25"/>
    <p:sldId id="312" r:id="rId26"/>
    <p:sldId id="313" r:id="rId27"/>
    <p:sldId id="325" r:id="rId28"/>
    <p:sldId id="317" r:id="rId29"/>
    <p:sldId id="319" r:id="rId30"/>
    <p:sldId id="304" r:id="rId31"/>
    <p:sldId id="320" r:id="rId32"/>
    <p:sldId id="321" r:id="rId33"/>
    <p:sldId id="322" r:id="rId34"/>
    <p:sldId id="303" r:id="rId35"/>
    <p:sldId id="315" r:id="rId36"/>
    <p:sldId id="316" r:id="rId37"/>
    <p:sldId id="326" r:id="rId38"/>
    <p:sldId id="327"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A291A-077D-FF48-BED3-16D6E4EFAAA2}" type="datetimeFigureOut">
              <a:rPr lang="en-US" smtClean="0"/>
              <a:t>12/4/2017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4AE6-53D1-6842-A2F9-84C1FC503A5F}" type="slidenum">
              <a:rPr lang="en-US" smtClean="0"/>
              <a:t>‹#›</a:t>
            </a:fld>
            <a:endParaRPr lang="en-US" dirty="0"/>
          </a:p>
        </p:txBody>
      </p:sp>
    </p:spTree>
    <p:extLst>
      <p:ext uri="{BB962C8B-B14F-4D97-AF65-F5344CB8AC3E}">
        <p14:creationId xmlns:p14="http://schemas.microsoft.com/office/powerpoint/2010/main" val="71869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14AE6-53D1-6842-A2F9-84C1FC503A5F}" type="slidenum">
              <a:rPr lang="en-US" smtClean="0"/>
              <a:t>15</a:t>
            </a:fld>
            <a:endParaRPr lang="en-US" dirty="0"/>
          </a:p>
        </p:txBody>
      </p:sp>
    </p:spTree>
    <p:extLst>
      <p:ext uri="{BB962C8B-B14F-4D97-AF65-F5344CB8AC3E}">
        <p14:creationId xmlns:p14="http://schemas.microsoft.com/office/powerpoint/2010/main" val="12388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14AE6-53D1-6842-A2F9-84C1FC503A5F}" type="slidenum">
              <a:rPr lang="en-US" smtClean="0"/>
              <a:t>16</a:t>
            </a:fld>
            <a:endParaRPr lang="en-US" dirty="0"/>
          </a:p>
        </p:txBody>
      </p:sp>
    </p:spTree>
    <p:extLst>
      <p:ext uri="{BB962C8B-B14F-4D97-AF65-F5344CB8AC3E}">
        <p14:creationId xmlns:p14="http://schemas.microsoft.com/office/powerpoint/2010/main" val="88287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fontScale="92500" lnSpcReduction="10000"/>
          </a:bodyPr>
          <a:lstStyle/>
          <a:p>
            <a:pPr eaLnBrk="1" fontAlgn="auto" hangingPunct="1">
              <a:spcBef>
                <a:spcPts val="0"/>
              </a:spcBef>
              <a:spcAft>
                <a:spcPts val="0"/>
              </a:spcAft>
              <a:defRPr/>
            </a:pPr>
            <a:r>
              <a:rPr lang="en-US" b="1" dirty="0">
                <a:latin typeface="+mn-lt"/>
              </a:rPr>
              <a:t>Editorial Guidelines on Bullets: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1. 	Vertical lists are best introduced by a grammatically complete sentence followed by a colon. No periods </a:t>
            </a:r>
          </a:p>
          <a:p>
            <a:pPr eaLnBrk="1" fontAlgn="auto" hangingPunct="1">
              <a:spcBef>
                <a:spcPts val="0"/>
              </a:spcBef>
              <a:spcAft>
                <a:spcPts val="0"/>
              </a:spcAft>
              <a:defRPr/>
            </a:pPr>
            <a:r>
              <a:rPr lang="en-US" dirty="0">
                <a:latin typeface="+mn-lt"/>
              </a:rPr>
              <a:t>      	are required at the end of entries unless at least one entry is a complete sentence, in which case a period </a:t>
            </a:r>
          </a:p>
          <a:p>
            <a:pPr eaLnBrk="1" fontAlgn="auto" hangingPunct="1">
              <a:spcBef>
                <a:spcPts val="0"/>
              </a:spcBef>
              <a:spcAft>
                <a:spcPts val="0"/>
              </a:spcAft>
              <a:defRPr/>
            </a:pPr>
            <a:r>
              <a:rPr lang="en-US" dirty="0">
                <a:latin typeface="+mn-lt"/>
              </a:rPr>
              <a:t>	is necessary at the end of each entry. </a:t>
            </a:r>
          </a:p>
          <a:p>
            <a:pPr eaLnBrk="1" fontAlgn="auto" hangingPunct="1">
              <a:spcBef>
                <a:spcPts val="0"/>
              </a:spcBef>
              <a:spcAft>
                <a:spcPts val="0"/>
              </a:spcAft>
              <a:defRPr/>
            </a:pPr>
            <a:r>
              <a:rPr lang="en-US" dirty="0">
                <a:latin typeface="+mn-lt"/>
              </a:rPr>
              <a:t>	Example: A university can be judged by three measures:</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2.	If a list completes the sentence that introduces it, items begin with lowercase letters, commas or semicolons </a:t>
            </a:r>
          </a:p>
          <a:p>
            <a:pPr eaLnBrk="1" fontAlgn="auto" hangingPunct="1">
              <a:spcBef>
                <a:spcPts val="0"/>
              </a:spcBef>
              <a:spcAft>
                <a:spcPts val="0"/>
              </a:spcAft>
              <a:defRPr/>
            </a:pPr>
            <a:r>
              <a:rPr lang="en-US" dirty="0">
                <a:latin typeface="+mn-lt"/>
              </a:rPr>
              <a:t>	(if individual items contain commas) are used to separate each item, and the last item ends with a period. </a:t>
            </a:r>
          </a:p>
          <a:p>
            <a:pPr eaLnBrk="1" fontAlgn="auto" hangingPunct="1">
              <a:spcBef>
                <a:spcPts val="0"/>
              </a:spcBef>
              <a:spcAft>
                <a:spcPts val="0"/>
              </a:spcAft>
              <a:defRPr/>
            </a:pPr>
            <a:r>
              <a:rPr lang="en-US" dirty="0">
                <a:latin typeface="+mn-lt"/>
              </a:rPr>
              <a:t>	Note that the introductory clause does not end with a colon. </a:t>
            </a:r>
          </a:p>
          <a:p>
            <a:pPr eaLnBrk="1" fontAlgn="auto" hangingPunct="1">
              <a:spcBef>
                <a:spcPts val="0"/>
              </a:spcBef>
              <a:spcAft>
                <a:spcPts val="0"/>
              </a:spcAft>
              <a:defRPr/>
            </a:pPr>
            <a:r>
              <a:rPr lang="en-US" dirty="0">
                <a:latin typeface="+mn-lt"/>
              </a:rPr>
              <a:t>	Example: A university can be judged by</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its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3.	Avoid mixing sentence and nonsentence items in a bulleted list. </a:t>
            </a:r>
          </a:p>
          <a:p>
            <a:pPr eaLnBrk="1" fontAlgn="auto" hangingPunct="1">
              <a:spcBef>
                <a:spcPts val="0"/>
              </a:spcBef>
              <a:spcAft>
                <a:spcPts val="0"/>
              </a:spcAft>
              <a:defRPr/>
            </a:pPr>
            <a:endParaRPr lang="en-US" dirty="0">
              <a:latin typeface="+mn-lt"/>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8233F1-2028-471A-A01B-DCA4C237DD6E}" type="slidenum">
              <a:rPr lang="en-US" sz="1200">
                <a:latin typeface="+mn-lt"/>
              </a:rPr>
              <a:pPr algn="r">
                <a:defRPr/>
              </a:pPr>
              <a:t>21</a:t>
            </a:fld>
            <a:endParaRPr lang="en-US" sz="1200" dirty="0">
              <a:latin typeface="+mn-lt"/>
            </a:endParaRPr>
          </a:p>
        </p:txBody>
      </p:sp>
    </p:spTree>
    <p:extLst>
      <p:ext uri="{BB962C8B-B14F-4D97-AF65-F5344CB8AC3E}">
        <p14:creationId xmlns:p14="http://schemas.microsoft.com/office/powerpoint/2010/main" val="146726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fontScale="92500" lnSpcReduction="10000"/>
          </a:bodyPr>
          <a:lstStyle/>
          <a:p>
            <a:pPr eaLnBrk="1" fontAlgn="auto" hangingPunct="1">
              <a:spcBef>
                <a:spcPts val="0"/>
              </a:spcBef>
              <a:spcAft>
                <a:spcPts val="0"/>
              </a:spcAft>
              <a:defRPr/>
            </a:pPr>
            <a:r>
              <a:rPr lang="en-US" b="1" dirty="0">
                <a:latin typeface="+mn-lt"/>
              </a:rPr>
              <a:t>Editorial Guidelines on Bullets: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1. 	Vertical lists are best introduced by a grammatically complete sentence followed by a colon. No periods </a:t>
            </a:r>
          </a:p>
          <a:p>
            <a:pPr eaLnBrk="1" fontAlgn="auto" hangingPunct="1">
              <a:spcBef>
                <a:spcPts val="0"/>
              </a:spcBef>
              <a:spcAft>
                <a:spcPts val="0"/>
              </a:spcAft>
              <a:defRPr/>
            </a:pPr>
            <a:r>
              <a:rPr lang="en-US" dirty="0">
                <a:latin typeface="+mn-lt"/>
              </a:rPr>
              <a:t>      	are required at the end of entries unless at least one entry is a complete sentence, in which case a period </a:t>
            </a:r>
          </a:p>
          <a:p>
            <a:pPr eaLnBrk="1" fontAlgn="auto" hangingPunct="1">
              <a:spcBef>
                <a:spcPts val="0"/>
              </a:spcBef>
              <a:spcAft>
                <a:spcPts val="0"/>
              </a:spcAft>
              <a:defRPr/>
            </a:pPr>
            <a:r>
              <a:rPr lang="en-US" dirty="0">
                <a:latin typeface="+mn-lt"/>
              </a:rPr>
              <a:t>	is necessary at the end of each entry. </a:t>
            </a:r>
          </a:p>
          <a:p>
            <a:pPr eaLnBrk="1" fontAlgn="auto" hangingPunct="1">
              <a:spcBef>
                <a:spcPts val="0"/>
              </a:spcBef>
              <a:spcAft>
                <a:spcPts val="0"/>
              </a:spcAft>
              <a:defRPr/>
            </a:pPr>
            <a:r>
              <a:rPr lang="en-US" dirty="0">
                <a:latin typeface="+mn-lt"/>
              </a:rPr>
              <a:t>	Example: A university can be judged by three measures:</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2.	If a list completes the sentence that introduces it, items begin with lowercase letters, commas or semicolons </a:t>
            </a:r>
          </a:p>
          <a:p>
            <a:pPr eaLnBrk="1" fontAlgn="auto" hangingPunct="1">
              <a:spcBef>
                <a:spcPts val="0"/>
              </a:spcBef>
              <a:spcAft>
                <a:spcPts val="0"/>
              </a:spcAft>
              <a:defRPr/>
            </a:pPr>
            <a:r>
              <a:rPr lang="en-US" dirty="0">
                <a:latin typeface="+mn-lt"/>
              </a:rPr>
              <a:t>	(if individual items contain commas) are used to separate each item, and the last item ends with a period. </a:t>
            </a:r>
          </a:p>
          <a:p>
            <a:pPr eaLnBrk="1" fontAlgn="auto" hangingPunct="1">
              <a:spcBef>
                <a:spcPts val="0"/>
              </a:spcBef>
              <a:spcAft>
                <a:spcPts val="0"/>
              </a:spcAft>
              <a:defRPr/>
            </a:pPr>
            <a:r>
              <a:rPr lang="en-US" dirty="0">
                <a:latin typeface="+mn-lt"/>
              </a:rPr>
              <a:t>	Note that the introductory clause does not end with a colon. </a:t>
            </a:r>
          </a:p>
          <a:p>
            <a:pPr eaLnBrk="1" fontAlgn="auto" hangingPunct="1">
              <a:spcBef>
                <a:spcPts val="0"/>
              </a:spcBef>
              <a:spcAft>
                <a:spcPts val="0"/>
              </a:spcAft>
              <a:defRPr/>
            </a:pPr>
            <a:r>
              <a:rPr lang="en-US" dirty="0">
                <a:latin typeface="+mn-lt"/>
              </a:rPr>
              <a:t>	Example: A university can be judged by</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its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3.	Avoid mixing sentence and nonsentence items in a bulleted list. </a:t>
            </a:r>
          </a:p>
          <a:p>
            <a:pPr eaLnBrk="1" fontAlgn="auto" hangingPunct="1">
              <a:spcBef>
                <a:spcPts val="0"/>
              </a:spcBef>
              <a:spcAft>
                <a:spcPts val="0"/>
              </a:spcAft>
              <a:defRPr/>
            </a:pPr>
            <a:endParaRPr lang="en-US" dirty="0">
              <a:latin typeface="+mn-lt"/>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8233F1-2028-471A-A01B-DCA4C237DD6E}" type="slidenum">
              <a:rPr lang="en-US" sz="1200">
                <a:latin typeface="+mn-lt"/>
              </a:rPr>
              <a:pPr algn="r">
                <a:defRPr/>
              </a:pPr>
              <a:t>22</a:t>
            </a:fld>
            <a:endParaRPr lang="en-US" sz="1200" dirty="0">
              <a:latin typeface="+mn-lt"/>
            </a:endParaRPr>
          </a:p>
        </p:txBody>
      </p:sp>
    </p:spTree>
    <p:extLst>
      <p:ext uri="{BB962C8B-B14F-4D97-AF65-F5344CB8AC3E}">
        <p14:creationId xmlns:p14="http://schemas.microsoft.com/office/powerpoint/2010/main" val="139902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fontScale="92500" lnSpcReduction="10000"/>
          </a:bodyPr>
          <a:lstStyle/>
          <a:p>
            <a:pPr eaLnBrk="1" fontAlgn="auto" hangingPunct="1">
              <a:spcBef>
                <a:spcPts val="0"/>
              </a:spcBef>
              <a:spcAft>
                <a:spcPts val="0"/>
              </a:spcAft>
              <a:defRPr/>
            </a:pPr>
            <a:r>
              <a:rPr lang="en-US" b="1" dirty="0">
                <a:latin typeface="+mn-lt"/>
              </a:rPr>
              <a:t>Editorial Guidelines on Bullets: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1. 	Vertical lists are best introduced by a grammatically complete sentence followed by a colon. No periods </a:t>
            </a:r>
          </a:p>
          <a:p>
            <a:pPr eaLnBrk="1" fontAlgn="auto" hangingPunct="1">
              <a:spcBef>
                <a:spcPts val="0"/>
              </a:spcBef>
              <a:spcAft>
                <a:spcPts val="0"/>
              </a:spcAft>
              <a:defRPr/>
            </a:pPr>
            <a:r>
              <a:rPr lang="en-US" dirty="0">
                <a:latin typeface="+mn-lt"/>
              </a:rPr>
              <a:t>      	are required at the end of entries unless at least one entry is a complete sentence, in which case a period </a:t>
            </a:r>
          </a:p>
          <a:p>
            <a:pPr eaLnBrk="1" fontAlgn="auto" hangingPunct="1">
              <a:spcBef>
                <a:spcPts val="0"/>
              </a:spcBef>
              <a:spcAft>
                <a:spcPts val="0"/>
              </a:spcAft>
              <a:defRPr/>
            </a:pPr>
            <a:r>
              <a:rPr lang="en-US" dirty="0">
                <a:latin typeface="+mn-lt"/>
              </a:rPr>
              <a:t>	is necessary at the end of each entry. </a:t>
            </a:r>
          </a:p>
          <a:p>
            <a:pPr eaLnBrk="1" fontAlgn="auto" hangingPunct="1">
              <a:spcBef>
                <a:spcPts val="0"/>
              </a:spcBef>
              <a:spcAft>
                <a:spcPts val="0"/>
              </a:spcAft>
              <a:defRPr/>
            </a:pPr>
            <a:r>
              <a:rPr lang="en-US" dirty="0">
                <a:latin typeface="+mn-lt"/>
              </a:rPr>
              <a:t>	Example: A university can be judged by three measures:</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2.	If a list completes the sentence that introduces it, items begin with lowercase letters, commas or semicolons </a:t>
            </a:r>
          </a:p>
          <a:p>
            <a:pPr eaLnBrk="1" fontAlgn="auto" hangingPunct="1">
              <a:spcBef>
                <a:spcPts val="0"/>
              </a:spcBef>
              <a:spcAft>
                <a:spcPts val="0"/>
              </a:spcAft>
              <a:defRPr/>
            </a:pPr>
            <a:r>
              <a:rPr lang="en-US" dirty="0">
                <a:latin typeface="+mn-lt"/>
              </a:rPr>
              <a:t>	(if individual items contain commas) are used to separate each item, and the last item ends with a period. </a:t>
            </a:r>
          </a:p>
          <a:p>
            <a:pPr eaLnBrk="1" fontAlgn="auto" hangingPunct="1">
              <a:spcBef>
                <a:spcPts val="0"/>
              </a:spcBef>
              <a:spcAft>
                <a:spcPts val="0"/>
              </a:spcAft>
              <a:defRPr/>
            </a:pPr>
            <a:r>
              <a:rPr lang="en-US" dirty="0">
                <a:latin typeface="+mn-lt"/>
              </a:rPr>
              <a:t>	Note that the introductory clause does not end with a colon. </a:t>
            </a:r>
          </a:p>
          <a:p>
            <a:pPr eaLnBrk="1" fontAlgn="auto" hangingPunct="1">
              <a:spcBef>
                <a:spcPts val="0"/>
              </a:spcBef>
              <a:spcAft>
                <a:spcPts val="0"/>
              </a:spcAft>
              <a:defRPr/>
            </a:pPr>
            <a:r>
              <a:rPr lang="en-US" dirty="0">
                <a:latin typeface="+mn-lt"/>
              </a:rPr>
              <a:t>	Example: A university can be judged by</a:t>
            </a:r>
          </a:p>
          <a:p>
            <a:pPr eaLnBrk="1" fontAlgn="auto" hangingPunct="1">
              <a:spcBef>
                <a:spcPts val="0"/>
              </a:spcBef>
              <a:spcAft>
                <a:spcPts val="0"/>
              </a:spcAft>
              <a:defRPr/>
            </a:pPr>
            <a:r>
              <a:rPr lang="en-US" dirty="0">
                <a:latin typeface="+mn-lt"/>
              </a:rPr>
              <a:t>	· the quality of its students,</a:t>
            </a:r>
          </a:p>
          <a:p>
            <a:pPr eaLnBrk="1" fontAlgn="auto" hangingPunct="1">
              <a:spcBef>
                <a:spcPts val="0"/>
              </a:spcBef>
              <a:spcAft>
                <a:spcPts val="0"/>
              </a:spcAft>
              <a:defRPr/>
            </a:pPr>
            <a:r>
              <a:rPr lang="en-US" dirty="0">
                <a:latin typeface="+mn-lt"/>
              </a:rPr>
              <a:t>	· the quality of its faculty,</a:t>
            </a:r>
          </a:p>
          <a:p>
            <a:pPr eaLnBrk="1" fontAlgn="auto" hangingPunct="1">
              <a:spcBef>
                <a:spcPts val="0"/>
              </a:spcBef>
              <a:spcAft>
                <a:spcPts val="0"/>
              </a:spcAft>
              <a:defRPr/>
            </a:pPr>
            <a:r>
              <a:rPr lang="en-US" dirty="0">
                <a:latin typeface="+mn-lt"/>
              </a:rPr>
              <a:t>	· the quality of its infrastructure.</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3.	Avoid mixing sentence and nonsentence items in a bulleted list. </a:t>
            </a:r>
          </a:p>
          <a:p>
            <a:pPr eaLnBrk="1" fontAlgn="auto" hangingPunct="1">
              <a:spcBef>
                <a:spcPts val="0"/>
              </a:spcBef>
              <a:spcAft>
                <a:spcPts val="0"/>
              </a:spcAft>
              <a:defRPr/>
            </a:pPr>
            <a:endParaRPr lang="en-US" dirty="0">
              <a:latin typeface="+mn-lt"/>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8233F1-2028-471A-A01B-DCA4C237DD6E}" type="slidenum">
              <a:rPr lang="en-US" sz="1200">
                <a:latin typeface="+mn-lt"/>
              </a:rPr>
              <a:pPr algn="r">
                <a:defRPr/>
              </a:pPr>
              <a:t>23</a:t>
            </a:fld>
            <a:endParaRPr lang="en-US" sz="1200" dirty="0">
              <a:latin typeface="+mn-lt"/>
            </a:endParaRPr>
          </a:p>
        </p:txBody>
      </p:sp>
    </p:spTree>
    <p:extLst>
      <p:ext uri="{BB962C8B-B14F-4D97-AF65-F5344CB8AC3E}">
        <p14:creationId xmlns:p14="http://schemas.microsoft.com/office/powerpoint/2010/main" val="51887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2"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8602D-8BFB-4122-AB8A-030D1E7D4253}"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4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41787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4779"/>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385939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205198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8602D-8BFB-4122-AB8A-030D1E7D4253}"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64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304531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98550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352340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214102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97DA0131-74F1-4E55-9673-7780A1745CEE}" type="datetimeFigureOut">
              <a:rPr lang="en-US" smtClean="0"/>
              <a:t>12/4/2017</a:t>
            </a:fld>
            <a:endParaRPr lang="en-US" dirty="0"/>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E8602D-8BFB-4122-AB8A-030D1E7D4253}" type="slidenum">
              <a:rPr lang="en-US" smtClean="0"/>
              <a:t>‹#›</a:t>
            </a:fld>
            <a:endParaRPr lang="en-US" dirty="0"/>
          </a:p>
        </p:txBody>
      </p:sp>
    </p:spTree>
    <p:extLst>
      <p:ext uri="{BB962C8B-B14F-4D97-AF65-F5344CB8AC3E}">
        <p14:creationId xmlns:p14="http://schemas.microsoft.com/office/powerpoint/2010/main" val="243788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2191986"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1"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A0131-74F1-4E55-9673-7780A1745CEE}"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8602D-8BFB-4122-AB8A-030D1E7D4253}" type="slidenum">
              <a:rPr lang="en-US" smtClean="0"/>
              <a:t>‹#›</a:t>
            </a:fld>
            <a:endParaRPr lang="en-US" dirty="0"/>
          </a:p>
        </p:txBody>
      </p:sp>
    </p:spTree>
    <p:extLst>
      <p:ext uri="{BB962C8B-B14F-4D97-AF65-F5344CB8AC3E}">
        <p14:creationId xmlns:p14="http://schemas.microsoft.com/office/powerpoint/2010/main" val="67356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2"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97DA0131-74F1-4E55-9673-7780A1745CEE}" type="datetimeFigureOut">
              <a:rPr lang="en-US" smtClean="0"/>
              <a:t>12/4/2017</a:t>
            </a:fld>
            <a:endParaRPr lang="en-US" dirty="0"/>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6EE8602D-8BFB-4122-AB8A-030D1E7D4253}" type="slidenum">
              <a:rPr lang="en-US" smtClean="0"/>
              <a:t>‹#›</a:t>
            </a:fld>
            <a:endParaRPr lang="en-US" dirty="0"/>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87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tntech.edu/cat/using/" TargetMode="External"/><Relationship Id="rId3" Type="http://schemas.openxmlformats.org/officeDocument/2006/relationships/image" Target="../media/image2.jpeg"/><Relationship Id="rId7" Type="http://schemas.openxmlformats.org/officeDocument/2006/relationships/hyperlink" Target="http://www.collegiatelearningassessme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dmissionstests.cambridgeassessment.org.uk/adt/tsacambridge/about" TargetMode="External"/><Relationship Id="rId11" Type="http://schemas.openxmlformats.org/officeDocument/2006/relationships/hyperlink" Target="http://www.criticalthinking.net/TestListDraft050315.docx" TargetMode="External"/><Relationship Id="rId5" Type="http://schemas.openxmlformats.org/officeDocument/2006/relationships/hyperlink" Target="http://www.insightassessment.com/" TargetMode="External"/><Relationship Id="rId10" Type="http://schemas.openxmlformats.org/officeDocument/2006/relationships/hyperlink" Target="http://www.ets.org/proficiencyprofile/about" TargetMode="External"/><Relationship Id="rId4" Type="http://schemas.openxmlformats.org/officeDocument/2006/relationships/hyperlink" Target="http://www.act.org/caap/index.html" TargetMode="External"/><Relationship Id="rId9" Type="http://schemas.openxmlformats.org/officeDocument/2006/relationships/hyperlink" Target="https://www.criticalthinking.com/cornell-critical-thinking-test-level-z.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riticalthinking.com/james-madison-critical-thinking-course-student-book.html" TargetMode="External"/><Relationship Id="rId3" Type="http://schemas.openxmlformats.org/officeDocument/2006/relationships/image" Target="../media/image2.jpeg"/><Relationship Id="rId7" Type="http://schemas.openxmlformats.org/officeDocument/2006/relationships/hyperlink" Target="http://www.criticalthinking.org/store/products/international-critical-thinking-test/185" TargetMode="External"/><Relationship Id="rId12" Type="http://schemas.openxmlformats.org/officeDocument/2006/relationships/hyperlink" Target="http://www.criticalthinking.net/TestListDraft050315.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riticalthinking.org/pages/online-critical-thinking-basic-concepts-test/679" TargetMode="External"/><Relationship Id="rId11" Type="http://schemas.openxmlformats.org/officeDocument/2006/relationships/hyperlink" Target="https://us.talentlens.com/watson-glaser-critical-thinking-test" TargetMode="External"/><Relationship Id="rId5" Type="http://schemas.openxmlformats.org/officeDocument/2006/relationships/hyperlink" Target="http://www.insightassessment.com/" TargetMode="External"/><Relationship Id="rId10" Type="http://schemas.openxmlformats.org/officeDocument/2006/relationships/hyperlink" Target="http://www.admissionstests.cambridgeassessment.org.uk/adt/tsaoxford/about" TargetMode="External"/><Relationship Id="rId4" Type="http://schemas.openxmlformats.org/officeDocument/2006/relationships/hyperlink" Target="https://sites.google.com/site/dianehalperncmc/home/research/halpern-critical-thinking-assessment" TargetMode="External"/><Relationship Id="rId9" Type="http://schemas.openxmlformats.org/officeDocument/2006/relationships/hyperlink" Target="http://cehs.montclair.edu/academic/iap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ets.org/proficiencyprofile/scores/certificat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aacu.org/value-rubric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S8abPSCDCvs"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lemson.edu/thinks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aacu.org/sites/default/files/files/LEAP/2009_EmployerSurve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acu.org/sites/default/files/files/LEAP/2009_EmployerSurve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Assessing Critical Thinking Skills</a:t>
            </a:r>
            <a:endParaRPr lang="en-US" sz="6000" baseline="30000" dirty="0"/>
          </a:p>
        </p:txBody>
      </p:sp>
      <p:sp>
        <p:nvSpPr>
          <p:cNvPr id="3" name="Subtitle 2"/>
          <p:cNvSpPr>
            <a:spLocks noGrp="1"/>
          </p:cNvSpPr>
          <p:nvPr>
            <p:ph type="subTitle" idx="1"/>
          </p:nvPr>
        </p:nvSpPr>
        <p:spPr/>
        <p:txBody>
          <a:bodyPr/>
          <a:lstStyle/>
          <a:p>
            <a:pPr algn="ctr"/>
            <a:r>
              <a:rPr lang="en-US" dirty="0"/>
              <a:t>David K. Knox, Ph.D., Director of Clemson Thinks</a:t>
            </a:r>
            <a:r>
              <a:rPr lang="en-US" baseline="30000" dirty="0"/>
              <a:t>2 </a:t>
            </a:r>
            <a:r>
              <a:rPr lang="en-US" dirty="0"/>
              <a:t>(CT</a:t>
            </a:r>
            <a:r>
              <a:rPr lang="en-US" baseline="30000" dirty="0"/>
              <a:t>2</a:t>
            </a:r>
            <a:r>
              <a:rPr lang="en-US" dirty="0"/>
              <a:t>)</a:t>
            </a:r>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455379" y="274517"/>
            <a:ext cx="2438400" cy="1551904"/>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181" y="548596"/>
            <a:ext cx="3677390" cy="1063379"/>
          </a:xfrm>
          <a:prstGeom prst="rect">
            <a:avLst/>
          </a:prstGeom>
        </p:spPr>
      </p:pic>
    </p:spTree>
    <p:extLst>
      <p:ext uri="{BB962C8B-B14F-4D97-AF65-F5344CB8AC3E}">
        <p14:creationId xmlns:p14="http://schemas.microsoft.com/office/powerpoint/2010/main" val="330331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Mindset: </a:t>
            </a:r>
            <a:r>
              <a:rPr lang="en-US" sz="2000" dirty="0"/>
              <a:t>Eagerness and Skills</a:t>
            </a:r>
          </a:p>
        </p:txBody>
      </p:sp>
      <p:sp>
        <p:nvSpPr>
          <p:cNvPr id="3" name="Content Placeholder 2"/>
          <p:cNvSpPr>
            <a:spLocks noGrp="1"/>
          </p:cNvSpPr>
          <p:nvPr>
            <p:ph idx="1"/>
          </p:nvPr>
        </p:nvSpPr>
        <p:spPr>
          <a:xfrm>
            <a:off x="1022583" y="1845734"/>
            <a:ext cx="10058400" cy="4023360"/>
          </a:xfrm>
        </p:spPr>
        <p:txBody>
          <a:bodyPr>
            <a:normAutofit lnSpcReduction="10000"/>
          </a:bodyPr>
          <a:lstStyle/>
          <a:p>
            <a:r>
              <a:rPr lang="en-US" sz="3200" dirty="0"/>
              <a:t>“Everyone thinks; it is our nature to do so. But much of our thinking, left to itself, is biased, distorted, partial, uninformed, or down-right prejudiced. Yet the quality of our life and that of what we produce, make, or build depends precisely on the quality of our thought. Shoddy thinking is costly, both in money and in quality of life. Excellence in thought, however, must be systematically cultivated”</a:t>
            </a:r>
          </a:p>
          <a:p>
            <a:r>
              <a:rPr lang="en-US" sz="2200" dirty="0"/>
              <a:t>–– </a:t>
            </a:r>
            <a:r>
              <a:rPr lang="en-US" sz="2400" dirty="0"/>
              <a:t>Richard Paul and Linda Elder, </a:t>
            </a:r>
            <a:r>
              <a:rPr lang="en-US" sz="2400" u="sng" dirty="0"/>
              <a:t>Critical Thinking Concepts and Tools</a:t>
            </a:r>
            <a:r>
              <a:rPr lang="en-US" sz="2400" dirty="0"/>
              <a:t>, pg. 2</a:t>
            </a:r>
          </a:p>
          <a:p>
            <a:r>
              <a:rPr lang="en-US" sz="2200" dirty="0"/>
              <a:t> </a:t>
            </a:r>
          </a:p>
          <a:p>
            <a:endParaRPr lang="en-US" sz="32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39240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Mindset: </a:t>
            </a:r>
            <a:r>
              <a:rPr lang="en-US" sz="2000" dirty="0"/>
              <a:t>Eagerness and Skills</a:t>
            </a:r>
          </a:p>
        </p:txBody>
      </p:sp>
      <p:sp>
        <p:nvSpPr>
          <p:cNvPr id="3" name="Content Placeholder 2"/>
          <p:cNvSpPr>
            <a:spLocks noGrp="1"/>
          </p:cNvSpPr>
          <p:nvPr>
            <p:ph idx="1"/>
          </p:nvPr>
        </p:nvSpPr>
        <p:spPr>
          <a:xfrm>
            <a:off x="1022583" y="1845734"/>
            <a:ext cx="10058400" cy="4023360"/>
          </a:xfrm>
        </p:spPr>
        <p:txBody>
          <a:bodyPr>
            <a:normAutofit fontScale="85000" lnSpcReduction="20000"/>
          </a:bodyPr>
          <a:lstStyle/>
          <a:p>
            <a:r>
              <a:rPr lang="en-US" sz="3200" dirty="0"/>
              <a:t>Universal Intellectual Standards:</a:t>
            </a:r>
          </a:p>
          <a:p>
            <a:r>
              <a:rPr lang="en-US" sz="3200" b="1" u="sng" dirty="0"/>
              <a:t>Clarity:</a:t>
            </a:r>
            <a:r>
              <a:rPr lang="en-US" sz="3200" dirty="0"/>
              <a:t> Could you elaborate further on that point? Could you express that point in another way? Could you give me an illustration?” Could you give me an example?</a:t>
            </a:r>
          </a:p>
          <a:p>
            <a:r>
              <a:rPr lang="en-US" sz="3200" b="1" u="sng" dirty="0"/>
              <a:t>Accuracy:</a:t>
            </a:r>
            <a:r>
              <a:rPr lang="en-US" sz="3200" dirty="0"/>
              <a:t> Is that really true? How could we check that? How could we find out if that is true?</a:t>
            </a:r>
          </a:p>
          <a:p>
            <a:r>
              <a:rPr lang="en-US" sz="3200" b="1" u="sng" dirty="0"/>
              <a:t>Precision:</a:t>
            </a:r>
            <a:r>
              <a:rPr lang="en-US" sz="3200" dirty="0"/>
              <a:t> Could you give me more details? Could you be more specific?</a:t>
            </a:r>
          </a:p>
          <a:p>
            <a:r>
              <a:rPr lang="en-US" sz="3200" b="1" u="sng" dirty="0"/>
              <a:t>Relevance:</a:t>
            </a:r>
            <a:r>
              <a:rPr lang="en-US" sz="3200" dirty="0"/>
              <a:t> How is that connected to the question? How does that bear on the issue?</a:t>
            </a:r>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226899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Mindset: </a:t>
            </a:r>
            <a:r>
              <a:rPr lang="en-US" sz="2000" dirty="0"/>
              <a:t>Eagerness and Skills</a:t>
            </a:r>
          </a:p>
        </p:txBody>
      </p:sp>
      <p:sp>
        <p:nvSpPr>
          <p:cNvPr id="3" name="Content Placeholder 2"/>
          <p:cNvSpPr>
            <a:spLocks noGrp="1"/>
          </p:cNvSpPr>
          <p:nvPr>
            <p:ph idx="1"/>
          </p:nvPr>
        </p:nvSpPr>
        <p:spPr>
          <a:xfrm>
            <a:off x="1022583" y="1845734"/>
            <a:ext cx="10058400" cy="4023360"/>
          </a:xfrm>
        </p:spPr>
        <p:txBody>
          <a:bodyPr>
            <a:normAutofit fontScale="70000" lnSpcReduction="20000"/>
          </a:bodyPr>
          <a:lstStyle/>
          <a:p>
            <a:r>
              <a:rPr lang="en-US" sz="3200" dirty="0"/>
              <a:t>Universal Intellectual Standards</a:t>
            </a:r>
            <a:r>
              <a:rPr lang="en-US" sz="3200" i="1" baseline="30000" dirty="0">
                <a:sym typeface="Wingdings"/>
              </a:rPr>
              <a:t>(cont’d)</a:t>
            </a:r>
            <a:endParaRPr lang="en-US" sz="3200" i="1" baseline="30000" dirty="0"/>
          </a:p>
          <a:p>
            <a:r>
              <a:rPr lang="en-US" sz="3200" b="1" u="sng" dirty="0"/>
              <a:t>Depth:</a:t>
            </a:r>
            <a:r>
              <a:rPr lang="en-US" sz="3200" dirty="0"/>
              <a:t> How does your answer address the complexities in the question? How are you taking into account the problems in the question? Are you dealing with the most significant factors?</a:t>
            </a:r>
          </a:p>
          <a:p>
            <a:r>
              <a:rPr lang="en-US" sz="3200" b="1" u="sng" dirty="0"/>
              <a:t>Breadth:</a:t>
            </a:r>
            <a:r>
              <a:rPr lang="en-US" sz="3200" dirty="0"/>
              <a:t> Do we need to consider another point of view? Is there another way to look at this question? What would this look like from the point of view of X?</a:t>
            </a:r>
          </a:p>
          <a:p>
            <a:r>
              <a:rPr lang="en-US" sz="3200" b="1" u="sng" dirty="0"/>
              <a:t>Logic:</a:t>
            </a:r>
            <a:r>
              <a:rPr lang="en-US" sz="3200" dirty="0"/>
              <a:t> Does this really make sense? Does this follow from what you said? How does that follow?</a:t>
            </a:r>
          </a:p>
          <a:p>
            <a:r>
              <a:rPr lang="en-US" sz="3200" b="1" u="sng" dirty="0"/>
              <a:t>Fairness:</a:t>
            </a:r>
            <a:r>
              <a:rPr lang="en-US" sz="3200" b="1" dirty="0"/>
              <a:t> </a:t>
            </a:r>
            <a:r>
              <a:rPr lang="en-US" sz="3200" dirty="0"/>
              <a:t>Are we considering all relevant viewpoints in good faith? Are we distorting some information to maintain our biased perspective? Are we more interested in our vested interests than the common good?</a:t>
            </a:r>
          </a:p>
          <a:p>
            <a:r>
              <a:rPr lang="en-US" sz="3200" dirty="0"/>
              <a:t>–– Richard Paul and Linda Elder, </a:t>
            </a:r>
            <a:r>
              <a:rPr lang="en-US" sz="3200" u="sng" dirty="0"/>
              <a:t>Critical Thinking Concepts and Tools</a:t>
            </a:r>
            <a:r>
              <a:rPr lang="en-US" sz="3200" dirty="0"/>
              <a:t>, pgs. 8,9</a:t>
            </a:r>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46502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CT</a:t>
            </a:r>
            <a:r>
              <a:rPr lang="en-US" sz="4000" baseline="30000" dirty="0"/>
              <a:t>2</a:t>
            </a:r>
            <a:r>
              <a:rPr lang="en-US" sz="4000" dirty="0"/>
              <a:t> Points of Assessment: Classes</a:t>
            </a:r>
          </a:p>
        </p:txBody>
      </p:sp>
      <p:sp>
        <p:nvSpPr>
          <p:cNvPr id="3" name="Content Placeholder 2"/>
          <p:cNvSpPr>
            <a:spLocks noGrp="1"/>
          </p:cNvSpPr>
          <p:nvPr>
            <p:ph idx="1"/>
          </p:nvPr>
        </p:nvSpPr>
        <p:spPr/>
        <p:txBody>
          <a:bodyPr/>
          <a:lstStyle/>
          <a:p>
            <a:pPr>
              <a:buFont typeface="Arial" charset="0"/>
              <a:buChar char="•"/>
            </a:pPr>
            <a:r>
              <a:rPr lang="en-US" dirty="0"/>
              <a:t>Pre and Post California Critical Thinking Skills Tests</a:t>
            </a:r>
          </a:p>
          <a:p>
            <a:pPr>
              <a:buFont typeface="Arial" charset="0"/>
              <a:buChar char="•"/>
            </a:pPr>
            <a:r>
              <a:rPr lang="en-US" dirty="0"/>
              <a:t>CT Artifacts</a:t>
            </a:r>
          </a:p>
          <a:p>
            <a:pPr>
              <a:buFont typeface="Arial" charset="0"/>
              <a:buChar char="•"/>
            </a:pPr>
            <a:r>
              <a:rPr lang="en-US" dirty="0"/>
              <a:t>Additional questions for CT</a:t>
            </a:r>
            <a:r>
              <a:rPr lang="en-US" baseline="30000" dirty="0"/>
              <a:t>2</a:t>
            </a:r>
            <a:r>
              <a:rPr lang="en-US" dirty="0"/>
              <a:t> classes on Evaluation of Instructor forms</a:t>
            </a:r>
          </a:p>
          <a:p>
            <a:pPr>
              <a:buFont typeface="Arial" charset="0"/>
              <a:buChar char="•"/>
            </a:pPr>
            <a:r>
              <a:rPr lang="en-US" dirty="0"/>
              <a:t>ETS Proficiency Profile (Freshmen and Seniors)</a:t>
            </a:r>
          </a:p>
          <a:p>
            <a:pPr>
              <a:buFont typeface="Arial" charset="0"/>
              <a:buChar char="•"/>
            </a:pPr>
            <a:r>
              <a:rPr lang="en-US" dirty="0"/>
              <a:t>Clemson Educational Profile</a:t>
            </a:r>
          </a:p>
          <a:p>
            <a:pPr>
              <a:buFont typeface="Arial" charset="0"/>
              <a:buChar char="•"/>
            </a:pPr>
            <a:r>
              <a:rPr lang="en-US" dirty="0"/>
              <a:t>Transferrable Skills NSSE module</a:t>
            </a:r>
          </a:p>
          <a:p>
            <a:pPr>
              <a:buFont typeface="Arial" charset="0"/>
              <a:buChar char="•"/>
            </a:pPr>
            <a:r>
              <a:rPr lang="en-US" dirty="0"/>
              <a:t>Pecha Kucha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236" y="3552320"/>
            <a:ext cx="3247444" cy="2425148"/>
          </a:xfrm>
          <a:prstGeom prst="rect">
            <a:avLst/>
          </a:prstGeom>
        </p:spPr>
      </p:pic>
      <p:pic>
        <p:nvPicPr>
          <p:cNvPr id="5" name="Picture 4"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72030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CT</a:t>
            </a:r>
            <a:r>
              <a:rPr lang="en-US" sz="4000" baseline="30000" dirty="0"/>
              <a:t>2</a:t>
            </a:r>
            <a:r>
              <a:rPr lang="en-US" sz="4000" dirty="0"/>
              <a:t> Points of Assessment:</a:t>
            </a:r>
          </a:p>
        </p:txBody>
      </p:sp>
      <p:sp>
        <p:nvSpPr>
          <p:cNvPr id="3" name="Content Placeholder 2"/>
          <p:cNvSpPr>
            <a:spLocks noGrp="1"/>
          </p:cNvSpPr>
          <p:nvPr>
            <p:ph idx="1"/>
          </p:nvPr>
        </p:nvSpPr>
        <p:spPr/>
        <p:txBody>
          <a:bodyPr/>
          <a:lstStyle/>
          <a:p>
            <a:endParaRPr lang="en-US" dirty="0"/>
          </a:p>
          <a:p>
            <a:pPr>
              <a:buFont typeface="Arial"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678" y="1787055"/>
            <a:ext cx="8398565" cy="4500426"/>
          </a:xfrm>
          <a:prstGeom prst="rect">
            <a:avLst/>
          </a:prstGeom>
        </p:spPr>
      </p:pic>
      <p:pic>
        <p:nvPicPr>
          <p:cNvPr id="6" name="Picture 5"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67886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fontScale="70000" lnSpcReduction="20000"/>
          </a:bodyPr>
          <a:lstStyle/>
          <a:p>
            <a:r>
              <a:rPr lang="en-US" sz="3800" b="1" i="1" dirty="0"/>
              <a:t>Higher Education: General-Content, Multi-Aspect*</a:t>
            </a:r>
          </a:p>
          <a:p>
            <a:r>
              <a:rPr lang="en-US" i="1" dirty="0"/>
              <a:t>ACT CAAP Test Module: Critical Thinking.</a:t>
            </a:r>
            <a:r>
              <a:rPr lang="en-US" dirty="0"/>
              <a:t> .  </a:t>
            </a:r>
            <a:r>
              <a:rPr lang="en-US" u="sng" dirty="0">
                <a:hlinkClick r:id="rId4"/>
              </a:rPr>
              <a:t>http://www.act.org/caap/index.html</a:t>
            </a:r>
            <a:r>
              <a:rPr lang="en-US" dirty="0"/>
              <a:t> (retiring in January 2018)</a:t>
            </a:r>
          </a:p>
          <a:p>
            <a:r>
              <a:rPr lang="en-US" sz="4000" b="1" i="1" dirty="0"/>
              <a:t>The California Critical Thinking Skills Test (CCTST):</a:t>
            </a:r>
            <a:r>
              <a:rPr lang="en-US" sz="4000" i="1" dirty="0"/>
              <a:t> </a:t>
            </a:r>
            <a:r>
              <a:rPr lang="en-US" i="1" dirty="0"/>
              <a:t>College Level. </a:t>
            </a:r>
            <a:r>
              <a:rPr lang="en-US" dirty="0">
                <a:hlinkClick r:id="rId5"/>
              </a:rPr>
              <a:t>http://www.insightassessment.com</a:t>
            </a:r>
            <a:r>
              <a:rPr lang="en-US" dirty="0"/>
              <a:t> </a:t>
            </a:r>
          </a:p>
          <a:p>
            <a:r>
              <a:rPr lang="en-US" i="1" dirty="0"/>
              <a:t>The California Critical Thinking Dispositions Inventory</a:t>
            </a:r>
            <a:r>
              <a:rPr lang="en-US" dirty="0"/>
              <a:t> </a:t>
            </a:r>
            <a:r>
              <a:rPr lang="en-US" i="1" dirty="0"/>
              <a:t>(CCTDI)</a:t>
            </a:r>
            <a:r>
              <a:rPr lang="en-US" dirty="0"/>
              <a:t>.</a:t>
            </a:r>
            <a:r>
              <a:rPr lang="en-US" b="1" dirty="0"/>
              <a:t> </a:t>
            </a:r>
            <a:r>
              <a:rPr lang="en-US" u="sng" dirty="0">
                <a:hlinkClick r:id="rId5"/>
              </a:rPr>
              <a:t>http://www.insightassessment.com</a:t>
            </a:r>
            <a:endParaRPr lang="en-US" dirty="0"/>
          </a:p>
          <a:p>
            <a:r>
              <a:rPr lang="en-US" b="1" dirty="0"/>
              <a:t> </a:t>
            </a:r>
            <a:r>
              <a:rPr lang="en-US" i="1" dirty="0"/>
              <a:t>Cambridge Thinking Skills Assessment</a:t>
            </a:r>
            <a:r>
              <a:rPr lang="en-US" dirty="0"/>
              <a:t>. Cambridge Assessment </a:t>
            </a:r>
            <a:r>
              <a:rPr lang="en-US" u="sng" dirty="0">
                <a:hlinkClick r:id="rId6"/>
              </a:rPr>
              <a:t>http://www.admissionstests.cambridgeassessment.org.uk/adt/tsacambridge/about</a:t>
            </a:r>
            <a:endParaRPr lang="en-US" dirty="0"/>
          </a:p>
          <a:p>
            <a:r>
              <a:rPr lang="en-US" i="1" dirty="0"/>
              <a:t> Collegiate Learning Assessment+</a:t>
            </a:r>
            <a:r>
              <a:rPr lang="en-US" dirty="0"/>
              <a:t> (CLA+). </a:t>
            </a:r>
            <a:r>
              <a:rPr lang="en-US" u="sng" dirty="0">
                <a:hlinkClick r:id="rId7"/>
              </a:rPr>
              <a:t>http://www.collegiatelearningassessment.org/</a:t>
            </a:r>
            <a:endParaRPr lang="en-US" dirty="0"/>
          </a:p>
          <a:p>
            <a:r>
              <a:rPr lang="en-US" dirty="0"/>
              <a:t> </a:t>
            </a:r>
            <a:r>
              <a:rPr lang="en-US" sz="4000" b="1" i="1" dirty="0"/>
              <a:t>The Critical Thinking Assessment Test</a:t>
            </a:r>
            <a:r>
              <a:rPr lang="en-US" sz="4000" b="1" dirty="0"/>
              <a:t> (CAT)</a:t>
            </a:r>
            <a:r>
              <a:rPr lang="en-US" sz="4000" dirty="0"/>
              <a:t>. </a:t>
            </a:r>
            <a:r>
              <a:rPr lang="en-US" u="sng" dirty="0">
                <a:hlinkClick r:id="rId8"/>
              </a:rPr>
              <a:t>http://www.tntech.edu/cat/using/</a:t>
            </a:r>
            <a:endParaRPr lang="en-US" dirty="0"/>
          </a:p>
          <a:p>
            <a:r>
              <a:rPr lang="en-US" dirty="0"/>
              <a:t> </a:t>
            </a:r>
            <a:r>
              <a:rPr lang="en-US" i="1" dirty="0"/>
              <a:t>Cornell Critical Thinking Test, Level Z. </a:t>
            </a:r>
            <a:r>
              <a:rPr lang="en-US" i="1" dirty="0">
                <a:hlinkClick r:id="rId9"/>
              </a:rPr>
              <a:t>https://</a:t>
            </a:r>
            <a:r>
              <a:rPr lang="en-US" i="1" dirty="0" err="1">
                <a:hlinkClick r:id="rId9"/>
              </a:rPr>
              <a:t>www.criticalthinking.com</a:t>
            </a:r>
            <a:r>
              <a:rPr lang="en-US" i="1" dirty="0">
                <a:hlinkClick r:id="rId9"/>
              </a:rPr>
              <a:t>/</a:t>
            </a:r>
            <a:r>
              <a:rPr lang="en-US" i="1" dirty="0" err="1">
                <a:hlinkClick r:id="rId9"/>
              </a:rPr>
              <a:t>cornell</a:t>
            </a:r>
            <a:r>
              <a:rPr lang="en-US" i="1" dirty="0">
                <a:hlinkClick r:id="rId9"/>
              </a:rPr>
              <a:t>-critical-thinking-test-level-</a:t>
            </a:r>
            <a:r>
              <a:rPr lang="en-US" i="1" dirty="0" err="1">
                <a:hlinkClick r:id="rId9"/>
              </a:rPr>
              <a:t>z.html</a:t>
            </a:r>
            <a:endParaRPr lang="en-US" dirty="0"/>
          </a:p>
          <a:p>
            <a:r>
              <a:rPr lang="en-US" dirty="0"/>
              <a:t> </a:t>
            </a:r>
            <a:r>
              <a:rPr lang="en-US" sz="4000" b="1" i="1" dirty="0"/>
              <a:t>ETS</a:t>
            </a:r>
            <a:r>
              <a:rPr lang="en-US" sz="4000" b="1" i="1" baseline="30000" dirty="0"/>
              <a:t>®</a:t>
            </a:r>
            <a:r>
              <a:rPr lang="en-US" sz="4000" b="1" i="1" dirty="0"/>
              <a:t> Proficiency Profile</a:t>
            </a:r>
            <a:r>
              <a:rPr lang="en-US" sz="4000" b="1" dirty="0"/>
              <a:t>.</a:t>
            </a:r>
            <a:r>
              <a:rPr lang="en-US" b="1" dirty="0"/>
              <a:t> </a:t>
            </a:r>
            <a:r>
              <a:rPr lang="en-US" dirty="0"/>
              <a:t> </a:t>
            </a:r>
            <a:r>
              <a:rPr lang="en-US" u="sng" dirty="0">
                <a:hlinkClick r:id="rId10"/>
              </a:rPr>
              <a:t>http://www.ets.org/proficiencyprofile/about</a:t>
            </a:r>
            <a:endParaRPr lang="en-US" dirty="0"/>
          </a:p>
          <a:p>
            <a:endParaRPr lang="en-US" dirty="0"/>
          </a:p>
        </p:txBody>
      </p:sp>
      <p:sp>
        <p:nvSpPr>
          <p:cNvPr id="7" name="TextBox 6"/>
          <p:cNvSpPr txBox="1"/>
          <p:nvPr/>
        </p:nvSpPr>
        <p:spPr>
          <a:xfrm>
            <a:off x="1097280" y="5977468"/>
            <a:ext cx="8681989" cy="184666"/>
          </a:xfrm>
          <a:prstGeom prst="rect">
            <a:avLst/>
          </a:prstGeom>
          <a:noFill/>
        </p:spPr>
        <p:txBody>
          <a:bodyPr wrap="square" rtlCol="0">
            <a:spAutoFit/>
          </a:bodyPr>
          <a:lstStyle/>
          <a:p>
            <a:r>
              <a:rPr lang="en-US" sz="600" i="1" dirty="0"/>
              <a:t>*Adapted from: </a:t>
            </a:r>
            <a:r>
              <a:rPr lang="en-US" sz="600" b="1" i="1" dirty="0">
                <a:hlinkClick r:id="rId11"/>
              </a:rPr>
              <a:t>AN ANNOTATED LIST OF ENGLISH-LANGUAGE CRITICAL THINKING TESTS</a:t>
            </a:r>
            <a:r>
              <a:rPr lang="en-US" sz="600" b="1" i="1" dirty="0"/>
              <a:t>:</a:t>
            </a:r>
            <a:r>
              <a:rPr lang="en-US" sz="600" i="1" dirty="0"/>
              <a:t> Robert H. Ennis and Geoffrey Scott Chattin, University of Illinois UC </a:t>
            </a:r>
          </a:p>
        </p:txBody>
      </p:sp>
    </p:spTree>
    <p:extLst>
      <p:ext uri="{BB962C8B-B14F-4D97-AF65-F5344CB8AC3E}">
        <p14:creationId xmlns:p14="http://schemas.microsoft.com/office/powerpoint/2010/main" val="176947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fontScale="55000" lnSpcReduction="20000"/>
          </a:bodyPr>
          <a:lstStyle/>
          <a:p>
            <a:r>
              <a:rPr lang="en-US" sz="5600" b="1" i="1" dirty="0"/>
              <a:t>Higher Education: General-Content, Multi-Aspect*</a:t>
            </a:r>
          </a:p>
          <a:p>
            <a:r>
              <a:rPr lang="en-US" sz="2600" i="1" dirty="0"/>
              <a:t>Halpern Critical Thinking Assessment </a:t>
            </a:r>
            <a:r>
              <a:rPr lang="en-US" sz="2600" dirty="0"/>
              <a:t>(HCTA) </a:t>
            </a:r>
            <a:r>
              <a:rPr lang="en-US" sz="2600" dirty="0">
                <a:hlinkClick r:id="rId4"/>
              </a:rPr>
              <a:t>https://sites.google.com/site/dianehalperncmc/home/research/halpern-critical-thinking-assessment</a:t>
            </a:r>
            <a:endParaRPr lang="en-US" sz="2600" dirty="0"/>
          </a:p>
          <a:p>
            <a:r>
              <a:rPr lang="en-US" sz="2600" i="1" dirty="0"/>
              <a:t>Holistic Critical Thinking Scoring Rubric </a:t>
            </a:r>
            <a:r>
              <a:rPr lang="en-US" sz="2600" dirty="0"/>
              <a:t>(HCTSR). </a:t>
            </a:r>
            <a:r>
              <a:rPr lang="en-US" sz="2600" u="sng" dirty="0">
                <a:hlinkClick r:id="rId5"/>
              </a:rPr>
              <a:t>http://www.insightassessment.com/</a:t>
            </a:r>
            <a:endParaRPr lang="en-US" sz="2600" dirty="0"/>
          </a:p>
          <a:p>
            <a:r>
              <a:rPr lang="en-US" sz="2600" i="1" dirty="0"/>
              <a:t>International Critical Thinking Basic Concepts &amp; Understanding Online Test: Assessing Initial Understanding of Basic Critical Thinking Concepts and Principles</a:t>
            </a:r>
            <a:r>
              <a:rPr lang="en-US" sz="2600" dirty="0"/>
              <a:t>. </a:t>
            </a:r>
            <a:r>
              <a:rPr lang="en-US" sz="2600" u="sng" dirty="0">
                <a:hlinkClick r:id="rId6"/>
              </a:rPr>
              <a:t>http://www.criticalthinking.org/pages/online-critical-thinking-basic-concepts-test/679</a:t>
            </a:r>
            <a:endParaRPr lang="en-US" sz="2600" dirty="0"/>
          </a:p>
          <a:p>
            <a:r>
              <a:rPr lang="en-US" sz="2600" i="1" dirty="0"/>
              <a:t>International Critical Thinking Essay Test. </a:t>
            </a:r>
            <a:r>
              <a:rPr lang="en-US" sz="2600" u="sng" dirty="0">
                <a:hlinkClick r:id="rId7"/>
              </a:rPr>
              <a:t>http://www.criticalthinking.org/store/products/international-critical-thinking-test/185</a:t>
            </a:r>
            <a:endParaRPr lang="en-US" sz="2600" dirty="0"/>
          </a:p>
          <a:p>
            <a:r>
              <a:rPr lang="en-US" sz="2600" i="1" dirty="0"/>
              <a:t>James Madison Test of Critical Thinking (part of the James Madison critical thinking course)</a:t>
            </a:r>
            <a:r>
              <a:rPr lang="en-US" sz="2600" dirty="0"/>
              <a:t>, </a:t>
            </a:r>
            <a:r>
              <a:rPr lang="en-US" sz="2600" dirty="0">
                <a:hlinkClick r:id="rId8"/>
              </a:rPr>
              <a:t>https://www.criticalthinking.com/james-madison-critical-thinking-course-student-book.html</a:t>
            </a:r>
            <a:r>
              <a:rPr lang="en-US" sz="2600" dirty="0"/>
              <a:t>. </a:t>
            </a:r>
          </a:p>
          <a:p>
            <a:r>
              <a:rPr lang="en-US" sz="2600" i="1" dirty="0"/>
              <a:t>New Jersey Test of Reasoning Skills</a:t>
            </a:r>
            <a:r>
              <a:rPr lang="en-US" sz="2600" dirty="0"/>
              <a:t>. </a:t>
            </a:r>
            <a:r>
              <a:rPr lang="en-US" sz="2600" u="sng" dirty="0">
                <a:hlinkClick r:id="rId9"/>
              </a:rPr>
              <a:t>http://cehs.montclair.edu/academic/iapc/</a:t>
            </a:r>
            <a:endParaRPr lang="en-US" sz="2600" dirty="0"/>
          </a:p>
          <a:p>
            <a:r>
              <a:rPr lang="en-US" sz="2600" i="1" dirty="0"/>
              <a:t>Oxford Thinking Skills Assessment. </a:t>
            </a:r>
            <a:r>
              <a:rPr lang="en-US" sz="2600" dirty="0"/>
              <a:t>Cambridge Assessment. </a:t>
            </a:r>
            <a:r>
              <a:rPr lang="en-US" sz="2600" u="sng" dirty="0">
                <a:hlinkClick r:id="rId10"/>
              </a:rPr>
              <a:t>http://www.admissionstests.cambridgeassessment.org.uk/adt/tsaoxford/about</a:t>
            </a:r>
            <a:endParaRPr lang="en-US" sz="2600" dirty="0"/>
          </a:p>
          <a:p>
            <a:r>
              <a:rPr lang="en-US" sz="2600" i="1" dirty="0"/>
              <a:t>Watson-Glaser II Critical Thinking Appraisal</a:t>
            </a:r>
            <a:r>
              <a:rPr lang="en-US" sz="2600" dirty="0"/>
              <a:t>. </a:t>
            </a:r>
            <a:r>
              <a:rPr lang="en-US" sz="2600" dirty="0">
                <a:hlinkClick r:id="rId11"/>
              </a:rPr>
              <a:t>https://</a:t>
            </a:r>
            <a:r>
              <a:rPr lang="en-US" sz="2600" dirty="0" err="1">
                <a:hlinkClick r:id="rId11"/>
              </a:rPr>
              <a:t>us.talentlens.com</a:t>
            </a:r>
            <a:r>
              <a:rPr lang="en-US" sz="2600" dirty="0">
                <a:hlinkClick r:id="rId11"/>
              </a:rPr>
              <a:t>/</a:t>
            </a:r>
            <a:r>
              <a:rPr lang="en-US" sz="2600" dirty="0" err="1">
                <a:hlinkClick r:id="rId11"/>
              </a:rPr>
              <a:t>watson</a:t>
            </a:r>
            <a:r>
              <a:rPr lang="en-US" sz="2600" dirty="0">
                <a:hlinkClick r:id="rId11"/>
              </a:rPr>
              <a:t>-</a:t>
            </a:r>
            <a:r>
              <a:rPr lang="en-US" sz="2600" dirty="0" err="1">
                <a:hlinkClick r:id="rId11"/>
              </a:rPr>
              <a:t>glaser</a:t>
            </a:r>
            <a:r>
              <a:rPr lang="en-US" sz="2600" dirty="0">
                <a:hlinkClick r:id="rId11"/>
              </a:rPr>
              <a:t>-critical-thinking-test</a:t>
            </a:r>
            <a:endParaRPr lang="en-US" sz="2600" dirty="0"/>
          </a:p>
        </p:txBody>
      </p:sp>
      <p:sp>
        <p:nvSpPr>
          <p:cNvPr id="7" name="TextBox 6"/>
          <p:cNvSpPr txBox="1"/>
          <p:nvPr/>
        </p:nvSpPr>
        <p:spPr>
          <a:xfrm>
            <a:off x="1097280" y="5977468"/>
            <a:ext cx="8681989" cy="184666"/>
          </a:xfrm>
          <a:prstGeom prst="rect">
            <a:avLst/>
          </a:prstGeom>
          <a:noFill/>
        </p:spPr>
        <p:txBody>
          <a:bodyPr wrap="square" rtlCol="0">
            <a:spAutoFit/>
          </a:bodyPr>
          <a:lstStyle/>
          <a:p>
            <a:r>
              <a:rPr lang="en-US" sz="600" i="1" dirty="0"/>
              <a:t>*Adapted from: </a:t>
            </a:r>
            <a:r>
              <a:rPr lang="en-US" sz="600" b="1" i="1" dirty="0">
                <a:hlinkClick r:id="rId12"/>
              </a:rPr>
              <a:t>AN ANNOTATED LIST OF ENGLISH-LANGUAGE CRITICAL THINKING TESTS</a:t>
            </a:r>
            <a:r>
              <a:rPr lang="en-US" sz="600" b="1" i="1" dirty="0"/>
              <a:t>:</a:t>
            </a:r>
            <a:r>
              <a:rPr lang="en-US" sz="600" i="1" dirty="0"/>
              <a:t> Robert H. Ennis and Geoffrey Scott Chattin, University of Illinois UC </a:t>
            </a:r>
          </a:p>
        </p:txBody>
      </p:sp>
    </p:spTree>
    <p:extLst>
      <p:ext uri="{BB962C8B-B14F-4D97-AF65-F5344CB8AC3E}">
        <p14:creationId xmlns:p14="http://schemas.microsoft.com/office/powerpoint/2010/main" val="91899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a:bodyPr>
          <a:lstStyle/>
          <a:p>
            <a:r>
              <a:rPr lang="en-US" sz="3200" b="1" i="1" dirty="0"/>
              <a:t>The California Critical Thinking Skills Test (CCTST)</a:t>
            </a:r>
          </a:p>
          <a:p>
            <a:endParaRPr lang="en-US" dirty="0"/>
          </a:p>
        </p:txBody>
      </p:sp>
      <p:sp>
        <p:nvSpPr>
          <p:cNvPr id="6" name="Rectangle 6"/>
          <p:cNvSpPr>
            <a:spLocks noChangeArrowheads="1"/>
          </p:cNvSpPr>
          <p:nvPr/>
        </p:nvSpPr>
        <p:spPr bwMode="auto">
          <a:xfrm>
            <a:off x="1202635" y="2452774"/>
            <a:ext cx="9953045" cy="3416320"/>
          </a:xfrm>
          <a:prstGeom prst="rect">
            <a:avLst/>
          </a:prstGeom>
          <a:noFill/>
          <a:ln w="9525">
            <a:noFill/>
            <a:miter lim="800000"/>
            <a:headEnd/>
            <a:tailEnd/>
          </a:ln>
        </p:spPr>
        <p:txBody>
          <a:bodyPr wrap="square">
            <a:spAutoFit/>
          </a:bodyPr>
          <a:lstStyle/>
          <a:p>
            <a:r>
              <a:rPr lang="en-US" dirty="0"/>
              <a:t>The California Critical Thinking Skills Test (CCTST) is an objective measure of the core reasoning skills needed for reflective decision making concerning what to believe or what to do. The CCTST is designed to engage the test-taker’s reasoning skills.</a:t>
            </a:r>
          </a:p>
          <a:p>
            <a:r>
              <a:rPr lang="en-US" dirty="0"/>
              <a:t>Multiple choice items use everyday scenarios, appropriate to the intended test-taker group. Each item requires that the test-taker make an accurate and complete interpretation of the question.  Any specialized information needed to respond correctly is provided in the question itself.</a:t>
            </a:r>
          </a:p>
          <a:p>
            <a:r>
              <a:rPr lang="en-US" dirty="0"/>
              <a:t>The test items range in difficulty and complexity. Different questions progressively invite test-takers to analyze or to interpret information presented in text, charts, or images; to draw accurate and warranted inferences; to evaluate inferences and explain why they represent strong reasoning or weak reasoning; or to explain why a given evaluation of an inference is strong or weak.</a:t>
            </a:r>
          </a:p>
          <a:p>
            <a:r>
              <a:rPr lang="en-US" dirty="0"/>
              <a:t>The instrument is typically administered in 45-50 minutes; the length of the instrument is set to permit maximum performance within the range of possible effort for the intended test-taker group.</a:t>
            </a:r>
            <a:endParaRPr lang="en-US" dirty="0">
              <a:latin typeface="Verdana" pitchFamily="34" charset="0"/>
            </a:endParaRPr>
          </a:p>
        </p:txBody>
      </p:sp>
    </p:spTree>
    <p:extLst>
      <p:ext uri="{BB962C8B-B14F-4D97-AF65-F5344CB8AC3E}">
        <p14:creationId xmlns:p14="http://schemas.microsoft.com/office/powerpoint/2010/main" val="39681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fontScale="55000" lnSpcReduction="20000"/>
          </a:bodyPr>
          <a:lstStyle/>
          <a:p>
            <a:r>
              <a:rPr lang="en-US" sz="3200" b="1" i="1" dirty="0"/>
              <a:t>The California Critical Thinking Skills Test (CCTST)</a:t>
            </a:r>
          </a:p>
          <a:p>
            <a:r>
              <a:rPr lang="en-US" b="1" i="1" dirty="0"/>
              <a:t>Scale Descriptions</a:t>
            </a:r>
            <a:endParaRPr lang="en-US" b="1" dirty="0"/>
          </a:p>
          <a:p>
            <a:r>
              <a:rPr lang="en-US" b="1" dirty="0"/>
              <a:t>Reasoning Skills - Overall:</a:t>
            </a:r>
          </a:p>
          <a:p>
            <a:r>
              <a:rPr lang="en-US" dirty="0"/>
              <a:t> </a:t>
            </a:r>
          </a:p>
          <a:p>
            <a:r>
              <a:rPr lang="en-US" dirty="0"/>
              <a:t>The Reasoning Skills Overall describes overall strength in using reasoning to form reflective judgments about what to believe or what to do. To score well overall, the test-taker must excel in the sustained, focused and integrated application of core reasoning skills including analysis, interpretation, inference, evaluation, explanation, induction and deduction. The Overall score predicts the capacity for success in educational or workplace settings which demand reasoned decision making and thoughtful problem solving.</a:t>
            </a:r>
          </a:p>
          <a:p>
            <a:endParaRPr lang="en-US" dirty="0"/>
          </a:p>
          <a:p>
            <a:r>
              <a:rPr lang="en-US" b="1" dirty="0"/>
              <a:t>Analysis:</a:t>
            </a:r>
            <a:r>
              <a:rPr lang="en-US" dirty="0"/>
              <a:t> </a:t>
            </a:r>
          </a:p>
          <a:p>
            <a:r>
              <a:rPr lang="en-US" dirty="0"/>
              <a:t>Analytical reasoning skills enable people to identify assumptions, reasons and claims, and to examine how they interact in the formation of arguments.  We use analysis to gather information from charts, graphs, diagrams, spoken language and documents.  People with strong analytical skills attend to patterns and to details. They identify the elements of a situation and determine how those parts interact.  Strong interpretation skills can support high quality analysis by providing insights into the significance of what a person is saying or what something means.</a:t>
            </a:r>
          </a:p>
          <a:p>
            <a:r>
              <a:rPr lang="en-US" b="1" dirty="0"/>
              <a:t>Inference:</a:t>
            </a:r>
            <a:r>
              <a:rPr lang="en-US" dirty="0"/>
              <a:t> </a:t>
            </a:r>
          </a:p>
          <a:p>
            <a:r>
              <a:rPr lang="en-US" dirty="0"/>
              <a:t>Inference skills enable us to draw conclusions from reasons and evidence. We use inference when we offer thoughtful suggestions and hypotheses.   Inference skills indicate the necessary or the very probable consequences of a given set of facts and conditions.  Conclusions, hypotheses, recommendations or decisions that are based on faulty analyses, misinformation, bad data or biased evaluations can turn out to be mistaken, even if they have been reached using excellent inference skills.</a:t>
            </a:r>
          </a:p>
          <a:p>
            <a:endParaRPr lang="en-US" dirty="0"/>
          </a:p>
        </p:txBody>
      </p:sp>
    </p:spTree>
    <p:extLst>
      <p:ext uri="{BB962C8B-B14F-4D97-AF65-F5344CB8AC3E}">
        <p14:creationId xmlns:p14="http://schemas.microsoft.com/office/powerpoint/2010/main" val="26995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fontScale="55000" lnSpcReduction="20000"/>
          </a:bodyPr>
          <a:lstStyle/>
          <a:p>
            <a:r>
              <a:rPr lang="en-US" sz="3200" b="1" i="1" dirty="0"/>
              <a:t>The California Critical Thinking Skills Test (CCTST)</a:t>
            </a:r>
          </a:p>
          <a:p>
            <a:r>
              <a:rPr lang="en-US" b="1" i="1" dirty="0"/>
              <a:t>Scale Descriptions, Continued</a:t>
            </a:r>
            <a:endParaRPr lang="en-US" b="1" dirty="0"/>
          </a:p>
          <a:p>
            <a:r>
              <a:rPr lang="en-US" b="1" dirty="0"/>
              <a:t>Evaluation:</a:t>
            </a:r>
            <a:r>
              <a:rPr lang="en-US" dirty="0"/>
              <a:t> </a:t>
            </a:r>
          </a:p>
          <a:p>
            <a:r>
              <a:rPr lang="en-US" dirty="0"/>
              <a:t>Evaluative reasoning skills enable us to assess the credibility of sources of information and the claims they make.  And, we use these skills to determine the strength or weakness of arguments.  Applying evaluation skills we can judge the quality of analyses, interpretations, explanations, inferences, options, opinions, beliefs, ideas, proposals, and decisions.  Strong explanation skills can support high quality evaluation by providing the evidence, reasons, methods, criteria, or assumptions behind the claims made and the conclusions reached.  </a:t>
            </a:r>
          </a:p>
          <a:p>
            <a:endParaRPr lang="en-US" dirty="0"/>
          </a:p>
          <a:p>
            <a:r>
              <a:rPr lang="en-US" b="1" dirty="0"/>
              <a:t>Deduction:</a:t>
            </a:r>
            <a:r>
              <a:rPr lang="en-US" dirty="0"/>
              <a:t> </a:t>
            </a:r>
          </a:p>
          <a:p>
            <a:r>
              <a:rPr lang="en-US" dirty="0"/>
              <a:t>Decision making in precisely defined contexts where rules, operating conditions, core beliefs, values, policies, principles, procedures and terminology completely determine the outcome depends on strong deductive reasoning skills. Deductive reasoning moves with exacting precision from the assumed truth of a set of beliefs to a conclusion which cannot be false if those beliefs are true. Deductive validity is rigorously logical and clear-cut.  Deductive validity leaves no room for uncertainty, unless one alters the meanings of words or the grammar of the language. </a:t>
            </a:r>
          </a:p>
          <a:p>
            <a:endParaRPr lang="en-US" dirty="0"/>
          </a:p>
          <a:p>
            <a:r>
              <a:rPr lang="en-US" b="1" dirty="0"/>
              <a:t>Induction:</a:t>
            </a:r>
            <a:r>
              <a:rPr lang="en-US" dirty="0"/>
              <a:t> </a:t>
            </a:r>
          </a:p>
          <a:p>
            <a:r>
              <a:rPr lang="en-US" dirty="0"/>
              <a:t>Decision making in contexts of uncertainty relies on inductive reasoning.  We use inductive reasoning skills when we draw inferences about what we think must probably be true based on analogies, case studies, prior experience, statistical analyses, simulations, hypotheticals, and familiar circumstances and patterns of behavior.  As long as there is the possibility, however remote, that a highly probable conclusion might be mistaken, the reasoning is inductive. Although it does not yield certainty, inductive reasoning can provide a solid basis for confidence in our conclusions.</a:t>
            </a:r>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spTree>
    <p:extLst>
      <p:ext uri="{BB962C8B-B14F-4D97-AF65-F5344CB8AC3E}">
        <p14:creationId xmlns:p14="http://schemas.microsoft.com/office/powerpoint/2010/main" val="18531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4817" y="2081719"/>
            <a:ext cx="5864352" cy="2308324"/>
          </a:xfrm>
          <a:prstGeom prst="rect">
            <a:avLst/>
          </a:prstGeom>
          <a:noFill/>
        </p:spPr>
        <p:txBody>
          <a:bodyPr wrap="square" rtlCol="0">
            <a:spAutoFit/>
          </a:bodyPr>
          <a:lstStyle/>
          <a:p>
            <a:r>
              <a:rPr lang="en-US" b="1" dirty="0"/>
              <a:t>κριτικός</a:t>
            </a:r>
            <a:r>
              <a:rPr lang="en-US" dirty="0"/>
              <a:t> (Kritikos), relating to judging, fit for judging, skilled in judging, able to discern (Plato, Plutarch, Lucian, others). With the genitive of the object, for example: κριτικὸς ἐνθυμήσεων καί ἐννοιῶν καρδίας - able to judge the thoughts and intentions of the heart.</a:t>
            </a:r>
          </a:p>
          <a:p>
            <a:endParaRPr lang="en-US" dirty="0"/>
          </a:p>
          <a:p>
            <a:endParaRPr lang="en-US" dirty="0"/>
          </a:p>
          <a:p>
            <a:endParaRPr lang="en-US" dirty="0"/>
          </a:p>
        </p:txBody>
      </p:sp>
      <p:sp>
        <p:nvSpPr>
          <p:cNvPr id="8" name="TextBox 7"/>
          <p:cNvSpPr txBox="1"/>
          <p:nvPr/>
        </p:nvSpPr>
        <p:spPr>
          <a:xfrm>
            <a:off x="2100785" y="906099"/>
            <a:ext cx="7315785" cy="646331"/>
          </a:xfrm>
          <a:prstGeom prst="rect">
            <a:avLst/>
          </a:prstGeom>
          <a:noFill/>
        </p:spPr>
        <p:txBody>
          <a:bodyPr wrap="none" rtlCol="0">
            <a:spAutoFit/>
          </a:bodyPr>
          <a:lstStyle/>
          <a:p>
            <a:r>
              <a:rPr lang="en-US" sz="3600" b="1" dirty="0"/>
              <a:t>What is ”Critical” in Critical Thinking?</a:t>
            </a:r>
          </a:p>
        </p:txBody>
      </p:sp>
      <p:pic>
        <p:nvPicPr>
          <p:cNvPr id="1029" name="Picture 5" descr="https://s-media-cache-ak0.pinimg.com/736x/0f/12/89/0f128950758ebc02916b7daf0f3000cf--critical-thinking-v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68" y="2081719"/>
            <a:ext cx="4738580" cy="374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2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a:bodyPr>
          <a:lstStyle/>
          <a:p>
            <a:r>
              <a:rPr lang="en-US" sz="3200" b="1" i="1" dirty="0"/>
              <a:t>The California Critical Thinking Skills Test (CCTST)</a:t>
            </a:r>
          </a:p>
          <a:p>
            <a:r>
              <a:rPr lang="en-US" sz="1800" b="1" i="1" dirty="0"/>
              <a:t>Sample Disclosed Question</a:t>
            </a:r>
          </a:p>
          <a:p>
            <a:r>
              <a:rPr lang="en-US" sz="1000" b="1" i="1" dirty="0"/>
              <a:t>(similar to actual question on test)</a:t>
            </a:r>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370" y="2355635"/>
            <a:ext cx="4318570" cy="3922701"/>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ifornia_CT_repor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113" y="407505"/>
            <a:ext cx="4495800" cy="5818094"/>
          </a:xfrm>
          <a:prstGeom prst="rect">
            <a:avLst/>
          </a:prstGeom>
        </p:spPr>
      </p:pic>
      <p:pic>
        <p:nvPicPr>
          <p:cNvPr id="3" name="Picture 2" descr="Macintosh HD:Users:davidknox:Documents:CT2 _logo.jpg"/>
          <p:cNvPicPr/>
          <p:nvPr/>
        </p:nvPicPr>
        <p:blipFill>
          <a:blip r:embed="rId4">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2907240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ifornia_CT_repor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514" y="197548"/>
            <a:ext cx="4678219" cy="6054166"/>
          </a:xfrm>
          <a:prstGeom prst="rect">
            <a:avLst/>
          </a:prstGeom>
        </p:spPr>
      </p:pic>
      <p:pic>
        <p:nvPicPr>
          <p:cNvPr id="3" name="Picture 2" descr="Macintosh HD:Users:davidknox:Documents:CT2 _logo.jpg"/>
          <p:cNvPicPr/>
          <p:nvPr/>
        </p:nvPicPr>
        <p:blipFill>
          <a:blip r:embed="rId4">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7653973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5" name="Rectangle 3"/>
          <p:cNvSpPr>
            <a:spLocks noChangeArrowheads="1"/>
          </p:cNvSpPr>
          <p:nvPr/>
        </p:nvSpPr>
        <p:spPr bwMode="auto">
          <a:xfrm>
            <a:off x="1993215" y="84095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pic>
        <p:nvPicPr>
          <p:cNvPr id="2050" name="Picture 140" descr="Macintosh HD:Users:davidknox:Desktop:test_images:be_3200_pre_F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7644" y="1552438"/>
            <a:ext cx="5930900" cy="177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993215" y="1183746"/>
            <a:ext cx="10441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x-none" altLang="x-none" dirty="0">
                <a:latin typeface="Arial" charset="0"/>
              </a:rPr>
              <a:t>Pre-Test</a:t>
            </a:r>
          </a:p>
        </p:txBody>
      </p:sp>
      <p:pic>
        <p:nvPicPr>
          <p:cNvPr id="2049" name="Picture 141" descr="Macintosh HD:Users:davidknox:Desktop:test_images:be_3200_post_F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7644" y="3924852"/>
            <a:ext cx="5943600" cy="1816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0" y="4051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TextBox 7"/>
          <p:cNvSpPr txBox="1"/>
          <p:nvPr/>
        </p:nvSpPr>
        <p:spPr>
          <a:xfrm>
            <a:off x="1993215" y="3555520"/>
            <a:ext cx="1146724" cy="369332"/>
          </a:xfrm>
          <a:prstGeom prst="rect">
            <a:avLst/>
          </a:prstGeom>
          <a:noFill/>
        </p:spPr>
        <p:txBody>
          <a:bodyPr wrap="none" rtlCol="0">
            <a:spAutoFit/>
          </a:bodyPr>
          <a:lstStyle/>
          <a:p>
            <a:r>
              <a:rPr lang="en-US" dirty="0">
                <a:latin typeface="Arial" charset="0"/>
                <a:ea typeface="Arial" charset="0"/>
                <a:cs typeface="Arial" charset="0"/>
              </a:rPr>
              <a:t>Post-Test</a:t>
            </a:r>
          </a:p>
        </p:txBody>
      </p:sp>
    </p:spTree>
    <p:extLst>
      <p:ext uri="{BB962C8B-B14F-4D97-AF65-F5344CB8AC3E}">
        <p14:creationId xmlns:p14="http://schemas.microsoft.com/office/powerpoint/2010/main" val="6850228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583" y="1845734"/>
            <a:ext cx="10058400" cy="4023360"/>
          </a:xfrm>
        </p:spPr>
        <p:txBody>
          <a:bodyPr>
            <a:normAutofit/>
          </a:bodyPr>
          <a:lstStyle/>
          <a:p>
            <a:endParaRPr lang="en-US" sz="3200" dirty="0"/>
          </a:p>
          <a:p>
            <a:endParaRPr lang="en-US" sz="3200" dirty="0"/>
          </a:p>
          <a:p>
            <a:endParaRPr lang="en-US" sz="32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pic>
        <p:nvPicPr>
          <p:cNvPr id="5" name="Picture 4" descr="core_critical_Thinking_ski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061" y="0"/>
            <a:ext cx="4375333" cy="6255957"/>
          </a:xfrm>
          <a:prstGeom prst="rect">
            <a:avLst/>
          </a:prstGeom>
        </p:spPr>
      </p:pic>
      <p:sp>
        <p:nvSpPr>
          <p:cNvPr id="2" name="TextBox 1"/>
          <p:cNvSpPr txBox="1"/>
          <p:nvPr/>
        </p:nvSpPr>
        <p:spPr>
          <a:xfrm>
            <a:off x="1143000" y="506895"/>
            <a:ext cx="3419061" cy="1200329"/>
          </a:xfrm>
          <a:prstGeom prst="rect">
            <a:avLst/>
          </a:prstGeom>
          <a:noFill/>
        </p:spPr>
        <p:txBody>
          <a:bodyPr wrap="square" rtlCol="0">
            <a:spAutoFit/>
          </a:bodyPr>
          <a:lstStyle/>
          <a:p>
            <a:r>
              <a:rPr lang="en-US" sz="2400" dirty="0"/>
              <a:t>Core Critical Thinking Skills Measured by the CCTST</a:t>
            </a:r>
          </a:p>
        </p:txBody>
      </p:sp>
    </p:spTree>
    <p:extLst>
      <p:ext uri="{BB962C8B-B14F-4D97-AF65-F5344CB8AC3E}">
        <p14:creationId xmlns:p14="http://schemas.microsoft.com/office/powerpoint/2010/main" val="414433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a:normAutofit fontScale="77500" lnSpcReduction="20000"/>
          </a:bodyPr>
          <a:lstStyle/>
          <a:p>
            <a:r>
              <a:rPr lang="en-US" sz="3200" b="1" i="1" dirty="0"/>
              <a:t>The Critical Thinking Assessment Test (CAT)</a:t>
            </a:r>
          </a:p>
          <a:p>
            <a:r>
              <a:rPr lang="en-US" sz="3200" dirty="0"/>
              <a:t>The CAT instrument, developed at Tennessee Tech, is a unique tool designed to assess and promote the improvement of critical thinking and real-world problem solving skills. The instrument is the product of extensive development, testing, and refinement with a broad range of institutions, faculty, and students across the country. The National Science Foundation has provided support for many of these activities.</a:t>
            </a:r>
          </a:p>
          <a:p>
            <a:r>
              <a:rPr lang="en-US" sz="3200" dirty="0"/>
              <a:t>The CAT instrument is designed to assess a broad range of skills that faculty across the country feel are important components of critical thinking and real world problem solving. The test was designed to be interesting and engaging for students. All of the questions are derived from real world situations. Most of the questions require short answer essay responses, and a detailed scoring guide helps ensure good scoring reliability.</a:t>
            </a:r>
          </a:p>
          <a:p>
            <a:endParaRPr lang="en-US" sz="3200" b="1" i="1" dirty="0"/>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spTree>
    <p:extLst>
      <p:ext uri="{BB962C8B-B14F-4D97-AF65-F5344CB8AC3E}">
        <p14:creationId xmlns:p14="http://schemas.microsoft.com/office/powerpoint/2010/main" val="638724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numCol="2">
            <a:normAutofit fontScale="55000" lnSpcReduction="20000"/>
          </a:bodyPr>
          <a:lstStyle/>
          <a:p>
            <a:r>
              <a:rPr lang="en-US" sz="3200" b="1" i="1" dirty="0"/>
              <a:t>The Critical Thinking Assessment Test (CAT)</a:t>
            </a:r>
          </a:p>
          <a:p>
            <a:r>
              <a:rPr lang="en-US" sz="3200" dirty="0"/>
              <a:t>Skills Assessed by CAT Instrument</a:t>
            </a:r>
          </a:p>
          <a:p>
            <a:r>
              <a:rPr lang="en-US" sz="3200" b="1" dirty="0"/>
              <a:t>Evaluating Information</a:t>
            </a:r>
            <a:endParaRPr lang="en-US" sz="3200" dirty="0"/>
          </a:p>
          <a:p>
            <a:pPr lvl="0">
              <a:buFont typeface="Arial" charset="0"/>
              <a:buChar char="•"/>
            </a:pPr>
            <a:r>
              <a:rPr lang="en-US" sz="3200" dirty="0"/>
              <a:t>Separate factual information from inferences.</a:t>
            </a:r>
          </a:p>
          <a:p>
            <a:pPr lvl="0">
              <a:buFont typeface="Arial" charset="0"/>
              <a:buChar char="•"/>
            </a:pPr>
            <a:r>
              <a:rPr lang="en-US" sz="3200" dirty="0"/>
              <a:t>Interpret numerical relationships in graphs.</a:t>
            </a:r>
          </a:p>
          <a:p>
            <a:pPr lvl="0">
              <a:buFont typeface="Arial" charset="0"/>
              <a:buChar char="•"/>
            </a:pPr>
            <a:r>
              <a:rPr lang="en-US" sz="3200" dirty="0"/>
              <a:t>Understand the limitations of correlational data.</a:t>
            </a:r>
          </a:p>
          <a:p>
            <a:pPr lvl="0">
              <a:buFont typeface="Arial" charset="0"/>
              <a:buChar char="•"/>
            </a:pPr>
            <a:r>
              <a:rPr lang="en-US" sz="3200" dirty="0"/>
              <a:t>Evaluate evidence and identify inappropriate conclusions.</a:t>
            </a:r>
          </a:p>
          <a:p>
            <a:r>
              <a:rPr lang="en-US" sz="3200" b="1" dirty="0"/>
              <a:t>Creative Thinking</a:t>
            </a:r>
            <a:endParaRPr lang="en-US" sz="3200" dirty="0"/>
          </a:p>
          <a:p>
            <a:pPr lvl="0">
              <a:buFont typeface="Arial" charset="0"/>
              <a:buChar char="•"/>
            </a:pPr>
            <a:r>
              <a:rPr lang="en-US" sz="3200" dirty="0"/>
              <a:t>Identify alternative interpretations for data or observations.</a:t>
            </a:r>
          </a:p>
          <a:p>
            <a:pPr lvl="0">
              <a:buFont typeface="Arial" charset="0"/>
              <a:buChar char="•"/>
            </a:pPr>
            <a:r>
              <a:rPr lang="en-US" sz="3200" dirty="0"/>
              <a:t>Identify new information that might support or contradict a hypothesis.</a:t>
            </a:r>
          </a:p>
          <a:p>
            <a:pPr lvl="0">
              <a:buFont typeface="Arial" charset="0"/>
              <a:buChar char="•"/>
            </a:pPr>
            <a:r>
              <a:rPr lang="en-US" sz="3200" dirty="0"/>
              <a:t>Explain how new information can change a problem.</a:t>
            </a:r>
          </a:p>
          <a:p>
            <a:r>
              <a:rPr lang="en-US" sz="3200" b="1" dirty="0"/>
              <a:t>Learning and Problem Solving</a:t>
            </a:r>
            <a:endParaRPr lang="en-US" sz="3200" dirty="0"/>
          </a:p>
          <a:p>
            <a:pPr lvl="0">
              <a:buFont typeface="Arial" charset="0"/>
              <a:buChar char="•"/>
            </a:pPr>
            <a:r>
              <a:rPr lang="en-US" sz="3200" dirty="0"/>
              <a:t>Separate relevant from irrelevant information.</a:t>
            </a:r>
          </a:p>
          <a:p>
            <a:pPr lvl="0">
              <a:buFont typeface="Arial" charset="0"/>
              <a:buChar char="•"/>
            </a:pPr>
            <a:r>
              <a:rPr lang="en-US" sz="3200" dirty="0"/>
              <a:t>Integrate information to solve problems.</a:t>
            </a:r>
          </a:p>
          <a:p>
            <a:pPr lvl="0">
              <a:buFont typeface="Arial" charset="0"/>
              <a:buChar char="•"/>
            </a:pPr>
            <a:r>
              <a:rPr lang="en-US" sz="3200" dirty="0"/>
              <a:t>Learn and apply new information.</a:t>
            </a:r>
          </a:p>
          <a:p>
            <a:pPr lvl="0">
              <a:buFont typeface="Arial" charset="0"/>
              <a:buChar char="•"/>
            </a:pPr>
            <a:r>
              <a:rPr lang="en-US" sz="3200" dirty="0"/>
              <a:t>Use mathematical skills to solve real-world problems.</a:t>
            </a:r>
          </a:p>
          <a:p>
            <a:pPr>
              <a:buFont typeface="Arial" charset="0"/>
              <a:buChar char="•"/>
            </a:pPr>
            <a:r>
              <a:rPr lang="en-US" sz="3200" b="1" dirty="0"/>
              <a:t>Communication</a:t>
            </a:r>
            <a:endParaRPr lang="en-US" sz="3200" dirty="0"/>
          </a:p>
          <a:p>
            <a:pPr lvl="0">
              <a:buFont typeface="Arial" charset="0"/>
              <a:buChar char="•"/>
            </a:pPr>
            <a:r>
              <a:rPr lang="en-US" sz="3200" dirty="0"/>
              <a:t>Communicate ideas effectively.</a:t>
            </a:r>
          </a:p>
          <a:p>
            <a:br>
              <a:rPr lang="en-US" sz="3200" dirty="0"/>
            </a:br>
            <a:endParaRPr lang="en-US" sz="3200" b="1" i="1" dirty="0"/>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spTree>
    <p:extLst>
      <p:ext uri="{BB962C8B-B14F-4D97-AF65-F5344CB8AC3E}">
        <p14:creationId xmlns:p14="http://schemas.microsoft.com/office/powerpoint/2010/main" val="1492914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numCol="2">
            <a:normAutofit/>
          </a:bodyPr>
          <a:lstStyle/>
          <a:p>
            <a:r>
              <a:rPr lang="en-US" b="1" dirty="0"/>
              <a:t>Sample Disclosed Question</a:t>
            </a:r>
          </a:p>
          <a:p>
            <a:br>
              <a:rPr lang="en-US" sz="3200" dirty="0"/>
            </a:br>
            <a:endParaRPr lang="en-US" sz="3200" b="1" i="1" dirty="0"/>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sp>
        <p:nvSpPr>
          <p:cNvPr id="5" name="TextBox 4"/>
          <p:cNvSpPr txBox="1"/>
          <p:nvPr/>
        </p:nvSpPr>
        <p:spPr>
          <a:xfrm>
            <a:off x="1097280" y="2136977"/>
            <a:ext cx="2013693" cy="523220"/>
          </a:xfrm>
          <a:prstGeom prst="rect">
            <a:avLst/>
          </a:prstGeom>
          <a:noFill/>
        </p:spPr>
        <p:txBody>
          <a:bodyPr wrap="none" rtlCol="0">
            <a:spAutoFit/>
          </a:bodyPr>
          <a:lstStyle/>
          <a:p>
            <a:r>
              <a:rPr lang="en-US" sz="1000" b="1" i="1" dirty="0"/>
              <a:t>(similar to actual question on test)</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593" y="2184960"/>
            <a:ext cx="7142822" cy="4159372"/>
          </a:xfrm>
          <a:prstGeom prst="rect">
            <a:avLst/>
          </a:prstGeom>
        </p:spPr>
      </p:pic>
    </p:spTree>
    <p:extLst>
      <p:ext uri="{BB962C8B-B14F-4D97-AF65-F5344CB8AC3E}">
        <p14:creationId xmlns:p14="http://schemas.microsoft.com/office/powerpoint/2010/main" val="126019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numCol="2">
            <a:normAutofit/>
          </a:bodyPr>
          <a:lstStyle/>
          <a:p>
            <a:br>
              <a:rPr lang="en-US" sz="3200" dirty="0"/>
            </a:br>
            <a:endParaRPr lang="en-US" sz="3200" b="1" i="1" dirty="0"/>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3963349"/>
              </p:ext>
            </p:extLst>
          </p:nvPr>
        </p:nvGraphicFramePr>
        <p:xfrm>
          <a:off x="1202635" y="2135124"/>
          <a:ext cx="7963908" cy="3937684"/>
        </p:xfrm>
        <a:graphic>
          <a:graphicData uri="http://schemas.openxmlformats.org/drawingml/2006/table">
            <a:tbl>
              <a:tblPr firstRow="1" firstCol="1" bandRow="1">
                <a:tableStyleId>{5C22544A-7EE6-4342-B048-85BDC9FD1C3A}</a:tableStyleId>
              </a:tblPr>
              <a:tblGrid>
                <a:gridCol w="7963908">
                  <a:extLst>
                    <a:ext uri="{9D8B030D-6E8A-4147-A177-3AD203B41FA5}">
                      <a16:colId xmlns:a16="http://schemas.microsoft.com/office/drawing/2014/main" val="20000"/>
                    </a:ext>
                  </a:extLst>
                </a:gridCol>
              </a:tblGrid>
              <a:tr h="203306">
                <a:tc>
                  <a:txBody>
                    <a:bodyPr/>
                    <a:lstStyle/>
                    <a:p>
                      <a:pPr marL="0" marR="0">
                        <a:spcBef>
                          <a:spcPts val="0"/>
                        </a:spcBef>
                        <a:spcAft>
                          <a:spcPts val="0"/>
                        </a:spcAft>
                      </a:pPr>
                      <a:r>
                        <a:rPr lang="en-US" sz="1100" dirty="0">
                          <a:solidFill>
                            <a:schemeClr val="tx1"/>
                          </a:solidFill>
                          <a:effectLst/>
                        </a:rPr>
                        <a:t>Response</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0"/>
                  </a:ext>
                </a:extLst>
              </a:tr>
              <a:tr h="218786">
                <a:tc>
                  <a:txBody>
                    <a:bodyPr/>
                    <a:lstStyle/>
                    <a:p>
                      <a:pPr marL="0" marR="0">
                        <a:lnSpc>
                          <a:spcPct val="115000"/>
                        </a:lnSpc>
                        <a:spcBef>
                          <a:spcPts val="0"/>
                        </a:spcBef>
                        <a:spcAft>
                          <a:spcPts val="0"/>
                        </a:spcAft>
                      </a:pPr>
                      <a:r>
                        <a:rPr lang="en-US" sz="1100" dirty="0">
                          <a:solidFill>
                            <a:schemeClr val="tx1"/>
                          </a:solidFill>
                          <a:effectLst/>
                        </a:rPr>
                        <a:t>Interacting with people from across campus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1"/>
                  </a:ext>
                </a:extLst>
              </a:tr>
              <a:tr h="218786">
                <a:tc>
                  <a:txBody>
                    <a:bodyPr/>
                    <a:lstStyle/>
                    <a:p>
                      <a:pPr marL="0" marR="0">
                        <a:lnSpc>
                          <a:spcPct val="115000"/>
                        </a:lnSpc>
                        <a:spcBef>
                          <a:spcPts val="0"/>
                        </a:spcBef>
                        <a:spcAft>
                          <a:spcPts val="0"/>
                        </a:spcAft>
                      </a:pPr>
                      <a:r>
                        <a:rPr lang="en-US" sz="1100" dirty="0">
                          <a:solidFill>
                            <a:schemeClr val="tx1"/>
                          </a:solidFill>
                          <a:effectLst/>
                        </a:rPr>
                        <a:t>Interaction with colleagues and fellow faculty members.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2"/>
                  </a:ext>
                </a:extLst>
              </a:tr>
              <a:tr h="218786">
                <a:tc>
                  <a:txBody>
                    <a:bodyPr/>
                    <a:lstStyle/>
                    <a:p>
                      <a:pPr marL="0" marR="0">
                        <a:lnSpc>
                          <a:spcPct val="115000"/>
                        </a:lnSpc>
                        <a:spcBef>
                          <a:spcPts val="0"/>
                        </a:spcBef>
                        <a:spcAft>
                          <a:spcPts val="0"/>
                        </a:spcAft>
                      </a:pPr>
                      <a:r>
                        <a:rPr lang="en-US" sz="1100" dirty="0">
                          <a:solidFill>
                            <a:schemeClr val="tx1"/>
                          </a:solidFill>
                          <a:effectLst/>
                        </a:rPr>
                        <a:t>The collegiality and opportunity to work with people from outside of my discipline.</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3"/>
                  </a:ext>
                </a:extLst>
              </a:tr>
              <a:tr h="218786">
                <a:tc>
                  <a:txBody>
                    <a:bodyPr/>
                    <a:lstStyle/>
                    <a:p>
                      <a:pPr marL="0" marR="0">
                        <a:lnSpc>
                          <a:spcPct val="115000"/>
                        </a:lnSpc>
                        <a:spcBef>
                          <a:spcPts val="0"/>
                        </a:spcBef>
                        <a:spcAft>
                          <a:spcPts val="0"/>
                        </a:spcAft>
                      </a:pPr>
                      <a:r>
                        <a:rPr lang="en-US" sz="1100" dirty="0">
                          <a:solidFill>
                            <a:schemeClr val="tx1"/>
                          </a:solidFill>
                          <a:effectLst/>
                        </a:rPr>
                        <a:t>The conversations we had at our table, both formal and informal.</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4"/>
                  </a:ext>
                </a:extLst>
              </a:tr>
              <a:tr h="218786">
                <a:tc>
                  <a:txBody>
                    <a:bodyPr/>
                    <a:lstStyle/>
                    <a:p>
                      <a:pPr marL="0" marR="0">
                        <a:lnSpc>
                          <a:spcPct val="115000"/>
                        </a:lnSpc>
                        <a:spcBef>
                          <a:spcPts val="0"/>
                        </a:spcBef>
                        <a:spcAft>
                          <a:spcPts val="0"/>
                        </a:spcAft>
                      </a:pPr>
                      <a:r>
                        <a:rPr lang="en-US" sz="1100" dirty="0">
                          <a:solidFill>
                            <a:schemeClr val="tx1"/>
                          </a:solidFill>
                          <a:effectLst/>
                        </a:rPr>
                        <a:t>Interacting with other faculty from this group</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5"/>
                  </a:ext>
                </a:extLst>
              </a:tr>
              <a:tr h="218786">
                <a:tc>
                  <a:txBody>
                    <a:bodyPr/>
                    <a:lstStyle/>
                    <a:p>
                      <a:pPr marL="0" marR="0">
                        <a:lnSpc>
                          <a:spcPct val="115000"/>
                        </a:lnSpc>
                        <a:spcBef>
                          <a:spcPts val="0"/>
                        </a:spcBef>
                        <a:spcAft>
                          <a:spcPts val="0"/>
                        </a:spcAft>
                      </a:pPr>
                      <a:r>
                        <a:rPr lang="en-US" sz="1100" dirty="0">
                          <a:solidFill>
                            <a:schemeClr val="tx1"/>
                          </a:solidFill>
                          <a:effectLst/>
                        </a:rPr>
                        <a:t>The interaction with the other faculty members made the scoring sessions quite enjoyable.</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6"/>
                  </a:ext>
                </a:extLst>
              </a:tr>
              <a:tr h="218786">
                <a:tc>
                  <a:txBody>
                    <a:bodyPr/>
                    <a:lstStyle/>
                    <a:p>
                      <a:pPr marL="0" marR="0">
                        <a:lnSpc>
                          <a:spcPct val="115000"/>
                        </a:lnSpc>
                        <a:spcBef>
                          <a:spcPts val="0"/>
                        </a:spcBef>
                        <a:spcAft>
                          <a:spcPts val="0"/>
                        </a:spcAft>
                      </a:pPr>
                      <a:r>
                        <a:rPr lang="en-US" sz="1100" dirty="0">
                          <a:solidFill>
                            <a:schemeClr val="tx1"/>
                          </a:solidFill>
                          <a:effectLst/>
                        </a:rPr>
                        <a:t>The camaraderie and the intellectual discussions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7"/>
                  </a:ext>
                </a:extLst>
              </a:tr>
              <a:tr h="452588">
                <a:tc>
                  <a:txBody>
                    <a:bodyPr/>
                    <a:lstStyle/>
                    <a:p>
                      <a:pPr marL="0" marR="0">
                        <a:lnSpc>
                          <a:spcPct val="115000"/>
                        </a:lnSpc>
                        <a:spcBef>
                          <a:spcPts val="0"/>
                        </a:spcBef>
                        <a:spcAft>
                          <a:spcPts val="0"/>
                        </a:spcAft>
                      </a:pPr>
                      <a:r>
                        <a:rPr lang="en-US" sz="1100" dirty="0">
                          <a:solidFill>
                            <a:schemeClr val="tx1"/>
                          </a:solidFill>
                          <a:effectLst/>
                        </a:rPr>
                        <a:t>The discussions at the table about the scoring, etc.  Talking about how to apply the rubric in particular cases was, at times, eye-opening.</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8"/>
                  </a:ext>
                </a:extLst>
              </a:tr>
              <a:tr h="218786">
                <a:tc>
                  <a:txBody>
                    <a:bodyPr/>
                    <a:lstStyle/>
                    <a:p>
                      <a:pPr marL="0" marR="0">
                        <a:lnSpc>
                          <a:spcPct val="115000"/>
                        </a:lnSpc>
                        <a:spcBef>
                          <a:spcPts val="0"/>
                        </a:spcBef>
                        <a:spcAft>
                          <a:spcPts val="0"/>
                        </a:spcAft>
                      </a:pPr>
                      <a:r>
                        <a:rPr lang="en-US" sz="1100" dirty="0">
                          <a:solidFill>
                            <a:schemeClr val="tx1"/>
                          </a:solidFill>
                          <a:effectLst/>
                        </a:rPr>
                        <a:t>Collegiality among all the participants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09"/>
                  </a:ext>
                </a:extLst>
              </a:tr>
              <a:tr h="218786">
                <a:tc>
                  <a:txBody>
                    <a:bodyPr/>
                    <a:lstStyle/>
                    <a:p>
                      <a:pPr marL="0" marR="0">
                        <a:lnSpc>
                          <a:spcPct val="115000"/>
                        </a:lnSpc>
                        <a:spcBef>
                          <a:spcPts val="0"/>
                        </a:spcBef>
                        <a:spcAft>
                          <a:spcPts val="0"/>
                        </a:spcAft>
                      </a:pPr>
                      <a:r>
                        <a:rPr lang="en-US" sz="1100" dirty="0">
                          <a:solidFill>
                            <a:schemeClr val="tx1"/>
                          </a:solidFill>
                          <a:effectLst/>
                        </a:rPr>
                        <a:t>The opportunity to exchange ideas with other colleagues.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0"/>
                  </a:ext>
                </a:extLst>
              </a:tr>
              <a:tr h="218786">
                <a:tc>
                  <a:txBody>
                    <a:bodyPr/>
                    <a:lstStyle/>
                    <a:p>
                      <a:pPr marL="0" marR="0">
                        <a:lnSpc>
                          <a:spcPct val="115000"/>
                        </a:lnSpc>
                        <a:spcBef>
                          <a:spcPts val="0"/>
                        </a:spcBef>
                        <a:spcAft>
                          <a:spcPts val="0"/>
                        </a:spcAft>
                      </a:pPr>
                      <a:r>
                        <a:rPr lang="en-US" sz="1100" dirty="0">
                          <a:solidFill>
                            <a:schemeClr val="tx1"/>
                          </a:solidFill>
                          <a:effectLst/>
                        </a:rPr>
                        <a:t>Meeting other faculty from other departments.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1"/>
                  </a:ext>
                </a:extLst>
              </a:tr>
              <a:tr h="218786">
                <a:tc>
                  <a:txBody>
                    <a:bodyPr/>
                    <a:lstStyle/>
                    <a:p>
                      <a:pPr marL="0" marR="0">
                        <a:lnSpc>
                          <a:spcPct val="115000"/>
                        </a:lnSpc>
                        <a:spcBef>
                          <a:spcPts val="0"/>
                        </a:spcBef>
                        <a:spcAft>
                          <a:spcPts val="0"/>
                        </a:spcAft>
                      </a:pPr>
                      <a:r>
                        <a:rPr lang="en-US" sz="1100" dirty="0">
                          <a:solidFill>
                            <a:schemeClr val="tx1"/>
                          </a:solidFill>
                          <a:effectLst/>
                        </a:rPr>
                        <a:t>Interaction with other like-minded CT2 faculty.</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2"/>
                  </a:ext>
                </a:extLst>
              </a:tr>
              <a:tr h="218786">
                <a:tc>
                  <a:txBody>
                    <a:bodyPr/>
                    <a:lstStyle/>
                    <a:p>
                      <a:pPr marL="0" marR="0">
                        <a:lnSpc>
                          <a:spcPct val="115000"/>
                        </a:lnSpc>
                        <a:spcBef>
                          <a:spcPts val="0"/>
                        </a:spcBef>
                        <a:spcAft>
                          <a:spcPts val="0"/>
                        </a:spcAft>
                      </a:pPr>
                      <a:r>
                        <a:rPr lang="en-US" sz="1100" dirty="0">
                          <a:solidFill>
                            <a:schemeClr val="tx1"/>
                          </a:solidFill>
                          <a:effectLst/>
                        </a:rPr>
                        <a:t>Interaction with faculty while sharing a common goal</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3"/>
                  </a:ext>
                </a:extLst>
              </a:tr>
              <a:tr h="218786">
                <a:tc>
                  <a:txBody>
                    <a:bodyPr/>
                    <a:lstStyle/>
                    <a:p>
                      <a:pPr marL="0" marR="0">
                        <a:lnSpc>
                          <a:spcPct val="115000"/>
                        </a:lnSpc>
                        <a:spcBef>
                          <a:spcPts val="0"/>
                        </a:spcBef>
                        <a:spcAft>
                          <a:spcPts val="0"/>
                        </a:spcAft>
                      </a:pPr>
                      <a:r>
                        <a:rPr lang="en-US" sz="1100" dirty="0">
                          <a:solidFill>
                            <a:schemeClr val="tx1"/>
                          </a:solidFill>
                          <a:effectLst/>
                        </a:rPr>
                        <a:t>The camaraderie and the questions.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4"/>
                  </a:ext>
                </a:extLst>
              </a:tr>
              <a:tr h="218786">
                <a:tc>
                  <a:txBody>
                    <a:bodyPr/>
                    <a:lstStyle/>
                    <a:p>
                      <a:pPr marL="0" marR="0">
                        <a:lnSpc>
                          <a:spcPct val="115000"/>
                        </a:lnSpc>
                        <a:spcBef>
                          <a:spcPts val="0"/>
                        </a:spcBef>
                        <a:spcAft>
                          <a:spcPts val="0"/>
                        </a:spcAft>
                      </a:pPr>
                      <a:r>
                        <a:rPr lang="en-US" sz="1100" dirty="0">
                          <a:solidFill>
                            <a:schemeClr val="tx1"/>
                          </a:solidFill>
                          <a:effectLst/>
                        </a:rPr>
                        <a:t>interaction with faculty from various disciplines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5"/>
                  </a:ext>
                </a:extLst>
              </a:tr>
              <a:tr h="218786">
                <a:tc>
                  <a:txBody>
                    <a:bodyPr/>
                    <a:lstStyle/>
                    <a:p>
                      <a:pPr marL="0" marR="0">
                        <a:lnSpc>
                          <a:spcPct val="115000"/>
                        </a:lnSpc>
                        <a:spcBef>
                          <a:spcPts val="0"/>
                        </a:spcBef>
                        <a:spcAft>
                          <a:spcPts val="0"/>
                        </a:spcAft>
                      </a:pPr>
                      <a:r>
                        <a:rPr lang="en-US" sz="1100" dirty="0">
                          <a:solidFill>
                            <a:schemeClr val="tx1"/>
                          </a:solidFill>
                          <a:effectLst/>
                        </a:rPr>
                        <a:t>Engaging in dialogue to reach consensus with colleagues</a:t>
                      </a:r>
                      <a:endParaRPr lang="en-US" sz="1100" dirty="0">
                        <a:solidFill>
                          <a:schemeClr val="tx1"/>
                        </a:solidFill>
                        <a:effectLst/>
                        <a:latin typeface="Arial" charset="0"/>
                        <a:ea typeface="ＭＳ 明朝" charset="-128"/>
                        <a:cs typeface="Times New Roman" charset="0"/>
                      </a:endParaRPr>
                    </a:p>
                  </a:txBody>
                  <a:tcPr marL="73025" marR="73025" marT="0" marB="0" anchor="ctr"/>
                </a:tc>
                <a:extLst>
                  <a:ext uri="{0D108BD9-81ED-4DB2-BD59-A6C34878D82A}">
                    <a16:rowId xmlns:a16="http://schemas.microsoft.com/office/drawing/2014/main" val="10016"/>
                  </a:ext>
                </a:extLst>
              </a:tr>
            </a:tbl>
          </a:graphicData>
        </a:graphic>
      </p:graphicFrame>
      <p:sp>
        <p:nvSpPr>
          <p:cNvPr id="7" name="TextBox 6"/>
          <p:cNvSpPr txBox="1"/>
          <p:nvPr/>
        </p:nvSpPr>
        <p:spPr>
          <a:xfrm>
            <a:off x="1155185" y="1779922"/>
            <a:ext cx="6003951" cy="369332"/>
          </a:xfrm>
          <a:prstGeom prst="rect">
            <a:avLst/>
          </a:prstGeom>
          <a:noFill/>
        </p:spPr>
        <p:txBody>
          <a:bodyPr wrap="none" rtlCol="0">
            <a:spAutoFit/>
          </a:bodyPr>
          <a:lstStyle/>
          <a:p>
            <a:r>
              <a:rPr lang="en-US" dirty="0"/>
              <a:t>Q. What did you like most about the CAT Test Scoring Session?</a:t>
            </a:r>
          </a:p>
        </p:txBody>
      </p:sp>
    </p:spTree>
    <p:extLst>
      <p:ext uri="{BB962C8B-B14F-4D97-AF65-F5344CB8AC3E}">
        <p14:creationId xmlns:p14="http://schemas.microsoft.com/office/powerpoint/2010/main" val="93180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Tests</a:t>
            </a:r>
            <a:endParaRPr lang="en-US" sz="20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3" name="Content Placeholder 2"/>
          <p:cNvSpPr>
            <a:spLocks noGrp="1"/>
          </p:cNvSpPr>
          <p:nvPr>
            <p:ph idx="1"/>
          </p:nvPr>
        </p:nvSpPr>
        <p:spPr/>
        <p:txBody>
          <a:bodyPr numCol="2">
            <a:normAutofit/>
          </a:bodyPr>
          <a:lstStyle/>
          <a:p>
            <a:br>
              <a:rPr lang="en-US" sz="3200" dirty="0"/>
            </a:br>
            <a:endParaRPr lang="en-US" sz="3200" b="1" i="1" dirty="0"/>
          </a:p>
        </p:txBody>
      </p:sp>
      <p:sp>
        <p:nvSpPr>
          <p:cNvPr id="6" name="Rectangle 6"/>
          <p:cNvSpPr>
            <a:spLocks noChangeArrowheads="1"/>
          </p:cNvSpPr>
          <p:nvPr/>
        </p:nvSpPr>
        <p:spPr bwMode="auto">
          <a:xfrm>
            <a:off x="1202635" y="2452774"/>
            <a:ext cx="9953045" cy="369332"/>
          </a:xfrm>
          <a:prstGeom prst="rect">
            <a:avLst/>
          </a:prstGeom>
          <a:noFill/>
          <a:ln w="9525">
            <a:noFill/>
            <a:miter lim="800000"/>
            <a:headEnd/>
            <a:tailEnd/>
          </a:ln>
        </p:spPr>
        <p:txBody>
          <a:bodyPr wrap="square">
            <a:spAutoFit/>
          </a:bodyPr>
          <a:lstStyle/>
          <a:p>
            <a:endParaRPr lang="en-US" dirty="0">
              <a:latin typeface="Verdana" pitchFamily="34" charset="0"/>
            </a:endParaRPr>
          </a:p>
        </p:txBody>
      </p:sp>
      <p:pic>
        <p:nvPicPr>
          <p:cNvPr id="8" name="Picture 7" descr="Macintosh HD:Users:davidknox:Desktop:test_images:phil_1020_F13.tiff"/>
          <p:cNvPicPr/>
          <p:nvPr/>
        </p:nvPicPr>
        <p:blipFill>
          <a:blip r:embed="rId3">
            <a:extLst>
              <a:ext uri="{28A0092B-C50C-407E-A947-70E740481C1C}">
                <a14:useLocalDpi xmlns:a14="http://schemas.microsoft.com/office/drawing/2010/main" val="0"/>
              </a:ext>
            </a:extLst>
          </a:blip>
          <a:srcRect/>
          <a:stretch>
            <a:fillRect/>
          </a:stretch>
        </p:blipFill>
        <p:spPr bwMode="auto">
          <a:xfrm>
            <a:off x="1825907" y="2337075"/>
            <a:ext cx="7494104" cy="3352158"/>
          </a:xfrm>
          <a:prstGeom prst="rect">
            <a:avLst/>
          </a:prstGeom>
          <a:noFill/>
          <a:ln>
            <a:noFill/>
          </a:ln>
        </p:spPr>
      </p:pic>
      <p:sp useBgFill="1">
        <p:nvSpPr>
          <p:cNvPr id="5" name="Rectangle 4"/>
          <p:cNvSpPr/>
          <p:nvPr/>
        </p:nvSpPr>
        <p:spPr>
          <a:xfrm>
            <a:off x="6327648" y="2596896"/>
            <a:ext cx="987552" cy="225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48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Attitude + Knowledge + Thinking Skills = Critical Thinking</a:t>
            </a:r>
          </a:p>
        </p:txBody>
      </p:sp>
      <p:sp>
        <p:nvSpPr>
          <p:cNvPr id="3" name="Content Placeholder 2"/>
          <p:cNvSpPr>
            <a:spLocks noGrp="1"/>
          </p:cNvSpPr>
          <p:nvPr>
            <p:ph idx="1"/>
          </p:nvPr>
        </p:nvSpPr>
        <p:spPr/>
        <p:txBody>
          <a:bodyPr/>
          <a:lstStyle/>
          <a:p>
            <a:pPr marL="0" indent="0">
              <a:buNone/>
            </a:pPr>
            <a:r>
              <a:rPr lang="en-US" sz="3600" dirty="0"/>
              <a:t>“Proficiency in reading, writing, and arithmetic has traditionally been the entry-level threshold to the job market, but the new workplace requires more from its employees. Employees need to think critically, solve problems, innovate, collaborate, and communicate more effectively.”</a:t>
            </a:r>
          </a:p>
          <a:p>
            <a:pPr marL="0" indent="0">
              <a:buNone/>
            </a:pPr>
            <a:r>
              <a:rPr lang="en-US" dirty="0"/>
              <a:t>–– American Management Association, 2010 </a:t>
            </a:r>
            <a:r>
              <a:rPr lang="en-US" sz="1400" dirty="0"/>
              <a:t>(quoted in Diane </a:t>
            </a:r>
            <a:r>
              <a:rPr lang="en-US" sz="1400" dirty="0">
                <a:solidFill>
                  <a:schemeClr val="tx1"/>
                </a:solidFill>
              </a:rPr>
              <a:t>Halpern</a:t>
            </a:r>
            <a:r>
              <a:rPr lang="en-US" sz="1400" dirty="0"/>
              <a:t>: Thought and Knowledge, page 5.)</a:t>
            </a:r>
          </a:p>
        </p:txBody>
      </p:sp>
    </p:spTree>
    <p:extLst>
      <p:ext uri="{BB962C8B-B14F-4D97-AF65-F5344CB8AC3E}">
        <p14:creationId xmlns:p14="http://schemas.microsoft.com/office/powerpoint/2010/main" val="239908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Assessments: CCTST</a:t>
            </a:r>
            <a:r>
              <a:rPr lang="en-US" dirty="0"/>
              <a:t> </a:t>
            </a:r>
            <a:r>
              <a:rPr lang="en-US" b="1" dirty="0"/>
              <a:t>vs. CAT</a:t>
            </a:r>
          </a:p>
        </p:txBody>
      </p:sp>
      <p:sp>
        <p:nvSpPr>
          <p:cNvPr id="3" name="Content Placeholder 2"/>
          <p:cNvSpPr>
            <a:spLocks noGrp="1"/>
          </p:cNvSpPr>
          <p:nvPr>
            <p:ph idx="1"/>
          </p:nvPr>
        </p:nvSpPr>
        <p:spPr>
          <a:xfrm>
            <a:off x="1097280" y="1845734"/>
            <a:ext cx="10283024" cy="4023360"/>
          </a:xfrm>
        </p:spPr>
        <p:txBody>
          <a:bodyPr numCol="2"/>
          <a:lstStyle/>
          <a:p>
            <a:pPr>
              <a:buFont typeface="Arial" panose="020B0604020202020204" pitchFamily="34" charset="0"/>
              <a:buChar char="•"/>
            </a:pPr>
            <a:r>
              <a:rPr lang="en-US" b="1" dirty="0"/>
              <a:t> California Critical Thinking Skills Test (CCTST) </a:t>
            </a:r>
          </a:p>
          <a:p>
            <a:pPr lvl="1">
              <a:buFont typeface="Arial" panose="020B0604020202020204" pitchFamily="34" charset="0"/>
              <a:buChar char="•"/>
            </a:pPr>
            <a:r>
              <a:rPr lang="en-US" b="1" dirty="0"/>
              <a:t>34 multiple choice questions</a:t>
            </a:r>
          </a:p>
          <a:p>
            <a:pPr lvl="1">
              <a:buFont typeface="Arial" panose="020B0604020202020204" pitchFamily="34" charset="0"/>
              <a:buChar char="•"/>
            </a:pPr>
            <a:r>
              <a:rPr lang="en-US" b="1" dirty="0"/>
              <a:t>45 minutes </a:t>
            </a:r>
          </a:p>
          <a:p>
            <a:pPr lvl="1">
              <a:buFont typeface="Arial" panose="020B0604020202020204" pitchFamily="34" charset="0"/>
              <a:buChar char="•"/>
            </a:pPr>
            <a:r>
              <a:rPr lang="en-US" b="1" dirty="0"/>
              <a:t>Online or paper</a:t>
            </a:r>
          </a:p>
          <a:p>
            <a:pPr lvl="1">
              <a:buFont typeface="Arial" panose="020B0604020202020204" pitchFamily="34" charset="0"/>
              <a:buChar char="•"/>
            </a:pPr>
            <a:r>
              <a:rPr lang="en-US" b="1" dirty="0"/>
              <a:t>Graded online </a:t>
            </a:r>
            <a:r>
              <a:rPr lang="en-US" sz="1000" b="1" i="1" dirty="0"/>
              <a:t>(online version)</a:t>
            </a:r>
          </a:p>
          <a:p>
            <a:pPr lvl="1">
              <a:buFont typeface="Arial" panose="020B0604020202020204" pitchFamily="34" charset="0"/>
              <a:buChar char="•"/>
            </a:pPr>
            <a:r>
              <a:rPr lang="en-US" b="1" dirty="0"/>
              <a:t>Multi-Lingual Versions</a:t>
            </a:r>
          </a:p>
          <a:p>
            <a:pPr lvl="1">
              <a:buFont typeface="Arial" panose="020B0604020202020204" pitchFamily="34" charset="0"/>
              <a:buChar char="•"/>
            </a:pPr>
            <a:r>
              <a:rPr lang="en-US" b="1" dirty="0"/>
              <a:t>$10 per test</a:t>
            </a:r>
          </a:p>
          <a:p>
            <a:pPr marL="201168" lvl="1" indent="0">
              <a:buNone/>
            </a:pPr>
            <a:r>
              <a:rPr lang="en-US" b="1" dirty="0"/>
              <a:t> </a:t>
            </a:r>
            <a:endParaRPr lang="en-US" dirty="0"/>
          </a:p>
          <a:p>
            <a:pPr marL="0" indent="0">
              <a:buNone/>
            </a:pPr>
            <a:r>
              <a:rPr lang="en-US" dirty="0"/>
              <a:t>**Students are tested during the first and final weeks of classes</a:t>
            </a:r>
          </a:p>
          <a:p>
            <a:pPr marL="0" indent="0">
              <a:buNone/>
            </a:pPr>
            <a:endParaRPr lang="en-US" dirty="0"/>
          </a:p>
          <a:p>
            <a:pPr>
              <a:buFont typeface="Arial" panose="020B0604020202020204" pitchFamily="34" charset="0"/>
              <a:buChar char="•"/>
            </a:pPr>
            <a:r>
              <a:rPr lang="en-US" dirty="0"/>
              <a:t> </a:t>
            </a:r>
            <a:r>
              <a:rPr lang="en-US" sz="2400" b="1" dirty="0"/>
              <a:t>Critical Thinking Assessment Test (CAT)</a:t>
            </a:r>
          </a:p>
          <a:p>
            <a:pPr lvl="1">
              <a:buFont typeface="Arial" panose="020B0604020202020204" pitchFamily="34" charset="0"/>
              <a:buChar char="•"/>
            </a:pPr>
            <a:r>
              <a:rPr lang="en-US" b="1" dirty="0"/>
              <a:t>Essay: 15 questions</a:t>
            </a:r>
          </a:p>
          <a:p>
            <a:pPr lvl="1">
              <a:buFont typeface="Arial" panose="020B0604020202020204" pitchFamily="34" charset="0"/>
              <a:buChar char="•"/>
            </a:pPr>
            <a:r>
              <a:rPr lang="en-US" b="1" dirty="0"/>
              <a:t>One hour</a:t>
            </a:r>
          </a:p>
          <a:p>
            <a:pPr lvl="1">
              <a:buFont typeface="Arial" panose="020B0604020202020204" pitchFamily="34" charset="0"/>
              <a:buChar char="•"/>
            </a:pPr>
            <a:r>
              <a:rPr lang="en-US" b="1" dirty="0"/>
              <a:t>Paper and pencil</a:t>
            </a:r>
          </a:p>
          <a:p>
            <a:pPr lvl="1">
              <a:buFont typeface="Arial" panose="020B0604020202020204" pitchFamily="34" charset="0"/>
              <a:buChar char="•"/>
            </a:pPr>
            <a:r>
              <a:rPr lang="en-US" b="1" dirty="0"/>
              <a:t>Faculty graded</a:t>
            </a:r>
          </a:p>
          <a:p>
            <a:pPr lvl="1">
              <a:buFont typeface="Arial" panose="020B0604020202020204" pitchFamily="34" charset="0"/>
              <a:buChar char="•"/>
            </a:pPr>
            <a:r>
              <a:rPr lang="en-US" b="1" dirty="0"/>
              <a:t>Faculty development potential</a:t>
            </a:r>
          </a:p>
          <a:p>
            <a:pPr lvl="1">
              <a:buFont typeface="Arial" panose="020B0604020202020204" pitchFamily="34" charset="0"/>
              <a:buChar char="•"/>
            </a:pPr>
            <a:r>
              <a:rPr lang="en-US" b="1" dirty="0"/>
              <a:t>$9.95 per test and $300 annual fee</a:t>
            </a:r>
            <a:endParaRPr lang="en-US" dirty="0"/>
          </a:p>
          <a:p>
            <a:pPr lvl="1">
              <a:buFont typeface="Arial" panose="020B0604020202020204" pitchFamily="34" charset="0"/>
              <a:buChar char="•"/>
            </a:pPr>
            <a:endParaRPr lang="en-US"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89655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Assessments: </a:t>
            </a:r>
            <a:r>
              <a:rPr lang="en-US" sz="3600" b="1" dirty="0"/>
              <a:t>ETS® Proficiency Profile</a:t>
            </a:r>
          </a:p>
        </p:txBody>
      </p:sp>
      <p:sp>
        <p:nvSpPr>
          <p:cNvPr id="3" name="Content Placeholder 2"/>
          <p:cNvSpPr>
            <a:spLocks noGrp="1"/>
          </p:cNvSpPr>
          <p:nvPr>
            <p:ph idx="1"/>
          </p:nvPr>
        </p:nvSpPr>
        <p:spPr>
          <a:xfrm>
            <a:off x="1097280" y="1845733"/>
            <a:ext cx="10283024" cy="4177379"/>
          </a:xfrm>
        </p:spPr>
        <p:txBody>
          <a:bodyPr numCol="1">
            <a:noAutofit/>
          </a:bodyPr>
          <a:lstStyle/>
          <a:p>
            <a:r>
              <a:rPr lang="en-US" altLang="x-none" sz="1600" dirty="0"/>
              <a:t>As the only integrated test of general education skills, the </a:t>
            </a:r>
            <a:r>
              <a:rPr lang="en-US" altLang="x-none" sz="1600" i="1" dirty="0"/>
              <a:t>ETS Proficiency </a:t>
            </a:r>
            <a:r>
              <a:rPr lang="en-US" altLang="x-none" sz="1600" dirty="0"/>
              <a:t>test assesses four core skill areas - </a:t>
            </a:r>
            <a:r>
              <a:rPr lang="en-US" altLang="x-none" sz="1600" b="1" dirty="0"/>
              <a:t>critical thinking</a:t>
            </a:r>
            <a:r>
              <a:rPr lang="en-US" altLang="x-none" sz="1600" dirty="0"/>
              <a:t>, reading, writing and mathematics - in a single test that the Voluntary System of Accountability (VSA) has selected as a gauge of general education outcomes.</a:t>
            </a:r>
          </a:p>
          <a:p>
            <a:r>
              <a:rPr lang="en-US" altLang="x-none" sz="1600" dirty="0"/>
              <a:t>Clemson University uses the ETS Proficiency Profile test to:</a:t>
            </a:r>
          </a:p>
          <a:p>
            <a:pPr lvl="1">
              <a:buFont typeface="Arial" charset="0"/>
              <a:buChar char="•"/>
            </a:pPr>
            <a:r>
              <a:rPr lang="en-US" altLang="x-none" sz="1400" dirty="0"/>
              <a:t>Function as “bookends” in the CT</a:t>
            </a:r>
            <a:r>
              <a:rPr lang="en-US" altLang="x-none" sz="1400" baseline="30000" dirty="0"/>
              <a:t>2</a:t>
            </a:r>
            <a:r>
              <a:rPr lang="en-US" altLang="x-none" sz="1400" dirty="0"/>
              <a:t> assessment process</a:t>
            </a:r>
          </a:p>
          <a:p>
            <a:pPr lvl="1">
              <a:buFont typeface="Arial" charset="0"/>
              <a:buChar char="•"/>
            </a:pPr>
            <a:r>
              <a:rPr lang="en-US" altLang="x-none" sz="1400" dirty="0"/>
              <a:t>measure and document program effectiveness to meet requirements for accreditation and program funding</a:t>
            </a:r>
          </a:p>
          <a:p>
            <a:pPr lvl="1">
              <a:buFont typeface="Arial" charset="0"/>
              <a:buChar char="•"/>
            </a:pPr>
            <a:r>
              <a:rPr lang="en-US" altLang="x-none" sz="1400" dirty="0"/>
              <a:t>assess student proficiency in core academic skill areas to identify strengths, weaknesses and opportunities to improve curriculum and instruction</a:t>
            </a:r>
          </a:p>
          <a:p>
            <a:pPr lvl="1">
              <a:buFont typeface="Arial" charset="0"/>
              <a:buChar char="•"/>
            </a:pPr>
            <a:r>
              <a:rPr lang="en-US" altLang="x-none" sz="1400" dirty="0"/>
              <a:t>compare performance against programs at more than 380 institutions nationwide</a:t>
            </a:r>
          </a:p>
          <a:p>
            <a:pPr lvl="1">
              <a:buFont typeface="Arial" charset="0"/>
              <a:buChar char="•"/>
            </a:pPr>
            <a:r>
              <a:rPr lang="en-US" altLang="x-none" sz="1400" dirty="0"/>
              <a:t>conduct benchmark and trend analyses to evaluate program improvement efforts and overall learning outcomes</a:t>
            </a:r>
          </a:p>
          <a:p>
            <a:r>
              <a:rPr lang="en-US" altLang="x-none" sz="1600" dirty="0"/>
              <a:t>Clemson University began in Fall 2011 to administer the ETS Proficiency Profile to all incoming freshmen.  These same students are tested when they are seniors and we will be able to longitudinally track their progress. This provides us with a level of insight into the </a:t>
            </a:r>
            <a:r>
              <a:rPr lang="en-US" altLang="en-US" sz="1600" dirty="0"/>
              <a:t>“</a:t>
            </a:r>
            <a:r>
              <a:rPr lang="en-US" altLang="x-none" sz="1600" dirty="0"/>
              <a:t>value-added</a:t>
            </a:r>
            <a:r>
              <a:rPr lang="en-US" altLang="en-US" sz="1600" dirty="0"/>
              <a:t>”</a:t>
            </a:r>
            <a:r>
              <a:rPr lang="en-US" altLang="x-none" sz="1600" dirty="0"/>
              <a:t> aspect of a Clemson education never possible before. </a:t>
            </a:r>
            <a:endParaRPr lang="en-US" sz="16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924531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Assessments: </a:t>
            </a:r>
            <a:r>
              <a:rPr lang="en-US" sz="3600" b="1" dirty="0"/>
              <a:t>ETS® Proficiency Profile</a:t>
            </a:r>
          </a:p>
        </p:txBody>
      </p:sp>
      <p:sp>
        <p:nvSpPr>
          <p:cNvPr id="3" name="Content Placeholder 2"/>
          <p:cNvSpPr>
            <a:spLocks noGrp="1"/>
          </p:cNvSpPr>
          <p:nvPr>
            <p:ph idx="1"/>
          </p:nvPr>
        </p:nvSpPr>
        <p:spPr>
          <a:xfrm>
            <a:off x="487017" y="1845733"/>
            <a:ext cx="11539331" cy="4177379"/>
          </a:xfrm>
        </p:spPr>
        <p:txBody>
          <a:bodyPr numCol="1">
            <a:noAutofit/>
          </a:bodyPr>
          <a:lstStyle/>
          <a:p>
            <a:pPr fontAlgn="base"/>
            <a:r>
              <a:rPr lang="en-US" sz="1800" b="1" dirty="0"/>
              <a:t>ETS Proficiency Profile Standard Form</a:t>
            </a:r>
          </a:p>
          <a:p>
            <a:pPr fontAlgn="base"/>
            <a:r>
              <a:rPr lang="en-US" sz="1800" dirty="0"/>
              <a:t>The Standard form of the ETS Proficiency Profile test is intended to provide information about individual students as well as groups of students. It consists of 108 questions, divided into two sections of 54 questions each. The two sections may be administered either in a single two-hour testing session or in two separate, one-hour testing sessions. The Standard form includes:</a:t>
            </a:r>
          </a:p>
          <a:p>
            <a:pPr lvl="1" fontAlgn="base">
              <a:buFont typeface="Arial" charset="0"/>
              <a:buChar char="•"/>
            </a:pPr>
            <a:r>
              <a:rPr lang="en-US" sz="1600" dirty="0"/>
              <a:t>27 questions testing critical thinking skills</a:t>
            </a:r>
          </a:p>
          <a:p>
            <a:pPr lvl="1" fontAlgn="base">
              <a:buFont typeface="Arial" charset="0"/>
              <a:buChar char="•"/>
            </a:pPr>
            <a:r>
              <a:rPr lang="en-US" sz="1600" dirty="0"/>
              <a:t>27 questions testing reading skills</a:t>
            </a:r>
          </a:p>
          <a:p>
            <a:pPr lvl="1" fontAlgn="base">
              <a:buFont typeface="Arial" charset="0"/>
              <a:buChar char="•"/>
            </a:pPr>
            <a:r>
              <a:rPr lang="en-US" sz="1600" dirty="0"/>
              <a:t>27 questions testing writing skills</a:t>
            </a:r>
          </a:p>
          <a:p>
            <a:pPr lvl="1" fontAlgn="base">
              <a:buFont typeface="Arial" charset="0"/>
              <a:buChar char="•"/>
            </a:pPr>
            <a:r>
              <a:rPr lang="en-US" sz="1600" dirty="0"/>
              <a:t>27 questions testing mathematics skills</a:t>
            </a:r>
          </a:p>
          <a:p>
            <a:pPr fontAlgn="base"/>
            <a:r>
              <a:rPr lang="en-US" sz="1800" dirty="0"/>
              <a:t>Additionally, students taking the Standard form can earn a </a:t>
            </a:r>
            <a:r>
              <a:rPr lang="en-US" sz="1800" dirty="0">
                <a:hlinkClick r:id="rId2"/>
              </a:rPr>
              <a:t>Certificate of Achievement</a:t>
            </a:r>
            <a:r>
              <a:rPr lang="en-US" sz="1800" dirty="0"/>
              <a:t> based on how well they perform.</a:t>
            </a:r>
          </a:p>
        </p:txBody>
      </p:sp>
      <p:pic>
        <p:nvPicPr>
          <p:cNvPr id="4" name="Picture 3"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8816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Assessments: </a:t>
            </a:r>
            <a:r>
              <a:rPr lang="en-US" sz="3600" b="1" dirty="0"/>
              <a:t>ETS® Proficiency Profile</a:t>
            </a:r>
          </a:p>
        </p:txBody>
      </p:sp>
      <p:sp>
        <p:nvSpPr>
          <p:cNvPr id="3" name="Content Placeholder 2"/>
          <p:cNvSpPr>
            <a:spLocks noGrp="1"/>
          </p:cNvSpPr>
          <p:nvPr>
            <p:ph idx="1"/>
          </p:nvPr>
        </p:nvSpPr>
        <p:spPr>
          <a:xfrm>
            <a:off x="487017" y="1845733"/>
            <a:ext cx="11539331" cy="4177379"/>
          </a:xfrm>
        </p:spPr>
        <p:txBody>
          <a:bodyPr numCol="1">
            <a:noAutofit/>
          </a:bodyPr>
          <a:lstStyle/>
          <a:p>
            <a:pPr fontAlgn="base"/>
            <a:r>
              <a:rPr lang="en-US" sz="1700" b="1" dirty="0"/>
              <a:t>ETS Proficiency Profile Abbreviated Form</a:t>
            </a:r>
          </a:p>
          <a:p>
            <a:pPr fontAlgn="base"/>
            <a:r>
              <a:rPr lang="en-US" sz="1700" dirty="0"/>
              <a:t>The Abbreviated Form of the ETS Proficiency Profile test is intended to provide information about groups of at least 30 students. It is administered in a single 40-minute testing session. The Abbreviated Form does not provide information about individual students.</a:t>
            </a:r>
          </a:p>
          <a:p>
            <a:pPr fontAlgn="base"/>
            <a:r>
              <a:rPr lang="en-US" sz="1700" dirty="0"/>
              <a:t>The Abbreviated form is created by dividing the Standard Form into three smaller forms of 36 questions each. The three Abbreviated Forms are packaged in alternating sequence, so that each version is taken by one-third of the students. The 108 questions in the Standard Form are assigned to the three Abbreviated Forms to make each of them a miniature version of the Standard Form.</a:t>
            </a:r>
          </a:p>
          <a:p>
            <a:pPr fontAlgn="base"/>
            <a:r>
              <a:rPr lang="en-US" sz="1700" dirty="0"/>
              <a:t>Each of the three Abbreviated Forms includes:</a:t>
            </a:r>
          </a:p>
          <a:p>
            <a:pPr lvl="1" fontAlgn="base">
              <a:buFont typeface="Arial" charset="0"/>
              <a:buChar char="•"/>
            </a:pPr>
            <a:r>
              <a:rPr lang="en-US" sz="1500" dirty="0"/>
              <a:t>Nine questions measuring critical thinking skills</a:t>
            </a:r>
          </a:p>
          <a:p>
            <a:pPr lvl="1" fontAlgn="base">
              <a:buFont typeface="Arial" charset="0"/>
              <a:buChar char="•"/>
            </a:pPr>
            <a:r>
              <a:rPr lang="en-US" sz="1500" dirty="0"/>
              <a:t>Nine questions measuring reading skills</a:t>
            </a:r>
          </a:p>
          <a:p>
            <a:pPr lvl="1" fontAlgn="base">
              <a:buFont typeface="Arial" charset="0"/>
              <a:buChar char="•"/>
            </a:pPr>
            <a:r>
              <a:rPr lang="en-US" sz="1500" dirty="0"/>
              <a:t>Nine questions measuring writing skills</a:t>
            </a:r>
          </a:p>
          <a:p>
            <a:pPr lvl="1" fontAlgn="base">
              <a:buFont typeface="Arial" charset="0"/>
              <a:buChar char="•"/>
            </a:pPr>
            <a:r>
              <a:rPr lang="en-US" sz="1500" dirty="0"/>
              <a:t>Nine questions measuring mathematics skills</a:t>
            </a:r>
          </a:p>
          <a:p>
            <a:endParaRPr lang="en-US" sz="16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33367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Artifacts</a:t>
            </a:r>
          </a:p>
        </p:txBody>
      </p:sp>
      <p:sp>
        <p:nvSpPr>
          <p:cNvPr id="3" name="Content Placeholder 2"/>
          <p:cNvSpPr>
            <a:spLocks noGrp="1"/>
          </p:cNvSpPr>
          <p:nvPr>
            <p:ph idx="1"/>
          </p:nvPr>
        </p:nvSpPr>
        <p:spPr/>
        <p:txBody>
          <a:bodyPr>
            <a:normAutofit fontScale="47500" lnSpcReduction="20000"/>
          </a:bodyPr>
          <a:lstStyle/>
          <a:p>
            <a:pPr>
              <a:buFont typeface="Arial" panose="020B0604020202020204" pitchFamily="34" charset="0"/>
              <a:buChar char="•"/>
            </a:pPr>
            <a:r>
              <a:rPr lang="en-US" sz="2500" dirty="0"/>
              <a:t> Defined: </a:t>
            </a:r>
            <a:r>
              <a:rPr lang="en-US" sz="2500" b="1" dirty="0">
                <a:cs typeface="Courier"/>
              </a:rPr>
              <a:t>ar·ti·fact</a:t>
            </a:r>
            <a:r>
              <a:rPr lang="en-US" sz="2500" dirty="0">
                <a:cs typeface="Courier"/>
              </a:rPr>
              <a:t> </a:t>
            </a:r>
            <a:r>
              <a:rPr lang="en-US" sz="2500" b="1" i="1" dirty="0">
                <a:cs typeface="Courier"/>
              </a:rPr>
              <a:t>noun</a:t>
            </a:r>
            <a:r>
              <a:rPr lang="en-US" sz="2500" dirty="0">
                <a:cs typeface="Courier"/>
              </a:rPr>
              <a:t> \ˈär-ti-ˌfakt\  </a:t>
            </a:r>
            <a:r>
              <a:rPr lang="en-US" sz="2500" b="1" dirty="0">
                <a:cs typeface="Courier"/>
              </a:rPr>
              <a:t>a:</a:t>
            </a:r>
            <a:r>
              <a:rPr lang="en-US" sz="2500" dirty="0">
                <a:cs typeface="Courier"/>
              </a:rPr>
              <a:t>  something created by humans usually for a practical purpose; </a:t>
            </a:r>
            <a:r>
              <a:rPr lang="en-US" sz="2500" i="1" dirty="0">
                <a:cs typeface="Courier"/>
              </a:rPr>
              <a:t>especially</a:t>
            </a:r>
            <a:r>
              <a:rPr lang="en-US" sz="2500" dirty="0">
                <a:cs typeface="Courier"/>
              </a:rPr>
              <a:t> </a:t>
            </a:r>
            <a:r>
              <a:rPr lang="en-US" sz="2500" b="1" dirty="0">
                <a:cs typeface="Courier"/>
              </a:rPr>
              <a:t>:</a:t>
            </a:r>
            <a:r>
              <a:rPr lang="en-US" sz="2500" dirty="0">
                <a:cs typeface="Courier"/>
              </a:rPr>
              <a:t>  an object remaining from a particular period.</a:t>
            </a:r>
            <a:r>
              <a:rPr lang="en-US" sz="2500" dirty="0"/>
              <a:t> </a:t>
            </a:r>
          </a:p>
          <a:p>
            <a:pPr>
              <a:buFont typeface="Arial" panose="020B0604020202020204" pitchFamily="34" charset="0"/>
              <a:buChar char="•"/>
            </a:pPr>
            <a:r>
              <a:rPr lang="en-US" sz="2500" dirty="0"/>
              <a:t> Each course submits at least one type of artifact</a:t>
            </a:r>
          </a:p>
          <a:p>
            <a:pPr>
              <a:buFont typeface="Arial" panose="020B0604020202020204" pitchFamily="34" charset="0"/>
              <a:buChar char="•"/>
            </a:pPr>
            <a:r>
              <a:rPr lang="en-US" sz="2500" dirty="0"/>
              <a:t> Can submit different artifacts</a:t>
            </a:r>
          </a:p>
          <a:p>
            <a:pPr>
              <a:buFont typeface="Arial" panose="020B0604020202020204" pitchFamily="34" charset="0"/>
              <a:buChar char="•"/>
            </a:pPr>
            <a:r>
              <a:rPr lang="en-US" sz="2500" dirty="0"/>
              <a:t> Many classes have a specific assignment that will be</a:t>
            </a:r>
          </a:p>
          <a:p>
            <a:pPr marL="0" indent="0">
              <a:buNone/>
            </a:pPr>
            <a:r>
              <a:rPr lang="en-US" sz="2500" dirty="0"/>
              <a:t>   designated the critical thinking artifact.</a:t>
            </a:r>
          </a:p>
          <a:p>
            <a:pPr>
              <a:buFont typeface="Arial" panose="020B0604020202020204" pitchFamily="34" charset="0"/>
              <a:buChar char="•"/>
            </a:pPr>
            <a:r>
              <a:rPr lang="en-US" sz="2500" dirty="0"/>
              <a:t> Random sample from class is scored</a:t>
            </a:r>
          </a:p>
          <a:p>
            <a:pPr>
              <a:buFont typeface="Arial" panose="020B0604020202020204" pitchFamily="34" charset="0"/>
              <a:buChar char="•"/>
            </a:pPr>
            <a:r>
              <a:rPr lang="en-US" sz="2500" dirty="0"/>
              <a:t> Scoring is performed by CT</a:t>
            </a:r>
            <a:r>
              <a:rPr lang="en-US" sz="2500" baseline="30000" dirty="0"/>
              <a:t>2</a:t>
            </a:r>
            <a:r>
              <a:rPr lang="en-US" sz="2500" dirty="0"/>
              <a:t> Faculty Scholars using the</a:t>
            </a:r>
          </a:p>
          <a:p>
            <a:pPr marL="0" indent="0">
              <a:buNone/>
            </a:pPr>
            <a:r>
              <a:rPr lang="en-US" sz="2500" dirty="0"/>
              <a:t>   AAC&amp;U Critical Thinking rubric</a:t>
            </a:r>
          </a:p>
          <a:p>
            <a:pPr>
              <a:buFont typeface="Arial" panose="020B0604020202020204" pitchFamily="34" charset="0"/>
              <a:buChar char="•"/>
            </a:pPr>
            <a:r>
              <a:rPr lang="en-US" sz="2500" dirty="0"/>
              <a:t> Examples:</a:t>
            </a:r>
          </a:p>
          <a:p>
            <a:pPr lvl="1">
              <a:buFont typeface="Arial" panose="020B0604020202020204" pitchFamily="34" charset="0"/>
              <a:buChar char="•"/>
            </a:pPr>
            <a:r>
              <a:rPr lang="en-US" sz="2500" dirty="0"/>
              <a:t>Essay</a:t>
            </a:r>
          </a:p>
          <a:p>
            <a:pPr lvl="1">
              <a:buFont typeface="Arial" panose="020B0604020202020204" pitchFamily="34" charset="0"/>
              <a:buChar char="•"/>
            </a:pPr>
            <a:r>
              <a:rPr lang="en-US" sz="2500" dirty="0"/>
              <a:t>Project</a:t>
            </a:r>
          </a:p>
          <a:p>
            <a:pPr lvl="1">
              <a:buFont typeface="Arial" panose="020B0604020202020204" pitchFamily="34" charset="0"/>
              <a:buChar char="•"/>
            </a:pPr>
            <a:r>
              <a:rPr lang="en-US" sz="2500" dirty="0"/>
              <a:t>Critique </a:t>
            </a:r>
          </a:p>
          <a:p>
            <a:pPr lvl="1">
              <a:buFont typeface="Arial" panose="020B0604020202020204" pitchFamily="34" charset="0"/>
              <a:buChar char="•"/>
            </a:pPr>
            <a:r>
              <a:rPr lang="en-US" sz="2500" dirty="0"/>
              <a:t>Video</a:t>
            </a:r>
          </a:p>
          <a:p>
            <a:pPr lvl="1">
              <a:buFont typeface="Arial" panose="020B0604020202020204" pitchFamily="34" charset="0"/>
              <a:buChar char="•"/>
            </a:pPr>
            <a:r>
              <a:rPr lang="en-US" sz="2500" dirty="0"/>
              <a:t>Poster Presentation</a:t>
            </a:r>
          </a:p>
          <a:p>
            <a:pPr lvl="1">
              <a:buFont typeface="Arial" panose="020B0604020202020204" pitchFamily="34" charset="0"/>
              <a:buChar char="•"/>
            </a:pPr>
            <a:r>
              <a:rPr lang="en-US" sz="2500" dirty="0"/>
              <a:t>Portfolio</a:t>
            </a:r>
          </a:p>
          <a:p>
            <a:pPr lvl="1">
              <a:buFont typeface="Arial" panose="020B0604020202020204" pitchFamily="34" charset="0"/>
              <a:buChar char="•"/>
            </a:pPr>
            <a:endParaRPr lang="en-US" dirty="0"/>
          </a:p>
        </p:txBody>
      </p:sp>
      <p:pic>
        <p:nvPicPr>
          <p:cNvPr id="4" name="Picture 3" descr="tig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4831" y="2342015"/>
            <a:ext cx="5408457" cy="3332751"/>
          </a:xfrm>
          <a:prstGeom prst="rect">
            <a:avLst/>
          </a:prstGeom>
        </p:spPr>
      </p:pic>
      <p:pic>
        <p:nvPicPr>
          <p:cNvPr id="5" name="Picture 4"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2052601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4" y="286603"/>
            <a:ext cx="10062376" cy="1450757"/>
          </a:xfrm>
        </p:spPr>
        <p:txBody>
          <a:bodyPr/>
          <a:lstStyle/>
          <a:p>
            <a:r>
              <a:rPr lang="en-US" dirty="0"/>
              <a:t>Artifacts: </a:t>
            </a:r>
            <a:r>
              <a:rPr lang="en-US" sz="3200" dirty="0">
                <a:hlinkClick r:id="rId2"/>
              </a:rPr>
              <a:t>AAC&amp;U Critical Thinking VALUE Rubric</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7539" y="1796994"/>
            <a:ext cx="7577882" cy="4486641"/>
          </a:xfrm>
        </p:spPr>
      </p:pic>
      <p:pic>
        <p:nvPicPr>
          <p:cNvPr id="7" name="Picture 6" descr="Macintosh HD:Users:davidknox:Documents:CT2 _logo.jpg"/>
          <p:cNvPicPr/>
          <p:nvPr/>
        </p:nvPicPr>
        <p:blipFill>
          <a:blip r:embed="rId4">
            <a:extLst>
              <a:ext uri="{28A0092B-C50C-407E-A947-70E740481C1C}">
                <a14:useLocalDpi xmlns:a14="http://schemas.microsoft.com/office/drawing/2010/main" val="0"/>
              </a:ext>
            </a:extLst>
          </a:blip>
          <a:srcRect/>
          <a:stretch>
            <a:fillRect/>
          </a:stretch>
        </p:blipFill>
        <p:spPr bwMode="auto">
          <a:xfrm>
            <a:off x="9399523" y="108655"/>
            <a:ext cx="2438400" cy="1551904"/>
          </a:xfrm>
          <a:prstGeom prst="rect">
            <a:avLst/>
          </a:prstGeom>
          <a:noFill/>
          <a:ln>
            <a:noFill/>
          </a:ln>
        </p:spPr>
      </p:pic>
    </p:spTree>
    <p:extLst>
      <p:ext uri="{BB962C8B-B14F-4D97-AF65-F5344CB8AC3E}">
        <p14:creationId xmlns:p14="http://schemas.microsoft.com/office/powerpoint/2010/main" val="240213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Artifacts: </a:t>
            </a:r>
            <a:r>
              <a:rPr lang="en-US" sz="4000" dirty="0"/>
              <a:t>“Visual Essay”</a:t>
            </a: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3949" y="1846263"/>
            <a:ext cx="3403130" cy="447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726847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4" y="178229"/>
            <a:ext cx="10333747" cy="1450757"/>
          </a:xfrm>
        </p:spPr>
        <p:txBody>
          <a:bodyPr>
            <a:normAutofit/>
          </a:bodyPr>
          <a:lstStyle/>
          <a:p>
            <a:r>
              <a:rPr lang="en-US" sz="4400" dirty="0"/>
              <a:t>NSSE: Development of Transferrable Skills Topical Module</a:t>
            </a:r>
          </a:p>
        </p:txBody>
      </p:sp>
      <p:pic>
        <p:nvPicPr>
          <p:cNvPr id="8" name="Picture 7"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346" y="1815440"/>
            <a:ext cx="7173471" cy="4502023"/>
          </a:xfrm>
        </p:spPr>
      </p:pic>
    </p:spTree>
    <p:extLst>
      <p:ext uri="{BB962C8B-B14F-4D97-AF65-F5344CB8AC3E}">
        <p14:creationId xmlns:p14="http://schemas.microsoft.com/office/powerpoint/2010/main" val="119466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4" y="178229"/>
            <a:ext cx="10333747" cy="1450757"/>
          </a:xfrm>
        </p:spPr>
        <p:txBody>
          <a:bodyPr>
            <a:normAutofit/>
          </a:bodyPr>
          <a:lstStyle/>
          <a:p>
            <a:r>
              <a:rPr lang="en-US" sz="4400" dirty="0"/>
              <a:t>Pecha Kucha</a:t>
            </a:r>
          </a:p>
        </p:txBody>
      </p:sp>
      <p:pic>
        <p:nvPicPr>
          <p:cNvPr id="8" name="Picture 7" descr="Macintosh HD:Users:davidknox:Documents:CT2 _logo.jpg"/>
          <p:cNvPicPr/>
          <p:nvPr/>
        </p:nvPicPr>
        <p:blipFill>
          <a:blip r:embed="rId3">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
        <p:nvSpPr>
          <p:cNvPr id="5" name="Content Placeholder 4">
            <a:extLst>
              <a:ext uri="{FF2B5EF4-FFF2-40B4-BE49-F238E27FC236}">
                <a16:creationId xmlns:a16="http://schemas.microsoft.com/office/drawing/2014/main" id="{9C538B8A-D32F-49F7-972A-1BB9849DA7C5}"/>
              </a:ext>
            </a:extLst>
          </p:cNvPr>
          <p:cNvSpPr>
            <a:spLocks noGrp="1"/>
          </p:cNvSpPr>
          <p:nvPr>
            <p:ph idx="1"/>
          </p:nvPr>
        </p:nvSpPr>
        <p:spPr>
          <a:xfrm>
            <a:off x="1097280" y="1845733"/>
            <a:ext cx="10058400" cy="4400321"/>
          </a:xfrm>
        </p:spPr>
        <p:txBody>
          <a:bodyPr>
            <a:normAutofit/>
          </a:bodyPr>
          <a:lstStyle/>
          <a:p>
            <a:r>
              <a:rPr lang="en-US" sz="2800" dirty="0"/>
              <a:t>Pecha Kucha is a presentation format where you show 20 images, each for 20 seconds. The images advance automatically and you talk along to the images.</a:t>
            </a:r>
          </a:p>
          <a:p>
            <a:pPr lvl="1">
              <a:buFont typeface="Arial" panose="020B0604020202020204" pitchFamily="34" charset="0"/>
              <a:buChar char="•"/>
            </a:pPr>
            <a:r>
              <a:rPr lang="en-US" sz="2600" dirty="0"/>
              <a:t>A great tool for developing critical thinking skills.</a:t>
            </a:r>
          </a:p>
          <a:p>
            <a:pPr lvl="1">
              <a:buFont typeface="Arial" panose="020B0604020202020204" pitchFamily="34" charset="0"/>
              <a:buChar char="•"/>
            </a:pPr>
            <a:r>
              <a:rPr lang="en-US" sz="2600" dirty="0"/>
              <a:t>An effective tool for assessing critical thinking skills (using a rubric such as the AAC&amp;U CT Rubric).</a:t>
            </a:r>
          </a:p>
          <a:p>
            <a:pPr lvl="1">
              <a:buFont typeface="Arial" panose="020B0604020202020204" pitchFamily="34" charset="0"/>
              <a:buChar char="•"/>
            </a:pPr>
            <a:endParaRPr lang="en-US" sz="2600" dirty="0"/>
          </a:p>
        </p:txBody>
      </p:sp>
      <p:pic>
        <p:nvPicPr>
          <p:cNvPr id="6" name="S8abPSCDCvs">
            <a:hlinkClick r:id="" action="ppaction://media"/>
            <a:extLst>
              <a:ext uri="{FF2B5EF4-FFF2-40B4-BE49-F238E27FC236}">
                <a16:creationId xmlns:a16="http://schemas.microsoft.com/office/drawing/2014/main" id="{29B78571-BDF4-4686-B671-0C71281498FF}"/>
              </a:ext>
            </a:extLst>
          </p:cNvPr>
          <p:cNvPicPr>
            <a:picLocks noRot="1" noChangeAspect="1"/>
          </p:cNvPicPr>
          <p:nvPr>
            <a:videoFile r:link="rId1"/>
          </p:nvPr>
        </p:nvPicPr>
        <p:blipFill>
          <a:blip r:embed="rId4"/>
          <a:stretch>
            <a:fillRect/>
          </a:stretch>
        </p:blipFill>
        <p:spPr>
          <a:xfrm>
            <a:off x="5130800" y="3922801"/>
            <a:ext cx="3097671" cy="2323253"/>
          </a:xfrm>
          <a:prstGeom prst="rect">
            <a:avLst/>
          </a:prstGeom>
        </p:spPr>
      </p:pic>
    </p:spTree>
    <p:extLst>
      <p:ext uri="{BB962C8B-B14F-4D97-AF65-F5344CB8AC3E}">
        <p14:creationId xmlns:p14="http://schemas.microsoft.com/office/powerpoint/2010/main" val="898568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7201" y="477080"/>
            <a:ext cx="4696542" cy="1938992"/>
          </a:xfrm>
          <a:prstGeom prst="rect">
            <a:avLst/>
          </a:prstGeom>
          <a:noFill/>
        </p:spPr>
        <p:txBody>
          <a:bodyPr wrap="none" rtlCol="0">
            <a:spAutoFit/>
          </a:bodyPr>
          <a:lstStyle/>
          <a:p>
            <a:pPr algn="ctr"/>
            <a:r>
              <a:rPr lang="en-US" sz="4800" b="1" dirty="0"/>
              <a:t>Thank You!</a:t>
            </a:r>
          </a:p>
          <a:p>
            <a:r>
              <a:rPr lang="en-US" dirty="0"/>
              <a:t>Please visit our web site for further information:</a:t>
            </a:r>
          </a:p>
          <a:p>
            <a:endParaRPr lang="en-US" dirty="0"/>
          </a:p>
          <a:p>
            <a:pPr algn="ctr"/>
            <a:r>
              <a:rPr lang="en-US" dirty="0">
                <a:hlinkClick r:id="rId2"/>
              </a:rPr>
              <a:t>http://www.clemson.edu/thinks2</a:t>
            </a:r>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334" y="2274757"/>
            <a:ext cx="5270279" cy="3517900"/>
          </a:xfrm>
          <a:prstGeom prst="rect">
            <a:avLst/>
          </a:prstGeom>
        </p:spPr>
      </p:pic>
      <p:sp>
        <p:nvSpPr>
          <p:cNvPr id="4" name="TextBox 3"/>
          <p:cNvSpPr txBox="1"/>
          <p:nvPr/>
        </p:nvSpPr>
        <p:spPr>
          <a:xfrm>
            <a:off x="4591954" y="5792658"/>
            <a:ext cx="2987036" cy="307777"/>
          </a:xfrm>
          <a:prstGeom prst="rect">
            <a:avLst/>
          </a:prstGeom>
          <a:noFill/>
        </p:spPr>
        <p:txBody>
          <a:bodyPr wrap="none" rtlCol="0">
            <a:spAutoFit/>
          </a:bodyPr>
          <a:lstStyle/>
          <a:p>
            <a:r>
              <a:rPr lang="en-US" sz="1400" i="1" dirty="0"/>
              <a:t>2016 Clemson Thinks</a:t>
            </a:r>
            <a:r>
              <a:rPr lang="en-US" sz="1400" i="1" baseline="30000" dirty="0"/>
              <a:t>2</a:t>
            </a:r>
            <a:r>
              <a:rPr lang="en-US" sz="1400" i="1" dirty="0"/>
              <a:t> Faculty Institute</a:t>
            </a:r>
          </a:p>
        </p:txBody>
      </p:sp>
    </p:spTree>
    <p:extLst>
      <p:ext uri="{BB962C8B-B14F-4D97-AF65-F5344CB8AC3E}">
        <p14:creationId xmlns:p14="http://schemas.microsoft.com/office/powerpoint/2010/main" val="143306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 Research Associates Study: 2009*</a:t>
            </a:r>
          </a:p>
        </p:txBody>
      </p:sp>
      <p:sp>
        <p:nvSpPr>
          <p:cNvPr id="3" name="Content Placeholder 2"/>
          <p:cNvSpPr>
            <a:spLocks noGrp="1"/>
          </p:cNvSpPr>
          <p:nvPr>
            <p:ph idx="1"/>
          </p:nvPr>
        </p:nvSpPr>
        <p:spPr/>
        <p:txBody>
          <a:bodyPr>
            <a:normAutofit fontScale="92500" lnSpcReduction="10000"/>
          </a:bodyPr>
          <a:lstStyle/>
          <a:p>
            <a:pPr lvl="7">
              <a:buFont typeface="Arial" charset="0"/>
              <a:buChar char="•"/>
            </a:pPr>
            <a:r>
              <a:rPr lang="en-US" sz="2400" dirty="0"/>
              <a:t>Intellectual and practical skills </a:t>
            </a:r>
          </a:p>
          <a:p>
            <a:pPr lvl="8">
              <a:buFont typeface="Arial" charset="0"/>
              <a:buChar char="•"/>
            </a:pPr>
            <a:r>
              <a:rPr lang="en-US" sz="2400" dirty="0"/>
              <a:t> The ability to communicate effectively, orally and in writing (89%) </a:t>
            </a:r>
          </a:p>
          <a:p>
            <a:pPr lvl="8">
              <a:buFont typeface="Arial" charset="0"/>
              <a:buChar char="•"/>
            </a:pPr>
            <a:r>
              <a:rPr lang="en-US" sz="2400" dirty="0"/>
              <a:t> Critical thinking and analytical reasoning skills (81%) </a:t>
            </a:r>
          </a:p>
          <a:p>
            <a:pPr lvl="8">
              <a:buFont typeface="Arial" charset="0"/>
              <a:buChar char="•"/>
            </a:pPr>
            <a:r>
              <a:rPr lang="en-US" sz="2400" dirty="0"/>
              <a:t> The ability to analyze and solve complex problems (75%) </a:t>
            </a:r>
          </a:p>
          <a:p>
            <a:pPr lvl="8">
              <a:buFont typeface="Arial" charset="0"/>
              <a:buChar char="•"/>
            </a:pPr>
            <a:r>
              <a:rPr lang="en-US" sz="2400" dirty="0"/>
              <a:t> Teamwork skills and the ability to collaborate with others in diverse     group settings (71%) </a:t>
            </a:r>
          </a:p>
          <a:p>
            <a:pPr lvl="8">
              <a:buFont typeface="Arial" charset="0"/>
              <a:buChar char="•"/>
            </a:pPr>
            <a:r>
              <a:rPr lang="en-US" sz="2400" dirty="0"/>
              <a:t> The ability to innovate and be creative (70%) </a:t>
            </a:r>
          </a:p>
          <a:p>
            <a:pPr lvl="8">
              <a:buFont typeface="Arial" charset="0"/>
              <a:buChar char="•"/>
            </a:pPr>
            <a:r>
              <a:rPr lang="en-US" sz="2400" dirty="0"/>
              <a:t> The ability to locate, organize, and evaluate information from multiple </a:t>
            </a:r>
          </a:p>
          <a:p>
            <a:pPr lvl="8">
              <a:buFont typeface="Arial" charset="0"/>
              <a:buChar char="•"/>
            </a:pPr>
            <a:r>
              <a:rPr lang="en-US" sz="2400" dirty="0"/>
              <a:t>sources (68%) </a:t>
            </a:r>
          </a:p>
          <a:p>
            <a:pPr lvl="8">
              <a:buFont typeface="Arial" charset="0"/>
              <a:buChar char="•"/>
            </a:pPr>
            <a:r>
              <a:rPr lang="en-US" sz="2400" dirty="0"/>
              <a:t> The ability to work with numbers and understand statistics (63%) </a:t>
            </a:r>
          </a:p>
          <a:p>
            <a:r>
              <a:rPr lang="en-US" sz="1500" dirty="0"/>
              <a:t>* </a:t>
            </a:r>
            <a:r>
              <a:rPr lang="en-US" sz="1500" dirty="0">
                <a:hlinkClick r:id="rId2"/>
              </a:rPr>
              <a:t>http://www.aacu.org/sites/default/files/files/LEAP/2009_EmployerSurvey.pdf</a:t>
            </a:r>
            <a:endParaRPr lang="en-US" sz="1500" dirty="0"/>
          </a:p>
        </p:txBody>
      </p:sp>
    </p:spTree>
    <p:extLst>
      <p:ext uri="{BB962C8B-B14F-4D97-AF65-F5344CB8AC3E}">
        <p14:creationId xmlns:p14="http://schemas.microsoft.com/office/powerpoint/2010/main" val="110834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 Research Associates Study: 2009*</a:t>
            </a:r>
          </a:p>
        </p:txBody>
      </p:sp>
      <p:sp>
        <p:nvSpPr>
          <p:cNvPr id="3" name="Content Placeholder 2"/>
          <p:cNvSpPr>
            <a:spLocks noGrp="1"/>
          </p:cNvSpPr>
          <p:nvPr>
            <p:ph idx="1"/>
          </p:nvPr>
        </p:nvSpPr>
        <p:spPr>
          <a:xfrm>
            <a:off x="1097279" y="1962466"/>
            <a:ext cx="10177077" cy="4272964"/>
          </a:xfrm>
        </p:spPr>
        <p:txBody>
          <a:bodyPr>
            <a:normAutofit/>
          </a:bodyPr>
          <a:lstStyle/>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dirty="0"/>
              <a:t>* </a:t>
            </a:r>
            <a:r>
              <a:rPr lang="en-US" sz="1500" dirty="0">
                <a:hlinkClick r:id="rId2"/>
              </a:rPr>
              <a:t>http://www.aacu.org/sites/default/files/files/LEAP/2009_EmployerSurvey.pdf</a:t>
            </a:r>
            <a:endParaRPr lang="en-US" sz="1500" dirty="0"/>
          </a:p>
          <a:p>
            <a:endParaRPr lang="en-US"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536" y="1838529"/>
            <a:ext cx="6061477" cy="3852153"/>
          </a:xfrm>
          <a:prstGeom prst="rect">
            <a:avLst/>
          </a:prstGeom>
        </p:spPr>
      </p:pic>
    </p:spTree>
    <p:extLst>
      <p:ext uri="{BB962C8B-B14F-4D97-AF65-F5344CB8AC3E}">
        <p14:creationId xmlns:p14="http://schemas.microsoft.com/office/powerpoint/2010/main" val="17146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Defined</a:t>
            </a:r>
          </a:p>
        </p:txBody>
      </p:sp>
      <p:sp>
        <p:nvSpPr>
          <p:cNvPr id="3" name="Content Placeholder 2"/>
          <p:cNvSpPr>
            <a:spLocks noGrp="1"/>
          </p:cNvSpPr>
          <p:nvPr>
            <p:ph idx="1"/>
          </p:nvPr>
        </p:nvSpPr>
        <p:spPr>
          <a:xfrm>
            <a:off x="1022583" y="1845734"/>
            <a:ext cx="10058400" cy="4023360"/>
          </a:xfrm>
        </p:spPr>
        <p:txBody>
          <a:bodyPr>
            <a:normAutofit fontScale="92500" lnSpcReduction="10000"/>
          </a:bodyPr>
          <a:lstStyle/>
          <a:p>
            <a:pPr marL="0" indent="0" algn="ctr">
              <a:buNone/>
            </a:pPr>
            <a:r>
              <a:rPr lang="en-US" sz="3200" dirty="0"/>
              <a:t>“Critical thinking is the process of </a:t>
            </a:r>
            <a:r>
              <a:rPr lang="en-US" sz="3200" u="sng" dirty="0"/>
              <a:t>purposeful</a:t>
            </a:r>
            <a:r>
              <a:rPr lang="en-US" sz="3200" dirty="0"/>
              <a:t>, reflective judgment. Critical thinking manifests itself in giving reasoned and fair-minded consideration to </a:t>
            </a:r>
            <a:r>
              <a:rPr lang="en-US" sz="3200" i="1" dirty="0"/>
              <a:t>evidence, conceptualizations, methods, contexts, and standards</a:t>
            </a:r>
            <a:r>
              <a:rPr lang="en-US" sz="3200" dirty="0"/>
              <a:t> in order to decide what to believe or what to do.” </a:t>
            </a:r>
            <a:r>
              <a:rPr lang="en-US" sz="1500" i="1" dirty="0"/>
              <a:t>(Facione, 2010).</a:t>
            </a:r>
          </a:p>
          <a:p>
            <a:pPr marL="0" indent="0" algn="ctr">
              <a:buNone/>
            </a:pPr>
            <a:r>
              <a:rPr lang="en-US" sz="3200" dirty="0"/>
              <a:t>“The intellectually disciplined process of </a:t>
            </a:r>
            <a:r>
              <a:rPr lang="en-US" sz="3200" u="sng" dirty="0"/>
              <a:t>actively</a:t>
            </a:r>
            <a:r>
              <a:rPr lang="en-US" sz="3200" dirty="0"/>
              <a:t> and </a:t>
            </a:r>
            <a:r>
              <a:rPr lang="en-US" sz="3200" u="sng" dirty="0"/>
              <a:t>skillfully</a:t>
            </a:r>
            <a:r>
              <a:rPr lang="en-US" sz="3200" dirty="0"/>
              <a:t> </a:t>
            </a:r>
            <a:r>
              <a:rPr lang="en-US" sz="3200" b="1" dirty="0"/>
              <a:t>conceptualizing, applying, analyzing, synthesizing, and/or evaluating information </a:t>
            </a:r>
            <a:r>
              <a:rPr lang="en-US" sz="3200" dirty="0"/>
              <a:t>gathered from, or generated by, </a:t>
            </a:r>
            <a:r>
              <a:rPr lang="en-US" sz="3200" i="1" dirty="0"/>
              <a:t>observation, experience, reflection, reasoning, or communication</a:t>
            </a:r>
            <a:r>
              <a:rPr lang="en-US" sz="3200" dirty="0"/>
              <a:t>, as a guide to belief and action”</a:t>
            </a:r>
            <a:r>
              <a:rPr lang="en-US" sz="1400" i="1" dirty="0"/>
              <a:t>(Scriven and Paul, 1987).</a:t>
            </a:r>
            <a:r>
              <a:rPr lang="en-US" sz="3200" dirty="0"/>
              <a:t>  </a:t>
            </a:r>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76109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Defined</a:t>
            </a:r>
          </a:p>
        </p:txBody>
      </p:sp>
      <p:sp>
        <p:nvSpPr>
          <p:cNvPr id="3" name="Content Placeholder 2"/>
          <p:cNvSpPr>
            <a:spLocks noGrp="1"/>
          </p:cNvSpPr>
          <p:nvPr>
            <p:ph idx="1"/>
          </p:nvPr>
        </p:nvSpPr>
        <p:spPr>
          <a:xfrm>
            <a:off x="1022583" y="1845734"/>
            <a:ext cx="10058400" cy="4023360"/>
          </a:xfrm>
        </p:spPr>
        <p:txBody>
          <a:bodyPr>
            <a:normAutofit fontScale="92500" lnSpcReduction="10000"/>
          </a:bodyPr>
          <a:lstStyle/>
          <a:p>
            <a:pPr marL="0" indent="0" algn="ctr">
              <a:buNone/>
            </a:pPr>
            <a:r>
              <a:rPr lang="en-US" sz="2300" dirty="0"/>
              <a:t>“Critical thinking is the use of those cognitive skills or strategies that increase the probability of a desired outcome. It is used to describe thinking that is </a:t>
            </a:r>
            <a:r>
              <a:rPr lang="en-US" sz="2300" b="1" dirty="0"/>
              <a:t>purposeful</a:t>
            </a:r>
            <a:r>
              <a:rPr lang="en-US" sz="2300" dirty="0"/>
              <a:t>, reasoned, and goal directed </a:t>
            </a:r>
            <a:r>
              <a:rPr lang="mr-IN" sz="2300" dirty="0"/>
              <a:t>–</a:t>
            </a:r>
            <a:r>
              <a:rPr lang="en-US" sz="2300" dirty="0"/>
              <a:t> the kind of thinking involved in solving problems, formulating inferences, calculating likelihoods, and making decisions, when the thinker is using skills that are thoughtful and effective for the particular context and type of thinking task.”  </a:t>
            </a:r>
            <a:r>
              <a:rPr lang="en-US" sz="1400" i="1" dirty="0"/>
              <a:t>(Halpern, 2014)</a:t>
            </a:r>
          </a:p>
          <a:p>
            <a:pPr marL="0" indent="0" algn="ctr">
              <a:buNone/>
            </a:pPr>
            <a:r>
              <a:rPr lang="en-US" sz="2300" i="1" dirty="0"/>
              <a:t>“</a:t>
            </a:r>
            <a:r>
              <a:rPr lang="en-US" sz="2300" dirty="0"/>
              <a:t>Being a critical thinker involves more than cognitive activities such as logical reasoning or scrutinizing arguments for assertions unsupported by empirical evidence. Thinking critically involves our recognizing the assumptions underlying our beliefs and behaviors. It means we can give justifications for our ideas and actions. Most important, perhaps, it means we try to judge the rationality of these justifications. We can do this by comparing them to a range of varying interpretations and perspectives. We can think through, project, and anticipate the consequences of those actions that are based on these justifications. And we can test the accuracy and rationality of these justifications against some kind of objective analysis of the "real" world as we understand it.” </a:t>
            </a:r>
            <a:r>
              <a:rPr lang="en-US" sz="1400" i="1" dirty="0"/>
              <a:t>(Brookfield, 1987)</a:t>
            </a:r>
            <a:r>
              <a:rPr lang="en-US" sz="1400" dirty="0"/>
              <a:t> </a:t>
            </a:r>
          </a:p>
          <a:p>
            <a:pPr marL="0" indent="0" algn="ctr">
              <a:buNone/>
            </a:pPr>
            <a:endParaRPr lang="en-US" sz="1400" i="1"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75900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Defined</a:t>
            </a:r>
          </a:p>
        </p:txBody>
      </p:sp>
      <p:sp>
        <p:nvSpPr>
          <p:cNvPr id="3" name="Content Placeholder 2"/>
          <p:cNvSpPr>
            <a:spLocks noGrp="1"/>
          </p:cNvSpPr>
          <p:nvPr>
            <p:ph idx="1"/>
          </p:nvPr>
        </p:nvSpPr>
        <p:spPr>
          <a:xfrm>
            <a:off x="1022583" y="1845734"/>
            <a:ext cx="10058400" cy="4023360"/>
          </a:xfrm>
        </p:spPr>
        <p:txBody>
          <a:bodyPr>
            <a:normAutofit fontScale="77500" lnSpcReduction="20000"/>
          </a:bodyPr>
          <a:lstStyle/>
          <a:p>
            <a:r>
              <a:rPr lang="en-US" sz="2800" dirty="0"/>
              <a:t>“It is the mark of an educated mind to be able to entertain a thought without accepting it.” </a:t>
            </a:r>
          </a:p>
          <a:p>
            <a:r>
              <a:rPr lang="en-US" sz="2800" i="1" dirty="0"/>
              <a:t>― </a:t>
            </a:r>
            <a:r>
              <a:rPr lang="en-US" sz="2800" i="1" dirty="0">
                <a:solidFill>
                  <a:schemeClr val="tx1"/>
                </a:solidFill>
              </a:rPr>
              <a:t>Aristotle, Metaphysics</a:t>
            </a:r>
          </a:p>
          <a:p>
            <a:r>
              <a:rPr lang="en-US" sz="2800" dirty="0"/>
              <a:t>“All that we are is the result of what we have thought: it is founded on our thoughts and made up of our thoughts.”</a:t>
            </a:r>
          </a:p>
          <a:p>
            <a:r>
              <a:rPr lang="en-US" sz="2800" dirty="0"/>
              <a:t>–– </a:t>
            </a:r>
            <a:r>
              <a:rPr lang="en-US" sz="2800" i="1" dirty="0"/>
              <a:t>Buddha, Dhammapada</a:t>
            </a:r>
          </a:p>
          <a:p>
            <a:r>
              <a:rPr lang="en-US" sz="2800" dirty="0"/>
              <a:t>“Learning without thought is labor lost; thought without learning is perilous”</a:t>
            </a:r>
          </a:p>
          <a:p>
            <a:r>
              <a:rPr lang="en-US" sz="2800" i="1" dirty="0"/>
              <a:t>–– Confucius, Analects</a:t>
            </a:r>
          </a:p>
          <a:p>
            <a:r>
              <a:rPr lang="en-US" sz="2800" dirty="0"/>
              <a:t>“Read not to contradict and confute; nor to believe and take for granted; nor to find talk and discourse; but to weigh and consider”</a:t>
            </a:r>
          </a:p>
          <a:p>
            <a:r>
              <a:rPr lang="en-US" sz="2800" i="1" dirty="0"/>
              <a:t>–– Francis Bacon, “Of Studies”</a:t>
            </a:r>
          </a:p>
          <a:p>
            <a:endParaRPr lang="en-US" sz="32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89903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Mindset: </a:t>
            </a:r>
            <a:r>
              <a:rPr lang="en-US" sz="2000" dirty="0"/>
              <a:t>Eagerness and Skills</a:t>
            </a:r>
          </a:p>
        </p:txBody>
      </p:sp>
      <p:sp>
        <p:nvSpPr>
          <p:cNvPr id="3" name="Content Placeholder 2"/>
          <p:cNvSpPr>
            <a:spLocks noGrp="1"/>
          </p:cNvSpPr>
          <p:nvPr>
            <p:ph idx="1"/>
          </p:nvPr>
        </p:nvSpPr>
        <p:spPr>
          <a:xfrm>
            <a:off x="1022583" y="1845734"/>
            <a:ext cx="10058400" cy="4023360"/>
          </a:xfrm>
        </p:spPr>
        <p:txBody>
          <a:bodyPr>
            <a:normAutofit fontScale="92500" lnSpcReduction="20000"/>
          </a:bodyPr>
          <a:lstStyle/>
          <a:p>
            <a:r>
              <a:rPr lang="en-US" sz="3200" dirty="0"/>
              <a:t>“A person with a strong </a:t>
            </a:r>
            <a:r>
              <a:rPr lang="en-US" sz="3200" i="1" dirty="0"/>
              <a:t>disposition</a:t>
            </a:r>
            <a:r>
              <a:rPr lang="en-US" sz="3200" dirty="0"/>
              <a:t> toward critical thinking has the consistent internal motivation to engage problems and make decisions by critical thinking. Operationally this means three things: The person consistently </a:t>
            </a:r>
            <a:r>
              <a:rPr lang="en-US" sz="3200" i="1" dirty="0"/>
              <a:t>values</a:t>
            </a:r>
            <a:r>
              <a:rPr lang="en-US" sz="3200" dirty="0"/>
              <a:t> critical thinking, </a:t>
            </a:r>
            <a:r>
              <a:rPr lang="en-US" sz="3200" i="1" dirty="0"/>
              <a:t>believes</a:t>
            </a:r>
            <a:r>
              <a:rPr lang="en-US" sz="3200" dirty="0"/>
              <a:t> that using critical thinking skills offers the greatest promise for reaching good judgments, and </a:t>
            </a:r>
            <a:r>
              <a:rPr lang="en-US" sz="3200" i="1" dirty="0"/>
              <a:t>intends</a:t>
            </a:r>
            <a:r>
              <a:rPr lang="en-US" sz="3200" dirty="0"/>
              <a:t> to approach problems and decisions by applying critical thinking skills as best as he or she can. This combination of values, beliefs, and intentions forms the habits of mind that dispose the person toward critical thinking.”</a:t>
            </a:r>
          </a:p>
          <a:p>
            <a:r>
              <a:rPr lang="en-US" sz="2200" dirty="0"/>
              <a:t>–– Peter Facione, </a:t>
            </a:r>
            <a:r>
              <a:rPr lang="en-US" sz="2200" u="sng" dirty="0"/>
              <a:t>Think Critically</a:t>
            </a:r>
            <a:r>
              <a:rPr lang="en-US" sz="2200" dirty="0"/>
              <a:t>, Chapter 2.1 </a:t>
            </a:r>
          </a:p>
          <a:p>
            <a:endParaRPr lang="en-US" sz="3200" dirty="0"/>
          </a:p>
        </p:txBody>
      </p:sp>
      <p:pic>
        <p:nvPicPr>
          <p:cNvPr id="4" name="Picture 3" descr="Macintosh HD:Users:davidknox:Documents:CT2 _logo.jpg"/>
          <p:cNvPicPr/>
          <p:nvPr/>
        </p:nvPicPr>
        <p:blipFill>
          <a:blip r:embed="rId2">
            <a:extLst>
              <a:ext uri="{28A0092B-C50C-407E-A947-70E740481C1C}">
                <a14:useLocalDpi xmlns:a14="http://schemas.microsoft.com/office/drawing/2010/main" val="0"/>
              </a:ext>
            </a:extLst>
          </a:blip>
          <a:srcRect/>
          <a:stretch>
            <a:fillRect/>
          </a:stretch>
        </p:blipFill>
        <p:spPr bwMode="auto">
          <a:xfrm>
            <a:off x="9320011" y="178229"/>
            <a:ext cx="2438400" cy="1551904"/>
          </a:xfrm>
          <a:prstGeom prst="rect">
            <a:avLst/>
          </a:prstGeom>
          <a:noFill/>
          <a:ln>
            <a:noFill/>
          </a:ln>
        </p:spPr>
      </p:pic>
    </p:spTree>
    <p:extLst>
      <p:ext uri="{BB962C8B-B14F-4D97-AF65-F5344CB8AC3E}">
        <p14:creationId xmlns:p14="http://schemas.microsoft.com/office/powerpoint/2010/main" val="136119639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48312"/>
      </a:accent1>
      <a:accent2>
        <a:srgbClr val="7030A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11704</TotalTime>
  <Words>2573</Words>
  <Application>Microsoft Office PowerPoint</Application>
  <PresentationFormat>Widescreen</PresentationFormat>
  <Paragraphs>317</Paragraphs>
  <Slides>39</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Courier</vt:lpstr>
      <vt:lpstr>Mangal</vt:lpstr>
      <vt:lpstr>ＭＳ 明朝</vt:lpstr>
      <vt:lpstr>Times New Roman</vt:lpstr>
      <vt:lpstr>Verdana</vt:lpstr>
      <vt:lpstr>Wingdings</vt:lpstr>
      <vt:lpstr>Retrospect</vt:lpstr>
      <vt:lpstr>Assessing Critical Thinking Skills</vt:lpstr>
      <vt:lpstr>PowerPoint Presentation</vt:lpstr>
      <vt:lpstr>Attitude + Knowledge + Thinking Skills = Critical Thinking</vt:lpstr>
      <vt:lpstr>Hart Research Associates Study: 2009*</vt:lpstr>
      <vt:lpstr>Hart Research Associates Study: 2009*</vt:lpstr>
      <vt:lpstr>Critical Thinking, Defined</vt:lpstr>
      <vt:lpstr>Critical Thinking, Defined</vt:lpstr>
      <vt:lpstr>Critical Thinking, Defined</vt:lpstr>
      <vt:lpstr>Critical Thinking Mindset: Eagerness and Skills</vt:lpstr>
      <vt:lpstr>Critical Thinking Mindset: Eagerness and Skills</vt:lpstr>
      <vt:lpstr>Critical Thinking Mindset: Eagerness and Skills</vt:lpstr>
      <vt:lpstr>Critical Thinking Mindset: Eagerness and Skills</vt:lpstr>
      <vt:lpstr>CT2 Points of Assessment: Classes</vt:lpstr>
      <vt:lpstr>CT2 Points of Assessment:</vt:lpstr>
      <vt:lpstr>Critical Thinking Tests</vt:lpstr>
      <vt:lpstr>Critical Thinking Tests</vt:lpstr>
      <vt:lpstr>Critical Thinking Tests</vt:lpstr>
      <vt:lpstr>Critical Thinking Tests</vt:lpstr>
      <vt:lpstr>Critical Thinking Tests</vt:lpstr>
      <vt:lpstr>Critical Thinking Tests</vt:lpstr>
      <vt:lpstr>PowerPoint Presentation</vt:lpstr>
      <vt:lpstr>PowerPoint Presentation</vt:lpstr>
      <vt:lpstr>PowerPoint Presentation</vt:lpstr>
      <vt:lpstr>PowerPoint Presentation</vt:lpstr>
      <vt:lpstr>Critical Thinking Tests</vt:lpstr>
      <vt:lpstr>Critical Thinking Tests</vt:lpstr>
      <vt:lpstr>Critical Thinking Tests</vt:lpstr>
      <vt:lpstr>Critical Thinking Tests</vt:lpstr>
      <vt:lpstr>Critical Thinking Tests</vt:lpstr>
      <vt:lpstr>Assessments: CCTST vs. CAT</vt:lpstr>
      <vt:lpstr>Assessments: ETS® Proficiency Profile</vt:lpstr>
      <vt:lpstr>Assessments: ETS® Proficiency Profile</vt:lpstr>
      <vt:lpstr>Assessments: ETS® Proficiency Profile</vt:lpstr>
      <vt:lpstr>Artifacts</vt:lpstr>
      <vt:lpstr>Artifacts: AAC&amp;U Critical Thinking VALUE Rubric</vt:lpstr>
      <vt:lpstr>Artifacts: “Visual Essay”</vt:lpstr>
      <vt:lpstr>NSSE: Development of Transferrable Skills Topical Module</vt:lpstr>
      <vt:lpstr>Pecha Kucha</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“Energizing” Higher Education through Critical Thinking</dc:title>
  <dc:creator>Deanna Burns</dc:creator>
  <cp:lastModifiedBy>David Knox</cp:lastModifiedBy>
  <cp:revision>162</cp:revision>
  <dcterms:created xsi:type="dcterms:W3CDTF">2015-09-08T19:44:04Z</dcterms:created>
  <dcterms:modified xsi:type="dcterms:W3CDTF">2017-12-04T14:51:51Z</dcterms:modified>
</cp:coreProperties>
</file>