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comments/comment2.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45"/>
  </p:notesMasterIdLst>
  <p:sldIdLst>
    <p:sldId id="303" r:id="rId2"/>
    <p:sldId id="304" r:id="rId3"/>
    <p:sldId id="306" r:id="rId4"/>
    <p:sldId id="307" r:id="rId5"/>
    <p:sldId id="308" r:id="rId6"/>
    <p:sldId id="343" r:id="rId7"/>
    <p:sldId id="309" r:id="rId8"/>
    <p:sldId id="310" r:id="rId9"/>
    <p:sldId id="349" r:id="rId10"/>
    <p:sldId id="311" r:id="rId11"/>
    <p:sldId id="312" r:id="rId12"/>
    <p:sldId id="313" r:id="rId13"/>
    <p:sldId id="314" r:id="rId14"/>
    <p:sldId id="315" r:id="rId15"/>
    <p:sldId id="317" r:id="rId16"/>
    <p:sldId id="318" r:id="rId17"/>
    <p:sldId id="319" r:id="rId18"/>
    <p:sldId id="320" r:id="rId19"/>
    <p:sldId id="321" r:id="rId20"/>
    <p:sldId id="322" r:id="rId21"/>
    <p:sldId id="323" r:id="rId22"/>
    <p:sldId id="346" r:id="rId23"/>
    <p:sldId id="339" r:id="rId24"/>
    <p:sldId id="347" r:id="rId25"/>
    <p:sldId id="348" r:id="rId26"/>
    <p:sldId id="342" r:id="rId27"/>
    <p:sldId id="324" r:id="rId28"/>
    <p:sldId id="341" r:id="rId29"/>
    <p:sldId id="325" r:id="rId30"/>
    <p:sldId id="326" r:id="rId31"/>
    <p:sldId id="327" r:id="rId32"/>
    <p:sldId id="328" r:id="rId33"/>
    <p:sldId id="344" r:id="rId34"/>
    <p:sldId id="329" r:id="rId35"/>
    <p:sldId id="345" r:id="rId36"/>
    <p:sldId id="330" r:id="rId37"/>
    <p:sldId id="331" r:id="rId38"/>
    <p:sldId id="332" r:id="rId39"/>
    <p:sldId id="333" r:id="rId40"/>
    <p:sldId id="334" r:id="rId41"/>
    <p:sldId id="335" r:id="rId42"/>
    <p:sldId id="336" r:id="rId43"/>
    <p:sldId id="337" r:id="rId44"/>
  </p:sldIdLst>
  <p:sldSz cx="9144000" cy="6858000" type="screen4x3"/>
  <p:notesSz cx="7008813" cy="9294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Freeman" initials="CF" lastIdx="2" clrIdx="0">
    <p:extLst>
      <p:ext uri="{19B8F6BF-5375-455C-9EA6-DF929625EA0E}">
        <p15:presenceInfo xmlns:p15="http://schemas.microsoft.com/office/powerpoint/2012/main" userId="S-1-5-21-2479343993-3405887502-1059502911-36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02F"/>
    <a:srgbClr val="522D8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8063" autoAdjust="0"/>
  </p:normalViewPr>
  <p:slideViewPr>
    <p:cSldViewPr>
      <p:cViewPr varScale="1">
        <p:scale>
          <a:sx n="67" d="100"/>
          <a:sy n="67" d="100"/>
        </p:scale>
        <p:origin x="1204"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3T12:08:24.381" idx="1">
    <p:pos x="10" y="10"/>
    <p:text>Credit Card information such as the signed merchant copies and settlements must be properly secured. Clemson University prohibits the storage of credit card numbers.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6-13T12:15:29.651" idx="2">
    <p:pos x="10" y="10"/>
    <p:text>Gail - Didn't we discuss changing the second part to add the return items policy? I think I have the policy added to our site. Checking and I'll let ya know.</p:text>
    <p:extLst>
      <p:ext uri="{C676402C-5697-4E1C-873F-D02D1690AC5C}">
        <p15:threadingInfo xmlns:p15="http://schemas.microsoft.com/office/powerpoint/2012/main" timeZoneBias="240"/>
      </p:ext>
    </p:extLst>
  </p:cm>
</p:cmLst>
</file>

<file path=ppt/diagrams/_rels/data7.xml.rels><?xml version="1.0" encoding="UTF-8" standalone="yes"?>
<Relationships xmlns="http://schemas.openxmlformats.org/package/2006/relationships"><Relationship Id="rId1" Type="http://schemas.openxmlformats.org/officeDocument/2006/relationships/hyperlink" Target="http://www.clemson.edu/finance/cash-treasury/cash-receipting/deposits.html"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www.clemson.edu/finance/cash-treasury/cash-receipting/deposits.htm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7C817B-27FC-458D-8609-BC4D6E6F05D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7DA1204-F9FA-4FC3-96F9-123550E46073}">
      <dgm:prSet/>
      <dgm:spPr/>
      <dgm:t>
        <a:bodyPr/>
        <a:lstStyle/>
        <a:p>
          <a:r>
            <a:rPr lang="en-US" b="1" dirty="0"/>
            <a:t>Departments must be authorized to receive payments on behalf of Clemson University.</a:t>
          </a:r>
          <a:endParaRPr lang="en-US" dirty="0"/>
        </a:p>
      </dgm:t>
    </dgm:pt>
    <dgm:pt modelId="{993EB86E-A0FD-476E-9A47-BEFCE5AB3A49}" type="parTrans" cxnId="{05C27DD2-3903-4EAB-AEA2-7A4AFCE04939}">
      <dgm:prSet/>
      <dgm:spPr/>
      <dgm:t>
        <a:bodyPr/>
        <a:lstStyle/>
        <a:p>
          <a:endParaRPr lang="en-US"/>
        </a:p>
      </dgm:t>
    </dgm:pt>
    <dgm:pt modelId="{509D45FD-0524-4924-A04A-67FD5FD2BF25}" type="sibTrans" cxnId="{05C27DD2-3903-4EAB-AEA2-7A4AFCE04939}">
      <dgm:prSet/>
      <dgm:spPr/>
      <dgm:t>
        <a:bodyPr/>
        <a:lstStyle/>
        <a:p>
          <a:endParaRPr lang="en-US"/>
        </a:p>
      </dgm:t>
    </dgm:pt>
    <dgm:pt modelId="{7A62A7FB-A0CA-49E8-9B18-9185F5F75646}">
      <dgm:prSet/>
      <dgm:spPr/>
      <dgm:t>
        <a:bodyPr/>
        <a:lstStyle/>
        <a:p>
          <a:r>
            <a:rPr lang="en-US" b="1" dirty="0"/>
            <a:t>Approved departments are responsible for ensuring adequate *internal controls are in place to secure the collection and proper receipt of monies. </a:t>
          </a:r>
          <a:endParaRPr lang="en-US" dirty="0"/>
        </a:p>
      </dgm:t>
    </dgm:pt>
    <dgm:pt modelId="{42E1A67D-2BCF-44AF-ABD0-9AE3735141ED}" type="parTrans" cxnId="{CB433E0F-DFFB-4C9B-BFBD-2C4ABBC0EF0D}">
      <dgm:prSet/>
      <dgm:spPr/>
      <dgm:t>
        <a:bodyPr/>
        <a:lstStyle/>
        <a:p>
          <a:endParaRPr lang="en-US"/>
        </a:p>
      </dgm:t>
    </dgm:pt>
    <dgm:pt modelId="{5C57CB63-8C37-4B76-8AC0-5D775343D208}" type="sibTrans" cxnId="{CB433E0F-DFFB-4C9B-BFBD-2C4ABBC0EF0D}">
      <dgm:prSet/>
      <dgm:spPr/>
      <dgm:t>
        <a:bodyPr/>
        <a:lstStyle/>
        <a:p>
          <a:endParaRPr lang="en-US"/>
        </a:p>
      </dgm:t>
    </dgm:pt>
    <dgm:pt modelId="{B65A6B3D-B728-4EB8-981C-9CD77AABB568}">
      <dgm:prSet/>
      <dgm:spPr/>
      <dgm:t>
        <a:bodyPr/>
        <a:lstStyle/>
        <a:p>
          <a:r>
            <a:rPr lang="en-US" b="1" dirty="0"/>
            <a:t>*Internal controls-process designed to provide reasonable assurance regarding effectiveness of operations, preventing &amp; detecting fraud, maintaining reliable financial records, &amp; compliance with laws, regulations and internal policies.</a:t>
          </a:r>
          <a:endParaRPr lang="en-US" dirty="0"/>
        </a:p>
      </dgm:t>
    </dgm:pt>
    <dgm:pt modelId="{CDC63796-3D17-4880-ABF6-81E9DC6F62A1}" type="parTrans" cxnId="{D02A953D-ED94-440F-9124-CE7D1680AB19}">
      <dgm:prSet/>
      <dgm:spPr/>
      <dgm:t>
        <a:bodyPr/>
        <a:lstStyle/>
        <a:p>
          <a:endParaRPr lang="en-US"/>
        </a:p>
      </dgm:t>
    </dgm:pt>
    <dgm:pt modelId="{83CC6414-BF12-4926-BD44-D0DBAB42EAAB}" type="sibTrans" cxnId="{D02A953D-ED94-440F-9124-CE7D1680AB19}">
      <dgm:prSet/>
      <dgm:spPr/>
      <dgm:t>
        <a:bodyPr/>
        <a:lstStyle/>
        <a:p>
          <a:endParaRPr lang="en-US"/>
        </a:p>
      </dgm:t>
    </dgm:pt>
    <dgm:pt modelId="{90D7BD89-24A5-4A24-8EEB-995F695B0970}" type="pres">
      <dgm:prSet presAssocID="{627C817B-27FC-458D-8609-BC4D6E6F05DA}" presName="linear" presStyleCnt="0">
        <dgm:presLayoutVars>
          <dgm:animLvl val="lvl"/>
          <dgm:resizeHandles val="exact"/>
        </dgm:presLayoutVars>
      </dgm:prSet>
      <dgm:spPr/>
    </dgm:pt>
    <dgm:pt modelId="{245E805D-30B1-4E04-8751-596A38BA7349}" type="pres">
      <dgm:prSet presAssocID="{47DA1204-F9FA-4FC3-96F9-123550E46073}" presName="parentText" presStyleLbl="node1" presStyleIdx="0" presStyleCnt="3">
        <dgm:presLayoutVars>
          <dgm:chMax val="0"/>
          <dgm:bulletEnabled val="1"/>
        </dgm:presLayoutVars>
      </dgm:prSet>
      <dgm:spPr/>
    </dgm:pt>
    <dgm:pt modelId="{51A8A99A-6742-40AA-B26F-F6103F63938A}" type="pres">
      <dgm:prSet presAssocID="{509D45FD-0524-4924-A04A-67FD5FD2BF25}" presName="spacer" presStyleCnt="0"/>
      <dgm:spPr/>
    </dgm:pt>
    <dgm:pt modelId="{D22BCE8B-6FA3-4E03-AB7C-8DE802050B11}" type="pres">
      <dgm:prSet presAssocID="{7A62A7FB-A0CA-49E8-9B18-9185F5F75646}" presName="parentText" presStyleLbl="node1" presStyleIdx="1" presStyleCnt="3">
        <dgm:presLayoutVars>
          <dgm:chMax val="0"/>
          <dgm:bulletEnabled val="1"/>
        </dgm:presLayoutVars>
      </dgm:prSet>
      <dgm:spPr/>
    </dgm:pt>
    <dgm:pt modelId="{B04EBDAD-9C60-4B56-9120-955DAEDA27D9}" type="pres">
      <dgm:prSet presAssocID="{5C57CB63-8C37-4B76-8AC0-5D775343D208}" presName="spacer" presStyleCnt="0"/>
      <dgm:spPr/>
    </dgm:pt>
    <dgm:pt modelId="{675BE3FD-DD2E-4A46-A25F-015C32A29440}" type="pres">
      <dgm:prSet presAssocID="{B65A6B3D-B728-4EB8-981C-9CD77AABB568}" presName="parentText" presStyleLbl="node1" presStyleIdx="2" presStyleCnt="3">
        <dgm:presLayoutVars>
          <dgm:chMax val="0"/>
          <dgm:bulletEnabled val="1"/>
        </dgm:presLayoutVars>
      </dgm:prSet>
      <dgm:spPr/>
    </dgm:pt>
  </dgm:ptLst>
  <dgm:cxnLst>
    <dgm:cxn modelId="{CB433E0F-DFFB-4C9B-BFBD-2C4ABBC0EF0D}" srcId="{627C817B-27FC-458D-8609-BC4D6E6F05DA}" destId="{7A62A7FB-A0CA-49E8-9B18-9185F5F75646}" srcOrd="1" destOrd="0" parTransId="{42E1A67D-2BCF-44AF-ABD0-9AE3735141ED}" sibTransId="{5C57CB63-8C37-4B76-8AC0-5D775343D208}"/>
    <dgm:cxn modelId="{D02A953D-ED94-440F-9124-CE7D1680AB19}" srcId="{627C817B-27FC-458D-8609-BC4D6E6F05DA}" destId="{B65A6B3D-B728-4EB8-981C-9CD77AABB568}" srcOrd="2" destOrd="0" parTransId="{CDC63796-3D17-4880-ABF6-81E9DC6F62A1}" sibTransId="{83CC6414-BF12-4926-BD44-D0DBAB42EAAB}"/>
    <dgm:cxn modelId="{7D780340-F3E8-4DF0-8699-2173CA052F6A}" type="presOf" srcId="{47DA1204-F9FA-4FC3-96F9-123550E46073}" destId="{245E805D-30B1-4E04-8751-596A38BA7349}" srcOrd="0" destOrd="0" presId="urn:microsoft.com/office/officeart/2005/8/layout/vList2"/>
    <dgm:cxn modelId="{A96ABB8A-4C8A-4521-93E3-BAABEE79FE0F}" type="presOf" srcId="{627C817B-27FC-458D-8609-BC4D6E6F05DA}" destId="{90D7BD89-24A5-4A24-8EEB-995F695B0970}" srcOrd="0" destOrd="0" presId="urn:microsoft.com/office/officeart/2005/8/layout/vList2"/>
    <dgm:cxn modelId="{B66F9E97-4711-4FA3-BDD7-AF62DD4EE318}" type="presOf" srcId="{B65A6B3D-B728-4EB8-981C-9CD77AABB568}" destId="{675BE3FD-DD2E-4A46-A25F-015C32A29440}" srcOrd="0" destOrd="0" presId="urn:microsoft.com/office/officeart/2005/8/layout/vList2"/>
    <dgm:cxn modelId="{05C27DD2-3903-4EAB-AEA2-7A4AFCE04939}" srcId="{627C817B-27FC-458D-8609-BC4D6E6F05DA}" destId="{47DA1204-F9FA-4FC3-96F9-123550E46073}" srcOrd="0" destOrd="0" parTransId="{993EB86E-A0FD-476E-9A47-BEFCE5AB3A49}" sibTransId="{509D45FD-0524-4924-A04A-67FD5FD2BF25}"/>
    <dgm:cxn modelId="{9925DCD5-40E4-4B67-AF75-A174B3B4952D}" type="presOf" srcId="{7A62A7FB-A0CA-49E8-9B18-9185F5F75646}" destId="{D22BCE8B-6FA3-4E03-AB7C-8DE802050B11}" srcOrd="0" destOrd="0" presId="urn:microsoft.com/office/officeart/2005/8/layout/vList2"/>
    <dgm:cxn modelId="{FD95BD08-011C-49EA-86BC-792CD19E7712}" type="presParOf" srcId="{90D7BD89-24A5-4A24-8EEB-995F695B0970}" destId="{245E805D-30B1-4E04-8751-596A38BA7349}" srcOrd="0" destOrd="0" presId="urn:microsoft.com/office/officeart/2005/8/layout/vList2"/>
    <dgm:cxn modelId="{345A16D3-2F9A-4FEA-A368-A8137E9B5807}" type="presParOf" srcId="{90D7BD89-24A5-4A24-8EEB-995F695B0970}" destId="{51A8A99A-6742-40AA-B26F-F6103F63938A}" srcOrd="1" destOrd="0" presId="urn:microsoft.com/office/officeart/2005/8/layout/vList2"/>
    <dgm:cxn modelId="{73E5222A-0DDA-44B1-8944-A4DA46655381}" type="presParOf" srcId="{90D7BD89-24A5-4A24-8EEB-995F695B0970}" destId="{D22BCE8B-6FA3-4E03-AB7C-8DE802050B11}" srcOrd="2" destOrd="0" presId="urn:microsoft.com/office/officeart/2005/8/layout/vList2"/>
    <dgm:cxn modelId="{ACF5B3AC-37DC-4FCF-8ADB-95AE740D2C8E}" type="presParOf" srcId="{90D7BD89-24A5-4A24-8EEB-995F695B0970}" destId="{B04EBDAD-9C60-4B56-9120-955DAEDA27D9}" srcOrd="3" destOrd="0" presId="urn:microsoft.com/office/officeart/2005/8/layout/vList2"/>
    <dgm:cxn modelId="{6E2C9193-2C57-465D-9F26-AE2D3DDBB346}" type="presParOf" srcId="{90D7BD89-24A5-4A24-8EEB-995F695B0970}" destId="{675BE3FD-DD2E-4A46-A25F-015C32A2944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079C7A-5D99-4518-9002-23A286B8FE90}"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536BE1AB-93A8-4343-960B-D22D5469D3F6}">
      <dgm:prSet/>
      <dgm:spPr/>
      <dgm:t>
        <a:bodyPr/>
        <a:lstStyle/>
        <a:p>
          <a:r>
            <a:rPr lang="en-US" dirty="0"/>
            <a:t>Print</a:t>
          </a:r>
        </a:p>
      </dgm:t>
    </dgm:pt>
    <dgm:pt modelId="{9CF11143-0D49-466C-94B9-F7CB9535761D}" type="parTrans" cxnId="{F9B96F7C-3550-489B-8FA5-FAC80D14159B}">
      <dgm:prSet/>
      <dgm:spPr/>
      <dgm:t>
        <a:bodyPr/>
        <a:lstStyle/>
        <a:p>
          <a:endParaRPr lang="en-US"/>
        </a:p>
      </dgm:t>
    </dgm:pt>
    <dgm:pt modelId="{DA2EDE13-5423-4ADD-8DB9-EB9BD2049A40}" type="sibTrans" cxnId="{F9B96F7C-3550-489B-8FA5-FAC80D14159B}">
      <dgm:prSet/>
      <dgm:spPr/>
      <dgm:t>
        <a:bodyPr/>
        <a:lstStyle/>
        <a:p>
          <a:endParaRPr lang="en-US"/>
        </a:p>
      </dgm:t>
    </dgm:pt>
    <dgm:pt modelId="{FE830EF9-C91E-439A-889B-E3949BD5D37B}">
      <dgm:prSet/>
      <dgm:spPr/>
      <dgm:t>
        <a:bodyPr/>
        <a:lstStyle/>
        <a:p>
          <a:r>
            <a:rPr lang="en-US" dirty="0"/>
            <a:t>Print the Revenue Detail Report from data warehouse.</a:t>
          </a:r>
          <a:br>
            <a:rPr lang="en-US" dirty="0"/>
          </a:br>
          <a:endParaRPr lang="en-US" dirty="0"/>
        </a:p>
      </dgm:t>
    </dgm:pt>
    <dgm:pt modelId="{8BF1A013-D5AF-46CD-BBD2-1ACFC7D12AD9}" type="parTrans" cxnId="{8E066858-CC46-4BDB-80B8-C71DE9D14F7B}">
      <dgm:prSet/>
      <dgm:spPr/>
      <dgm:t>
        <a:bodyPr/>
        <a:lstStyle/>
        <a:p>
          <a:endParaRPr lang="en-US"/>
        </a:p>
      </dgm:t>
    </dgm:pt>
    <dgm:pt modelId="{B7C3BAC9-8504-4DBD-8E07-DF5C5889F9AE}" type="sibTrans" cxnId="{8E066858-CC46-4BDB-80B8-C71DE9D14F7B}">
      <dgm:prSet/>
      <dgm:spPr/>
      <dgm:t>
        <a:bodyPr/>
        <a:lstStyle/>
        <a:p>
          <a:endParaRPr lang="en-US"/>
        </a:p>
      </dgm:t>
    </dgm:pt>
    <dgm:pt modelId="{CA71F080-9641-48FA-A07D-406BFC5F1377}">
      <dgm:prSet/>
      <dgm:spPr/>
      <dgm:t>
        <a:bodyPr/>
        <a:lstStyle/>
        <a:p>
          <a:r>
            <a:rPr lang="en-US" dirty="0"/>
            <a:t>Verify</a:t>
          </a:r>
        </a:p>
      </dgm:t>
    </dgm:pt>
    <dgm:pt modelId="{413E49D6-2C68-49EF-BB80-05D70F3CD27B}" type="parTrans" cxnId="{BB68511D-C05E-464D-97CC-7B0F33C4E6C3}">
      <dgm:prSet/>
      <dgm:spPr/>
      <dgm:t>
        <a:bodyPr/>
        <a:lstStyle/>
        <a:p>
          <a:endParaRPr lang="en-US"/>
        </a:p>
      </dgm:t>
    </dgm:pt>
    <dgm:pt modelId="{5C4F2691-879D-438F-B189-0666274FB451}" type="sibTrans" cxnId="{BB68511D-C05E-464D-97CC-7B0F33C4E6C3}">
      <dgm:prSet/>
      <dgm:spPr/>
      <dgm:t>
        <a:bodyPr/>
        <a:lstStyle/>
        <a:p>
          <a:endParaRPr lang="en-US"/>
        </a:p>
      </dgm:t>
    </dgm:pt>
    <dgm:pt modelId="{7DF7CA9E-EFB8-469F-85AF-9DD7EC9F40FE}">
      <dgm:prSet/>
      <dgm:spPr/>
      <dgm:t>
        <a:bodyPr/>
        <a:lstStyle/>
        <a:p>
          <a:r>
            <a:rPr lang="en-US" dirty="0"/>
            <a:t>Verify that all receipts from the Clemson Receipting System (CRS) and/or pre-numbered receipts from receipt books, and/or daily mail logs are accounted for including any voided items.</a:t>
          </a:r>
          <a:br>
            <a:rPr lang="en-US" dirty="0"/>
          </a:br>
          <a:endParaRPr lang="en-US" dirty="0"/>
        </a:p>
      </dgm:t>
    </dgm:pt>
    <dgm:pt modelId="{E178626B-18D5-4383-82B9-D2BD17DAEA93}" type="parTrans" cxnId="{6E5F25B8-1EC9-4F9E-81EE-818915025B23}">
      <dgm:prSet/>
      <dgm:spPr/>
      <dgm:t>
        <a:bodyPr/>
        <a:lstStyle/>
        <a:p>
          <a:endParaRPr lang="en-US"/>
        </a:p>
      </dgm:t>
    </dgm:pt>
    <dgm:pt modelId="{90DA7A88-52BE-4A62-A888-79DFEC44E61F}" type="sibTrans" cxnId="{6E5F25B8-1EC9-4F9E-81EE-818915025B23}">
      <dgm:prSet/>
      <dgm:spPr/>
      <dgm:t>
        <a:bodyPr/>
        <a:lstStyle/>
        <a:p>
          <a:endParaRPr lang="en-US"/>
        </a:p>
      </dgm:t>
    </dgm:pt>
    <dgm:pt modelId="{8C1D4727-E1F0-4B38-A6B8-C986A40EBB69}">
      <dgm:prSet/>
      <dgm:spPr/>
      <dgm:t>
        <a:bodyPr/>
        <a:lstStyle/>
        <a:p>
          <a:r>
            <a:rPr lang="en-US" dirty="0"/>
            <a:t>Trace</a:t>
          </a:r>
        </a:p>
      </dgm:t>
    </dgm:pt>
    <dgm:pt modelId="{5984F4B5-261D-4FC5-A6CE-567F7E5418B7}" type="parTrans" cxnId="{855B7A13-9112-4D50-8D1C-93B94CACF00C}">
      <dgm:prSet/>
      <dgm:spPr/>
      <dgm:t>
        <a:bodyPr/>
        <a:lstStyle/>
        <a:p>
          <a:endParaRPr lang="en-US"/>
        </a:p>
      </dgm:t>
    </dgm:pt>
    <dgm:pt modelId="{C111BCA2-B718-4375-8340-F90023C9E19E}" type="sibTrans" cxnId="{855B7A13-9112-4D50-8D1C-93B94CACF00C}">
      <dgm:prSet/>
      <dgm:spPr/>
      <dgm:t>
        <a:bodyPr/>
        <a:lstStyle/>
        <a:p>
          <a:endParaRPr lang="en-US"/>
        </a:p>
      </dgm:t>
    </dgm:pt>
    <dgm:pt modelId="{B4FB5ABB-7D03-4D2E-956B-35E8C6D62C6E}">
      <dgm:prSet/>
      <dgm:spPr/>
      <dgm:t>
        <a:bodyPr/>
        <a:lstStyle/>
        <a:p>
          <a:r>
            <a:rPr lang="en-US" dirty="0"/>
            <a:t>Trace original documents (CRS receipts, pre-numbered receipts, cash register reports, mail log) for each deposit to the web deposit and then to the Revenue report.</a:t>
          </a:r>
        </a:p>
      </dgm:t>
    </dgm:pt>
    <dgm:pt modelId="{970C881E-CFA8-4711-8BB4-5A9164061AE2}" type="parTrans" cxnId="{E3BE3550-3827-4CB8-96BE-58AC1C2CD11D}">
      <dgm:prSet/>
      <dgm:spPr/>
      <dgm:t>
        <a:bodyPr/>
        <a:lstStyle/>
        <a:p>
          <a:endParaRPr lang="en-US"/>
        </a:p>
      </dgm:t>
    </dgm:pt>
    <dgm:pt modelId="{1E78C833-762A-4A3D-9AF1-1C8C4814586E}" type="sibTrans" cxnId="{E3BE3550-3827-4CB8-96BE-58AC1C2CD11D}">
      <dgm:prSet/>
      <dgm:spPr/>
      <dgm:t>
        <a:bodyPr/>
        <a:lstStyle/>
        <a:p>
          <a:endParaRPr lang="en-US"/>
        </a:p>
      </dgm:t>
    </dgm:pt>
    <dgm:pt modelId="{10A8D556-B496-463B-87F3-337D8CD89B0B}" type="pres">
      <dgm:prSet presAssocID="{99079C7A-5D99-4518-9002-23A286B8FE90}" presName="Name0" presStyleCnt="0">
        <dgm:presLayoutVars>
          <dgm:dir/>
          <dgm:animLvl val="lvl"/>
          <dgm:resizeHandles val="exact"/>
        </dgm:presLayoutVars>
      </dgm:prSet>
      <dgm:spPr/>
    </dgm:pt>
    <dgm:pt modelId="{8541E518-B020-486E-8B3A-59627BA80857}" type="pres">
      <dgm:prSet presAssocID="{8C1D4727-E1F0-4B38-A6B8-C986A40EBB69}" presName="boxAndChildren" presStyleCnt="0"/>
      <dgm:spPr/>
    </dgm:pt>
    <dgm:pt modelId="{81D1AA18-9033-4373-9732-55C4CFAA9140}" type="pres">
      <dgm:prSet presAssocID="{8C1D4727-E1F0-4B38-A6B8-C986A40EBB69}" presName="parentTextBox" presStyleLbl="alignNode1" presStyleIdx="0" presStyleCnt="3"/>
      <dgm:spPr/>
    </dgm:pt>
    <dgm:pt modelId="{BEA4E5E4-E018-4485-A1F9-E1A13967D810}" type="pres">
      <dgm:prSet presAssocID="{8C1D4727-E1F0-4B38-A6B8-C986A40EBB69}" presName="descendantBox" presStyleLbl="bgAccFollowNode1" presStyleIdx="0" presStyleCnt="3"/>
      <dgm:spPr/>
    </dgm:pt>
    <dgm:pt modelId="{2EE2D072-0C4F-4D80-8F2C-543A86B55B93}" type="pres">
      <dgm:prSet presAssocID="{5C4F2691-879D-438F-B189-0666274FB451}" presName="sp" presStyleCnt="0"/>
      <dgm:spPr/>
    </dgm:pt>
    <dgm:pt modelId="{B79C0114-B441-478B-BBE9-DDAF3006BC0E}" type="pres">
      <dgm:prSet presAssocID="{CA71F080-9641-48FA-A07D-406BFC5F1377}" presName="arrowAndChildren" presStyleCnt="0"/>
      <dgm:spPr/>
    </dgm:pt>
    <dgm:pt modelId="{D532F304-1671-4CE9-B129-2BB3C499430C}" type="pres">
      <dgm:prSet presAssocID="{CA71F080-9641-48FA-A07D-406BFC5F1377}" presName="parentTextArrow" presStyleLbl="node1" presStyleIdx="0" presStyleCnt="0"/>
      <dgm:spPr/>
    </dgm:pt>
    <dgm:pt modelId="{22748930-05C2-4780-A5B8-609573FC674D}" type="pres">
      <dgm:prSet presAssocID="{CA71F080-9641-48FA-A07D-406BFC5F1377}" presName="arrow" presStyleLbl="alignNode1" presStyleIdx="1" presStyleCnt="3"/>
      <dgm:spPr/>
    </dgm:pt>
    <dgm:pt modelId="{A8DED350-3A36-4843-9212-4434EF990960}" type="pres">
      <dgm:prSet presAssocID="{CA71F080-9641-48FA-A07D-406BFC5F1377}" presName="descendantArrow" presStyleLbl="bgAccFollowNode1" presStyleIdx="1" presStyleCnt="3"/>
      <dgm:spPr/>
    </dgm:pt>
    <dgm:pt modelId="{6456ED81-DC31-4061-9185-65EF393CDC37}" type="pres">
      <dgm:prSet presAssocID="{DA2EDE13-5423-4ADD-8DB9-EB9BD2049A40}" presName="sp" presStyleCnt="0"/>
      <dgm:spPr/>
    </dgm:pt>
    <dgm:pt modelId="{063B2C5F-9D31-4424-88D8-81A9F8B9040F}" type="pres">
      <dgm:prSet presAssocID="{536BE1AB-93A8-4343-960B-D22D5469D3F6}" presName="arrowAndChildren" presStyleCnt="0"/>
      <dgm:spPr/>
    </dgm:pt>
    <dgm:pt modelId="{C2B3770B-07EA-4003-9370-7E390F02D360}" type="pres">
      <dgm:prSet presAssocID="{536BE1AB-93A8-4343-960B-D22D5469D3F6}" presName="parentTextArrow" presStyleLbl="node1" presStyleIdx="0" presStyleCnt="0"/>
      <dgm:spPr/>
    </dgm:pt>
    <dgm:pt modelId="{16A0F0E6-3ACC-48C1-B339-23D27D895F0D}" type="pres">
      <dgm:prSet presAssocID="{536BE1AB-93A8-4343-960B-D22D5469D3F6}" presName="arrow" presStyleLbl="alignNode1" presStyleIdx="2" presStyleCnt="3"/>
      <dgm:spPr/>
    </dgm:pt>
    <dgm:pt modelId="{9251B0F9-CA68-4394-8BA3-537E611E7CA1}" type="pres">
      <dgm:prSet presAssocID="{536BE1AB-93A8-4343-960B-D22D5469D3F6}" presName="descendantArrow" presStyleLbl="bgAccFollowNode1" presStyleIdx="2" presStyleCnt="3"/>
      <dgm:spPr/>
    </dgm:pt>
  </dgm:ptLst>
  <dgm:cxnLst>
    <dgm:cxn modelId="{855B7A13-9112-4D50-8D1C-93B94CACF00C}" srcId="{99079C7A-5D99-4518-9002-23A286B8FE90}" destId="{8C1D4727-E1F0-4B38-A6B8-C986A40EBB69}" srcOrd="2" destOrd="0" parTransId="{5984F4B5-261D-4FC5-A6CE-567F7E5418B7}" sibTransId="{C111BCA2-B718-4375-8340-F90023C9E19E}"/>
    <dgm:cxn modelId="{BB68511D-C05E-464D-97CC-7B0F33C4E6C3}" srcId="{99079C7A-5D99-4518-9002-23A286B8FE90}" destId="{CA71F080-9641-48FA-A07D-406BFC5F1377}" srcOrd="1" destOrd="0" parTransId="{413E49D6-2C68-49EF-BB80-05D70F3CD27B}" sibTransId="{5C4F2691-879D-438F-B189-0666274FB451}"/>
    <dgm:cxn modelId="{159A0839-EDDF-4B89-A136-B257FA2F4FA5}" type="presOf" srcId="{FE830EF9-C91E-439A-889B-E3949BD5D37B}" destId="{9251B0F9-CA68-4394-8BA3-537E611E7CA1}" srcOrd="0" destOrd="0" presId="urn:microsoft.com/office/officeart/2016/7/layout/VerticalDownArrowProcess"/>
    <dgm:cxn modelId="{7B131439-C712-413D-9281-55763A133A71}" type="presOf" srcId="{CA71F080-9641-48FA-A07D-406BFC5F1377}" destId="{22748930-05C2-4780-A5B8-609573FC674D}" srcOrd="1" destOrd="0" presId="urn:microsoft.com/office/officeart/2016/7/layout/VerticalDownArrowProcess"/>
    <dgm:cxn modelId="{30F3D562-DFE6-41E7-838A-77B6B530B31A}" type="presOf" srcId="{536BE1AB-93A8-4343-960B-D22D5469D3F6}" destId="{C2B3770B-07EA-4003-9370-7E390F02D360}" srcOrd="0" destOrd="0" presId="urn:microsoft.com/office/officeart/2016/7/layout/VerticalDownArrowProcess"/>
    <dgm:cxn modelId="{2918AD6A-AA89-4525-858B-9F678966F082}" type="presOf" srcId="{8C1D4727-E1F0-4B38-A6B8-C986A40EBB69}" destId="{81D1AA18-9033-4373-9732-55C4CFAA9140}" srcOrd="0" destOrd="0" presId="urn:microsoft.com/office/officeart/2016/7/layout/VerticalDownArrowProcess"/>
    <dgm:cxn modelId="{E3BE3550-3827-4CB8-96BE-58AC1C2CD11D}" srcId="{8C1D4727-E1F0-4B38-A6B8-C986A40EBB69}" destId="{B4FB5ABB-7D03-4D2E-956B-35E8C6D62C6E}" srcOrd="0" destOrd="0" parTransId="{970C881E-CFA8-4711-8BB4-5A9164061AE2}" sibTransId="{1E78C833-762A-4A3D-9AF1-1C8C4814586E}"/>
    <dgm:cxn modelId="{B28CA672-A72E-4072-B4B5-1E032DEE88F0}" type="presOf" srcId="{536BE1AB-93A8-4343-960B-D22D5469D3F6}" destId="{16A0F0E6-3ACC-48C1-B339-23D27D895F0D}" srcOrd="1" destOrd="0" presId="urn:microsoft.com/office/officeart/2016/7/layout/VerticalDownArrowProcess"/>
    <dgm:cxn modelId="{8E066858-CC46-4BDB-80B8-C71DE9D14F7B}" srcId="{536BE1AB-93A8-4343-960B-D22D5469D3F6}" destId="{FE830EF9-C91E-439A-889B-E3949BD5D37B}" srcOrd="0" destOrd="0" parTransId="{8BF1A013-D5AF-46CD-BBD2-1ACFC7D12AD9}" sibTransId="{B7C3BAC9-8504-4DBD-8E07-DF5C5889F9AE}"/>
    <dgm:cxn modelId="{F9B96F7C-3550-489B-8FA5-FAC80D14159B}" srcId="{99079C7A-5D99-4518-9002-23A286B8FE90}" destId="{536BE1AB-93A8-4343-960B-D22D5469D3F6}" srcOrd="0" destOrd="0" parTransId="{9CF11143-0D49-466C-94B9-F7CB9535761D}" sibTransId="{DA2EDE13-5423-4ADD-8DB9-EB9BD2049A40}"/>
    <dgm:cxn modelId="{663C8C93-23E1-44B5-A66C-7EF9CC6CC33A}" type="presOf" srcId="{7DF7CA9E-EFB8-469F-85AF-9DD7EC9F40FE}" destId="{A8DED350-3A36-4843-9212-4434EF990960}" srcOrd="0" destOrd="0" presId="urn:microsoft.com/office/officeart/2016/7/layout/VerticalDownArrowProcess"/>
    <dgm:cxn modelId="{C78986B5-5552-47EF-9E3D-6104B62145AE}" type="presOf" srcId="{B4FB5ABB-7D03-4D2E-956B-35E8C6D62C6E}" destId="{BEA4E5E4-E018-4485-A1F9-E1A13967D810}" srcOrd="0" destOrd="0" presId="urn:microsoft.com/office/officeart/2016/7/layout/VerticalDownArrowProcess"/>
    <dgm:cxn modelId="{6E5F25B8-1EC9-4F9E-81EE-818915025B23}" srcId="{CA71F080-9641-48FA-A07D-406BFC5F1377}" destId="{7DF7CA9E-EFB8-469F-85AF-9DD7EC9F40FE}" srcOrd="0" destOrd="0" parTransId="{E178626B-18D5-4383-82B9-D2BD17DAEA93}" sibTransId="{90DA7A88-52BE-4A62-A888-79DFEC44E61F}"/>
    <dgm:cxn modelId="{AF1D93D3-ECDC-46E0-BF95-D95369F03755}" type="presOf" srcId="{99079C7A-5D99-4518-9002-23A286B8FE90}" destId="{10A8D556-B496-463B-87F3-337D8CD89B0B}" srcOrd="0" destOrd="0" presId="urn:microsoft.com/office/officeart/2016/7/layout/VerticalDownArrowProcess"/>
    <dgm:cxn modelId="{99F5CBFE-9ED0-4A9C-8EF0-44EE11D374F6}" type="presOf" srcId="{CA71F080-9641-48FA-A07D-406BFC5F1377}" destId="{D532F304-1671-4CE9-B129-2BB3C499430C}" srcOrd="0" destOrd="0" presId="urn:microsoft.com/office/officeart/2016/7/layout/VerticalDownArrowProcess"/>
    <dgm:cxn modelId="{6090819E-C03C-41ED-9AF0-9E626B32A341}" type="presParOf" srcId="{10A8D556-B496-463B-87F3-337D8CD89B0B}" destId="{8541E518-B020-486E-8B3A-59627BA80857}" srcOrd="0" destOrd="0" presId="urn:microsoft.com/office/officeart/2016/7/layout/VerticalDownArrowProcess"/>
    <dgm:cxn modelId="{C76701A2-6C39-442E-81F3-5301E15EA50B}" type="presParOf" srcId="{8541E518-B020-486E-8B3A-59627BA80857}" destId="{81D1AA18-9033-4373-9732-55C4CFAA9140}" srcOrd="0" destOrd="0" presId="urn:microsoft.com/office/officeart/2016/7/layout/VerticalDownArrowProcess"/>
    <dgm:cxn modelId="{440C9218-AE13-474F-92B2-A192FF4316FF}" type="presParOf" srcId="{8541E518-B020-486E-8B3A-59627BA80857}" destId="{BEA4E5E4-E018-4485-A1F9-E1A13967D810}" srcOrd="1" destOrd="0" presId="urn:microsoft.com/office/officeart/2016/7/layout/VerticalDownArrowProcess"/>
    <dgm:cxn modelId="{4133D48A-49E3-4984-8ED0-FFBEE5E1279C}" type="presParOf" srcId="{10A8D556-B496-463B-87F3-337D8CD89B0B}" destId="{2EE2D072-0C4F-4D80-8F2C-543A86B55B93}" srcOrd="1" destOrd="0" presId="urn:microsoft.com/office/officeart/2016/7/layout/VerticalDownArrowProcess"/>
    <dgm:cxn modelId="{8BB1D118-D0FB-44B5-A0C3-C117E84F1DDE}" type="presParOf" srcId="{10A8D556-B496-463B-87F3-337D8CD89B0B}" destId="{B79C0114-B441-478B-BBE9-DDAF3006BC0E}" srcOrd="2" destOrd="0" presId="urn:microsoft.com/office/officeart/2016/7/layout/VerticalDownArrowProcess"/>
    <dgm:cxn modelId="{15B43FCD-6D61-41FF-871F-FFC655035727}" type="presParOf" srcId="{B79C0114-B441-478B-BBE9-DDAF3006BC0E}" destId="{D532F304-1671-4CE9-B129-2BB3C499430C}" srcOrd="0" destOrd="0" presId="urn:microsoft.com/office/officeart/2016/7/layout/VerticalDownArrowProcess"/>
    <dgm:cxn modelId="{D36C6BFC-D0DB-42E0-977E-B1C8EABE9C26}" type="presParOf" srcId="{B79C0114-B441-478B-BBE9-DDAF3006BC0E}" destId="{22748930-05C2-4780-A5B8-609573FC674D}" srcOrd="1" destOrd="0" presId="urn:microsoft.com/office/officeart/2016/7/layout/VerticalDownArrowProcess"/>
    <dgm:cxn modelId="{5C3990FE-9631-4344-B0F6-029B0FDF1DB1}" type="presParOf" srcId="{B79C0114-B441-478B-BBE9-DDAF3006BC0E}" destId="{A8DED350-3A36-4843-9212-4434EF990960}" srcOrd="2" destOrd="0" presId="urn:microsoft.com/office/officeart/2016/7/layout/VerticalDownArrowProcess"/>
    <dgm:cxn modelId="{54CD3CA4-13BC-475F-B3D9-7C9512F837B4}" type="presParOf" srcId="{10A8D556-B496-463B-87F3-337D8CD89B0B}" destId="{6456ED81-DC31-4061-9185-65EF393CDC37}" srcOrd="3" destOrd="0" presId="urn:microsoft.com/office/officeart/2016/7/layout/VerticalDownArrowProcess"/>
    <dgm:cxn modelId="{85D742F8-482D-49AE-ADE2-CA0434647857}" type="presParOf" srcId="{10A8D556-B496-463B-87F3-337D8CD89B0B}" destId="{063B2C5F-9D31-4424-88D8-81A9F8B9040F}" srcOrd="4" destOrd="0" presId="urn:microsoft.com/office/officeart/2016/7/layout/VerticalDownArrowProcess"/>
    <dgm:cxn modelId="{920790C8-8526-4255-AD7B-BD9A7E27FB2A}" type="presParOf" srcId="{063B2C5F-9D31-4424-88D8-81A9F8B9040F}" destId="{C2B3770B-07EA-4003-9370-7E390F02D360}" srcOrd="0" destOrd="0" presId="urn:microsoft.com/office/officeart/2016/7/layout/VerticalDownArrowProcess"/>
    <dgm:cxn modelId="{8E3E874A-4DC8-4B8D-BC85-BA05B2B2C225}" type="presParOf" srcId="{063B2C5F-9D31-4424-88D8-81A9F8B9040F}" destId="{16A0F0E6-3ACC-48C1-B339-23D27D895F0D}" srcOrd="1" destOrd="0" presId="urn:microsoft.com/office/officeart/2016/7/layout/VerticalDownArrowProcess"/>
    <dgm:cxn modelId="{D4890F7D-2309-4879-8C1A-552EAAF1C299}" type="presParOf" srcId="{063B2C5F-9D31-4424-88D8-81A9F8B9040F}" destId="{9251B0F9-CA68-4394-8BA3-537E611E7CA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5B5469-501E-4C86-8858-21D4FD12E5A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3EC8F43-01A1-407E-AC6F-ACE153B3AF0E}">
      <dgm:prSet/>
      <dgm:spPr/>
      <dgm:t>
        <a:bodyPr/>
        <a:lstStyle/>
        <a:p>
          <a:r>
            <a:rPr lang="en-US" b="1" i="0" dirty="0"/>
            <a:t>Separation of duties is a must.</a:t>
          </a:r>
          <a:endParaRPr lang="en-US" dirty="0"/>
        </a:p>
      </dgm:t>
    </dgm:pt>
    <dgm:pt modelId="{C31C92BA-F3BC-4F4F-9B47-F3571644AC90}" type="parTrans" cxnId="{C9F33BFD-B8AA-4246-9233-A66579CB16CC}">
      <dgm:prSet/>
      <dgm:spPr/>
      <dgm:t>
        <a:bodyPr/>
        <a:lstStyle/>
        <a:p>
          <a:endParaRPr lang="en-US"/>
        </a:p>
      </dgm:t>
    </dgm:pt>
    <dgm:pt modelId="{59A34E2A-78E1-4EC0-B393-354B522EF672}" type="sibTrans" cxnId="{C9F33BFD-B8AA-4246-9233-A66579CB16CC}">
      <dgm:prSet/>
      <dgm:spPr/>
      <dgm:t>
        <a:bodyPr/>
        <a:lstStyle/>
        <a:p>
          <a:endParaRPr lang="en-US"/>
        </a:p>
      </dgm:t>
    </dgm:pt>
    <dgm:pt modelId="{F99841AC-8994-4577-8BA3-5705DDA489E8}">
      <dgm:prSet/>
      <dgm:spPr/>
      <dgm:t>
        <a:bodyPr/>
        <a:lstStyle/>
        <a:p>
          <a:r>
            <a:rPr lang="en-US" b="1" i="0" dirty="0"/>
            <a:t>Receipts are required for walk-in payments.</a:t>
          </a:r>
          <a:endParaRPr lang="en-US" dirty="0"/>
        </a:p>
      </dgm:t>
    </dgm:pt>
    <dgm:pt modelId="{2A43C4F9-1520-485B-823F-7E9F8E7D223C}" type="parTrans" cxnId="{0591C7D5-3AFC-4672-B17D-B0D0C616E6BE}">
      <dgm:prSet/>
      <dgm:spPr/>
      <dgm:t>
        <a:bodyPr/>
        <a:lstStyle/>
        <a:p>
          <a:endParaRPr lang="en-US"/>
        </a:p>
      </dgm:t>
    </dgm:pt>
    <dgm:pt modelId="{FDDFF4E2-2E05-4E45-A06B-8BE2E5C2C278}" type="sibTrans" cxnId="{0591C7D5-3AFC-4672-B17D-B0D0C616E6BE}">
      <dgm:prSet/>
      <dgm:spPr/>
      <dgm:t>
        <a:bodyPr/>
        <a:lstStyle/>
        <a:p>
          <a:endParaRPr lang="en-US"/>
        </a:p>
      </dgm:t>
    </dgm:pt>
    <dgm:pt modelId="{D0913610-0E8F-4BB2-B786-1994604AC3C2}">
      <dgm:prSet/>
      <dgm:spPr/>
      <dgm:t>
        <a:bodyPr/>
        <a:lstStyle/>
        <a:p>
          <a:r>
            <a:rPr lang="en-US" b="1" i="0" dirty="0"/>
            <a:t>Mail-in payments must be recorded.</a:t>
          </a:r>
          <a:endParaRPr lang="en-US" dirty="0"/>
        </a:p>
      </dgm:t>
    </dgm:pt>
    <dgm:pt modelId="{E34F5CF5-9636-40B3-81BA-092671E0FE00}" type="parTrans" cxnId="{6BE7A2A0-77D6-4FE5-94C6-ACF78A02FD67}">
      <dgm:prSet/>
      <dgm:spPr/>
      <dgm:t>
        <a:bodyPr/>
        <a:lstStyle/>
        <a:p>
          <a:endParaRPr lang="en-US"/>
        </a:p>
      </dgm:t>
    </dgm:pt>
    <dgm:pt modelId="{7C459C17-3F08-4C65-8896-2DB9C37743DA}" type="sibTrans" cxnId="{6BE7A2A0-77D6-4FE5-94C6-ACF78A02FD67}">
      <dgm:prSet/>
      <dgm:spPr/>
      <dgm:t>
        <a:bodyPr/>
        <a:lstStyle/>
        <a:p>
          <a:endParaRPr lang="en-US"/>
        </a:p>
      </dgm:t>
    </dgm:pt>
    <dgm:pt modelId="{D9DAA64A-C9DB-4E9C-A95B-C48A9C5B1F1A}">
      <dgm:prSet/>
      <dgm:spPr/>
      <dgm:t>
        <a:bodyPr/>
        <a:lstStyle/>
        <a:p>
          <a:r>
            <a:rPr lang="en-US" b="1" i="0" dirty="0"/>
            <a:t>Source documents = On line CRS Receipt, receipt book copies, mail log, and or cash register reports</a:t>
          </a:r>
          <a:endParaRPr lang="en-US" dirty="0"/>
        </a:p>
      </dgm:t>
    </dgm:pt>
    <dgm:pt modelId="{579052D8-1C44-425F-A01B-3EF2FDF53937}" type="parTrans" cxnId="{9BF9AAF7-5A1A-4013-A69A-2D5AA014F8E8}">
      <dgm:prSet/>
      <dgm:spPr/>
      <dgm:t>
        <a:bodyPr/>
        <a:lstStyle/>
        <a:p>
          <a:endParaRPr lang="en-US"/>
        </a:p>
      </dgm:t>
    </dgm:pt>
    <dgm:pt modelId="{17003F21-A48A-4637-9FAF-7AF045A3A642}" type="sibTrans" cxnId="{9BF9AAF7-5A1A-4013-A69A-2D5AA014F8E8}">
      <dgm:prSet/>
      <dgm:spPr/>
      <dgm:t>
        <a:bodyPr/>
        <a:lstStyle/>
        <a:p>
          <a:endParaRPr lang="en-US"/>
        </a:p>
      </dgm:t>
    </dgm:pt>
    <dgm:pt modelId="{BB893C26-75E3-468F-BCDC-E11BDB7E4555}">
      <dgm:prSet/>
      <dgm:spPr/>
      <dgm:t>
        <a:bodyPr/>
        <a:lstStyle/>
        <a:p>
          <a:r>
            <a:rPr lang="en-US" b="1" i="0" dirty="0"/>
            <a:t>Reconciliation must include comparing source documents to the revenue detail reports.</a:t>
          </a:r>
          <a:endParaRPr lang="en-US" dirty="0"/>
        </a:p>
      </dgm:t>
    </dgm:pt>
    <dgm:pt modelId="{33EFA9B0-62F1-4817-B202-07FCB1A7328C}" type="parTrans" cxnId="{7E9CA7C8-B0F7-4A33-A266-DB141C5E209F}">
      <dgm:prSet/>
      <dgm:spPr/>
      <dgm:t>
        <a:bodyPr/>
        <a:lstStyle/>
        <a:p>
          <a:endParaRPr lang="en-US"/>
        </a:p>
      </dgm:t>
    </dgm:pt>
    <dgm:pt modelId="{21BE2EDB-4F92-4C10-81C1-29FE3C9F5ABB}" type="sibTrans" cxnId="{7E9CA7C8-B0F7-4A33-A266-DB141C5E209F}">
      <dgm:prSet/>
      <dgm:spPr/>
      <dgm:t>
        <a:bodyPr/>
        <a:lstStyle/>
        <a:p>
          <a:endParaRPr lang="en-US"/>
        </a:p>
      </dgm:t>
    </dgm:pt>
    <dgm:pt modelId="{BC63AFF6-D68D-4BFE-B2F5-A08E7A3D9575}">
      <dgm:prSet/>
      <dgm:spPr/>
      <dgm:t>
        <a:bodyPr/>
        <a:lstStyle/>
        <a:p>
          <a:r>
            <a:rPr lang="en-US" b="1" i="0" dirty="0"/>
            <a:t>Comparing Cash Receipts Dept Query to the revenue detail report is not a true reconciliation.</a:t>
          </a:r>
          <a:endParaRPr lang="en-US" dirty="0"/>
        </a:p>
      </dgm:t>
    </dgm:pt>
    <dgm:pt modelId="{33F1CC69-B1C6-4CDD-9DD9-7BFE7483DC8A}" type="parTrans" cxnId="{DE534FDB-9020-42E7-92A1-F953F9E3AF98}">
      <dgm:prSet/>
      <dgm:spPr/>
      <dgm:t>
        <a:bodyPr/>
        <a:lstStyle/>
        <a:p>
          <a:endParaRPr lang="en-US"/>
        </a:p>
      </dgm:t>
    </dgm:pt>
    <dgm:pt modelId="{D221BB63-6FF0-425E-9B40-B43BBCEF8D7C}" type="sibTrans" cxnId="{DE534FDB-9020-42E7-92A1-F953F9E3AF98}">
      <dgm:prSet/>
      <dgm:spPr/>
      <dgm:t>
        <a:bodyPr/>
        <a:lstStyle/>
        <a:p>
          <a:endParaRPr lang="en-US"/>
        </a:p>
      </dgm:t>
    </dgm:pt>
    <dgm:pt modelId="{ED5C52AF-6414-4956-914D-345A797C24E4}" type="pres">
      <dgm:prSet presAssocID="{685B5469-501E-4C86-8858-21D4FD12E5AF}" presName="linear" presStyleCnt="0">
        <dgm:presLayoutVars>
          <dgm:animLvl val="lvl"/>
          <dgm:resizeHandles val="exact"/>
        </dgm:presLayoutVars>
      </dgm:prSet>
      <dgm:spPr/>
    </dgm:pt>
    <dgm:pt modelId="{2E5C2A22-0EBA-417C-A2D7-5EBD88B3ABAC}" type="pres">
      <dgm:prSet presAssocID="{C3EC8F43-01A1-407E-AC6F-ACE153B3AF0E}" presName="parentText" presStyleLbl="node1" presStyleIdx="0" presStyleCnt="6">
        <dgm:presLayoutVars>
          <dgm:chMax val="0"/>
          <dgm:bulletEnabled val="1"/>
        </dgm:presLayoutVars>
      </dgm:prSet>
      <dgm:spPr/>
    </dgm:pt>
    <dgm:pt modelId="{EDACFCE3-D81C-4196-859F-379E5EBC4658}" type="pres">
      <dgm:prSet presAssocID="{59A34E2A-78E1-4EC0-B393-354B522EF672}" presName="spacer" presStyleCnt="0"/>
      <dgm:spPr/>
    </dgm:pt>
    <dgm:pt modelId="{2A0E150A-DA53-4E02-B31F-68D0610F8421}" type="pres">
      <dgm:prSet presAssocID="{F99841AC-8994-4577-8BA3-5705DDA489E8}" presName="parentText" presStyleLbl="node1" presStyleIdx="1" presStyleCnt="6">
        <dgm:presLayoutVars>
          <dgm:chMax val="0"/>
          <dgm:bulletEnabled val="1"/>
        </dgm:presLayoutVars>
      </dgm:prSet>
      <dgm:spPr/>
    </dgm:pt>
    <dgm:pt modelId="{D7C1674B-A8C1-4C3E-97F3-DAF279F6A3EF}" type="pres">
      <dgm:prSet presAssocID="{FDDFF4E2-2E05-4E45-A06B-8BE2E5C2C278}" presName="spacer" presStyleCnt="0"/>
      <dgm:spPr/>
    </dgm:pt>
    <dgm:pt modelId="{10FA0FD0-BB79-46C1-B815-DDDEFAF361AF}" type="pres">
      <dgm:prSet presAssocID="{D0913610-0E8F-4BB2-B786-1994604AC3C2}" presName="parentText" presStyleLbl="node1" presStyleIdx="2" presStyleCnt="6">
        <dgm:presLayoutVars>
          <dgm:chMax val="0"/>
          <dgm:bulletEnabled val="1"/>
        </dgm:presLayoutVars>
      </dgm:prSet>
      <dgm:spPr/>
    </dgm:pt>
    <dgm:pt modelId="{FBF5C929-6EF5-4D52-B520-2F5792D1DAFC}" type="pres">
      <dgm:prSet presAssocID="{7C459C17-3F08-4C65-8896-2DB9C37743DA}" presName="spacer" presStyleCnt="0"/>
      <dgm:spPr/>
    </dgm:pt>
    <dgm:pt modelId="{59BB031C-A0AC-437F-9DFA-BBAA77B891DF}" type="pres">
      <dgm:prSet presAssocID="{D9DAA64A-C9DB-4E9C-A95B-C48A9C5B1F1A}" presName="parentText" presStyleLbl="node1" presStyleIdx="3" presStyleCnt="6">
        <dgm:presLayoutVars>
          <dgm:chMax val="0"/>
          <dgm:bulletEnabled val="1"/>
        </dgm:presLayoutVars>
      </dgm:prSet>
      <dgm:spPr/>
    </dgm:pt>
    <dgm:pt modelId="{DF97D90D-E623-4C34-B17D-B5F03D7D08BD}" type="pres">
      <dgm:prSet presAssocID="{17003F21-A48A-4637-9FAF-7AF045A3A642}" presName="spacer" presStyleCnt="0"/>
      <dgm:spPr/>
    </dgm:pt>
    <dgm:pt modelId="{FFF1B818-4559-4DEC-9B83-59E6AB0B23BA}" type="pres">
      <dgm:prSet presAssocID="{BB893C26-75E3-468F-BCDC-E11BDB7E4555}" presName="parentText" presStyleLbl="node1" presStyleIdx="4" presStyleCnt="6">
        <dgm:presLayoutVars>
          <dgm:chMax val="0"/>
          <dgm:bulletEnabled val="1"/>
        </dgm:presLayoutVars>
      </dgm:prSet>
      <dgm:spPr/>
    </dgm:pt>
    <dgm:pt modelId="{43DEA272-D2D5-43E0-A589-13D7091975F2}" type="pres">
      <dgm:prSet presAssocID="{21BE2EDB-4F92-4C10-81C1-29FE3C9F5ABB}" presName="spacer" presStyleCnt="0"/>
      <dgm:spPr/>
    </dgm:pt>
    <dgm:pt modelId="{CC5BA312-01DB-4BA4-9DB8-0B47AFE3EA02}" type="pres">
      <dgm:prSet presAssocID="{BC63AFF6-D68D-4BFE-B2F5-A08E7A3D9575}" presName="parentText" presStyleLbl="node1" presStyleIdx="5" presStyleCnt="6">
        <dgm:presLayoutVars>
          <dgm:chMax val="0"/>
          <dgm:bulletEnabled val="1"/>
        </dgm:presLayoutVars>
      </dgm:prSet>
      <dgm:spPr/>
    </dgm:pt>
  </dgm:ptLst>
  <dgm:cxnLst>
    <dgm:cxn modelId="{54299813-69AB-407D-836C-94A031B0C289}" type="presOf" srcId="{F99841AC-8994-4577-8BA3-5705DDA489E8}" destId="{2A0E150A-DA53-4E02-B31F-68D0610F8421}" srcOrd="0" destOrd="0" presId="urn:microsoft.com/office/officeart/2005/8/layout/vList2"/>
    <dgm:cxn modelId="{17A7A530-A757-4445-B689-35B622F0E69D}" type="presOf" srcId="{BC63AFF6-D68D-4BFE-B2F5-A08E7A3D9575}" destId="{CC5BA312-01DB-4BA4-9DB8-0B47AFE3EA02}" srcOrd="0" destOrd="0" presId="urn:microsoft.com/office/officeart/2005/8/layout/vList2"/>
    <dgm:cxn modelId="{5DCC194E-2C49-4DB8-8E16-85B0AA672617}" type="presOf" srcId="{C3EC8F43-01A1-407E-AC6F-ACE153B3AF0E}" destId="{2E5C2A22-0EBA-417C-A2D7-5EBD88B3ABAC}" srcOrd="0" destOrd="0" presId="urn:microsoft.com/office/officeart/2005/8/layout/vList2"/>
    <dgm:cxn modelId="{6BE7A2A0-77D6-4FE5-94C6-ACF78A02FD67}" srcId="{685B5469-501E-4C86-8858-21D4FD12E5AF}" destId="{D0913610-0E8F-4BB2-B786-1994604AC3C2}" srcOrd="2" destOrd="0" parTransId="{E34F5CF5-9636-40B3-81BA-092671E0FE00}" sibTransId="{7C459C17-3F08-4C65-8896-2DB9C37743DA}"/>
    <dgm:cxn modelId="{3A8451A5-A1F5-45EB-91C2-2EBEDF0DEE10}" type="presOf" srcId="{685B5469-501E-4C86-8858-21D4FD12E5AF}" destId="{ED5C52AF-6414-4956-914D-345A797C24E4}" srcOrd="0" destOrd="0" presId="urn:microsoft.com/office/officeart/2005/8/layout/vList2"/>
    <dgm:cxn modelId="{7E9CA7C8-B0F7-4A33-A266-DB141C5E209F}" srcId="{685B5469-501E-4C86-8858-21D4FD12E5AF}" destId="{BB893C26-75E3-468F-BCDC-E11BDB7E4555}" srcOrd="4" destOrd="0" parTransId="{33EFA9B0-62F1-4817-B202-07FCB1A7328C}" sibTransId="{21BE2EDB-4F92-4C10-81C1-29FE3C9F5ABB}"/>
    <dgm:cxn modelId="{0591C7D5-3AFC-4672-B17D-B0D0C616E6BE}" srcId="{685B5469-501E-4C86-8858-21D4FD12E5AF}" destId="{F99841AC-8994-4577-8BA3-5705DDA489E8}" srcOrd="1" destOrd="0" parTransId="{2A43C4F9-1520-485B-823F-7E9F8E7D223C}" sibTransId="{FDDFF4E2-2E05-4E45-A06B-8BE2E5C2C278}"/>
    <dgm:cxn modelId="{DE534FDB-9020-42E7-92A1-F953F9E3AF98}" srcId="{685B5469-501E-4C86-8858-21D4FD12E5AF}" destId="{BC63AFF6-D68D-4BFE-B2F5-A08E7A3D9575}" srcOrd="5" destOrd="0" parTransId="{33F1CC69-B1C6-4CDD-9DD9-7BFE7483DC8A}" sibTransId="{D221BB63-6FF0-425E-9B40-B43BBCEF8D7C}"/>
    <dgm:cxn modelId="{39799DEE-2371-45D5-8834-922BD7AF0B99}" type="presOf" srcId="{D0913610-0E8F-4BB2-B786-1994604AC3C2}" destId="{10FA0FD0-BB79-46C1-B815-DDDEFAF361AF}" srcOrd="0" destOrd="0" presId="urn:microsoft.com/office/officeart/2005/8/layout/vList2"/>
    <dgm:cxn modelId="{5EDBF2F4-4341-4FE8-86D6-CB51499107B0}" type="presOf" srcId="{D9DAA64A-C9DB-4E9C-A95B-C48A9C5B1F1A}" destId="{59BB031C-A0AC-437F-9DFA-BBAA77B891DF}" srcOrd="0" destOrd="0" presId="urn:microsoft.com/office/officeart/2005/8/layout/vList2"/>
    <dgm:cxn modelId="{9BF9AAF7-5A1A-4013-A69A-2D5AA014F8E8}" srcId="{685B5469-501E-4C86-8858-21D4FD12E5AF}" destId="{D9DAA64A-C9DB-4E9C-A95B-C48A9C5B1F1A}" srcOrd="3" destOrd="0" parTransId="{579052D8-1C44-425F-A01B-3EF2FDF53937}" sibTransId="{17003F21-A48A-4637-9FAF-7AF045A3A642}"/>
    <dgm:cxn modelId="{661E82FC-B630-45A2-A4D3-C9424DE4A3FC}" type="presOf" srcId="{BB893C26-75E3-468F-BCDC-E11BDB7E4555}" destId="{FFF1B818-4559-4DEC-9B83-59E6AB0B23BA}" srcOrd="0" destOrd="0" presId="urn:microsoft.com/office/officeart/2005/8/layout/vList2"/>
    <dgm:cxn modelId="{C9F33BFD-B8AA-4246-9233-A66579CB16CC}" srcId="{685B5469-501E-4C86-8858-21D4FD12E5AF}" destId="{C3EC8F43-01A1-407E-AC6F-ACE153B3AF0E}" srcOrd="0" destOrd="0" parTransId="{C31C92BA-F3BC-4F4F-9B47-F3571644AC90}" sibTransId="{59A34E2A-78E1-4EC0-B393-354B522EF672}"/>
    <dgm:cxn modelId="{0063BD96-28C6-46A0-9A4A-04996D5DC39D}" type="presParOf" srcId="{ED5C52AF-6414-4956-914D-345A797C24E4}" destId="{2E5C2A22-0EBA-417C-A2D7-5EBD88B3ABAC}" srcOrd="0" destOrd="0" presId="urn:microsoft.com/office/officeart/2005/8/layout/vList2"/>
    <dgm:cxn modelId="{A0FC0043-2C20-4569-8441-1C585FDDEC99}" type="presParOf" srcId="{ED5C52AF-6414-4956-914D-345A797C24E4}" destId="{EDACFCE3-D81C-4196-859F-379E5EBC4658}" srcOrd="1" destOrd="0" presId="urn:microsoft.com/office/officeart/2005/8/layout/vList2"/>
    <dgm:cxn modelId="{36FEB54F-BD52-46AF-9063-52F22B747C35}" type="presParOf" srcId="{ED5C52AF-6414-4956-914D-345A797C24E4}" destId="{2A0E150A-DA53-4E02-B31F-68D0610F8421}" srcOrd="2" destOrd="0" presId="urn:microsoft.com/office/officeart/2005/8/layout/vList2"/>
    <dgm:cxn modelId="{970FA104-9FB4-4031-A496-AB82FBFAE285}" type="presParOf" srcId="{ED5C52AF-6414-4956-914D-345A797C24E4}" destId="{D7C1674B-A8C1-4C3E-97F3-DAF279F6A3EF}" srcOrd="3" destOrd="0" presId="urn:microsoft.com/office/officeart/2005/8/layout/vList2"/>
    <dgm:cxn modelId="{67D012FB-8ECE-4E7B-B3A4-AF4FC8AC696C}" type="presParOf" srcId="{ED5C52AF-6414-4956-914D-345A797C24E4}" destId="{10FA0FD0-BB79-46C1-B815-DDDEFAF361AF}" srcOrd="4" destOrd="0" presId="urn:microsoft.com/office/officeart/2005/8/layout/vList2"/>
    <dgm:cxn modelId="{4B939568-B85F-4149-8A26-1CEED0775FA1}" type="presParOf" srcId="{ED5C52AF-6414-4956-914D-345A797C24E4}" destId="{FBF5C929-6EF5-4D52-B520-2F5792D1DAFC}" srcOrd="5" destOrd="0" presId="urn:microsoft.com/office/officeart/2005/8/layout/vList2"/>
    <dgm:cxn modelId="{29DBE56A-40D2-4DC5-8416-9A347C552844}" type="presParOf" srcId="{ED5C52AF-6414-4956-914D-345A797C24E4}" destId="{59BB031C-A0AC-437F-9DFA-BBAA77B891DF}" srcOrd="6" destOrd="0" presId="urn:microsoft.com/office/officeart/2005/8/layout/vList2"/>
    <dgm:cxn modelId="{79BCA0D4-6D12-4AD5-8168-037C9E529147}" type="presParOf" srcId="{ED5C52AF-6414-4956-914D-345A797C24E4}" destId="{DF97D90D-E623-4C34-B17D-B5F03D7D08BD}" srcOrd="7" destOrd="0" presId="urn:microsoft.com/office/officeart/2005/8/layout/vList2"/>
    <dgm:cxn modelId="{D9E44C77-0410-4B6A-B129-7305C5D04A75}" type="presParOf" srcId="{ED5C52AF-6414-4956-914D-345A797C24E4}" destId="{FFF1B818-4559-4DEC-9B83-59E6AB0B23BA}" srcOrd="8" destOrd="0" presId="urn:microsoft.com/office/officeart/2005/8/layout/vList2"/>
    <dgm:cxn modelId="{A80C3D5C-1239-4DD4-9946-0AFA566323C6}" type="presParOf" srcId="{ED5C52AF-6414-4956-914D-345A797C24E4}" destId="{43DEA272-D2D5-43E0-A589-13D7091975F2}" srcOrd="9" destOrd="0" presId="urn:microsoft.com/office/officeart/2005/8/layout/vList2"/>
    <dgm:cxn modelId="{E66B11A1-F269-4C01-9A45-04789FF1BA38}" type="presParOf" srcId="{ED5C52AF-6414-4956-914D-345A797C24E4}" destId="{CC5BA312-01DB-4BA4-9DB8-0B47AFE3EA0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F7DD9-C352-4B0B-9ACF-F81C293D5BFF}"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A364F43C-7D91-47F4-8059-41C697980765}">
      <dgm:prSet/>
      <dgm:spPr/>
      <dgm:t>
        <a:bodyPr/>
        <a:lstStyle/>
        <a:p>
          <a:r>
            <a:rPr lang="en-US" b="1" i="0" dirty="0"/>
            <a:t>Key element of internal control</a:t>
          </a:r>
          <a:br>
            <a:rPr lang="en-US" b="1" i="0" dirty="0"/>
          </a:br>
          <a:endParaRPr lang="en-US" dirty="0"/>
        </a:p>
      </dgm:t>
    </dgm:pt>
    <dgm:pt modelId="{780BC351-D287-4008-990A-3398037A1125}" type="parTrans" cxnId="{62DA5A71-B86E-476B-8A0A-2A7E2E4336C8}">
      <dgm:prSet/>
      <dgm:spPr/>
      <dgm:t>
        <a:bodyPr/>
        <a:lstStyle/>
        <a:p>
          <a:endParaRPr lang="en-US"/>
        </a:p>
      </dgm:t>
    </dgm:pt>
    <dgm:pt modelId="{F396C37F-2360-47C7-A659-980018249A3A}" type="sibTrans" cxnId="{62DA5A71-B86E-476B-8A0A-2A7E2E4336C8}">
      <dgm:prSet/>
      <dgm:spPr/>
      <dgm:t>
        <a:bodyPr/>
        <a:lstStyle/>
        <a:p>
          <a:endParaRPr lang="en-US"/>
        </a:p>
      </dgm:t>
    </dgm:pt>
    <dgm:pt modelId="{6DDE311F-2D70-4AAB-B344-F8846E609FB4}">
      <dgm:prSet/>
      <dgm:spPr/>
      <dgm:t>
        <a:bodyPr/>
        <a:lstStyle/>
        <a:p>
          <a:r>
            <a:rPr lang="en-US" b="1" i="0" dirty="0"/>
            <a:t>By the term “separation of duties” we mean that one person’s work serves as a complimentary check to another’s.</a:t>
          </a:r>
          <a:br>
            <a:rPr lang="en-US" b="1" i="0" dirty="0"/>
          </a:br>
          <a:endParaRPr lang="en-US" dirty="0"/>
        </a:p>
      </dgm:t>
    </dgm:pt>
    <dgm:pt modelId="{6D5E8ED2-6D76-462F-9B0A-5C397F8E5B88}" type="parTrans" cxnId="{AD642307-3F77-41DB-9769-C7EB478250B9}">
      <dgm:prSet/>
      <dgm:spPr/>
      <dgm:t>
        <a:bodyPr/>
        <a:lstStyle/>
        <a:p>
          <a:endParaRPr lang="en-US"/>
        </a:p>
      </dgm:t>
    </dgm:pt>
    <dgm:pt modelId="{C77587EF-BC71-40E9-936E-B1FF9B5E8AC4}" type="sibTrans" cxnId="{AD642307-3F77-41DB-9769-C7EB478250B9}">
      <dgm:prSet/>
      <dgm:spPr/>
      <dgm:t>
        <a:bodyPr/>
        <a:lstStyle/>
        <a:p>
          <a:endParaRPr lang="en-US"/>
        </a:p>
      </dgm:t>
    </dgm:pt>
    <dgm:pt modelId="{FB6C7F09-57CB-49D6-A8FA-0DDEC459A3AC}">
      <dgm:prSet/>
      <dgm:spPr/>
      <dgm:t>
        <a:bodyPr/>
        <a:lstStyle/>
        <a:p>
          <a:r>
            <a:rPr lang="en-US" b="1" i="0" dirty="0"/>
            <a:t>In other words, no one person should have complete control over any transaction from beginning to end.</a:t>
          </a:r>
          <a:br>
            <a:rPr lang="en-US" b="1" i="0" dirty="0"/>
          </a:br>
          <a:endParaRPr lang="en-US" dirty="0"/>
        </a:p>
      </dgm:t>
    </dgm:pt>
    <dgm:pt modelId="{71FDBA57-0543-4358-9A64-73284A0B9F49}" type="parTrans" cxnId="{491639AA-0C9F-4071-82AA-778218F88490}">
      <dgm:prSet/>
      <dgm:spPr/>
      <dgm:t>
        <a:bodyPr/>
        <a:lstStyle/>
        <a:p>
          <a:endParaRPr lang="en-US"/>
        </a:p>
      </dgm:t>
    </dgm:pt>
    <dgm:pt modelId="{9D409B9A-DA66-498C-9655-5B4B33F3837D}" type="sibTrans" cxnId="{491639AA-0C9F-4071-82AA-778218F88490}">
      <dgm:prSet/>
      <dgm:spPr/>
      <dgm:t>
        <a:bodyPr/>
        <a:lstStyle/>
        <a:p>
          <a:endParaRPr lang="en-US"/>
        </a:p>
      </dgm:t>
    </dgm:pt>
    <dgm:pt modelId="{DAAB01C4-ABE3-434B-A768-A4B5212A155D}">
      <dgm:prSet/>
      <dgm:spPr/>
      <dgm:t>
        <a:bodyPr/>
        <a:lstStyle/>
        <a:p>
          <a:r>
            <a:rPr lang="en-US" b="1" i="0" dirty="0"/>
            <a:t>Having adequate separation of duties has a major impact on ensuring transactions are valid and properly recorded.</a:t>
          </a:r>
          <a:endParaRPr lang="en-US" dirty="0"/>
        </a:p>
      </dgm:t>
    </dgm:pt>
    <dgm:pt modelId="{67A8B529-E1EF-4423-AA83-87DF1D0532FF}" type="parTrans" cxnId="{E16F1C72-37E0-4DBF-8A82-78BBC65706FB}">
      <dgm:prSet/>
      <dgm:spPr/>
      <dgm:t>
        <a:bodyPr/>
        <a:lstStyle/>
        <a:p>
          <a:endParaRPr lang="en-US"/>
        </a:p>
      </dgm:t>
    </dgm:pt>
    <dgm:pt modelId="{6FDFF4E5-BE71-4B51-84BA-16302CD8EBBB}" type="sibTrans" cxnId="{E16F1C72-37E0-4DBF-8A82-78BBC65706FB}">
      <dgm:prSet/>
      <dgm:spPr/>
      <dgm:t>
        <a:bodyPr/>
        <a:lstStyle/>
        <a:p>
          <a:endParaRPr lang="en-US"/>
        </a:p>
      </dgm:t>
    </dgm:pt>
    <dgm:pt modelId="{E629CE68-81B7-4E04-978F-0938A5FF4D30}" type="pres">
      <dgm:prSet presAssocID="{6E1F7DD9-C352-4B0B-9ACF-F81C293D5BFF}" presName="matrix" presStyleCnt="0">
        <dgm:presLayoutVars>
          <dgm:chMax val="1"/>
          <dgm:dir/>
          <dgm:resizeHandles val="exact"/>
        </dgm:presLayoutVars>
      </dgm:prSet>
      <dgm:spPr/>
    </dgm:pt>
    <dgm:pt modelId="{1086ACB0-6E0F-4A80-9719-113B46374F11}" type="pres">
      <dgm:prSet presAssocID="{6E1F7DD9-C352-4B0B-9ACF-F81C293D5BFF}" presName="diamond" presStyleLbl="bgShp" presStyleIdx="0" presStyleCnt="1"/>
      <dgm:spPr/>
    </dgm:pt>
    <dgm:pt modelId="{3A990C91-1688-4537-B0D4-F2CE48CE2D40}" type="pres">
      <dgm:prSet presAssocID="{6E1F7DD9-C352-4B0B-9ACF-F81C293D5BFF}" presName="quad1" presStyleLbl="node1" presStyleIdx="0" presStyleCnt="4">
        <dgm:presLayoutVars>
          <dgm:chMax val="0"/>
          <dgm:chPref val="0"/>
          <dgm:bulletEnabled val="1"/>
        </dgm:presLayoutVars>
      </dgm:prSet>
      <dgm:spPr/>
    </dgm:pt>
    <dgm:pt modelId="{8083254F-AE5D-4C51-A06F-BEA6259E6FF9}" type="pres">
      <dgm:prSet presAssocID="{6E1F7DD9-C352-4B0B-9ACF-F81C293D5BFF}" presName="quad2" presStyleLbl="node1" presStyleIdx="1" presStyleCnt="4">
        <dgm:presLayoutVars>
          <dgm:chMax val="0"/>
          <dgm:chPref val="0"/>
          <dgm:bulletEnabled val="1"/>
        </dgm:presLayoutVars>
      </dgm:prSet>
      <dgm:spPr/>
    </dgm:pt>
    <dgm:pt modelId="{F01469F2-D710-4383-A159-858B48B5A51F}" type="pres">
      <dgm:prSet presAssocID="{6E1F7DD9-C352-4B0B-9ACF-F81C293D5BFF}" presName="quad3" presStyleLbl="node1" presStyleIdx="2" presStyleCnt="4">
        <dgm:presLayoutVars>
          <dgm:chMax val="0"/>
          <dgm:chPref val="0"/>
          <dgm:bulletEnabled val="1"/>
        </dgm:presLayoutVars>
      </dgm:prSet>
      <dgm:spPr/>
    </dgm:pt>
    <dgm:pt modelId="{34F06E8C-A600-4CD7-8CCF-BAE1874D1EAF}" type="pres">
      <dgm:prSet presAssocID="{6E1F7DD9-C352-4B0B-9ACF-F81C293D5BFF}" presName="quad4" presStyleLbl="node1" presStyleIdx="3" presStyleCnt="4">
        <dgm:presLayoutVars>
          <dgm:chMax val="0"/>
          <dgm:chPref val="0"/>
          <dgm:bulletEnabled val="1"/>
        </dgm:presLayoutVars>
      </dgm:prSet>
      <dgm:spPr/>
    </dgm:pt>
  </dgm:ptLst>
  <dgm:cxnLst>
    <dgm:cxn modelId="{AD642307-3F77-41DB-9769-C7EB478250B9}" srcId="{6E1F7DD9-C352-4B0B-9ACF-F81C293D5BFF}" destId="{6DDE311F-2D70-4AAB-B344-F8846E609FB4}" srcOrd="1" destOrd="0" parTransId="{6D5E8ED2-6D76-462F-9B0A-5C397F8E5B88}" sibTransId="{C77587EF-BC71-40E9-936E-B1FF9B5E8AC4}"/>
    <dgm:cxn modelId="{C249FC1E-BE18-4F64-AA2F-BAA9E6D7E940}" type="presOf" srcId="{6E1F7DD9-C352-4B0B-9ACF-F81C293D5BFF}" destId="{E629CE68-81B7-4E04-978F-0938A5FF4D30}" srcOrd="0" destOrd="0" presId="urn:microsoft.com/office/officeart/2005/8/layout/matrix3"/>
    <dgm:cxn modelId="{6C1A846E-1376-4362-9844-A92750B47BED}" type="presOf" srcId="{FB6C7F09-57CB-49D6-A8FA-0DDEC459A3AC}" destId="{F01469F2-D710-4383-A159-858B48B5A51F}" srcOrd="0" destOrd="0" presId="urn:microsoft.com/office/officeart/2005/8/layout/matrix3"/>
    <dgm:cxn modelId="{62DA5A71-B86E-476B-8A0A-2A7E2E4336C8}" srcId="{6E1F7DD9-C352-4B0B-9ACF-F81C293D5BFF}" destId="{A364F43C-7D91-47F4-8059-41C697980765}" srcOrd="0" destOrd="0" parTransId="{780BC351-D287-4008-990A-3398037A1125}" sibTransId="{F396C37F-2360-47C7-A659-980018249A3A}"/>
    <dgm:cxn modelId="{E16F1C72-37E0-4DBF-8A82-78BBC65706FB}" srcId="{6E1F7DD9-C352-4B0B-9ACF-F81C293D5BFF}" destId="{DAAB01C4-ABE3-434B-A768-A4B5212A155D}" srcOrd="3" destOrd="0" parTransId="{67A8B529-E1EF-4423-AA83-87DF1D0532FF}" sibTransId="{6FDFF4E5-BE71-4B51-84BA-16302CD8EBBB}"/>
    <dgm:cxn modelId="{F6B00EA8-1D9C-41D4-95F9-9157BC813010}" type="presOf" srcId="{6DDE311F-2D70-4AAB-B344-F8846E609FB4}" destId="{8083254F-AE5D-4C51-A06F-BEA6259E6FF9}" srcOrd="0" destOrd="0" presId="urn:microsoft.com/office/officeart/2005/8/layout/matrix3"/>
    <dgm:cxn modelId="{491639AA-0C9F-4071-82AA-778218F88490}" srcId="{6E1F7DD9-C352-4B0B-9ACF-F81C293D5BFF}" destId="{FB6C7F09-57CB-49D6-A8FA-0DDEC459A3AC}" srcOrd="2" destOrd="0" parTransId="{71FDBA57-0543-4358-9A64-73284A0B9F49}" sibTransId="{9D409B9A-DA66-498C-9655-5B4B33F3837D}"/>
    <dgm:cxn modelId="{CCFBE8BB-5D7D-4987-B2D3-942A88FF00B8}" type="presOf" srcId="{DAAB01C4-ABE3-434B-A768-A4B5212A155D}" destId="{34F06E8C-A600-4CD7-8CCF-BAE1874D1EAF}" srcOrd="0" destOrd="0" presId="urn:microsoft.com/office/officeart/2005/8/layout/matrix3"/>
    <dgm:cxn modelId="{0F46F9EB-3128-451C-9793-C507C59DC5F4}" type="presOf" srcId="{A364F43C-7D91-47F4-8059-41C697980765}" destId="{3A990C91-1688-4537-B0D4-F2CE48CE2D40}" srcOrd="0" destOrd="0" presId="urn:microsoft.com/office/officeart/2005/8/layout/matrix3"/>
    <dgm:cxn modelId="{09080ECA-BD92-41A5-A313-D947939BD68A}" type="presParOf" srcId="{E629CE68-81B7-4E04-978F-0938A5FF4D30}" destId="{1086ACB0-6E0F-4A80-9719-113B46374F11}" srcOrd="0" destOrd="0" presId="urn:microsoft.com/office/officeart/2005/8/layout/matrix3"/>
    <dgm:cxn modelId="{834DD054-E4B0-49BD-9D0E-40B8C5CA5780}" type="presParOf" srcId="{E629CE68-81B7-4E04-978F-0938A5FF4D30}" destId="{3A990C91-1688-4537-B0D4-F2CE48CE2D40}" srcOrd="1" destOrd="0" presId="urn:microsoft.com/office/officeart/2005/8/layout/matrix3"/>
    <dgm:cxn modelId="{23F48B7B-8D0C-4110-A51B-EA391DEA342C}" type="presParOf" srcId="{E629CE68-81B7-4E04-978F-0938A5FF4D30}" destId="{8083254F-AE5D-4C51-A06F-BEA6259E6FF9}" srcOrd="2" destOrd="0" presId="urn:microsoft.com/office/officeart/2005/8/layout/matrix3"/>
    <dgm:cxn modelId="{6B2E9FC2-9FAB-46D3-A125-8EA5F995C000}" type="presParOf" srcId="{E629CE68-81B7-4E04-978F-0938A5FF4D30}" destId="{F01469F2-D710-4383-A159-858B48B5A51F}" srcOrd="3" destOrd="0" presId="urn:microsoft.com/office/officeart/2005/8/layout/matrix3"/>
    <dgm:cxn modelId="{1604F0AD-A204-40B9-8BFC-62EBE601D038}" type="presParOf" srcId="{E629CE68-81B7-4E04-978F-0938A5FF4D30}" destId="{34F06E8C-A600-4CD7-8CCF-BAE1874D1EA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4D11DA-5C0B-479A-B79B-9765F29E8BE1}"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44532B98-C39A-44BB-8FD2-A57EC48C48F3}">
      <dgm:prSet/>
      <dgm:spPr/>
      <dgm:t>
        <a:bodyPr/>
        <a:lstStyle/>
        <a:p>
          <a:r>
            <a:rPr lang="en-US" b="1" dirty="0"/>
            <a:t>Standards of separation of duties should be applied to the maximum degree possible.</a:t>
          </a:r>
          <a:br>
            <a:rPr lang="en-US" b="1" dirty="0"/>
          </a:br>
          <a:endParaRPr lang="en-US" dirty="0"/>
        </a:p>
      </dgm:t>
    </dgm:pt>
    <dgm:pt modelId="{6196F18B-F013-4D5F-8477-95FE1AE8AF7C}" type="parTrans" cxnId="{099A9D00-41E7-49C0-BFB4-4378FB239BD7}">
      <dgm:prSet/>
      <dgm:spPr/>
      <dgm:t>
        <a:bodyPr/>
        <a:lstStyle/>
        <a:p>
          <a:endParaRPr lang="en-US"/>
        </a:p>
      </dgm:t>
    </dgm:pt>
    <dgm:pt modelId="{B34BE6BA-E463-4B3E-A5E5-1639DCB0FB14}" type="sibTrans" cxnId="{099A9D00-41E7-49C0-BFB4-4378FB239BD7}">
      <dgm:prSet/>
      <dgm:spPr/>
      <dgm:t>
        <a:bodyPr/>
        <a:lstStyle/>
        <a:p>
          <a:endParaRPr lang="en-US"/>
        </a:p>
      </dgm:t>
    </dgm:pt>
    <dgm:pt modelId="{EA1514DB-D70E-4524-9DA7-1F4C5527C699}">
      <dgm:prSet/>
      <dgm:spPr/>
      <dgm:t>
        <a:bodyPr/>
        <a:lstStyle/>
        <a:p>
          <a:r>
            <a:rPr lang="en-US" b="1" dirty="0"/>
            <a:t>Clear lines of authority and responsibility  should be established in order to segregate the various steps in the transaction.</a:t>
          </a:r>
          <a:br>
            <a:rPr lang="en-US" b="1" dirty="0"/>
          </a:br>
          <a:endParaRPr lang="en-US" dirty="0"/>
        </a:p>
      </dgm:t>
    </dgm:pt>
    <dgm:pt modelId="{BA087EFD-C667-44B0-95C3-DA334B0907A6}" type="parTrans" cxnId="{7F390715-C1AE-4A1E-A342-4274921B3D0D}">
      <dgm:prSet/>
      <dgm:spPr/>
      <dgm:t>
        <a:bodyPr/>
        <a:lstStyle/>
        <a:p>
          <a:endParaRPr lang="en-US"/>
        </a:p>
      </dgm:t>
    </dgm:pt>
    <dgm:pt modelId="{BCE73FB9-DC3A-42CA-86C5-14D384E752CC}" type="sibTrans" cxnId="{7F390715-C1AE-4A1E-A342-4274921B3D0D}">
      <dgm:prSet/>
      <dgm:spPr/>
      <dgm:t>
        <a:bodyPr/>
        <a:lstStyle/>
        <a:p>
          <a:endParaRPr lang="en-US"/>
        </a:p>
      </dgm:t>
    </dgm:pt>
    <dgm:pt modelId="{9D12087B-AF13-4E5F-83FA-342F5F51BC4E}">
      <dgm:prSet/>
      <dgm:spPr/>
      <dgm:t>
        <a:bodyPr/>
        <a:lstStyle/>
        <a:p>
          <a:r>
            <a:rPr lang="en-US" b="1" dirty="0"/>
            <a:t>Specifically, the person who accepts funds (in person &amp; thru mail) and issues receipts must not prepare the deposit. Additionally, the person who prepares the deposit must not reconcile the CUBS account.</a:t>
          </a:r>
          <a:endParaRPr lang="en-US" dirty="0"/>
        </a:p>
      </dgm:t>
    </dgm:pt>
    <dgm:pt modelId="{AEC9F88D-ACA4-4541-933B-A166AECF3903}" type="parTrans" cxnId="{06146132-5FD0-423B-B53F-03BAF653CF8A}">
      <dgm:prSet/>
      <dgm:spPr/>
      <dgm:t>
        <a:bodyPr/>
        <a:lstStyle/>
        <a:p>
          <a:endParaRPr lang="en-US"/>
        </a:p>
      </dgm:t>
    </dgm:pt>
    <dgm:pt modelId="{F6669E91-9E6F-47B3-8858-52909977AE46}" type="sibTrans" cxnId="{06146132-5FD0-423B-B53F-03BAF653CF8A}">
      <dgm:prSet/>
      <dgm:spPr/>
      <dgm:t>
        <a:bodyPr/>
        <a:lstStyle/>
        <a:p>
          <a:endParaRPr lang="en-US"/>
        </a:p>
      </dgm:t>
    </dgm:pt>
    <dgm:pt modelId="{52EA7493-A81A-455E-A7A2-5DD0B3E3FE45}" type="pres">
      <dgm:prSet presAssocID="{6F4D11DA-5C0B-479A-B79B-9765F29E8BE1}" presName="Name0" presStyleCnt="0">
        <dgm:presLayoutVars>
          <dgm:dir/>
          <dgm:animLvl val="lvl"/>
          <dgm:resizeHandles val="exact"/>
        </dgm:presLayoutVars>
      </dgm:prSet>
      <dgm:spPr/>
    </dgm:pt>
    <dgm:pt modelId="{DF6E5907-D7B3-4C58-8F52-FEAE74104DD9}" type="pres">
      <dgm:prSet presAssocID="{9D12087B-AF13-4E5F-83FA-342F5F51BC4E}" presName="boxAndChildren" presStyleCnt="0"/>
      <dgm:spPr/>
    </dgm:pt>
    <dgm:pt modelId="{0C4DA389-CBBB-4FAB-B6F9-96129344332B}" type="pres">
      <dgm:prSet presAssocID="{9D12087B-AF13-4E5F-83FA-342F5F51BC4E}" presName="parentTextBox" presStyleLbl="node1" presStyleIdx="0" presStyleCnt="3"/>
      <dgm:spPr/>
    </dgm:pt>
    <dgm:pt modelId="{A5B1293D-B435-4E67-8B16-2C784FFC7222}" type="pres">
      <dgm:prSet presAssocID="{BCE73FB9-DC3A-42CA-86C5-14D384E752CC}" presName="sp" presStyleCnt="0"/>
      <dgm:spPr/>
    </dgm:pt>
    <dgm:pt modelId="{BFC5B262-DB89-4559-8F0E-8C03854EBE94}" type="pres">
      <dgm:prSet presAssocID="{EA1514DB-D70E-4524-9DA7-1F4C5527C699}" presName="arrowAndChildren" presStyleCnt="0"/>
      <dgm:spPr/>
    </dgm:pt>
    <dgm:pt modelId="{5E0909A1-CA12-4F92-B55A-2BC37007B263}" type="pres">
      <dgm:prSet presAssocID="{EA1514DB-D70E-4524-9DA7-1F4C5527C699}" presName="parentTextArrow" presStyleLbl="node1" presStyleIdx="1" presStyleCnt="3"/>
      <dgm:spPr/>
    </dgm:pt>
    <dgm:pt modelId="{34DE60EA-CAE6-43A6-9E7D-78FAB2F1B744}" type="pres">
      <dgm:prSet presAssocID="{B34BE6BA-E463-4B3E-A5E5-1639DCB0FB14}" presName="sp" presStyleCnt="0"/>
      <dgm:spPr/>
    </dgm:pt>
    <dgm:pt modelId="{1D6EA403-3D28-4085-9515-2FF6DF546B27}" type="pres">
      <dgm:prSet presAssocID="{44532B98-C39A-44BB-8FD2-A57EC48C48F3}" presName="arrowAndChildren" presStyleCnt="0"/>
      <dgm:spPr/>
    </dgm:pt>
    <dgm:pt modelId="{4BE2DCEB-2627-4D3A-AE3A-F323FAD65A7A}" type="pres">
      <dgm:prSet presAssocID="{44532B98-C39A-44BB-8FD2-A57EC48C48F3}" presName="parentTextArrow" presStyleLbl="node1" presStyleIdx="2" presStyleCnt="3"/>
      <dgm:spPr/>
    </dgm:pt>
  </dgm:ptLst>
  <dgm:cxnLst>
    <dgm:cxn modelId="{099A9D00-41E7-49C0-BFB4-4378FB239BD7}" srcId="{6F4D11DA-5C0B-479A-B79B-9765F29E8BE1}" destId="{44532B98-C39A-44BB-8FD2-A57EC48C48F3}" srcOrd="0" destOrd="0" parTransId="{6196F18B-F013-4D5F-8477-95FE1AE8AF7C}" sibTransId="{B34BE6BA-E463-4B3E-A5E5-1639DCB0FB14}"/>
    <dgm:cxn modelId="{7F390715-C1AE-4A1E-A342-4274921B3D0D}" srcId="{6F4D11DA-5C0B-479A-B79B-9765F29E8BE1}" destId="{EA1514DB-D70E-4524-9DA7-1F4C5527C699}" srcOrd="1" destOrd="0" parTransId="{BA087EFD-C667-44B0-95C3-DA334B0907A6}" sibTransId="{BCE73FB9-DC3A-42CA-86C5-14D384E752CC}"/>
    <dgm:cxn modelId="{06146132-5FD0-423B-B53F-03BAF653CF8A}" srcId="{6F4D11DA-5C0B-479A-B79B-9765F29E8BE1}" destId="{9D12087B-AF13-4E5F-83FA-342F5F51BC4E}" srcOrd="2" destOrd="0" parTransId="{AEC9F88D-ACA4-4541-933B-A166AECF3903}" sibTransId="{F6669E91-9E6F-47B3-8858-52909977AE46}"/>
    <dgm:cxn modelId="{D1718A61-14DA-42F3-B957-C27BE9E5799C}" type="presOf" srcId="{9D12087B-AF13-4E5F-83FA-342F5F51BC4E}" destId="{0C4DA389-CBBB-4FAB-B6F9-96129344332B}" srcOrd="0" destOrd="0" presId="urn:microsoft.com/office/officeart/2005/8/layout/process4"/>
    <dgm:cxn modelId="{BFFCBFA5-0A73-4523-90F8-8B7B7838FB57}" type="presOf" srcId="{EA1514DB-D70E-4524-9DA7-1F4C5527C699}" destId="{5E0909A1-CA12-4F92-B55A-2BC37007B263}" srcOrd="0" destOrd="0" presId="urn:microsoft.com/office/officeart/2005/8/layout/process4"/>
    <dgm:cxn modelId="{572FE8DF-4B4B-4B8D-A1C0-671BDB431441}" type="presOf" srcId="{6F4D11DA-5C0B-479A-B79B-9765F29E8BE1}" destId="{52EA7493-A81A-455E-A7A2-5DD0B3E3FE45}" srcOrd="0" destOrd="0" presId="urn:microsoft.com/office/officeart/2005/8/layout/process4"/>
    <dgm:cxn modelId="{312876F0-22C3-4953-92E7-A6C0DF7D46BF}" type="presOf" srcId="{44532B98-C39A-44BB-8FD2-A57EC48C48F3}" destId="{4BE2DCEB-2627-4D3A-AE3A-F323FAD65A7A}" srcOrd="0" destOrd="0" presId="urn:microsoft.com/office/officeart/2005/8/layout/process4"/>
    <dgm:cxn modelId="{C0486ED9-AD77-4CB3-AF83-F03FC0948E07}" type="presParOf" srcId="{52EA7493-A81A-455E-A7A2-5DD0B3E3FE45}" destId="{DF6E5907-D7B3-4C58-8F52-FEAE74104DD9}" srcOrd="0" destOrd="0" presId="urn:microsoft.com/office/officeart/2005/8/layout/process4"/>
    <dgm:cxn modelId="{C4AEE5AD-BE70-4C4F-9A79-2A1D30BBEF1C}" type="presParOf" srcId="{DF6E5907-D7B3-4C58-8F52-FEAE74104DD9}" destId="{0C4DA389-CBBB-4FAB-B6F9-96129344332B}" srcOrd="0" destOrd="0" presId="urn:microsoft.com/office/officeart/2005/8/layout/process4"/>
    <dgm:cxn modelId="{E4F6F86F-F018-4594-B988-3B38F0092A28}" type="presParOf" srcId="{52EA7493-A81A-455E-A7A2-5DD0B3E3FE45}" destId="{A5B1293D-B435-4E67-8B16-2C784FFC7222}" srcOrd="1" destOrd="0" presId="urn:microsoft.com/office/officeart/2005/8/layout/process4"/>
    <dgm:cxn modelId="{8DE33885-3326-44CF-ADE5-FF827CA8BDBF}" type="presParOf" srcId="{52EA7493-A81A-455E-A7A2-5DD0B3E3FE45}" destId="{BFC5B262-DB89-4559-8F0E-8C03854EBE94}" srcOrd="2" destOrd="0" presId="urn:microsoft.com/office/officeart/2005/8/layout/process4"/>
    <dgm:cxn modelId="{F17003FE-D236-4516-A909-CC869A1A3D40}" type="presParOf" srcId="{BFC5B262-DB89-4559-8F0E-8C03854EBE94}" destId="{5E0909A1-CA12-4F92-B55A-2BC37007B263}" srcOrd="0" destOrd="0" presId="urn:microsoft.com/office/officeart/2005/8/layout/process4"/>
    <dgm:cxn modelId="{60AD0BAC-2C87-43C7-96C5-240EBD107D83}" type="presParOf" srcId="{52EA7493-A81A-455E-A7A2-5DD0B3E3FE45}" destId="{34DE60EA-CAE6-43A6-9E7D-78FAB2F1B744}" srcOrd="3" destOrd="0" presId="urn:microsoft.com/office/officeart/2005/8/layout/process4"/>
    <dgm:cxn modelId="{8C39B2A7-F215-4936-B546-15A934580939}" type="presParOf" srcId="{52EA7493-A81A-455E-A7A2-5DD0B3E3FE45}" destId="{1D6EA403-3D28-4085-9515-2FF6DF546B27}" srcOrd="4" destOrd="0" presId="urn:microsoft.com/office/officeart/2005/8/layout/process4"/>
    <dgm:cxn modelId="{4B8F128C-D889-40EC-B9E3-4370CBBDF0E5}" type="presParOf" srcId="{1D6EA403-3D28-4085-9515-2FF6DF546B27}" destId="{4BE2DCEB-2627-4D3A-AE3A-F323FAD65A7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FFBB3C-237C-4CDC-B6F3-A67E89029392}"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E3A18A7-2BC2-4D52-833B-C03228610158}">
      <dgm:prSet/>
      <dgm:spPr/>
      <dgm:t>
        <a:bodyPr/>
        <a:lstStyle/>
        <a:p>
          <a:r>
            <a:rPr lang="en-US" b="1" dirty="0"/>
            <a:t>Because each receipt is pre-numbered, all receipts must be accounted for at all times.</a:t>
          </a:r>
          <a:endParaRPr lang="en-US" dirty="0"/>
        </a:p>
      </dgm:t>
    </dgm:pt>
    <dgm:pt modelId="{D2B8A599-254E-4FE5-9A96-4C3D407139C0}" type="parTrans" cxnId="{3F80235D-54D0-4BB4-A5CB-7E423691D5EE}">
      <dgm:prSet/>
      <dgm:spPr/>
      <dgm:t>
        <a:bodyPr/>
        <a:lstStyle/>
        <a:p>
          <a:endParaRPr lang="en-US"/>
        </a:p>
      </dgm:t>
    </dgm:pt>
    <dgm:pt modelId="{A599EC90-A393-4A28-AE07-24C31FD459D2}" type="sibTrans" cxnId="{3F80235D-54D0-4BB4-A5CB-7E423691D5EE}">
      <dgm:prSet/>
      <dgm:spPr/>
      <dgm:t>
        <a:bodyPr/>
        <a:lstStyle/>
        <a:p>
          <a:endParaRPr lang="en-US"/>
        </a:p>
      </dgm:t>
    </dgm:pt>
    <dgm:pt modelId="{6B6A65C6-287A-4AAC-8AAF-024AC4160627}">
      <dgm:prSet/>
      <dgm:spPr/>
      <dgm:t>
        <a:bodyPr/>
        <a:lstStyle/>
        <a:p>
          <a:r>
            <a:rPr lang="en-US" b="1" dirty="0"/>
            <a:t>When voiding a receipt, write VOID, the reason, and have a supervisor sign the receipt.</a:t>
          </a:r>
          <a:endParaRPr lang="en-US" dirty="0"/>
        </a:p>
      </dgm:t>
    </dgm:pt>
    <dgm:pt modelId="{DB184BFE-7868-4C5E-8106-ECBF555D10E8}" type="parTrans" cxnId="{C93247C4-9A24-482F-B2B3-9DDAE361459B}">
      <dgm:prSet/>
      <dgm:spPr/>
      <dgm:t>
        <a:bodyPr/>
        <a:lstStyle/>
        <a:p>
          <a:endParaRPr lang="en-US"/>
        </a:p>
      </dgm:t>
    </dgm:pt>
    <dgm:pt modelId="{7C87A610-0B81-4032-971A-A60B419B2949}" type="sibTrans" cxnId="{C93247C4-9A24-482F-B2B3-9DDAE361459B}">
      <dgm:prSet/>
      <dgm:spPr/>
      <dgm:t>
        <a:bodyPr/>
        <a:lstStyle/>
        <a:p>
          <a:endParaRPr lang="en-US"/>
        </a:p>
      </dgm:t>
    </dgm:pt>
    <dgm:pt modelId="{FCC8E1B0-BFEC-4A31-B691-2EF5850E969F}">
      <dgm:prSet/>
      <dgm:spPr/>
      <dgm:t>
        <a:bodyPr/>
        <a:lstStyle/>
        <a:p>
          <a:r>
            <a:rPr lang="en-US" b="1" dirty="0"/>
            <a:t>Keep all copies of voided items in the receipt book.</a:t>
          </a:r>
          <a:endParaRPr lang="en-US" dirty="0"/>
        </a:p>
      </dgm:t>
    </dgm:pt>
    <dgm:pt modelId="{C100D5C7-DC01-428F-A6AD-0E7F5F66BD74}" type="parTrans" cxnId="{D0E06F66-BEA7-41BE-9C41-A5DB1F8063B8}">
      <dgm:prSet/>
      <dgm:spPr/>
      <dgm:t>
        <a:bodyPr/>
        <a:lstStyle/>
        <a:p>
          <a:endParaRPr lang="en-US"/>
        </a:p>
      </dgm:t>
    </dgm:pt>
    <dgm:pt modelId="{733EE1AA-67E3-44D1-95A8-9D9A95CA782B}" type="sibTrans" cxnId="{D0E06F66-BEA7-41BE-9C41-A5DB1F8063B8}">
      <dgm:prSet/>
      <dgm:spPr/>
      <dgm:t>
        <a:bodyPr/>
        <a:lstStyle/>
        <a:p>
          <a:endParaRPr lang="en-US"/>
        </a:p>
      </dgm:t>
    </dgm:pt>
    <dgm:pt modelId="{824CB3E2-2E92-4FD2-8DF7-44DBA90095DF}" type="pres">
      <dgm:prSet presAssocID="{82FFBB3C-237C-4CDC-B6F3-A67E89029392}" presName="Name0" presStyleCnt="0">
        <dgm:presLayoutVars>
          <dgm:dir/>
          <dgm:animLvl val="lvl"/>
          <dgm:resizeHandles val="exact"/>
        </dgm:presLayoutVars>
      </dgm:prSet>
      <dgm:spPr/>
    </dgm:pt>
    <dgm:pt modelId="{92B3D435-2148-4187-BCC6-0A0A4D673559}" type="pres">
      <dgm:prSet presAssocID="{FCC8E1B0-BFEC-4A31-B691-2EF5850E969F}" presName="boxAndChildren" presStyleCnt="0"/>
      <dgm:spPr/>
    </dgm:pt>
    <dgm:pt modelId="{589340E3-C64B-4897-B98C-DAE18A6EA814}" type="pres">
      <dgm:prSet presAssocID="{FCC8E1B0-BFEC-4A31-B691-2EF5850E969F}" presName="parentTextBox" presStyleLbl="node1" presStyleIdx="0" presStyleCnt="3"/>
      <dgm:spPr/>
    </dgm:pt>
    <dgm:pt modelId="{C1A4364B-4EA6-4D2E-819F-4BBCBAF3436F}" type="pres">
      <dgm:prSet presAssocID="{7C87A610-0B81-4032-971A-A60B419B2949}" presName="sp" presStyleCnt="0"/>
      <dgm:spPr/>
    </dgm:pt>
    <dgm:pt modelId="{C0FE473C-1BFB-4EB1-BDB9-145CE1C75F10}" type="pres">
      <dgm:prSet presAssocID="{6B6A65C6-287A-4AAC-8AAF-024AC4160627}" presName="arrowAndChildren" presStyleCnt="0"/>
      <dgm:spPr/>
    </dgm:pt>
    <dgm:pt modelId="{9D28D3F3-4253-4462-B745-DD2DED4CD3DB}" type="pres">
      <dgm:prSet presAssocID="{6B6A65C6-287A-4AAC-8AAF-024AC4160627}" presName="parentTextArrow" presStyleLbl="node1" presStyleIdx="1" presStyleCnt="3"/>
      <dgm:spPr/>
    </dgm:pt>
    <dgm:pt modelId="{F8221C9D-6ACC-4A1B-A8AC-80E94C3821DD}" type="pres">
      <dgm:prSet presAssocID="{A599EC90-A393-4A28-AE07-24C31FD459D2}" presName="sp" presStyleCnt="0"/>
      <dgm:spPr/>
    </dgm:pt>
    <dgm:pt modelId="{471BEB40-3E0C-451C-938A-5D953C1CEA1E}" type="pres">
      <dgm:prSet presAssocID="{9E3A18A7-2BC2-4D52-833B-C03228610158}" presName="arrowAndChildren" presStyleCnt="0"/>
      <dgm:spPr/>
    </dgm:pt>
    <dgm:pt modelId="{503BFE1F-879C-424F-BB34-D98F11A417A9}" type="pres">
      <dgm:prSet presAssocID="{9E3A18A7-2BC2-4D52-833B-C03228610158}" presName="parentTextArrow" presStyleLbl="node1" presStyleIdx="2" presStyleCnt="3"/>
      <dgm:spPr/>
    </dgm:pt>
  </dgm:ptLst>
  <dgm:cxnLst>
    <dgm:cxn modelId="{2E18FB11-671F-4AF6-A707-35A26B785D58}" type="presOf" srcId="{82FFBB3C-237C-4CDC-B6F3-A67E89029392}" destId="{824CB3E2-2E92-4FD2-8DF7-44DBA90095DF}" srcOrd="0" destOrd="0" presId="urn:microsoft.com/office/officeart/2005/8/layout/process4"/>
    <dgm:cxn modelId="{3F80235D-54D0-4BB4-A5CB-7E423691D5EE}" srcId="{82FFBB3C-237C-4CDC-B6F3-A67E89029392}" destId="{9E3A18A7-2BC2-4D52-833B-C03228610158}" srcOrd="0" destOrd="0" parTransId="{D2B8A599-254E-4FE5-9A96-4C3D407139C0}" sibTransId="{A599EC90-A393-4A28-AE07-24C31FD459D2}"/>
    <dgm:cxn modelId="{D0E06F66-BEA7-41BE-9C41-A5DB1F8063B8}" srcId="{82FFBB3C-237C-4CDC-B6F3-A67E89029392}" destId="{FCC8E1B0-BFEC-4A31-B691-2EF5850E969F}" srcOrd="2" destOrd="0" parTransId="{C100D5C7-DC01-428F-A6AD-0E7F5F66BD74}" sibTransId="{733EE1AA-67E3-44D1-95A8-9D9A95CA782B}"/>
    <dgm:cxn modelId="{5A5A0370-8673-43FC-9CC8-96DA1E5DA837}" type="presOf" srcId="{9E3A18A7-2BC2-4D52-833B-C03228610158}" destId="{503BFE1F-879C-424F-BB34-D98F11A417A9}" srcOrd="0" destOrd="0" presId="urn:microsoft.com/office/officeart/2005/8/layout/process4"/>
    <dgm:cxn modelId="{5273F17A-7420-46AD-B57B-845B4DD0CE38}" type="presOf" srcId="{6B6A65C6-287A-4AAC-8AAF-024AC4160627}" destId="{9D28D3F3-4253-4462-B745-DD2DED4CD3DB}" srcOrd="0" destOrd="0" presId="urn:microsoft.com/office/officeart/2005/8/layout/process4"/>
    <dgm:cxn modelId="{C93247C4-9A24-482F-B2B3-9DDAE361459B}" srcId="{82FFBB3C-237C-4CDC-B6F3-A67E89029392}" destId="{6B6A65C6-287A-4AAC-8AAF-024AC4160627}" srcOrd="1" destOrd="0" parTransId="{DB184BFE-7868-4C5E-8106-ECBF555D10E8}" sibTransId="{7C87A610-0B81-4032-971A-A60B419B2949}"/>
    <dgm:cxn modelId="{F1E7EFF6-4E62-4FCE-A03E-A4A9796EB22F}" type="presOf" srcId="{FCC8E1B0-BFEC-4A31-B691-2EF5850E969F}" destId="{589340E3-C64B-4897-B98C-DAE18A6EA814}" srcOrd="0" destOrd="0" presId="urn:microsoft.com/office/officeart/2005/8/layout/process4"/>
    <dgm:cxn modelId="{1DFCB232-A8DA-46A4-8AEB-BFA60DFF7965}" type="presParOf" srcId="{824CB3E2-2E92-4FD2-8DF7-44DBA90095DF}" destId="{92B3D435-2148-4187-BCC6-0A0A4D673559}" srcOrd="0" destOrd="0" presId="urn:microsoft.com/office/officeart/2005/8/layout/process4"/>
    <dgm:cxn modelId="{8A72B700-F5BE-4094-8904-720749D259F8}" type="presParOf" srcId="{92B3D435-2148-4187-BCC6-0A0A4D673559}" destId="{589340E3-C64B-4897-B98C-DAE18A6EA814}" srcOrd="0" destOrd="0" presId="urn:microsoft.com/office/officeart/2005/8/layout/process4"/>
    <dgm:cxn modelId="{29B24301-2A88-4535-8C4A-E60E68B9D272}" type="presParOf" srcId="{824CB3E2-2E92-4FD2-8DF7-44DBA90095DF}" destId="{C1A4364B-4EA6-4D2E-819F-4BBCBAF3436F}" srcOrd="1" destOrd="0" presId="urn:microsoft.com/office/officeart/2005/8/layout/process4"/>
    <dgm:cxn modelId="{49239126-53C1-4617-97F7-124D947C2246}" type="presParOf" srcId="{824CB3E2-2E92-4FD2-8DF7-44DBA90095DF}" destId="{C0FE473C-1BFB-4EB1-BDB9-145CE1C75F10}" srcOrd="2" destOrd="0" presId="urn:microsoft.com/office/officeart/2005/8/layout/process4"/>
    <dgm:cxn modelId="{63EFD6A2-770C-479A-B3C1-7FF825F2C203}" type="presParOf" srcId="{C0FE473C-1BFB-4EB1-BDB9-145CE1C75F10}" destId="{9D28D3F3-4253-4462-B745-DD2DED4CD3DB}" srcOrd="0" destOrd="0" presId="urn:microsoft.com/office/officeart/2005/8/layout/process4"/>
    <dgm:cxn modelId="{6C96AB35-0BEA-44C4-A049-B5F1AC4098A4}" type="presParOf" srcId="{824CB3E2-2E92-4FD2-8DF7-44DBA90095DF}" destId="{F8221C9D-6ACC-4A1B-A8AC-80E94C3821DD}" srcOrd="3" destOrd="0" presId="urn:microsoft.com/office/officeart/2005/8/layout/process4"/>
    <dgm:cxn modelId="{29F0FC8D-9653-4CD0-A4B3-44557E9945DD}" type="presParOf" srcId="{824CB3E2-2E92-4FD2-8DF7-44DBA90095DF}" destId="{471BEB40-3E0C-451C-938A-5D953C1CEA1E}" srcOrd="4" destOrd="0" presId="urn:microsoft.com/office/officeart/2005/8/layout/process4"/>
    <dgm:cxn modelId="{CE0F3B9E-42A0-46F4-8B1F-B8D3629413D6}" type="presParOf" srcId="{471BEB40-3E0C-451C-938A-5D953C1CEA1E}" destId="{503BFE1F-879C-424F-BB34-D98F11A417A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42D5A2-78A8-4C7C-89EB-913CAD2377F3}"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AA06D4B-C480-4780-AD89-32B61748864C}">
      <dgm:prSet/>
      <dgm:spPr/>
      <dgm:t>
        <a:bodyPr/>
        <a:lstStyle/>
        <a:p>
          <a:r>
            <a:rPr lang="en-US" b="1" dirty="0"/>
            <a:t>If payments are received in the mail, the person opening the mail should receipt each check in the CRS system. After entry of each check,  the employee may pull a report for that day and download the report to an excel spreadsheet and print a copy of the report.  </a:t>
          </a:r>
          <a:endParaRPr lang="en-US" dirty="0"/>
        </a:p>
      </dgm:t>
    </dgm:pt>
    <dgm:pt modelId="{A82DEB4D-DCC7-4FDC-8935-6ED9F6ADF5DD}" type="parTrans" cxnId="{7E0E583E-8151-45B9-99DC-14D266BAF7BD}">
      <dgm:prSet/>
      <dgm:spPr/>
      <dgm:t>
        <a:bodyPr/>
        <a:lstStyle/>
        <a:p>
          <a:endParaRPr lang="en-US"/>
        </a:p>
      </dgm:t>
    </dgm:pt>
    <dgm:pt modelId="{5A4B4C3F-A1D4-405F-940E-9215CF778FEC}" type="sibTrans" cxnId="{7E0E583E-8151-45B9-99DC-14D266BAF7BD}">
      <dgm:prSet/>
      <dgm:spPr/>
      <dgm:t>
        <a:bodyPr/>
        <a:lstStyle/>
        <a:p>
          <a:endParaRPr lang="en-US"/>
        </a:p>
      </dgm:t>
    </dgm:pt>
    <dgm:pt modelId="{D9AD16E0-30C7-4EAF-A7BC-7B70002D1CDB}">
      <dgm:prSet/>
      <dgm:spPr/>
      <dgm:t>
        <a:bodyPr/>
        <a:lstStyle/>
        <a:p>
          <a:r>
            <a:rPr lang="en-US" b="1" dirty="0"/>
            <a:t>If a computer is not accessible, the employee may prepare a handwritten log or use a pre-approved method of recording the items. An Excel spreadsheet may be used if the log is printed and signed each day by the responsible employee. The log should be kept in a designated notebook.</a:t>
          </a:r>
          <a:br>
            <a:rPr lang="en-US" b="1" dirty="0"/>
          </a:br>
          <a:endParaRPr lang="en-US" dirty="0"/>
        </a:p>
      </dgm:t>
    </dgm:pt>
    <dgm:pt modelId="{ABC305E7-531A-458D-9F56-5946BF089EE4}" type="parTrans" cxnId="{D2B392EF-5937-4F43-AD55-B50622945E73}">
      <dgm:prSet/>
      <dgm:spPr/>
      <dgm:t>
        <a:bodyPr/>
        <a:lstStyle/>
        <a:p>
          <a:endParaRPr lang="en-US"/>
        </a:p>
      </dgm:t>
    </dgm:pt>
    <dgm:pt modelId="{37C3F73C-CE1B-4E6B-A4FC-6946FED8D7C7}" type="sibTrans" cxnId="{D2B392EF-5937-4F43-AD55-B50622945E73}">
      <dgm:prSet/>
      <dgm:spPr/>
      <dgm:t>
        <a:bodyPr/>
        <a:lstStyle/>
        <a:p>
          <a:endParaRPr lang="en-US"/>
        </a:p>
      </dgm:t>
    </dgm:pt>
    <dgm:pt modelId="{4ED5BD64-D23C-4C1D-9C24-5FE064C9BECB}" type="pres">
      <dgm:prSet presAssocID="{9842D5A2-78A8-4C7C-89EB-913CAD2377F3}" presName="Name0" presStyleCnt="0">
        <dgm:presLayoutVars>
          <dgm:dir/>
          <dgm:animLvl val="lvl"/>
          <dgm:resizeHandles val="exact"/>
        </dgm:presLayoutVars>
      </dgm:prSet>
      <dgm:spPr/>
    </dgm:pt>
    <dgm:pt modelId="{929CA2F0-53DE-4837-AED3-0F89D8A8ED2E}" type="pres">
      <dgm:prSet presAssocID="{D9AD16E0-30C7-4EAF-A7BC-7B70002D1CDB}" presName="boxAndChildren" presStyleCnt="0"/>
      <dgm:spPr/>
    </dgm:pt>
    <dgm:pt modelId="{14291AF0-4859-406F-8328-F25B9C238678}" type="pres">
      <dgm:prSet presAssocID="{D9AD16E0-30C7-4EAF-A7BC-7B70002D1CDB}" presName="parentTextBox" presStyleLbl="node1" presStyleIdx="0" presStyleCnt="2"/>
      <dgm:spPr/>
    </dgm:pt>
    <dgm:pt modelId="{48E3D23E-2CEA-4565-BCA0-1FCE64882EC2}" type="pres">
      <dgm:prSet presAssocID="{5A4B4C3F-A1D4-405F-940E-9215CF778FEC}" presName="sp" presStyleCnt="0"/>
      <dgm:spPr/>
    </dgm:pt>
    <dgm:pt modelId="{DA038244-1134-411F-A430-9B309979892E}" type="pres">
      <dgm:prSet presAssocID="{DAA06D4B-C480-4780-AD89-32B61748864C}" presName="arrowAndChildren" presStyleCnt="0"/>
      <dgm:spPr/>
    </dgm:pt>
    <dgm:pt modelId="{9B98563C-9C98-4CF9-AE7A-A5C91CD0F7B8}" type="pres">
      <dgm:prSet presAssocID="{DAA06D4B-C480-4780-AD89-32B61748864C}" presName="parentTextArrow" presStyleLbl="node1" presStyleIdx="1" presStyleCnt="2"/>
      <dgm:spPr/>
    </dgm:pt>
  </dgm:ptLst>
  <dgm:cxnLst>
    <dgm:cxn modelId="{7E0E583E-8151-45B9-99DC-14D266BAF7BD}" srcId="{9842D5A2-78A8-4C7C-89EB-913CAD2377F3}" destId="{DAA06D4B-C480-4780-AD89-32B61748864C}" srcOrd="0" destOrd="0" parTransId="{A82DEB4D-DCC7-4FDC-8935-6ED9F6ADF5DD}" sibTransId="{5A4B4C3F-A1D4-405F-940E-9215CF778FEC}"/>
    <dgm:cxn modelId="{7C937240-BFE8-4323-8250-4C5D61F97F91}" type="presOf" srcId="{DAA06D4B-C480-4780-AD89-32B61748864C}" destId="{9B98563C-9C98-4CF9-AE7A-A5C91CD0F7B8}" srcOrd="0" destOrd="0" presId="urn:microsoft.com/office/officeart/2005/8/layout/process4"/>
    <dgm:cxn modelId="{0978BFA9-B59C-4308-8078-465CCA255506}" type="presOf" srcId="{D9AD16E0-30C7-4EAF-A7BC-7B70002D1CDB}" destId="{14291AF0-4859-406F-8328-F25B9C238678}" srcOrd="0" destOrd="0" presId="urn:microsoft.com/office/officeart/2005/8/layout/process4"/>
    <dgm:cxn modelId="{2E90E5AD-98F2-4B7B-8A64-A8FE595DBA4C}" type="presOf" srcId="{9842D5A2-78A8-4C7C-89EB-913CAD2377F3}" destId="{4ED5BD64-D23C-4C1D-9C24-5FE064C9BECB}" srcOrd="0" destOrd="0" presId="urn:microsoft.com/office/officeart/2005/8/layout/process4"/>
    <dgm:cxn modelId="{D2B392EF-5937-4F43-AD55-B50622945E73}" srcId="{9842D5A2-78A8-4C7C-89EB-913CAD2377F3}" destId="{D9AD16E0-30C7-4EAF-A7BC-7B70002D1CDB}" srcOrd="1" destOrd="0" parTransId="{ABC305E7-531A-458D-9F56-5946BF089EE4}" sibTransId="{37C3F73C-CE1B-4E6B-A4FC-6946FED8D7C7}"/>
    <dgm:cxn modelId="{BC2F4243-13C2-49DD-8317-DF7D561B7CD4}" type="presParOf" srcId="{4ED5BD64-D23C-4C1D-9C24-5FE064C9BECB}" destId="{929CA2F0-53DE-4837-AED3-0F89D8A8ED2E}" srcOrd="0" destOrd="0" presId="urn:microsoft.com/office/officeart/2005/8/layout/process4"/>
    <dgm:cxn modelId="{952B4587-D4D3-46A2-A34E-F5350CD58275}" type="presParOf" srcId="{929CA2F0-53DE-4837-AED3-0F89D8A8ED2E}" destId="{14291AF0-4859-406F-8328-F25B9C238678}" srcOrd="0" destOrd="0" presId="urn:microsoft.com/office/officeart/2005/8/layout/process4"/>
    <dgm:cxn modelId="{CE059004-8D3A-484C-AC4B-9DF5C9CCF7DF}" type="presParOf" srcId="{4ED5BD64-D23C-4C1D-9C24-5FE064C9BECB}" destId="{48E3D23E-2CEA-4565-BCA0-1FCE64882EC2}" srcOrd="1" destOrd="0" presId="urn:microsoft.com/office/officeart/2005/8/layout/process4"/>
    <dgm:cxn modelId="{8B380921-C02F-4256-9ED2-44FFA1445B49}" type="presParOf" srcId="{4ED5BD64-D23C-4C1D-9C24-5FE064C9BECB}" destId="{DA038244-1134-411F-A430-9B309979892E}" srcOrd="2" destOrd="0" presId="urn:microsoft.com/office/officeart/2005/8/layout/process4"/>
    <dgm:cxn modelId="{F9899F09-5A2B-4003-812C-471F4075B797}" type="presParOf" srcId="{DA038244-1134-411F-A430-9B309979892E}" destId="{9B98563C-9C98-4CF9-AE7A-A5C91CD0F7B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0977D2-D920-4E17-BEF3-0CB2EFA83FCD}" type="doc">
      <dgm:prSet loTypeId="urn:microsoft.com/office/officeart/2005/8/layout/process1" loCatId="process" qsTypeId="urn:microsoft.com/office/officeart/2005/8/quickstyle/simple4" qsCatId="simple" csTypeId="urn:microsoft.com/office/officeart/2005/8/colors/colorful5" csCatId="colorful"/>
      <dgm:spPr/>
      <dgm:t>
        <a:bodyPr/>
        <a:lstStyle/>
        <a:p>
          <a:endParaRPr lang="en-US"/>
        </a:p>
      </dgm:t>
    </dgm:pt>
    <dgm:pt modelId="{7AEA094E-2214-465E-8457-176DC0D33270}">
      <dgm:prSet/>
      <dgm:spPr/>
      <dgm:t>
        <a:bodyPr/>
        <a:lstStyle/>
        <a:p>
          <a:r>
            <a:rPr lang="en-US" b="1" dirty="0"/>
            <a:t>These are the steps you should follow when preparing your deposit to go to the bank.</a:t>
          </a:r>
          <a:br>
            <a:rPr lang="en-US" b="1" dirty="0"/>
          </a:br>
          <a:endParaRPr lang="en-US" dirty="0"/>
        </a:p>
      </dgm:t>
    </dgm:pt>
    <dgm:pt modelId="{7C488485-7D58-4EDD-8CCA-84BF12299786}" type="parTrans" cxnId="{D180D93A-C0DE-4498-A972-0E90D3F93D32}">
      <dgm:prSet/>
      <dgm:spPr/>
      <dgm:t>
        <a:bodyPr/>
        <a:lstStyle/>
        <a:p>
          <a:endParaRPr lang="en-US"/>
        </a:p>
      </dgm:t>
    </dgm:pt>
    <dgm:pt modelId="{996C5213-47A4-4743-8AD4-40D6B9B5F443}" type="sibTrans" cxnId="{D180D93A-C0DE-4498-A972-0E90D3F93D32}">
      <dgm:prSet/>
      <dgm:spPr/>
      <dgm:t>
        <a:bodyPr/>
        <a:lstStyle/>
        <a:p>
          <a:endParaRPr lang="en-US"/>
        </a:p>
      </dgm:t>
    </dgm:pt>
    <dgm:pt modelId="{5330A98E-BAB9-4F83-AB4D-4CAFA9619E8F}">
      <dgm:prSet/>
      <dgm:spPr/>
      <dgm:t>
        <a:bodyPr/>
        <a:lstStyle/>
        <a:p>
          <a:r>
            <a:rPr lang="en-US" b="1" dirty="0"/>
            <a:t>Prepare the deposit slip. List currency and coin at the top of the slip. Coin should be limited to $10.00 or less. If you have more than $10.00 in coin, you must prepare a separate deposit. You should have two adding machine tapes for your checks, one to include with your checks to the bank and one to attach to your web deposit print out (for your dept records).</a:t>
          </a:r>
          <a:br>
            <a:rPr lang="en-US" b="1" dirty="0"/>
          </a:br>
          <a:br>
            <a:rPr lang="en-US" b="1" dirty="0"/>
          </a:br>
          <a:r>
            <a:rPr lang="en-US" b="1" dirty="0"/>
            <a:t>Over $50 in coin, prepare a separate deposit and take the deposit inside for processing. You must wait for a receipt. Enter deposit in TouchNet as a web deposit. </a:t>
          </a:r>
          <a:endParaRPr lang="en-US" dirty="0"/>
        </a:p>
      </dgm:t>
    </dgm:pt>
    <dgm:pt modelId="{1981E919-22FB-4769-9A1D-78399F6D6B19}" type="parTrans" cxnId="{59C9965A-519A-4064-8911-DA06A63066FD}">
      <dgm:prSet/>
      <dgm:spPr/>
      <dgm:t>
        <a:bodyPr/>
        <a:lstStyle/>
        <a:p>
          <a:endParaRPr lang="en-US"/>
        </a:p>
      </dgm:t>
    </dgm:pt>
    <dgm:pt modelId="{8F6B36D5-BCC7-4D3C-AA31-1DE7F35FB618}" type="sibTrans" cxnId="{59C9965A-519A-4064-8911-DA06A63066FD}">
      <dgm:prSet/>
      <dgm:spPr/>
      <dgm:t>
        <a:bodyPr/>
        <a:lstStyle/>
        <a:p>
          <a:endParaRPr lang="en-US"/>
        </a:p>
      </dgm:t>
    </dgm:pt>
    <dgm:pt modelId="{6A3655FE-DF26-45E3-BB7B-8BBEE3C0F4E2}" type="pres">
      <dgm:prSet presAssocID="{AE0977D2-D920-4E17-BEF3-0CB2EFA83FCD}" presName="Name0" presStyleCnt="0">
        <dgm:presLayoutVars>
          <dgm:dir/>
          <dgm:resizeHandles val="exact"/>
        </dgm:presLayoutVars>
      </dgm:prSet>
      <dgm:spPr/>
    </dgm:pt>
    <dgm:pt modelId="{C021C82B-AC3E-497A-B7EE-B0E59ABC49C5}" type="pres">
      <dgm:prSet presAssocID="{7AEA094E-2214-465E-8457-176DC0D33270}" presName="node" presStyleLbl="node1" presStyleIdx="0" presStyleCnt="1">
        <dgm:presLayoutVars>
          <dgm:bulletEnabled val="1"/>
        </dgm:presLayoutVars>
      </dgm:prSet>
      <dgm:spPr/>
    </dgm:pt>
  </dgm:ptLst>
  <dgm:cxnLst>
    <dgm:cxn modelId="{D180D93A-C0DE-4498-A972-0E90D3F93D32}" srcId="{AE0977D2-D920-4E17-BEF3-0CB2EFA83FCD}" destId="{7AEA094E-2214-465E-8457-176DC0D33270}" srcOrd="0" destOrd="0" parTransId="{7C488485-7D58-4EDD-8CCA-84BF12299786}" sibTransId="{996C5213-47A4-4743-8AD4-40D6B9B5F443}"/>
    <dgm:cxn modelId="{687C1B66-9F79-4F82-83EE-F44F9478FB7E}" type="presOf" srcId="{5330A98E-BAB9-4F83-AB4D-4CAFA9619E8F}" destId="{C021C82B-AC3E-497A-B7EE-B0E59ABC49C5}" srcOrd="0" destOrd="1" presId="urn:microsoft.com/office/officeart/2005/8/layout/process1"/>
    <dgm:cxn modelId="{59C9965A-519A-4064-8911-DA06A63066FD}" srcId="{7AEA094E-2214-465E-8457-176DC0D33270}" destId="{5330A98E-BAB9-4F83-AB4D-4CAFA9619E8F}" srcOrd="0" destOrd="0" parTransId="{1981E919-22FB-4769-9A1D-78399F6D6B19}" sibTransId="{8F6B36D5-BCC7-4D3C-AA31-1DE7F35FB618}"/>
    <dgm:cxn modelId="{B9F86AA8-00A2-4880-B184-BEC8939306FF}" type="presOf" srcId="{AE0977D2-D920-4E17-BEF3-0CB2EFA83FCD}" destId="{6A3655FE-DF26-45E3-BB7B-8BBEE3C0F4E2}" srcOrd="0" destOrd="0" presId="urn:microsoft.com/office/officeart/2005/8/layout/process1"/>
    <dgm:cxn modelId="{80DA93C5-993C-477A-80F6-7A340275EC17}" type="presOf" srcId="{7AEA094E-2214-465E-8457-176DC0D33270}" destId="{C021C82B-AC3E-497A-B7EE-B0E59ABC49C5}" srcOrd="0" destOrd="0" presId="urn:microsoft.com/office/officeart/2005/8/layout/process1"/>
    <dgm:cxn modelId="{9609FD08-C068-4DE8-B8D7-5062D545EC73}" type="presParOf" srcId="{6A3655FE-DF26-45E3-BB7B-8BBEE3C0F4E2}" destId="{C021C82B-AC3E-497A-B7EE-B0E59ABC49C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D8B334-E70C-46B8-A812-0807B4C46BBA}"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B809A45F-919B-4C57-B7DB-038254F6B201}">
      <dgm:prSet/>
      <dgm:spPr/>
      <dgm:t>
        <a:bodyPr/>
        <a:lstStyle/>
        <a:p>
          <a:r>
            <a:rPr lang="en-US" b="1" dirty="0"/>
            <a:t>You will take the prepared disposable night drop bag to Wells Fargo Bank on 123 By Pass in Clemson.  The bag must be dropped in the night drop, not taken into the branch.  The night drop is located on the brick wall of the bank, through the first drive through window. </a:t>
          </a:r>
          <a:br>
            <a:rPr lang="en-US" b="1" dirty="0"/>
          </a:br>
          <a:endParaRPr lang="en-US" dirty="0"/>
        </a:p>
      </dgm:t>
    </dgm:pt>
    <dgm:pt modelId="{1111D191-FDFA-4B11-AF8B-B68F5E949CBC}" type="parTrans" cxnId="{EBAD57E5-5054-43AA-95AC-C5E6A6F3465B}">
      <dgm:prSet/>
      <dgm:spPr/>
      <dgm:t>
        <a:bodyPr/>
        <a:lstStyle/>
        <a:p>
          <a:endParaRPr lang="en-US"/>
        </a:p>
      </dgm:t>
    </dgm:pt>
    <dgm:pt modelId="{FF33010A-2904-46F6-A007-8EFCEC542A62}" type="sibTrans" cxnId="{EBAD57E5-5054-43AA-95AC-C5E6A6F3465B}">
      <dgm:prSet/>
      <dgm:spPr/>
      <dgm:t>
        <a:bodyPr/>
        <a:lstStyle/>
        <a:p>
          <a:endParaRPr lang="en-US"/>
        </a:p>
      </dgm:t>
    </dgm:pt>
    <dgm:pt modelId="{D1736989-B251-483F-8A3F-984AC4E0F6F9}">
      <dgm:prSet/>
      <dgm:spPr/>
      <dgm:t>
        <a:bodyPr/>
        <a:lstStyle/>
        <a:p>
          <a:r>
            <a:rPr lang="en-US" b="1" dirty="0"/>
            <a:t>Credit Card Only Deposit: Enter the deposit in TouchNet as a web deposit. You will keep the credit card batch and slips in your office for safekeeping. You will complete and submit the Deposit Information Form (DIF). The DIF is submitted for credit cards only.</a:t>
          </a:r>
          <a:br>
            <a:rPr lang="en-US" b="1" dirty="0"/>
          </a:br>
          <a:endParaRPr lang="en-US" dirty="0"/>
        </a:p>
      </dgm:t>
    </dgm:pt>
    <dgm:pt modelId="{0346204F-CB26-41A2-8292-2D76158130E2}" type="parTrans" cxnId="{C267A046-E16A-41F6-85AD-AD45D3405C86}">
      <dgm:prSet/>
      <dgm:spPr/>
      <dgm:t>
        <a:bodyPr/>
        <a:lstStyle/>
        <a:p>
          <a:endParaRPr lang="en-US"/>
        </a:p>
      </dgm:t>
    </dgm:pt>
    <dgm:pt modelId="{0D0B20D3-746A-464C-9F3A-D6AAEF1771DC}" type="sibTrans" cxnId="{C267A046-E16A-41F6-85AD-AD45D3405C86}">
      <dgm:prSet/>
      <dgm:spPr/>
      <dgm:t>
        <a:bodyPr/>
        <a:lstStyle/>
        <a:p>
          <a:endParaRPr lang="en-US"/>
        </a:p>
      </dgm:t>
    </dgm:pt>
    <dgm:pt modelId="{B4B19833-A3C2-4383-A1DB-112B3548A7D3}">
      <dgm:prSet/>
      <dgm:spPr/>
      <dgm:t>
        <a:bodyPr/>
        <a:lstStyle/>
        <a:p>
          <a:r>
            <a:rPr lang="en-US" b="1" dirty="0">
              <a:hlinkClick xmlns:r="http://schemas.openxmlformats.org/officeDocument/2006/relationships" r:id="rId1"/>
            </a:rPr>
            <a:t>Click here</a:t>
          </a:r>
          <a:r>
            <a:rPr lang="en-US" b="1" dirty="0"/>
            <a:t> to view our online Deposit Procedures page</a:t>
          </a:r>
          <a:endParaRPr lang="en-US" dirty="0"/>
        </a:p>
      </dgm:t>
    </dgm:pt>
    <dgm:pt modelId="{C8058054-69BF-4D99-B732-AF6EAF20C0DE}" type="parTrans" cxnId="{4D246F83-B084-4D25-BB55-4D84C7CCA0EC}">
      <dgm:prSet/>
      <dgm:spPr/>
      <dgm:t>
        <a:bodyPr/>
        <a:lstStyle/>
        <a:p>
          <a:endParaRPr lang="en-US"/>
        </a:p>
      </dgm:t>
    </dgm:pt>
    <dgm:pt modelId="{A91FC3BE-E169-4391-807D-AD4D0745ED4D}" type="sibTrans" cxnId="{4D246F83-B084-4D25-BB55-4D84C7CCA0EC}">
      <dgm:prSet/>
      <dgm:spPr/>
      <dgm:t>
        <a:bodyPr/>
        <a:lstStyle/>
        <a:p>
          <a:endParaRPr lang="en-US"/>
        </a:p>
      </dgm:t>
    </dgm:pt>
    <dgm:pt modelId="{DED493ED-1531-457F-BD15-25D5FD193143}" type="pres">
      <dgm:prSet presAssocID="{89D8B334-E70C-46B8-A812-0807B4C46BBA}" presName="vert0" presStyleCnt="0">
        <dgm:presLayoutVars>
          <dgm:dir/>
          <dgm:animOne val="branch"/>
          <dgm:animLvl val="lvl"/>
        </dgm:presLayoutVars>
      </dgm:prSet>
      <dgm:spPr/>
    </dgm:pt>
    <dgm:pt modelId="{92BC1206-EF89-4F38-B5F0-07B0F4383C71}" type="pres">
      <dgm:prSet presAssocID="{B809A45F-919B-4C57-B7DB-038254F6B201}" presName="thickLine" presStyleLbl="alignNode1" presStyleIdx="0" presStyleCnt="3"/>
      <dgm:spPr/>
    </dgm:pt>
    <dgm:pt modelId="{B1AF1D37-EFA1-4769-BDD1-546A95E94C1B}" type="pres">
      <dgm:prSet presAssocID="{B809A45F-919B-4C57-B7DB-038254F6B201}" presName="horz1" presStyleCnt="0"/>
      <dgm:spPr/>
    </dgm:pt>
    <dgm:pt modelId="{90CC1178-E2AD-4116-97AB-467EE40C2D45}" type="pres">
      <dgm:prSet presAssocID="{B809A45F-919B-4C57-B7DB-038254F6B201}" presName="tx1" presStyleLbl="revTx" presStyleIdx="0" presStyleCnt="3"/>
      <dgm:spPr/>
    </dgm:pt>
    <dgm:pt modelId="{5F0C637D-44A9-4ABB-92CF-8185AC95CF80}" type="pres">
      <dgm:prSet presAssocID="{B809A45F-919B-4C57-B7DB-038254F6B201}" presName="vert1" presStyleCnt="0"/>
      <dgm:spPr/>
    </dgm:pt>
    <dgm:pt modelId="{2D7F0C6C-DBA9-49B8-BA39-F38C225676F7}" type="pres">
      <dgm:prSet presAssocID="{D1736989-B251-483F-8A3F-984AC4E0F6F9}" presName="thickLine" presStyleLbl="alignNode1" presStyleIdx="1" presStyleCnt="3"/>
      <dgm:spPr/>
    </dgm:pt>
    <dgm:pt modelId="{4DAE1469-B7ED-4D4B-9B3D-23D8E43F2FBD}" type="pres">
      <dgm:prSet presAssocID="{D1736989-B251-483F-8A3F-984AC4E0F6F9}" presName="horz1" presStyleCnt="0"/>
      <dgm:spPr/>
    </dgm:pt>
    <dgm:pt modelId="{39F0B97C-72F4-4899-895A-7E8D4D583177}" type="pres">
      <dgm:prSet presAssocID="{D1736989-B251-483F-8A3F-984AC4E0F6F9}" presName="tx1" presStyleLbl="revTx" presStyleIdx="1" presStyleCnt="3"/>
      <dgm:spPr/>
    </dgm:pt>
    <dgm:pt modelId="{48B6F617-7595-47BD-B955-9678488ECED6}" type="pres">
      <dgm:prSet presAssocID="{D1736989-B251-483F-8A3F-984AC4E0F6F9}" presName="vert1" presStyleCnt="0"/>
      <dgm:spPr/>
    </dgm:pt>
    <dgm:pt modelId="{F208B535-82E5-4EA9-9997-CACA1980B821}" type="pres">
      <dgm:prSet presAssocID="{B4B19833-A3C2-4383-A1DB-112B3548A7D3}" presName="thickLine" presStyleLbl="alignNode1" presStyleIdx="2" presStyleCnt="3"/>
      <dgm:spPr/>
    </dgm:pt>
    <dgm:pt modelId="{72A2C9A8-84BB-402D-95F4-13B6DE660C40}" type="pres">
      <dgm:prSet presAssocID="{B4B19833-A3C2-4383-A1DB-112B3548A7D3}" presName="horz1" presStyleCnt="0"/>
      <dgm:spPr/>
    </dgm:pt>
    <dgm:pt modelId="{2E1087E2-28DE-4B5D-9F55-87ADFABEF2ED}" type="pres">
      <dgm:prSet presAssocID="{B4B19833-A3C2-4383-A1DB-112B3548A7D3}" presName="tx1" presStyleLbl="revTx" presStyleIdx="2" presStyleCnt="3"/>
      <dgm:spPr/>
    </dgm:pt>
    <dgm:pt modelId="{3FA1A5D3-AD8B-4AD9-9C30-565DE9B42BFF}" type="pres">
      <dgm:prSet presAssocID="{B4B19833-A3C2-4383-A1DB-112B3548A7D3}" presName="vert1" presStyleCnt="0"/>
      <dgm:spPr/>
    </dgm:pt>
  </dgm:ptLst>
  <dgm:cxnLst>
    <dgm:cxn modelId="{789F2812-6BEE-4434-B6FB-DD3EADE73E4D}" type="presOf" srcId="{89D8B334-E70C-46B8-A812-0807B4C46BBA}" destId="{DED493ED-1531-457F-BD15-25D5FD193143}" srcOrd="0" destOrd="0" presId="urn:microsoft.com/office/officeart/2008/layout/LinedList"/>
    <dgm:cxn modelId="{C267A046-E16A-41F6-85AD-AD45D3405C86}" srcId="{89D8B334-E70C-46B8-A812-0807B4C46BBA}" destId="{D1736989-B251-483F-8A3F-984AC4E0F6F9}" srcOrd="1" destOrd="0" parTransId="{0346204F-CB26-41A2-8292-2D76158130E2}" sibTransId="{0D0B20D3-746A-464C-9F3A-D6AAEF1771DC}"/>
    <dgm:cxn modelId="{B057BF4C-5415-4F31-A3C3-049EA1568A7A}" type="presOf" srcId="{B809A45F-919B-4C57-B7DB-038254F6B201}" destId="{90CC1178-E2AD-4116-97AB-467EE40C2D45}" srcOrd="0" destOrd="0" presId="urn:microsoft.com/office/officeart/2008/layout/LinedList"/>
    <dgm:cxn modelId="{5C9CC653-3694-44BF-96C8-DDE2E8BE974D}" type="presOf" srcId="{D1736989-B251-483F-8A3F-984AC4E0F6F9}" destId="{39F0B97C-72F4-4899-895A-7E8D4D583177}" srcOrd="0" destOrd="0" presId="urn:microsoft.com/office/officeart/2008/layout/LinedList"/>
    <dgm:cxn modelId="{4D246F83-B084-4D25-BB55-4D84C7CCA0EC}" srcId="{89D8B334-E70C-46B8-A812-0807B4C46BBA}" destId="{B4B19833-A3C2-4383-A1DB-112B3548A7D3}" srcOrd="2" destOrd="0" parTransId="{C8058054-69BF-4D99-B732-AF6EAF20C0DE}" sibTransId="{A91FC3BE-E169-4391-807D-AD4D0745ED4D}"/>
    <dgm:cxn modelId="{2C7AE8DB-6263-4E7D-9178-49E85A8C2BEA}" type="presOf" srcId="{B4B19833-A3C2-4383-A1DB-112B3548A7D3}" destId="{2E1087E2-28DE-4B5D-9F55-87ADFABEF2ED}" srcOrd="0" destOrd="0" presId="urn:microsoft.com/office/officeart/2008/layout/LinedList"/>
    <dgm:cxn modelId="{EBAD57E5-5054-43AA-95AC-C5E6A6F3465B}" srcId="{89D8B334-E70C-46B8-A812-0807B4C46BBA}" destId="{B809A45F-919B-4C57-B7DB-038254F6B201}" srcOrd="0" destOrd="0" parTransId="{1111D191-FDFA-4B11-AF8B-B68F5E949CBC}" sibTransId="{FF33010A-2904-46F6-A007-8EFCEC542A62}"/>
    <dgm:cxn modelId="{18293128-5495-42E0-BBB9-9F73142DE227}" type="presParOf" srcId="{DED493ED-1531-457F-BD15-25D5FD193143}" destId="{92BC1206-EF89-4F38-B5F0-07B0F4383C71}" srcOrd="0" destOrd="0" presId="urn:microsoft.com/office/officeart/2008/layout/LinedList"/>
    <dgm:cxn modelId="{79995D5A-9AE4-4DE2-8B4E-7BA4AFD2FA01}" type="presParOf" srcId="{DED493ED-1531-457F-BD15-25D5FD193143}" destId="{B1AF1D37-EFA1-4769-BDD1-546A95E94C1B}" srcOrd="1" destOrd="0" presId="urn:microsoft.com/office/officeart/2008/layout/LinedList"/>
    <dgm:cxn modelId="{C5794CDD-8B3A-4699-8B1E-BE9554EF444A}" type="presParOf" srcId="{B1AF1D37-EFA1-4769-BDD1-546A95E94C1B}" destId="{90CC1178-E2AD-4116-97AB-467EE40C2D45}" srcOrd="0" destOrd="0" presId="urn:microsoft.com/office/officeart/2008/layout/LinedList"/>
    <dgm:cxn modelId="{6F9CA4C5-2B28-4B2A-8C65-476CB9A7BC51}" type="presParOf" srcId="{B1AF1D37-EFA1-4769-BDD1-546A95E94C1B}" destId="{5F0C637D-44A9-4ABB-92CF-8185AC95CF80}" srcOrd="1" destOrd="0" presId="urn:microsoft.com/office/officeart/2008/layout/LinedList"/>
    <dgm:cxn modelId="{29342D39-3E1F-4C42-82F5-D452395DD9B7}" type="presParOf" srcId="{DED493ED-1531-457F-BD15-25D5FD193143}" destId="{2D7F0C6C-DBA9-49B8-BA39-F38C225676F7}" srcOrd="2" destOrd="0" presId="urn:microsoft.com/office/officeart/2008/layout/LinedList"/>
    <dgm:cxn modelId="{117E77AD-D648-41BA-B2A1-9DAEBDB6DCD8}" type="presParOf" srcId="{DED493ED-1531-457F-BD15-25D5FD193143}" destId="{4DAE1469-B7ED-4D4B-9B3D-23D8E43F2FBD}" srcOrd="3" destOrd="0" presId="urn:microsoft.com/office/officeart/2008/layout/LinedList"/>
    <dgm:cxn modelId="{A18E8BFA-4F6A-49F1-BA51-CB7712E7BBA7}" type="presParOf" srcId="{4DAE1469-B7ED-4D4B-9B3D-23D8E43F2FBD}" destId="{39F0B97C-72F4-4899-895A-7E8D4D583177}" srcOrd="0" destOrd="0" presId="urn:microsoft.com/office/officeart/2008/layout/LinedList"/>
    <dgm:cxn modelId="{A76C0F79-1437-4C9F-AF28-07DF03E416D0}" type="presParOf" srcId="{4DAE1469-B7ED-4D4B-9B3D-23D8E43F2FBD}" destId="{48B6F617-7595-47BD-B955-9678488ECED6}" srcOrd="1" destOrd="0" presId="urn:microsoft.com/office/officeart/2008/layout/LinedList"/>
    <dgm:cxn modelId="{8460D176-8D02-473D-810D-CB81EC088545}" type="presParOf" srcId="{DED493ED-1531-457F-BD15-25D5FD193143}" destId="{F208B535-82E5-4EA9-9997-CACA1980B821}" srcOrd="4" destOrd="0" presId="urn:microsoft.com/office/officeart/2008/layout/LinedList"/>
    <dgm:cxn modelId="{3B420372-6AB2-4712-BFB4-75994667A537}" type="presParOf" srcId="{DED493ED-1531-457F-BD15-25D5FD193143}" destId="{72A2C9A8-84BB-402D-95F4-13B6DE660C40}" srcOrd="5" destOrd="0" presId="urn:microsoft.com/office/officeart/2008/layout/LinedList"/>
    <dgm:cxn modelId="{5A5190E9-DD08-4C05-9193-88F819719917}" type="presParOf" srcId="{72A2C9A8-84BB-402D-95F4-13B6DE660C40}" destId="{2E1087E2-28DE-4B5D-9F55-87ADFABEF2ED}" srcOrd="0" destOrd="0" presId="urn:microsoft.com/office/officeart/2008/layout/LinedList"/>
    <dgm:cxn modelId="{EC265CC6-3A92-48F2-8564-4F3774C2981F}" type="presParOf" srcId="{72A2C9A8-84BB-402D-95F4-13B6DE660C40}" destId="{3FA1A5D3-AD8B-4AD9-9C30-565DE9B42B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60EF3A-397A-4644-A451-422F728A1A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1B1A20E-7D23-4FE8-9DD7-DA9545826146}">
      <dgm:prSet/>
      <dgm:spPr/>
      <dgm:t>
        <a:bodyPr/>
        <a:lstStyle/>
        <a:p>
          <a:r>
            <a:rPr lang="en-US" b="1" i="0" dirty="0"/>
            <a:t>Department revenue transactions are to be reconciled monthly. Reconciliation must include a comparison of the source documents (CRS receipts, receipt book copies, check log) to the transactions listed on the monthly Revenue Report.</a:t>
          </a:r>
          <a:br>
            <a:rPr lang="en-US" b="1" i="0" dirty="0"/>
          </a:br>
          <a:endParaRPr lang="en-US" dirty="0"/>
        </a:p>
      </dgm:t>
    </dgm:pt>
    <dgm:pt modelId="{9D222B4A-C292-4E58-999B-FBC87C57F49F}" type="parTrans" cxnId="{5D3AFA87-ACD3-4C76-80F9-BB3CD8A63FE3}">
      <dgm:prSet/>
      <dgm:spPr/>
      <dgm:t>
        <a:bodyPr/>
        <a:lstStyle/>
        <a:p>
          <a:endParaRPr lang="en-US"/>
        </a:p>
      </dgm:t>
    </dgm:pt>
    <dgm:pt modelId="{4E52433C-3C71-4E0A-A3E8-CFCD46F8ACA8}" type="sibTrans" cxnId="{5D3AFA87-ACD3-4C76-80F9-BB3CD8A63FE3}">
      <dgm:prSet/>
      <dgm:spPr/>
      <dgm:t>
        <a:bodyPr/>
        <a:lstStyle/>
        <a:p>
          <a:endParaRPr lang="en-US"/>
        </a:p>
      </dgm:t>
    </dgm:pt>
    <dgm:pt modelId="{31CD0948-1747-4432-96C9-8C0DCFB5051D}">
      <dgm:prSet/>
      <dgm:spPr/>
      <dgm:t>
        <a:bodyPr/>
        <a:lstStyle/>
        <a:p>
          <a:r>
            <a:rPr lang="en-US" b="1" i="0" dirty="0"/>
            <a:t>Adequate separation of duties must be maintained.</a:t>
          </a:r>
          <a:br>
            <a:rPr lang="en-US" b="1" i="0" dirty="0"/>
          </a:br>
          <a:endParaRPr lang="en-US" dirty="0"/>
        </a:p>
      </dgm:t>
    </dgm:pt>
    <dgm:pt modelId="{C59B520A-ECE9-40CE-929D-B4A404DE5E1C}" type="parTrans" cxnId="{C292A5FB-2ADE-4979-99FB-293F0BD0288F}">
      <dgm:prSet/>
      <dgm:spPr/>
      <dgm:t>
        <a:bodyPr/>
        <a:lstStyle/>
        <a:p>
          <a:endParaRPr lang="en-US"/>
        </a:p>
      </dgm:t>
    </dgm:pt>
    <dgm:pt modelId="{79B18774-346C-4466-9123-E72B686D11D9}" type="sibTrans" cxnId="{C292A5FB-2ADE-4979-99FB-293F0BD0288F}">
      <dgm:prSet/>
      <dgm:spPr/>
      <dgm:t>
        <a:bodyPr/>
        <a:lstStyle/>
        <a:p>
          <a:endParaRPr lang="en-US"/>
        </a:p>
      </dgm:t>
    </dgm:pt>
    <dgm:pt modelId="{304DBC0C-7961-4B42-99F4-7CE0D637BF95}">
      <dgm:prSet/>
      <dgm:spPr/>
      <dgm:t>
        <a:bodyPr/>
        <a:lstStyle/>
        <a:p>
          <a:r>
            <a:rPr lang="en-US" b="1" i="0" dirty="0"/>
            <a:t>Employees should be adequately trained to complete the reconciliation process.</a:t>
          </a:r>
          <a:endParaRPr lang="en-US" dirty="0"/>
        </a:p>
      </dgm:t>
    </dgm:pt>
    <dgm:pt modelId="{9C0928DA-BA30-42EA-9A4C-55374BCDD7F0}" type="parTrans" cxnId="{8ECA6027-282E-4844-923F-0CB5F89EF5C2}">
      <dgm:prSet/>
      <dgm:spPr/>
      <dgm:t>
        <a:bodyPr/>
        <a:lstStyle/>
        <a:p>
          <a:endParaRPr lang="en-US"/>
        </a:p>
      </dgm:t>
    </dgm:pt>
    <dgm:pt modelId="{CA06897C-99FA-4F77-B63C-537C57411619}" type="sibTrans" cxnId="{8ECA6027-282E-4844-923F-0CB5F89EF5C2}">
      <dgm:prSet/>
      <dgm:spPr/>
      <dgm:t>
        <a:bodyPr/>
        <a:lstStyle/>
        <a:p>
          <a:endParaRPr lang="en-US"/>
        </a:p>
      </dgm:t>
    </dgm:pt>
    <dgm:pt modelId="{FD86AD4B-0C34-422E-B5CF-088EC4B07B42}" type="pres">
      <dgm:prSet presAssocID="{7F60EF3A-397A-4644-A451-422F728A1AC2}" presName="linear" presStyleCnt="0">
        <dgm:presLayoutVars>
          <dgm:animLvl val="lvl"/>
          <dgm:resizeHandles val="exact"/>
        </dgm:presLayoutVars>
      </dgm:prSet>
      <dgm:spPr/>
    </dgm:pt>
    <dgm:pt modelId="{C09292A5-078D-42E6-9D0E-5132E3BAA36B}" type="pres">
      <dgm:prSet presAssocID="{D1B1A20E-7D23-4FE8-9DD7-DA9545826146}" presName="parentText" presStyleLbl="node1" presStyleIdx="0" presStyleCnt="3">
        <dgm:presLayoutVars>
          <dgm:chMax val="0"/>
          <dgm:bulletEnabled val="1"/>
        </dgm:presLayoutVars>
      </dgm:prSet>
      <dgm:spPr/>
    </dgm:pt>
    <dgm:pt modelId="{0D8CDC98-BC7B-4826-841A-EF7393D9E9DD}" type="pres">
      <dgm:prSet presAssocID="{4E52433C-3C71-4E0A-A3E8-CFCD46F8ACA8}" presName="spacer" presStyleCnt="0"/>
      <dgm:spPr/>
    </dgm:pt>
    <dgm:pt modelId="{9049F304-F7C7-4CB7-A65E-F415EDCCADBB}" type="pres">
      <dgm:prSet presAssocID="{31CD0948-1747-4432-96C9-8C0DCFB5051D}" presName="parentText" presStyleLbl="node1" presStyleIdx="1" presStyleCnt="3">
        <dgm:presLayoutVars>
          <dgm:chMax val="0"/>
          <dgm:bulletEnabled val="1"/>
        </dgm:presLayoutVars>
      </dgm:prSet>
      <dgm:spPr/>
    </dgm:pt>
    <dgm:pt modelId="{C3725FC7-C676-4638-AC31-B605A1D7C5EC}" type="pres">
      <dgm:prSet presAssocID="{79B18774-346C-4466-9123-E72B686D11D9}" presName="spacer" presStyleCnt="0"/>
      <dgm:spPr/>
    </dgm:pt>
    <dgm:pt modelId="{BB25C34E-691C-4D06-B4D5-173B817EEEEC}" type="pres">
      <dgm:prSet presAssocID="{304DBC0C-7961-4B42-99F4-7CE0D637BF95}" presName="parentText" presStyleLbl="node1" presStyleIdx="2" presStyleCnt="3">
        <dgm:presLayoutVars>
          <dgm:chMax val="0"/>
          <dgm:bulletEnabled val="1"/>
        </dgm:presLayoutVars>
      </dgm:prSet>
      <dgm:spPr/>
    </dgm:pt>
  </dgm:ptLst>
  <dgm:cxnLst>
    <dgm:cxn modelId="{8ECA6027-282E-4844-923F-0CB5F89EF5C2}" srcId="{7F60EF3A-397A-4644-A451-422F728A1AC2}" destId="{304DBC0C-7961-4B42-99F4-7CE0D637BF95}" srcOrd="2" destOrd="0" parTransId="{9C0928DA-BA30-42EA-9A4C-55374BCDD7F0}" sibTransId="{CA06897C-99FA-4F77-B63C-537C57411619}"/>
    <dgm:cxn modelId="{157AF452-78EC-451F-999F-160A0CD4C536}" type="presOf" srcId="{D1B1A20E-7D23-4FE8-9DD7-DA9545826146}" destId="{C09292A5-078D-42E6-9D0E-5132E3BAA36B}" srcOrd="0" destOrd="0" presId="urn:microsoft.com/office/officeart/2005/8/layout/vList2"/>
    <dgm:cxn modelId="{5D3AFA87-ACD3-4C76-80F9-BB3CD8A63FE3}" srcId="{7F60EF3A-397A-4644-A451-422F728A1AC2}" destId="{D1B1A20E-7D23-4FE8-9DD7-DA9545826146}" srcOrd="0" destOrd="0" parTransId="{9D222B4A-C292-4E58-999B-FBC87C57F49F}" sibTransId="{4E52433C-3C71-4E0A-A3E8-CFCD46F8ACA8}"/>
    <dgm:cxn modelId="{0B7CB19A-509B-48C0-9756-C8D2807A0AD6}" type="presOf" srcId="{304DBC0C-7961-4B42-99F4-7CE0D637BF95}" destId="{BB25C34E-691C-4D06-B4D5-173B817EEEEC}" srcOrd="0" destOrd="0" presId="urn:microsoft.com/office/officeart/2005/8/layout/vList2"/>
    <dgm:cxn modelId="{86FBCDCC-F0D6-416C-9D32-3670EB21FA90}" type="presOf" srcId="{7F60EF3A-397A-4644-A451-422F728A1AC2}" destId="{FD86AD4B-0C34-422E-B5CF-088EC4B07B42}" srcOrd="0" destOrd="0" presId="urn:microsoft.com/office/officeart/2005/8/layout/vList2"/>
    <dgm:cxn modelId="{4F946CF5-2DA0-40A7-A523-CEA10F835F23}" type="presOf" srcId="{31CD0948-1747-4432-96C9-8C0DCFB5051D}" destId="{9049F304-F7C7-4CB7-A65E-F415EDCCADBB}" srcOrd="0" destOrd="0" presId="urn:microsoft.com/office/officeart/2005/8/layout/vList2"/>
    <dgm:cxn modelId="{C292A5FB-2ADE-4979-99FB-293F0BD0288F}" srcId="{7F60EF3A-397A-4644-A451-422F728A1AC2}" destId="{31CD0948-1747-4432-96C9-8C0DCFB5051D}" srcOrd="1" destOrd="0" parTransId="{C59B520A-ECE9-40CE-929D-B4A404DE5E1C}" sibTransId="{79B18774-346C-4466-9123-E72B686D11D9}"/>
    <dgm:cxn modelId="{99F6D73A-6BFF-4776-B515-9FFB5A7F7D3D}" type="presParOf" srcId="{FD86AD4B-0C34-422E-B5CF-088EC4B07B42}" destId="{C09292A5-078D-42E6-9D0E-5132E3BAA36B}" srcOrd="0" destOrd="0" presId="urn:microsoft.com/office/officeart/2005/8/layout/vList2"/>
    <dgm:cxn modelId="{A5882D4D-F680-4B85-A23C-D1488487C990}" type="presParOf" srcId="{FD86AD4B-0C34-422E-B5CF-088EC4B07B42}" destId="{0D8CDC98-BC7B-4826-841A-EF7393D9E9DD}" srcOrd="1" destOrd="0" presId="urn:microsoft.com/office/officeart/2005/8/layout/vList2"/>
    <dgm:cxn modelId="{5C4D94B3-A81B-4431-A72C-BB76AFCCBDFE}" type="presParOf" srcId="{FD86AD4B-0C34-422E-B5CF-088EC4B07B42}" destId="{9049F304-F7C7-4CB7-A65E-F415EDCCADBB}" srcOrd="2" destOrd="0" presId="urn:microsoft.com/office/officeart/2005/8/layout/vList2"/>
    <dgm:cxn modelId="{B9F13E53-E7C8-4567-A1CE-8095CE1730CA}" type="presParOf" srcId="{FD86AD4B-0C34-422E-B5CF-088EC4B07B42}" destId="{C3725FC7-C676-4638-AC31-B605A1D7C5EC}" srcOrd="3" destOrd="0" presId="urn:microsoft.com/office/officeart/2005/8/layout/vList2"/>
    <dgm:cxn modelId="{9ADB145B-F072-4AE0-B2EE-A399B031419F}" type="presParOf" srcId="{FD86AD4B-0C34-422E-B5CF-088EC4B07B42}" destId="{BB25C34E-691C-4D06-B4D5-173B817EEEE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E68688-01EA-4CBE-A085-18364438AFF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B0F14E8-9D5F-4D6D-91A9-8304B5852F28}">
      <dgm:prSet/>
      <dgm:spPr/>
      <dgm:t>
        <a:bodyPr/>
        <a:lstStyle/>
        <a:p>
          <a:r>
            <a:rPr lang="en-US" b="1" i="0" dirty="0"/>
            <a:t>Documentation of the reconciliation including notations of any outstanding/unidentified items must be maintained.</a:t>
          </a:r>
          <a:br>
            <a:rPr lang="en-US" b="1" i="0" dirty="0"/>
          </a:br>
          <a:endParaRPr lang="en-US" dirty="0"/>
        </a:p>
      </dgm:t>
    </dgm:pt>
    <dgm:pt modelId="{39C429DE-4E53-4068-B755-7FA49637D38F}" type="parTrans" cxnId="{5F82C2F6-1CEB-4DC5-A274-08177018D554}">
      <dgm:prSet/>
      <dgm:spPr/>
      <dgm:t>
        <a:bodyPr/>
        <a:lstStyle/>
        <a:p>
          <a:endParaRPr lang="en-US"/>
        </a:p>
      </dgm:t>
    </dgm:pt>
    <dgm:pt modelId="{5186A9B2-BCBC-493E-881D-E3D6E73FAC48}" type="sibTrans" cxnId="{5F82C2F6-1CEB-4DC5-A274-08177018D554}">
      <dgm:prSet/>
      <dgm:spPr/>
      <dgm:t>
        <a:bodyPr/>
        <a:lstStyle/>
        <a:p>
          <a:endParaRPr lang="en-US"/>
        </a:p>
      </dgm:t>
    </dgm:pt>
    <dgm:pt modelId="{2543FC2B-60A3-4E9B-8417-F22E7884F4BF}">
      <dgm:prSet/>
      <dgm:spPr/>
      <dgm:t>
        <a:bodyPr/>
        <a:lstStyle/>
        <a:p>
          <a:r>
            <a:rPr lang="en-US" b="1" i="0" dirty="0"/>
            <a:t>Reconciliation must be signed &amp; dated by the reconciler.</a:t>
          </a:r>
          <a:endParaRPr lang="en-US" dirty="0"/>
        </a:p>
      </dgm:t>
    </dgm:pt>
    <dgm:pt modelId="{1D82E177-0BD4-427A-BF96-AAAB009F2F32}" type="parTrans" cxnId="{C96FCD90-8552-4D73-92EA-7A4453EF1089}">
      <dgm:prSet/>
      <dgm:spPr/>
      <dgm:t>
        <a:bodyPr/>
        <a:lstStyle/>
        <a:p>
          <a:endParaRPr lang="en-US"/>
        </a:p>
      </dgm:t>
    </dgm:pt>
    <dgm:pt modelId="{1A4E572E-7BA1-406C-A010-CCB3A331F2CF}" type="sibTrans" cxnId="{C96FCD90-8552-4D73-92EA-7A4453EF1089}">
      <dgm:prSet/>
      <dgm:spPr/>
      <dgm:t>
        <a:bodyPr/>
        <a:lstStyle/>
        <a:p>
          <a:endParaRPr lang="en-US"/>
        </a:p>
      </dgm:t>
    </dgm:pt>
    <dgm:pt modelId="{3ABD85F9-ABD2-45BD-A218-46B6CF8652E4}" type="pres">
      <dgm:prSet presAssocID="{45E68688-01EA-4CBE-A085-18364438AFFB}" presName="linear" presStyleCnt="0">
        <dgm:presLayoutVars>
          <dgm:animLvl val="lvl"/>
          <dgm:resizeHandles val="exact"/>
        </dgm:presLayoutVars>
      </dgm:prSet>
      <dgm:spPr/>
    </dgm:pt>
    <dgm:pt modelId="{931F35F9-7DB5-4056-B055-3FAF1270AFDA}" type="pres">
      <dgm:prSet presAssocID="{5B0F14E8-9D5F-4D6D-91A9-8304B5852F28}" presName="parentText" presStyleLbl="node1" presStyleIdx="0" presStyleCnt="2">
        <dgm:presLayoutVars>
          <dgm:chMax val="0"/>
          <dgm:bulletEnabled val="1"/>
        </dgm:presLayoutVars>
      </dgm:prSet>
      <dgm:spPr/>
    </dgm:pt>
    <dgm:pt modelId="{396CB9D4-40B7-42B0-B75F-0A3CA08B4E36}" type="pres">
      <dgm:prSet presAssocID="{5186A9B2-BCBC-493E-881D-E3D6E73FAC48}" presName="spacer" presStyleCnt="0"/>
      <dgm:spPr/>
    </dgm:pt>
    <dgm:pt modelId="{A59B24A1-DE7C-4FC3-A627-8F0C0F8973AA}" type="pres">
      <dgm:prSet presAssocID="{2543FC2B-60A3-4E9B-8417-F22E7884F4BF}" presName="parentText" presStyleLbl="node1" presStyleIdx="1" presStyleCnt="2">
        <dgm:presLayoutVars>
          <dgm:chMax val="0"/>
          <dgm:bulletEnabled val="1"/>
        </dgm:presLayoutVars>
      </dgm:prSet>
      <dgm:spPr/>
    </dgm:pt>
  </dgm:ptLst>
  <dgm:cxnLst>
    <dgm:cxn modelId="{F0F07129-2367-4D44-B13B-BF02B55C52F0}" type="presOf" srcId="{2543FC2B-60A3-4E9B-8417-F22E7884F4BF}" destId="{A59B24A1-DE7C-4FC3-A627-8F0C0F8973AA}" srcOrd="0" destOrd="0" presId="urn:microsoft.com/office/officeart/2005/8/layout/vList2"/>
    <dgm:cxn modelId="{C96FCD90-8552-4D73-92EA-7A4453EF1089}" srcId="{45E68688-01EA-4CBE-A085-18364438AFFB}" destId="{2543FC2B-60A3-4E9B-8417-F22E7884F4BF}" srcOrd="1" destOrd="0" parTransId="{1D82E177-0BD4-427A-BF96-AAAB009F2F32}" sibTransId="{1A4E572E-7BA1-406C-A010-CCB3A331F2CF}"/>
    <dgm:cxn modelId="{25E6C292-A7D2-44F0-9611-CEB94A7BAA87}" type="presOf" srcId="{45E68688-01EA-4CBE-A085-18364438AFFB}" destId="{3ABD85F9-ABD2-45BD-A218-46B6CF8652E4}" srcOrd="0" destOrd="0" presId="urn:microsoft.com/office/officeart/2005/8/layout/vList2"/>
    <dgm:cxn modelId="{5F82C2F6-1CEB-4DC5-A274-08177018D554}" srcId="{45E68688-01EA-4CBE-A085-18364438AFFB}" destId="{5B0F14E8-9D5F-4D6D-91A9-8304B5852F28}" srcOrd="0" destOrd="0" parTransId="{39C429DE-4E53-4068-B755-7FA49637D38F}" sibTransId="{5186A9B2-BCBC-493E-881D-E3D6E73FAC48}"/>
    <dgm:cxn modelId="{0A132DFD-FE29-4720-927B-AD341E886B76}" type="presOf" srcId="{5B0F14E8-9D5F-4D6D-91A9-8304B5852F28}" destId="{931F35F9-7DB5-4056-B055-3FAF1270AFDA}" srcOrd="0" destOrd="0" presId="urn:microsoft.com/office/officeart/2005/8/layout/vList2"/>
    <dgm:cxn modelId="{55BD60DD-A914-4D80-B27A-DF5BB043D94E}" type="presParOf" srcId="{3ABD85F9-ABD2-45BD-A218-46B6CF8652E4}" destId="{931F35F9-7DB5-4056-B055-3FAF1270AFDA}" srcOrd="0" destOrd="0" presId="urn:microsoft.com/office/officeart/2005/8/layout/vList2"/>
    <dgm:cxn modelId="{C4FCED7C-AFC2-42FD-9DB4-38CE9F29BEAB}" type="presParOf" srcId="{3ABD85F9-ABD2-45BD-A218-46B6CF8652E4}" destId="{396CB9D4-40B7-42B0-B75F-0A3CA08B4E36}" srcOrd="1" destOrd="0" presId="urn:microsoft.com/office/officeart/2005/8/layout/vList2"/>
    <dgm:cxn modelId="{A58934F8-A438-48AF-ADB6-222DD5C542E5}" type="presParOf" srcId="{3ABD85F9-ABD2-45BD-A218-46B6CF8652E4}" destId="{A59B24A1-DE7C-4FC3-A627-8F0C0F8973A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E805D-30B1-4E04-8751-596A38BA7349}">
      <dsp:nvSpPr>
        <dsp:cNvPr id="0" name=""/>
        <dsp:cNvSpPr/>
      </dsp:nvSpPr>
      <dsp:spPr>
        <a:xfrm>
          <a:off x="0" y="132658"/>
          <a:ext cx="4793456" cy="162973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Departments must be authorized to receive payments on behalf of Clemson University.</a:t>
          </a:r>
          <a:endParaRPr lang="en-US" sz="1600" kern="1200" dirty="0"/>
        </a:p>
      </dsp:txBody>
      <dsp:txXfrm>
        <a:off x="79557" y="212215"/>
        <a:ext cx="4634342" cy="1470622"/>
      </dsp:txXfrm>
    </dsp:sp>
    <dsp:sp modelId="{D22BCE8B-6FA3-4E03-AB7C-8DE802050B11}">
      <dsp:nvSpPr>
        <dsp:cNvPr id="0" name=""/>
        <dsp:cNvSpPr/>
      </dsp:nvSpPr>
      <dsp:spPr>
        <a:xfrm>
          <a:off x="0" y="1808475"/>
          <a:ext cx="4793456" cy="162973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Approved departments are responsible for ensuring adequate *internal controls are in place to secure the collection and proper receipt of monies. </a:t>
          </a:r>
          <a:endParaRPr lang="en-US" sz="1600" kern="1200" dirty="0"/>
        </a:p>
      </dsp:txBody>
      <dsp:txXfrm>
        <a:off x="79557" y="1888032"/>
        <a:ext cx="4634342" cy="1470622"/>
      </dsp:txXfrm>
    </dsp:sp>
    <dsp:sp modelId="{675BE3FD-DD2E-4A46-A25F-015C32A29440}">
      <dsp:nvSpPr>
        <dsp:cNvPr id="0" name=""/>
        <dsp:cNvSpPr/>
      </dsp:nvSpPr>
      <dsp:spPr>
        <a:xfrm>
          <a:off x="0" y="3484291"/>
          <a:ext cx="4793456" cy="162973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*Internal controls-process designed to provide reasonable assurance regarding effectiveness of operations, preventing &amp; detecting fraud, maintaining reliable financial records, &amp; compliance with laws, regulations and internal policies.</a:t>
          </a:r>
          <a:endParaRPr lang="en-US" sz="1600" kern="1200" dirty="0"/>
        </a:p>
      </dsp:txBody>
      <dsp:txXfrm>
        <a:off x="79557" y="3563848"/>
        <a:ext cx="4634342" cy="14706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1AA18-9033-4373-9732-55C4CFAA9140}">
      <dsp:nvSpPr>
        <dsp:cNvPr id="0" name=""/>
        <dsp:cNvSpPr/>
      </dsp:nvSpPr>
      <dsp:spPr>
        <a:xfrm>
          <a:off x="0" y="3949459"/>
          <a:ext cx="1198364" cy="12963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228" tIns="206248" rIns="8522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Trace</a:t>
          </a:r>
        </a:p>
      </dsp:txBody>
      <dsp:txXfrm>
        <a:off x="0" y="3949459"/>
        <a:ext cx="1198364" cy="1296300"/>
      </dsp:txXfrm>
    </dsp:sp>
    <dsp:sp modelId="{BEA4E5E4-E018-4485-A1F9-E1A13967D810}">
      <dsp:nvSpPr>
        <dsp:cNvPr id="0" name=""/>
        <dsp:cNvSpPr/>
      </dsp:nvSpPr>
      <dsp:spPr>
        <a:xfrm>
          <a:off x="1198364" y="3949459"/>
          <a:ext cx="3595092" cy="129630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5" tIns="139700" rIns="72925" bIns="139700" numCol="1" spcCol="1270" anchor="ctr" anchorCtr="0">
          <a:noAutofit/>
        </a:bodyPr>
        <a:lstStyle/>
        <a:p>
          <a:pPr marL="0" lvl="0" indent="0" algn="l" defTabSz="488950">
            <a:lnSpc>
              <a:spcPct val="90000"/>
            </a:lnSpc>
            <a:spcBef>
              <a:spcPct val="0"/>
            </a:spcBef>
            <a:spcAft>
              <a:spcPct val="35000"/>
            </a:spcAft>
            <a:buNone/>
          </a:pPr>
          <a:r>
            <a:rPr lang="en-US" sz="1100" kern="1200" dirty="0"/>
            <a:t>Trace original documents (CRS receipts, pre-numbered receipts, cash register reports, mail log) for each deposit to the web deposit and then to the Revenue report.</a:t>
          </a:r>
        </a:p>
      </dsp:txBody>
      <dsp:txXfrm>
        <a:off x="1198364" y="3949459"/>
        <a:ext cx="3595092" cy="1296300"/>
      </dsp:txXfrm>
    </dsp:sp>
    <dsp:sp modelId="{22748930-05C2-4780-A5B8-609573FC674D}">
      <dsp:nvSpPr>
        <dsp:cNvPr id="0" name=""/>
        <dsp:cNvSpPr/>
      </dsp:nvSpPr>
      <dsp:spPr>
        <a:xfrm rot="10800000">
          <a:off x="0" y="1975193"/>
          <a:ext cx="1198364" cy="1993710"/>
        </a:xfrm>
        <a:prstGeom prst="upArrowCallout">
          <a:avLst>
            <a:gd name="adj1" fmla="val 5000"/>
            <a:gd name="adj2" fmla="val 10000"/>
            <a:gd name="adj3" fmla="val 15000"/>
            <a:gd name="adj4" fmla="val 64977"/>
          </a:avLst>
        </a:prstGeom>
        <a:solidFill>
          <a:schemeClr val="accent2">
            <a:hueOff val="13361"/>
            <a:satOff val="-37863"/>
            <a:lumOff val="2353"/>
            <a:alphaOff val="0"/>
          </a:schemeClr>
        </a:solidFill>
        <a:ln w="19050" cap="rnd" cmpd="sng" algn="ctr">
          <a:solidFill>
            <a:schemeClr val="accent2">
              <a:hueOff val="13361"/>
              <a:satOff val="-37863"/>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228" tIns="206248" rIns="8522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Verify</a:t>
          </a:r>
        </a:p>
      </dsp:txBody>
      <dsp:txXfrm rot="-10800000">
        <a:off x="0" y="1975193"/>
        <a:ext cx="1198364" cy="1295911"/>
      </dsp:txXfrm>
    </dsp:sp>
    <dsp:sp modelId="{A8DED350-3A36-4843-9212-4434EF990960}">
      <dsp:nvSpPr>
        <dsp:cNvPr id="0" name=""/>
        <dsp:cNvSpPr/>
      </dsp:nvSpPr>
      <dsp:spPr>
        <a:xfrm>
          <a:off x="1198364" y="1975193"/>
          <a:ext cx="3595092" cy="1295911"/>
        </a:xfrm>
        <a:prstGeom prst="rect">
          <a:avLst/>
        </a:prstGeom>
        <a:solidFill>
          <a:schemeClr val="accent2">
            <a:tint val="40000"/>
            <a:alpha val="90000"/>
            <a:hueOff val="318151"/>
            <a:satOff val="-38733"/>
            <a:lumOff val="-1430"/>
            <a:alphaOff val="0"/>
          </a:schemeClr>
        </a:solidFill>
        <a:ln w="19050" cap="rnd" cmpd="sng" algn="ctr">
          <a:solidFill>
            <a:schemeClr val="accent2">
              <a:tint val="40000"/>
              <a:alpha val="90000"/>
              <a:hueOff val="318151"/>
              <a:satOff val="-38733"/>
              <a:lumOff val="-14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5" tIns="139700" rIns="72925" bIns="139700" numCol="1" spcCol="1270" anchor="ctr" anchorCtr="0">
          <a:noAutofit/>
        </a:bodyPr>
        <a:lstStyle/>
        <a:p>
          <a:pPr marL="0" lvl="0" indent="0" algn="l" defTabSz="488950">
            <a:lnSpc>
              <a:spcPct val="90000"/>
            </a:lnSpc>
            <a:spcBef>
              <a:spcPct val="0"/>
            </a:spcBef>
            <a:spcAft>
              <a:spcPct val="35000"/>
            </a:spcAft>
            <a:buNone/>
          </a:pPr>
          <a:r>
            <a:rPr lang="en-US" sz="1100" kern="1200" dirty="0"/>
            <a:t>Verify that all receipts from the Clemson Receipting System (CRS) and/or pre-numbered receipts from receipt books, and/or daily mail logs are accounted for including any voided items.</a:t>
          </a:r>
          <a:br>
            <a:rPr lang="en-US" sz="1100" kern="1200" dirty="0"/>
          </a:br>
          <a:endParaRPr lang="en-US" sz="1100" kern="1200" dirty="0"/>
        </a:p>
      </dsp:txBody>
      <dsp:txXfrm>
        <a:off x="1198364" y="1975193"/>
        <a:ext cx="3595092" cy="1295911"/>
      </dsp:txXfrm>
    </dsp:sp>
    <dsp:sp modelId="{16A0F0E6-3ACC-48C1-B339-23D27D895F0D}">
      <dsp:nvSpPr>
        <dsp:cNvPr id="0" name=""/>
        <dsp:cNvSpPr/>
      </dsp:nvSpPr>
      <dsp:spPr>
        <a:xfrm rot="10800000">
          <a:off x="0" y="927"/>
          <a:ext cx="1198364" cy="1993710"/>
        </a:xfrm>
        <a:prstGeom prst="upArrowCallout">
          <a:avLst>
            <a:gd name="adj1" fmla="val 5000"/>
            <a:gd name="adj2" fmla="val 10000"/>
            <a:gd name="adj3" fmla="val 15000"/>
            <a:gd name="adj4" fmla="val 64977"/>
          </a:avLst>
        </a:prstGeom>
        <a:solidFill>
          <a:schemeClr val="accent2">
            <a:hueOff val="26723"/>
            <a:satOff val="-75726"/>
            <a:lumOff val="4706"/>
            <a:alphaOff val="0"/>
          </a:schemeClr>
        </a:solidFill>
        <a:ln w="19050" cap="rnd" cmpd="sng" algn="ctr">
          <a:solidFill>
            <a:schemeClr val="accent2">
              <a:hueOff val="26723"/>
              <a:satOff val="-75726"/>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228" tIns="206248" rIns="8522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Print</a:t>
          </a:r>
        </a:p>
      </dsp:txBody>
      <dsp:txXfrm rot="-10800000">
        <a:off x="0" y="927"/>
        <a:ext cx="1198364" cy="1295911"/>
      </dsp:txXfrm>
    </dsp:sp>
    <dsp:sp modelId="{9251B0F9-CA68-4394-8BA3-537E611E7CA1}">
      <dsp:nvSpPr>
        <dsp:cNvPr id="0" name=""/>
        <dsp:cNvSpPr/>
      </dsp:nvSpPr>
      <dsp:spPr>
        <a:xfrm>
          <a:off x="1198364" y="927"/>
          <a:ext cx="3595092" cy="1295911"/>
        </a:xfrm>
        <a:prstGeom prst="rect">
          <a:avLst/>
        </a:prstGeom>
        <a:solidFill>
          <a:schemeClr val="accent2">
            <a:tint val="40000"/>
            <a:alpha val="90000"/>
            <a:hueOff val="636302"/>
            <a:satOff val="-77466"/>
            <a:lumOff val="-2861"/>
            <a:alphaOff val="0"/>
          </a:schemeClr>
        </a:solidFill>
        <a:ln w="19050" cap="rnd" cmpd="sng" algn="ctr">
          <a:solidFill>
            <a:schemeClr val="accent2">
              <a:tint val="40000"/>
              <a:alpha val="90000"/>
              <a:hueOff val="636302"/>
              <a:satOff val="-77466"/>
              <a:lumOff val="-28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5" tIns="139700" rIns="72925" bIns="139700" numCol="1" spcCol="1270" anchor="ctr" anchorCtr="0">
          <a:noAutofit/>
        </a:bodyPr>
        <a:lstStyle/>
        <a:p>
          <a:pPr marL="0" lvl="0" indent="0" algn="l" defTabSz="488950">
            <a:lnSpc>
              <a:spcPct val="90000"/>
            </a:lnSpc>
            <a:spcBef>
              <a:spcPct val="0"/>
            </a:spcBef>
            <a:spcAft>
              <a:spcPct val="35000"/>
            </a:spcAft>
            <a:buNone/>
          </a:pPr>
          <a:r>
            <a:rPr lang="en-US" sz="1100" kern="1200" dirty="0"/>
            <a:t>Print the Revenue Detail Report from data warehouse.</a:t>
          </a:r>
          <a:br>
            <a:rPr lang="en-US" sz="1100" kern="1200" dirty="0"/>
          </a:br>
          <a:endParaRPr lang="en-US" sz="1100" kern="1200" dirty="0"/>
        </a:p>
      </dsp:txBody>
      <dsp:txXfrm>
        <a:off x="1198364" y="927"/>
        <a:ext cx="3595092" cy="12959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C2A22-0EBA-417C-A2D7-5EBD88B3ABAC}">
      <dsp:nvSpPr>
        <dsp:cNvPr id="0" name=""/>
        <dsp:cNvSpPr/>
      </dsp:nvSpPr>
      <dsp:spPr>
        <a:xfrm>
          <a:off x="0" y="19404"/>
          <a:ext cx="4793456" cy="83197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Separation of duties is a must.</a:t>
          </a:r>
          <a:endParaRPr lang="en-US" sz="1500" kern="1200" dirty="0"/>
        </a:p>
      </dsp:txBody>
      <dsp:txXfrm>
        <a:off x="40614" y="60018"/>
        <a:ext cx="4712228" cy="750751"/>
      </dsp:txXfrm>
    </dsp:sp>
    <dsp:sp modelId="{2A0E150A-DA53-4E02-B31F-68D0610F8421}">
      <dsp:nvSpPr>
        <dsp:cNvPr id="0" name=""/>
        <dsp:cNvSpPr/>
      </dsp:nvSpPr>
      <dsp:spPr>
        <a:xfrm>
          <a:off x="0" y="894584"/>
          <a:ext cx="4793456" cy="831979"/>
        </a:xfrm>
        <a:prstGeom prst="roundRect">
          <a:avLst/>
        </a:prstGeom>
        <a:solidFill>
          <a:schemeClr val="accent2">
            <a:hueOff val="5345"/>
            <a:satOff val="-15145"/>
            <a:lumOff val="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Receipts are required for walk-in payments.</a:t>
          </a:r>
          <a:endParaRPr lang="en-US" sz="1500" kern="1200" dirty="0"/>
        </a:p>
      </dsp:txBody>
      <dsp:txXfrm>
        <a:off x="40614" y="935198"/>
        <a:ext cx="4712228" cy="750751"/>
      </dsp:txXfrm>
    </dsp:sp>
    <dsp:sp modelId="{10FA0FD0-BB79-46C1-B815-DDDEFAF361AF}">
      <dsp:nvSpPr>
        <dsp:cNvPr id="0" name=""/>
        <dsp:cNvSpPr/>
      </dsp:nvSpPr>
      <dsp:spPr>
        <a:xfrm>
          <a:off x="0" y="1769763"/>
          <a:ext cx="4793456" cy="831979"/>
        </a:xfrm>
        <a:prstGeom prst="roundRect">
          <a:avLst/>
        </a:prstGeom>
        <a:solidFill>
          <a:schemeClr val="accent2">
            <a:hueOff val="10689"/>
            <a:satOff val="-30290"/>
            <a:lumOff val="1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Mail-in payments must be recorded.</a:t>
          </a:r>
          <a:endParaRPr lang="en-US" sz="1500" kern="1200" dirty="0"/>
        </a:p>
      </dsp:txBody>
      <dsp:txXfrm>
        <a:off x="40614" y="1810377"/>
        <a:ext cx="4712228" cy="750751"/>
      </dsp:txXfrm>
    </dsp:sp>
    <dsp:sp modelId="{59BB031C-A0AC-437F-9DFA-BBAA77B891DF}">
      <dsp:nvSpPr>
        <dsp:cNvPr id="0" name=""/>
        <dsp:cNvSpPr/>
      </dsp:nvSpPr>
      <dsp:spPr>
        <a:xfrm>
          <a:off x="0" y="2644943"/>
          <a:ext cx="4793456" cy="831979"/>
        </a:xfrm>
        <a:prstGeom prst="roundRect">
          <a:avLst/>
        </a:prstGeom>
        <a:solidFill>
          <a:schemeClr val="accent2">
            <a:hueOff val="16034"/>
            <a:satOff val="-45436"/>
            <a:lumOff val="28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Source documents = On line CRS Receipt, receipt book copies, mail log, and or cash register reports</a:t>
          </a:r>
          <a:endParaRPr lang="en-US" sz="1500" kern="1200" dirty="0"/>
        </a:p>
      </dsp:txBody>
      <dsp:txXfrm>
        <a:off x="40614" y="2685557"/>
        <a:ext cx="4712228" cy="750751"/>
      </dsp:txXfrm>
    </dsp:sp>
    <dsp:sp modelId="{FFF1B818-4559-4DEC-9B83-59E6AB0B23BA}">
      <dsp:nvSpPr>
        <dsp:cNvPr id="0" name=""/>
        <dsp:cNvSpPr/>
      </dsp:nvSpPr>
      <dsp:spPr>
        <a:xfrm>
          <a:off x="0" y="3520123"/>
          <a:ext cx="4793456" cy="831979"/>
        </a:xfrm>
        <a:prstGeom prst="roundRect">
          <a:avLst/>
        </a:prstGeom>
        <a:solidFill>
          <a:schemeClr val="accent2">
            <a:hueOff val="21378"/>
            <a:satOff val="-60581"/>
            <a:lumOff val="3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Reconciliation must include comparing source documents to the revenue detail reports.</a:t>
          </a:r>
          <a:endParaRPr lang="en-US" sz="1500" kern="1200" dirty="0"/>
        </a:p>
      </dsp:txBody>
      <dsp:txXfrm>
        <a:off x="40614" y="3560737"/>
        <a:ext cx="4712228" cy="750751"/>
      </dsp:txXfrm>
    </dsp:sp>
    <dsp:sp modelId="{CC5BA312-01DB-4BA4-9DB8-0B47AFE3EA02}">
      <dsp:nvSpPr>
        <dsp:cNvPr id="0" name=""/>
        <dsp:cNvSpPr/>
      </dsp:nvSpPr>
      <dsp:spPr>
        <a:xfrm>
          <a:off x="0" y="4395302"/>
          <a:ext cx="4793456" cy="831979"/>
        </a:xfrm>
        <a:prstGeom prst="roundRect">
          <a:avLst/>
        </a:prstGeom>
        <a:solidFill>
          <a:schemeClr val="accent2">
            <a:hueOff val="26723"/>
            <a:satOff val="-7572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Comparing Cash Receipts Dept Query to the revenue detail report is not a true reconciliation.</a:t>
          </a:r>
          <a:endParaRPr lang="en-US" sz="1500" kern="1200" dirty="0"/>
        </a:p>
      </dsp:txBody>
      <dsp:txXfrm>
        <a:off x="40614" y="4435916"/>
        <a:ext cx="4712228" cy="750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6ACB0-6E0F-4A80-9719-113B46374F11}">
      <dsp:nvSpPr>
        <dsp:cNvPr id="0" name=""/>
        <dsp:cNvSpPr/>
      </dsp:nvSpPr>
      <dsp:spPr>
        <a:xfrm>
          <a:off x="0" y="226615"/>
          <a:ext cx="4793456" cy="479345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90C91-1688-4537-B0D4-F2CE48CE2D40}">
      <dsp:nvSpPr>
        <dsp:cNvPr id="0" name=""/>
        <dsp:cNvSpPr/>
      </dsp:nvSpPr>
      <dsp:spPr>
        <a:xfrm>
          <a:off x="455378" y="681993"/>
          <a:ext cx="1869447" cy="186944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t>Key element of internal control</a:t>
          </a:r>
          <a:br>
            <a:rPr lang="en-US" sz="1300" b="1" i="0" kern="1200" dirty="0"/>
          </a:br>
          <a:endParaRPr lang="en-US" sz="1300" kern="1200" dirty="0"/>
        </a:p>
      </dsp:txBody>
      <dsp:txXfrm>
        <a:off x="546637" y="773252"/>
        <a:ext cx="1686929" cy="1686929"/>
      </dsp:txXfrm>
    </dsp:sp>
    <dsp:sp modelId="{8083254F-AE5D-4C51-A06F-BEA6259E6FF9}">
      <dsp:nvSpPr>
        <dsp:cNvPr id="0" name=""/>
        <dsp:cNvSpPr/>
      </dsp:nvSpPr>
      <dsp:spPr>
        <a:xfrm>
          <a:off x="2468629" y="681993"/>
          <a:ext cx="1869447" cy="1869447"/>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t>By the term “separation of duties” we mean that one person’s work serves as a complimentary check to another’s.</a:t>
          </a:r>
          <a:br>
            <a:rPr lang="en-US" sz="1300" b="1" i="0" kern="1200" dirty="0"/>
          </a:br>
          <a:endParaRPr lang="en-US" sz="1300" kern="1200" dirty="0"/>
        </a:p>
      </dsp:txBody>
      <dsp:txXfrm>
        <a:off x="2559888" y="773252"/>
        <a:ext cx="1686929" cy="1686929"/>
      </dsp:txXfrm>
    </dsp:sp>
    <dsp:sp modelId="{F01469F2-D710-4383-A159-858B48B5A51F}">
      <dsp:nvSpPr>
        <dsp:cNvPr id="0" name=""/>
        <dsp:cNvSpPr/>
      </dsp:nvSpPr>
      <dsp:spPr>
        <a:xfrm>
          <a:off x="455378" y="2695245"/>
          <a:ext cx="1869447" cy="186944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t>In other words, no one person should have complete control over any transaction from beginning to end.</a:t>
          </a:r>
          <a:br>
            <a:rPr lang="en-US" sz="1300" b="1" i="0" kern="1200" dirty="0"/>
          </a:br>
          <a:endParaRPr lang="en-US" sz="1300" kern="1200" dirty="0"/>
        </a:p>
      </dsp:txBody>
      <dsp:txXfrm>
        <a:off x="546637" y="2786504"/>
        <a:ext cx="1686929" cy="1686929"/>
      </dsp:txXfrm>
    </dsp:sp>
    <dsp:sp modelId="{34F06E8C-A600-4CD7-8CCF-BAE1874D1EAF}">
      <dsp:nvSpPr>
        <dsp:cNvPr id="0" name=""/>
        <dsp:cNvSpPr/>
      </dsp:nvSpPr>
      <dsp:spPr>
        <a:xfrm>
          <a:off x="2468629" y="2695245"/>
          <a:ext cx="1869447" cy="1869447"/>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t>Having adequate separation of duties has a major impact on ensuring transactions are valid and properly recorded.</a:t>
          </a:r>
          <a:endParaRPr lang="en-US" sz="1300" kern="1200" dirty="0"/>
        </a:p>
      </dsp:txBody>
      <dsp:txXfrm>
        <a:off x="2559888" y="2786504"/>
        <a:ext cx="1686929" cy="1686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DA389-CBBB-4FAB-B6F9-96129344332B}">
      <dsp:nvSpPr>
        <dsp:cNvPr id="0" name=""/>
        <dsp:cNvSpPr/>
      </dsp:nvSpPr>
      <dsp:spPr>
        <a:xfrm>
          <a:off x="0" y="3949459"/>
          <a:ext cx="4793456" cy="129630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t>Specifically, the person who accepts funds (in person &amp; thru mail) and issues receipts must not prepare the deposit. Additionally, the person who prepares the deposit must not reconcile the CUBS account.</a:t>
          </a:r>
          <a:endParaRPr lang="en-US" sz="1500" kern="1200" dirty="0"/>
        </a:p>
      </dsp:txBody>
      <dsp:txXfrm>
        <a:off x="0" y="3949459"/>
        <a:ext cx="4793456" cy="1296300"/>
      </dsp:txXfrm>
    </dsp:sp>
    <dsp:sp modelId="{5E0909A1-CA12-4F92-B55A-2BC37007B263}">
      <dsp:nvSpPr>
        <dsp:cNvPr id="0" name=""/>
        <dsp:cNvSpPr/>
      </dsp:nvSpPr>
      <dsp:spPr>
        <a:xfrm rot="10800000">
          <a:off x="0" y="1975193"/>
          <a:ext cx="4793456" cy="1993710"/>
        </a:xfrm>
        <a:prstGeom prst="upArrowCallout">
          <a:avLst/>
        </a:prstGeom>
        <a:solidFill>
          <a:schemeClr val="accent2">
            <a:hueOff val="13361"/>
            <a:satOff val="-37863"/>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t>Clear lines of authority and responsibility  should be established in order to segregate the various steps in the transaction.</a:t>
          </a:r>
          <a:br>
            <a:rPr lang="en-US" sz="1500" b="1" kern="1200" dirty="0"/>
          </a:br>
          <a:endParaRPr lang="en-US" sz="1500" kern="1200" dirty="0"/>
        </a:p>
      </dsp:txBody>
      <dsp:txXfrm rot="10800000">
        <a:off x="0" y="1975193"/>
        <a:ext cx="4793456" cy="1295453"/>
      </dsp:txXfrm>
    </dsp:sp>
    <dsp:sp modelId="{4BE2DCEB-2627-4D3A-AE3A-F323FAD65A7A}">
      <dsp:nvSpPr>
        <dsp:cNvPr id="0" name=""/>
        <dsp:cNvSpPr/>
      </dsp:nvSpPr>
      <dsp:spPr>
        <a:xfrm rot="10800000">
          <a:off x="0" y="927"/>
          <a:ext cx="4793456" cy="1993710"/>
        </a:xfrm>
        <a:prstGeom prst="upArrowCallout">
          <a:avLst/>
        </a:prstGeom>
        <a:solidFill>
          <a:schemeClr val="accent2">
            <a:hueOff val="26723"/>
            <a:satOff val="-7572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t>Standards of separation of duties should be applied to the maximum degree possible.</a:t>
          </a:r>
          <a:br>
            <a:rPr lang="en-US" sz="1500" b="1" kern="1200" dirty="0"/>
          </a:br>
          <a:endParaRPr lang="en-US" sz="1500" kern="1200" dirty="0"/>
        </a:p>
      </dsp:txBody>
      <dsp:txXfrm rot="10800000">
        <a:off x="0" y="927"/>
        <a:ext cx="4793456" cy="1295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340E3-C64B-4897-B98C-DAE18A6EA814}">
      <dsp:nvSpPr>
        <dsp:cNvPr id="0" name=""/>
        <dsp:cNvSpPr/>
      </dsp:nvSpPr>
      <dsp:spPr>
        <a:xfrm>
          <a:off x="0" y="3949459"/>
          <a:ext cx="4793456" cy="129630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Keep all copies of voided items in the receipt book.</a:t>
          </a:r>
          <a:endParaRPr lang="en-US" sz="2300" kern="1200" dirty="0"/>
        </a:p>
      </dsp:txBody>
      <dsp:txXfrm>
        <a:off x="0" y="3949459"/>
        <a:ext cx="4793456" cy="1296300"/>
      </dsp:txXfrm>
    </dsp:sp>
    <dsp:sp modelId="{9D28D3F3-4253-4462-B745-DD2DED4CD3DB}">
      <dsp:nvSpPr>
        <dsp:cNvPr id="0" name=""/>
        <dsp:cNvSpPr/>
      </dsp:nvSpPr>
      <dsp:spPr>
        <a:xfrm rot="10800000">
          <a:off x="0" y="1975193"/>
          <a:ext cx="4793456" cy="1993710"/>
        </a:xfrm>
        <a:prstGeom prst="upArrowCallout">
          <a:avLst/>
        </a:prstGeom>
        <a:solidFill>
          <a:schemeClr val="accent2">
            <a:hueOff val="13361"/>
            <a:satOff val="-37863"/>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When voiding a receipt, write VOID, the reason, and have a supervisor sign the receipt.</a:t>
          </a:r>
          <a:endParaRPr lang="en-US" sz="2300" kern="1200" dirty="0"/>
        </a:p>
      </dsp:txBody>
      <dsp:txXfrm rot="10800000">
        <a:off x="0" y="1975193"/>
        <a:ext cx="4793456" cy="1295453"/>
      </dsp:txXfrm>
    </dsp:sp>
    <dsp:sp modelId="{503BFE1F-879C-424F-BB34-D98F11A417A9}">
      <dsp:nvSpPr>
        <dsp:cNvPr id="0" name=""/>
        <dsp:cNvSpPr/>
      </dsp:nvSpPr>
      <dsp:spPr>
        <a:xfrm rot="10800000">
          <a:off x="0" y="927"/>
          <a:ext cx="4793456" cy="1993710"/>
        </a:xfrm>
        <a:prstGeom prst="upArrowCallout">
          <a:avLst/>
        </a:prstGeom>
        <a:solidFill>
          <a:schemeClr val="accent2">
            <a:hueOff val="26723"/>
            <a:satOff val="-7572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Because each receipt is pre-numbered, all receipts must be accounted for at all times.</a:t>
          </a:r>
          <a:endParaRPr lang="en-US" sz="2300" kern="1200" dirty="0"/>
        </a:p>
      </dsp:txBody>
      <dsp:txXfrm rot="10800000">
        <a:off x="0" y="927"/>
        <a:ext cx="4793456" cy="12954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91AF0-4859-406F-8328-F25B9C238678}">
      <dsp:nvSpPr>
        <dsp:cNvPr id="0" name=""/>
        <dsp:cNvSpPr/>
      </dsp:nvSpPr>
      <dsp:spPr>
        <a:xfrm>
          <a:off x="0" y="3166653"/>
          <a:ext cx="4793456" cy="20776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If a computer is not accessible, the employee may prepare a handwritten log or use a pre-approved method of recording the items. An Excel spreadsheet may be used if the log is printed and signed each day by the responsible employee. The log should be kept in a designated notebook.</a:t>
          </a:r>
          <a:br>
            <a:rPr lang="en-US" sz="1600" b="1" kern="1200" dirty="0"/>
          </a:br>
          <a:endParaRPr lang="en-US" sz="1600" kern="1200" dirty="0"/>
        </a:p>
      </dsp:txBody>
      <dsp:txXfrm>
        <a:off x="0" y="3166653"/>
        <a:ext cx="4793456" cy="2077667"/>
      </dsp:txXfrm>
    </dsp:sp>
    <dsp:sp modelId="{9B98563C-9C98-4CF9-AE7A-A5C91CD0F7B8}">
      <dsp:nvSpPr>
        <dsp:cNvPr id="0" name=""/>
        <dsp:cNvSpPr/>
      </dsp:nvSpPr>
      <dsp:spPr>
        <a:xfrm rot="10800000">
          <a:off x="0" y="2365"/>
          <a:ext cx="4793456" cy="3195452"/>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If payments are received in the mail, the person opening the mail should receipt each check in the CRS system. After entry of each check,  the employee may pull a report for that day and download the report to an excel spreadsheet and print a copy of the report.  </a:t>
          </a:r>
          <a:endParaRPr lang="en-US" sz="1600" kern="1200" dirty="0"/>
        </a:p>
      </dsp:txBody>
      <dsp:txXfrm rot="10800000">
        <a:off x="0" y="2365"/>
        <a:ext cx="4793456" cy="20763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1C82B-AC3E-497A-B7EE-B0E59ABC49C5}">
      <dsp:nvSpPr>
        <dsp:cNvPr id="0" name=""/>
        <dsp:cNvSpPr/>
      </dsp:nvSpPr>
      <dsp:spPr>
        <a:xfrm>
          <a:off x="3524" y="0"/>
          <a:ext cx="7211987" cy="3086461"/>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These are the steps you should follow when preparing your deposit to go to the bank.</a:t>
          </a:r>
          <a:br>
            <a:rPr lang="en-US" sz="1800" b="1" kern="1200" dirty="0"/>
          </a:br>
          <a:endParaRPr lang="en-US" sz="1800" kern="1200" dirty="0"/>
        </a:p>
        <a:p>
          <a:pPr marL="114300" lvl="1" indent="-114300" algn="l" defTabSz="622300">
            <a:lnSpc>
              <a:spcPct val="90000"/>
            </a:lnSpc>
            <a:spcBef>
              <a:spcPct val="0"/>
            </a:spcBef>
            <a:spcAft>
              <a:spcPct val="15000"/>
            </a:spcAft>
            <a:buChar char="•"/>
          </a:pPr>
          <a:r>
            <a:rPr lang="en-US" sz="1400" b="1" kern="1200" dirty="0"/>
            <a:t>Prepare the deposit slip. List currency and coin at the top of the slip. Coin should be limited to $10.00 or less. If you have more than $10.00 in coin, you must prepare a separate deposit. You should have two adding machine tapes for your checks, one to include with your checks to the bank and one to attach to your web deposit print out (for your dept records).</a:t>
          </a:r>
          <a:br>
            <a:rPr lang="en-US" sz="1400" b="1" kern="1200" dirty="0"/>
          </a:br>
          <a:br>
            <a:rPr lang="en-US" sz="1400" b="1" kern="1200" dirty="0"/>
          </a:br>
          <a:r>
            <a:rPr lang="en-US" sz="1400" b="1" kern="1200" dirty="0"/>
            <a:t>Over $50 in coin, prepare a separate deposit and take the deposit inside for processing. You must wait for a receipt. Enter deposit in TouchNet as a web deposit. </a:t>
          </a:r>
          <a:endParaRPr lang="en-US" sz="1400" kern="1200" dirty="0"/>
        </a:p>
      </dsp:txBody>
      <dsp:txXfrm>
        <a:off x="93923" y="90399"/>
        <a:ext cx="7031189" cy="29056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C1206-EF89-4F38-B5F0-07B0F4383C71}">
      <dsp:nvSpPr>
        <dsp:cNvPr id="0" name=""/>
        <dsp:cNvSpPr/>
      </dsp:nvSpPr>
      <dsp:spPr>
        <a:xfrm>
          <a:off x="0" y="1507"/>
          <a:ext cx="7219037"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0CC1178-E2AD-4116-97AB-467EE40C2D45}">
      <dsp:nvSpPr>
        <dsp:cNvPr id="0" name=""/>
        <dsp:cNvSpPr/>
      </dsp:nvSpPr>
      <dsp:spPr>
        <a:xfrm>
          <a:off x="0" y="1507"/>
          <a:ext cx="7219037" cy="102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You will take the prepared disposable night drop bag to Wells Fargo Bank on 123 By Pass in Clemson.  The bag must be dropped in the night drop, not taken into the branch.  The night drop is located on the brick wall of the bank, through the first drive through window. </a:t>
          </a:r>
          <a:br>
            <a:rPr lang="en-US" sz="1300" b="1" kern="1200" dirty="0"/>
          </a:br>
          <a:endParaRPr lang="en-US" sz="1300" kern="1200" dirty="0"/>
        </a:p>
      </dsp:txBody>
      <dsp:txXfrm>
        <a:off x="0" y="1507"/>
        <a:ext cx="7219037" cy="1027815"/>
      </dsp:txXfrm>
    </dsp:sp>
    <dsp:sp modelId="{2D7F0C6C-DBA9-49B8-BA39-F38C225676F7}">
      <dsp:nvSpPr>
        <dsp:cNvPr id="0" name=""/>
        <dsp:cNvSpPr/>
      </dsp:nvSpPr>
      <dsp:spPr>
        <a:xfrm>
          <a:off x="0" y="1029322"/>
          <a:ext cx="7219037"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9F0B97C-72F4-4899-895A-7E8D4D583177}">
      <dsp:nvSpPr>
        <dsp:cNvPr id="0" name=""/>
        <dsp:cNvSpPr/>
      </dsp:nvSpPr>
      <dsp:spPr>
        <a:xfrm>
          <a:off x="0" y="1029322"/>
          <a:ext cx="7219037" cy="102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Credit Card Only Deposit: Enter the deposit in TouchNet as a web deposit. You will keep the credit card batch and slips in your office for safekeeping. You will complete and submit the Deposit Information Form (DIF). The DIF is submitted for credit cards only.</a:t>
          </a:r>
          <a:br>
            <a:rPr lang="en-US" sz="1300" b="1" kern="1200" dirty="0"/>
          </a:br>
          <a:endParaRPr lang="en-US" sz="1300" kern="1200" dirty="0"/>
        </a:p>
      </dsp:txBody>
      <dsp:txXfrm>
        <a:off x="0" y="1029322"/>
        <a:ext cx="7219037" cy="1027815"/>
      </dsp:txXfrm>
    </dsp:sp>
    <dsp:sp modelId="{F208B535-82E5-4EA9-9997-CACA1980B821}">
      <dsp:nvSpPr>
        <dsp:cNvPr id="0" name=""/>
        <dsp:cNvSpPr/>
      </dsp:nvSpPr>
      <dsp:spPr>
        <a:xfrm>
          <a:off x="0" y="2057138"/>
          <a:ext cx="7219037"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E1087E2-28DE-4B5D-9F55-87ADFABEF2ED}">
      <dsp:nvSpPr>
        <dsp:cNvPr id="0" name=""/>
        <dsp:cNvSpPr/>
      </dsp:nvSpPr>
      <dsp:spPr>
        <a:xfrm>
          <a:off x="0" y="2057138"/>
          <a:ext cx="7219037" cy="102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hlinkClick xmlns:r="http://schemas.openxmlformats.org/officeDocument/2006/relationships" r:id="rId1"/>
            </a:rPr>
            <a:t>Click here</a:t>
          </a:r>
          <a:r>
            <a:rPr lang="en-US" sz="1300" b="1" kern="1200" dirty="0"/>
            <a:t> to view our online Deposit Procedures page</a:t>
          </a:r>
          <a:endParaRPr lang="en-US" sz="1300" kern="1200" dirty="0"/>
        </a:p>
      </dsp:txBody>
      <dsp:txXfrm>
        <a:off x="0" y="2057138"/>
        <a:ext cx="7219037" cy="10278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292A5-078D-42E6-9D0E-5132E3BAA36B}">
      <dsp:nvSpPr>
        <dsp:cNvPr id="0" name=""/>
        <dsp:cNvSpPr/>
      </dsp:nvSpPr>
      <dsp:spPr>
        <a:xfrm>
          <a:off x="0" y="420863"/>
          <a:ext cx="4793456" cy="14414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t>Department revenue transactions are to be reconciled monthly. Reconciliation must include a comparison of the source documents (CRS receipts, receipt book copies, check log) to the transactions listed on the monthly Revenue Report.</a:t>
          </a:r>
          <a:br>
            <a:rPr lang="en-US" sz="1400" b="1" i="0" kern="1200" dirty="0"/>
          </a:br>
          <a:endParaRPr lang="en-US" sz="1400" kern="1200" dirty="0"/>
        </a:p>
      </dsp:txBody>
      <dsp:txXfrm>
        <a:off x="70365" y="491228"/>
        <a:ext cx="4652726" cy="1300710"/>
      </dsp:txXfrm>
    </dsp:sp>
    <dsp:sp modelId="{9049F304-F7C7-4CB7-A65E-F415EDCCADBB}">
      <dsp:nvSpPr>
        <dsp:cNvPr id="0" name=""/>
        <dsp:cNvSpPr/>
      </dsp:nvSpPr>
      <dsp:spPr>
        <a:xfrm>
          <a:off x="0" y="1902623"/>
          <a:ext cx="4793456" cy="1441440"/>
        </a:xfrm>
        <a:prstGeom prst="roundRect">
          <a:avLst/>
        </a:prstGeom>
        <a:solidFill>
          <a:schemeClr val="accent2">
            <a:hueOff val="13361"/>
            <a:satOff val="-37863"/>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t>Adequate separation of duties must be maintained.</a:t>
          </a:r>
          <a:br>
            <a:rPr lang="en-US" sz="1400" b="1" i="0" kern="1200" dirty="0"/>
          </a:br>
          <a:endParaRPr lang="en-US" sz="1400" kern="1200" dirty="0"/>
        </a:p>
      </dsp:txBody>
      <dsp:txXfrm>
        <a:off x="70365" y="1972988"/>
        <a:ext cx="4652726" cy="1300710"/>
      </dsp:txXfrm>
    </dsp:sp>
    <dsp:sp modelId="{BB25C34E-691C-4D06-B4D5-173B817EEEEC}">
      <dsp:nvSpPr>
        <dsp:cNvPr id="0" name=""/>
        <dsp:cNvSpPr/>
      </dsp:nvSpPr>
      <dsp:spPr>
        <a:xfrm>
          <a:off x="0" y="3384383"/>
          <a:ext cx="4793456" cy="1441440"/>
        </a:xfrm>
        <a:prstGeom prst="roundRect">
          <a:avLst/>
        </a:prstGeom>
        <a:solidFill>
          <a:schemeClr val="accent2">
            <a:hueOff val="26723"/>
            <a:satOff val="-7572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t>Employees should be adequately trained to complete the reconciliation process.</a:t>
          </a:r>
          <a:endParaRPr lang="en-US" sz="1400" kern="1200" dirty="0"/>
        </a:p>
      </dsp:txBody>
      <dsp:txXfrm>
        <a:off x="70365" y="3454748"/>
        <a:ext cx="4652726" cy="13007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F35F9-7DB5-4056-B055-3FAF1270AFDA}">
      <dsp:nvSpPr>
        <dsp:cNvPr id="0" name=""/>
        <dsp:cNvSpPr/>
      </dsp:nvSpPr>
      <dsp:spPr>
        <a:xfrm>
          <a:off x="0" y="13343"/>
          <a:ext cx="4793456" cy="25740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kern="1200" dirty="0"/>
            <a:t>Documentation of the reconciliation including notations of any outstanding/unidentified items must be maintained.</a:t>
          </a:r>
          <a:br>
            <a:rPr lang="en-US" sz="2500" b="1" i="0" kern="1200" dirty="0"/>
          </a:br>
          <a:endParaRPr lang="en-US" sz="2500" kern="1200" dirty="0"/>
        </a:p>
      </dsp:txBody>
      <dsp:txXfrm>
        <a:off x="125652" y="138995"/>
        <a:ext cx="4542152" cy="2322696"/>
      </dsp:txXfrm>
    </dsp:sp>
    <dsp:sp modelId="{A59B24A1-DE7C-4FC3-A627-8F0C0F8973AA}">
      <dsp:nvSpPr>
        <dsp:cNvPr id="0" name=""/>
        <dsp:cNvSpPr/>
      </dsp:nvSpPr>
      <dsp:spPr>
        <a:xfrm>
          <a:off x="0" y="2659343"/>
          <a:ext cx="4793456" cy="2574000"/>
        </a:xfrm>
        <a:prstGeom prst="roundRect">
          <a:avLst/>
        </a:prstGeom>
        <a:solidFill>
          <a:schemeClr val="accent2">
            <a:hueOff val="26723"/>
            <a:satOff val="-7572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kern="1200" dirty="0"/>
            <a:t>Reconciliation must be signed &amp; dated by the reconciler.</a:t>
          </a:r>
          <a:endParaRPr lang="en-US" sz="2500" kern="1200" dirty="0"/>
        </a:p>
      </dsp:txBody>
      <dsp:txXfrm>
        <a:off x="125652" y="2784995"/>
        <a:ext cx="4542152" cy="23226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152" cy="464741"/>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a:defRPr sz="1200"/>
            </a:lvl1pPr>
          </a:lstStyle>
          <a:p>
            <a:pPr>
              <a:defRPr/>
            </a:pPr>
            <a:endParaRPr lang="en-US" dirty="0"/>
          </a:p>
        </p:txBody>
      </p:sp>
      <p:sp>
        <p:nvSpPr>
          <p:cNvPr id="31747" name="Rectangle 3"/>
          <p:cNvSpPr>
            <a:spLocks noGrp="1" noChangeArrowheads="1"/>
          </p:cNvSpPr>
          <p:nvPr>
            <p:ph type="dt" idx="1"/>
          </p:nvPr>
        </p:nvSpPr>
        <p:spPr bwMode="auto">
          <a:xfrm>
            <a:off x="3970039" y="0"/>
            <a:ext cx="3037152" cy="464741"/>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algn="r">
              <a:defRPr sz="1200"/>
            </a:lvl1pPr>
          </a:lstStyle>
          <a:p>
            <a:pPr>
              <a:defRPr/>
            </a:pPr>
            <a:fld id="{F863B7EB-2BD9-48E9-940D-EFDE81AB9CDA}" type="datetimeFigureOut">
              <a:rPr lang="en-US"/>
              <a:pPr>
                <a:defRPr/>
              </a:pPr>
              <a:t>10/2/2023</a:t>
            </a:fld>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700882" y="4415037"/>
            <a:ext cx="5607050" cy="4182666"/>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828459"/>
            <a:ext cx="3037152" cy="464741"/>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a:defRPr sz="1200"/>
            </a:lvl1pPr>
          </a:lstStyle>
          <a:p>
            <a:pPr>
              <a:defRPr/>
            </a:pPr>
            <a:endParaRPr lang="en-US" dirty="0"/>
          </a:p>
        </p:txBody>
      </p:sp>
      <p:sp>
        <p:nvSpPr>
          <p:cNvPr id="31751" name="Rectangle 7"/>
          <p:cNvSpPr>
            <a:spLocks noGrp="1" noChangeArrowheads="1"/>
          </p:cNvSpPr>
          <p:nvPr>
            <p:ph type="sldNum" sz="quarter" idx="5"/>
          </p:nvPr>
        </p:nvSpPr>
        <p:spPr bwMode="auto">
          <a:xfrm>
            <a:off x="3970039" y="8828459"/>
            <a:ext cx="3037152" cy="464741"/>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algn="r">
              <a:defRPr sz="1200"/>
            </a:lvl1pPr>
          </a:lstStyle>
          <a:p>
            <a:pPr>
              <a:defRPr/>
            </a:pPr>
            <a:fld id="{1DF24B53-728C-4A1E-9167-E705E19846A3}" type="slidenum">
              <a:rPr lang="en-US"/>
              <a:pPr>
                <a:defRPr/>
              </a:pPr>
              <a:t>‹#›</a:t>
            </a:fld>
            <a:endParaRPr lang="en-US" dirty="0"/>
          </a:p>
        </p:txBody>
      </p:sp>
    </p:spTree>
    <p:extLst>
      <p:ext uri="{BB962C8B-B14F-4D97-AF65-F5344CB8AC3E}">
        <p14:creationId xmlns:p14="http://schemas.microsoft.com/office/powerpoint/2010/main" val="114676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**Person who issues receipts can enter the web deposit.  Another person should prepare the bank deposit.</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A2FCFA-3330-42BC-B3CA-26E69E32BC7D}" type="slidenum">
              <a:rPr lang="en-US" altLang="en-US" smtClean="0">
                <a:latin typeface="Arial" charset="0"/>
              </a:rPr>
              <a:pPr eaLnBrk="1" hangingPunct="1">
                <a:spcBef>
                  <a:spcPct val="0"/>
                </a:spcBef>
              </a:pPr>
              <a:t>4</a:t>
            </a:fld>
            <a:endParaRPr lang="en-US" alt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 Do not list each check on the deposit slip, adding machine tape will be used for your list of checks.  Do not include more than one deposit slip with each deposit, confuses bank personnel.</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8AD7F1-B84C-41B4-BEC8-A91A6550E9EB}" type="slidenum">
              <a:rPr lang="en-US" altLang="en-US" smtClean="0">
                <a:latin typeface="Arial" charset="0"/>
              </a:rPr>
              <a:pPr eaLnBrk="1" hangingPunct="1">
                <a:spcBef>
                  <a:spcPct val="0"/>
                </a:spcBef>
              </a:pPr>
              <a:t>24</a:t>
            </a:fld>
            <a:endParaRPr lang="en-US" alt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 Do not list each check on the deposit slip, adding machine tape will be used for your list of checks.  Do not include more than one deposit slip with each deposit, confuses bank personnel.</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8AD7F1-B84C-41B4-BEC8-A91A6550E9EB}" type="slidenum">
              <a:rPr lang="en-US" altLang="en-US" smtClean="0">
                <a:latin typeface="Arial" charset="0"/>
              </a:rPr>
              <a:pPr eaLnBrk="1" hangingPunct="1">
                <a:spcBef>
                  <a:spcPct val="0"/>
                </a:spcBef>
              </a:pPr>
              <a:t>25</a:t>
            </a:fld>
            <a:endParaRPr lang="en-US" alt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FA9484-1886-4689-A7D6-D9E4FBE6149B}" type="slidenum">
              <a:rPr lang="en-US" altLang="en-US" smtClean="0">
                <a:latin typeface="Arial" charset="0"/>
              </a:rPr>
              <a:pPr eaLnBrk="1" hangingPunct="1">
                <a:spcBef>
                  <a:spcPct val="0"/>
                </a:spcBef>
              </a:pPr>
              <a:t>31</a:t>
            </a:fld>
            <a:endParaRPr lang="en-US" altLang="en-US"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C4A4EAF-CFEB-4DF7-8954-672C7FD64B1E}" type="slidenum">
              <a:rPr lang="en-US" altLang="en-US" smtClean="0">
                <a:latin typeface="Arial" charset="0"/>
              </a:rPr>
              <a:pPr eaLnBrk="1" hangingPunct="1">
                <a:spcBef>
                  <a:spcPct val="0"/>
                </a:spcBef>
              </a:pPr>
              <a:t>43</a:t>
            </a:fld>
            <a:endParaRPr lang="en-US" alt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will only offer suggestion or recommendations for Separation of Duties.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3D6614-E71C-4D1E-BF80-599B0B046DC7}" type="slidenum">
              <a:rPr lang="en-US" altLang="en-US" smtClean="0">
                <a:latin typeface="Arial" charset="0"/>
              </a:rPr>
              <a:pPr eaLnBrk="1" hangingPunct="1">
                <a:spcBef>
                  <a:spcPct val="0"/>
                </a:spcBef>
              </a:pPr>
              <a:t>5</a:t>
            </a:fld>
            <a:endParaRPr lang="en-US" alt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6AF8CE0-726F-4200-80E8-49492AD83D38}" type="slidenum">
              <a:rPr lang="en-US" altLang="en-US" smtClean="0">
                <a:latin typeface="Arial" charset="0"/>
              </a:rPr>
              <a:pPr eaLnBrk="1" hangingPunct="1">
                <a:spcBef>
                  <a:spcPct val="0"/>
                </a:spcBef>
              </a:pPr>
              <a:t>8</a:t>
            </a:fld>
            <a:endParaRPr lang="en-US" alt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9</a:t>
            </a:fld>
            <a:endParaRPr lang="en-US" dirty="0"/>
          </a:p>
        </p:txBody>
      </p:sp>
    </p:spTree>
    <p:extLst>
      <p:ext uri="{BB962C8B-B14F-4D97-AF65-F5344CB8AC3E}">
        <p14:creationId xmlns:p14="http://schemas.microsoft.com/office/powerpoint/2010/main" val="123724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BB8AD4-6697-4EE9-9A91-925490E4791F}" type="slidenum">
              <a:rPr lang="en-US" altLang="en-US" smtClean="0">
                <a:latin typeface="Arial" charset="0"/>
              </a:rPr>
              <a:pPr eaLnBrk="1" hangingPunct="1">
                <a:spcBef>
                  <a:spcPct val="0"/>
                </a:spcBef>
              </a:pPr>
              <a:t>11</a:t>
            </a:fld>
            <a:endParaRPr lang="en-US" alt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Checks/money orders should not be payable to dept, workshop, etc.  Must be payable to CU.  Credit card numbers destroyed after use, do not keep card numbers.  Do not email Credit cd info.</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77D588E-3FE3-4023-A292-F2E9051D0642}" type="slidenum">
              <a:rPr lang="en-US" altLang="en-US" smtClean="0">
                <a:latin typeface="Arial" charset="0"/>
              </a:rPr>
              <a:pPr eaLnBrk="1" hangingPunct="1">
                <a:spcBef>
                  <a:spcPct val="0"/>
                </a:spcBef>
              </a:pPr>
              <a:t>15</a:t>
            </a:fld>
            <a:endParaRPr lang="en-US" alt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CB966E-8758-42BE-9325-C961D8D094EB}" type="slidenum">
              <a:rPr lang="en-US" altLang="en-US" smtClean="0">
                <a:latin typeface="Arial" charset="0"/>
              </a:rPr>
              <a:pPr eaLnBrk="1" hangingPunct="1">
                <a:spcBef>
                  <a:spcPct val="0"/>
                </a:spcBef>
              </a:pPr>
              <a:t>18</a:t>
            </a:fld>
            <a:endParaRPr lang="en-US" alt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 Do not list each check on the deposit slip, adding machine tape will be used for your list of checks.  Do not include more than one deposit slip with each deposit, confuses bank personnel.</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8AD7F1-B84C-41B4-BEC8-A91A6550E9EB}" type="slidenum">
              <a:rPr lang="en-US" altLang="en-US" smtClean="0">
                <a:latin typeface="Arial" charset="0"/>
              </a:rPr>
              <a:pPr eaLnBrk="1" hangingPunct="1">
                <a:spcBef>
                  <a:spcPct val="0"/>
                </a:spcBef>
              </a:pPr>
              <a:t>21</a:t>
            </a:fld>
            <a:endParaRPr lang="en-US" alt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 Do not list each check on the deposit slip, adding machine tape will be used for your list of checks.  Do not include more than one deposit slip with each deposit, confuses bank personnel.</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501" indent="-286731" eaLnBrk="0" hangingPunct="0">
              <a:spcBef>
                <a:spcPct val="30000"/>
              </a:spcBef>
              <a:defRPr sz="1200">
                <a:solidFill>
                  <a:schemeClr val="tx1"/>
                </a:solidFill>
                <a:latin typeface="Calibri" pitchFamily="34" charset="0"/>
              </a:defRPr>
            </a:lvl2pPr>
            <a:lvl3pPr marL="1146926" indent="-229385" eaLnBrk="0" hangingPunct="0">
              <a:spcBef>
                <a:spcPct val="30000"/>
              </a:spcBef>
              <a:defRPr sz="1200">
                <a:solidFill>
                  <a:schemeClr val="tx1"/>
                </a:solidFill>
                <a:latin typeface="Calibri" pitchFamily="34" charset="0"/>
              </a:defRPr>
            </a:lvl3pPr>
            <a:lvl4pPr marL="1605697" indent="-229385" eaLnBrk="0" hangingPunct="0">
              <a:spcBef>
                <a:spcPct val="30000"/>
              </a:spcBef>
              <a:defRPr sz="1200">
                <a:solidFill>
                  <a:schemeClr val="tx1"/>
                </a:solidFill>
                <a:latin typeface="Calibri" pitchFamily="34" charset="0"/>
              </a:defRPr>
            </a:lvl4pPr>
            <a:lvl5pPr marL="2064466" indent="-229385" eaLnBrk="0" hangingPunct="0">
              <a:spcBef>
                <a:spcPct val="30000"/>
              </a:spcBef>
              <a:defRPr sz="1200">
                <a:solidFill>
                  <a:schemeClr val="tx1"/>
                </a:solidFill>
                <a:latin typeface="Calibri" pitchFamily="34" charset="0"/>
              </a:defRPr>
            </a:lvl5pPr>
            <a:lvl6pPr marL="2523238" indent="-229385" eaLnBrk="0" fontAlgn="base" hangingPunct="0">
              <a:spcBef>
                <a:spcPct val="30000"/>
              </a:spcBef>
              <a:spcAft>
                <a:spcPct val="0"/>
              </a:spcAft>
              <a:defRPr sz="1200">
                <a:solidFill>
                  <a:schemeClr val="tx1"/>
                </a:solidFill>
                <a:latin typeface="Calibri" pitchFamily="34" charset="0"/>
              </a:defRPr>
            </a:lvl6pPr>
            <a:lvl7pPr marL="2982008" indent="-229385" eaLnBrk="0" fontAlgn="base" hangingPunct="0">
              <a:spcBef>
                <a:spcPct val="30000"/>
              </a:spcBef>
              <a:spcAft>
                <a:spcPct val="0"/>
              </a:spcAft>
              <a:defRPr sz="1200">
                <a:solidFill>
                  <a:schemeClr val="tx1"/>
                </a:solidFill>
                <a:latin typeface="Calibri" pitchFamily="34" charset="0"/>
              </a:defRPr>
            </a:lvl7pPr>
            <a:lvl8pPr marL="3440777" indent="-229385" eaLnBrk="0" fontAlgn="base" hangingPunct="0">
              <a:spcBef>
                <a:spcPct val="30000"/>
              </a:spcBef>
              <a:spcAft>
                <a:spcPct val="0"/>
              </a:spcAft>
              <a:defRPr sz="1200">
                <a:solidFill>
                  <a:schemeClr val="tx1"/>
                </a:solidFill>
                <a:latin typeface="Calibri" pitchFamily="34" charset="0"/>
              </a:defRPr>
            </a:lvl8pPr>
            <a:lvl9pPr marL="3899548" indent="-22938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8AD7F1-B84C-41B4-BEC8-A91A6550E9EB}" type="slidenum">
              <a:rPr lang="en-US" altLang="en-US" smtClean="0">
                <a:latin typeface="Arial" charset="0"/>
              </a:rPr>
              <a:pPr eaLnBrk="1" hangingPunct="1">
                <a:spcBef>
                  <a:spcPct val="0"/>
                </a:spcBef>
              </a:pPr>
              <a:t>22</a:t>
            </a:fld>
            <a:endParaRPr lang="en-US" alt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pPr>
              <a:defRPr/>
            </a:pPr>
            <a:endParaRPr lang="en-US" dirty="0"/>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pPr>
              <a:defRPr/>
            </a:pP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pPr>
              <a:defRPr/>
            </a:pPr>
            <a:fld id="{18C01F51-A791-45F9-B937-6FCD639DD432}" type="slidenum">
              <a:rPr lang="en-US" smtClean="0"/>
              <a:pPr>
                <a:defRPr/>
              </a:pPr>
              <a:t>‹#›</a:t>
            </a:fld>
            <a:endParaRPr lang="en-US" dirty="0"/>
          </a:p>
        </p:txBody>
      </p:sp>
    </p:spTree>
    <p:extLst>
      <p:ext uri="{BB962C8B-B14F-4D97-AF65-F5344CB8AC3E}">
        <p14:creationId xmlns:p14="http://schemas.microsoft.com/office/powerpoint/2010/main" val="75675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5938EA21-BB3A-42D0-9E4B-9FF7548A13FB}" type="slidenum">
              <a:rPr lang="en-US" smtClean="0"/>
              <a:pPr>
                <a:defRPr/>
              </a:pPr>
              <a:t>‹#›</a:t>
            </a:fld>
            <a:endParaRPr lang="en-US" dirty="0"/>
          </a:p>
        </p:txBody>
      </p:sp>
    </p:spTree>
    <p:extLst>
      <p:ext uri="{BB962C8B-B14F-4D97-AF65-F5344CB8AC3E}">
        <p14:creationId xmlns:p14="http://schemas.microsoft.com/office/powerpoint/2010/main" val="391437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5938EA21-BB3A-42D0-9E4B-9FF7548A13FB}" type="slidenum">
              <a:rPr lang="en-US" smtClean="0"/>
              <a:pPr>
                <a:defRPr/>
              </a:pPr>
              <a:t>‹#›</a:t>
            </a:fld>
            <a:endParaRPr lang="en-US" dirty="0"/>
          </a:p>
        </p:txBody>
      </p:sp>
    </p:spTree>
    <p:extLst>
      <p:ext uri="{BB962C8B-B14F-4D97-AF65-F5344CB8AC3E}">
        <p14:creationId xmlns:p14="http://schemas.microsoft.com/office/powerpoint/2010/main" val="2629631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pPr>
              <a:defRPr/>
            </a:pPr>
            <a:endParaRPr lang="en-US" dirty="0"/>
          </a:p>
        </p:txBody>
      </p:sp>
      <p:sp>
        <p:nvSpPr>
          <p:cNvPr id="5" name="Footer Placeholder 4"/>
          <p:cNvSpPr>
            <a:spLocks noGrp="1"/>
          </p:cNvSpPr>
          <p:nvPr>
            <p:ph type="ftr" sz="quarter" idx="11"/>
          </p:nvPr>
        </p:nvSpPr>
        <p:spPr/>
        <p:txBody>
          <a:bodyPr/>
          <a:lstStyle>
            <a:lvl1pPr>
              <a:defRPr sz="900"/>
            </a:lvl1pPr>
          </a:lstStyle>
          <a:p>
            <a:pPr>
              <a:defRPr/>
            </a:pPr>
            <a:endParaRPr lang="en-US" dirty="0"/>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5938EA21-BB3A-42D0-9E4B-9FF7548A13FB}" type="slidenum">
              <a:rPr lang="en-US" smtClean="0"/>
              <a:pPr>
                <a:defRPr/>
              </a:pPr>
              <a:t>‹#›</a:t>
            </a:fld>
            <a:endParaRPr lang="en-US" dirty="0"/>
          </a:p>
        </p:txBody>
      </p:sp>
    </p:spTree>
    <p:extLst>
      <p:ext uri="{BB962C8B-B14F-4D97-AF65-F5344CB8AC3E}">
        <p14:creationId xmlns:p14="http://schemas.microsoft.com/office/powerpoint/2010/main" val="2228487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5938EA21-BB3A-42D0-9E4B-9FF7548A13FB}" type="slidenum">
              <a:rPr lang="en-US" smtClean="0"/>
              <a:pPr>
                <a:defRPr/>
              </a:pPr>
              <a:t>‹#›</a:t>
            </a:fld>
            <a:endParaRPr lang="en-US" dirty="0"/>
          </a:p>
        </p:txBody>
      </p:sp>
    </p:spTree>
    <p:extLst>
      <p:ext uri="{BB962C8B-B14F-4D97-AF65-F5344CB8AC3E}">
        <p14:creationId xmlns:p14="http://schemas.microsoft.com/office/powerpoint/2010/main" val="3978647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938EA21-BB3A-42D0-9E4B-9FF7548A13FB}" type="slidenum">
              <a:rPr lang="en-US" smtClean="0"/>
              <a:pPr>
                <a:defRPr/>
              </a:pPr>
              <a:t>‹#›</a:t>
            </a:fld>
            <a:endParaRPr lang="en-US" dirty="0"/>
          </a:p>
        </p:txBody>
      </p:sp>
    </p:spTree>
    <p:extLst>
      <p:ext uri="{BB962C8B-B14F-4D97-AF65-F5344CB8AC3E}">
        <p14:creationId xmlns:p14="http://schemas.microsoft.com/office/powerpoint/2010/main" val="303425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938EA21-BB3A-42D0-9E4B-9FF7548A13FB}" type="slidenum">
              <a:rPr lang="en-US" smtClean="0"/>
              <a:pPr>
                <a:defRPr/>
              </a:pPr>
              <a:t>‹#›</a:t>
            </a:fld>
            <a:endParaRPr lang="en-US" dirty="0"/>
          </a:p>
        </p:txBody>
      </p:sp>
    </p:spTree>
    <p:extLst>
      <p:ext uri="{BB962C8B-B14F-4D97-AF65-F5344CB8AC3E}">
        <p14:creationId xmlns:p14="http://schemas.microsoft.com/office/powerpoint/2010/main" val="506421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lvl1pPr>
              <a:defRPr sz="900"/>
            </a:lvl1pPr>
          </a:lstStyle>
          <a:p>
            <a:pPr>
              <a:defRPr/>
            </a:pPr>
            <a:endParaRPr lang="en-US" dirty="0"/>
          </a:p>
        </p:txBody>
      </p:sp>
      <p:sp>
        <p:nvSpPr>
          <p:cNvPr id="6" name="Slide Number Placeholder 5"/>
          <p:cNvSpPr>
            <a:spLocks noGrp="1"/>
          </p:cNvSpPr>
          <p:nvPr>
            <p:ph type="sldNum" sz="quarter" idx="12"/>
          </p:nvPr>
        </p:nvSpPr>
        <p:spPr/>
        <p:txBody>
          <a:bodyPr/>
          <a:lstStyle/>
          <a:p>
            <a:pPr>
              <a:defRPr/>
            </a:pPr>
            <a:fld id="{8E981A72-98D8-416F-A9E1-2271A1716C3F}" type="slidenum">
              <a:rPr lang="en-US" smtClean="0"/>
              <a:pPr>
                <a:defRPr/>
              </a:pPr>
              <a:t>‹#›</a:t>
            </a:fld>
            <a:endParaRPr lang="en-US" dirty="0"/>
          </a:p>
        </p:txBody>
      </p:sp>
    </p:spTree>
    <p:extLst>
      <p:ext uri="{BB962C8B-B14F-4D97-AF65-F5344CB8AC3E}">
        <p14:creationId xmlns:p14="http://schemas.microsoft.com/office/powerpoint/2010/main" val="3677745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FA8B797F-D3CC-43D0-86C9-CC34B0642E4A}" type="slidenum">
              <a:rPr lang="en-US" smtClean="0"/>
              <a:pPr>
                <a:defRPr/>
              </a:pPr>
              <a:t>‹#›</a:t>
            </a:fld>
            <a:endParaRPr lang="en-US" dirty="0"/>
          </a:p>
        </p:txBody>
      </p:sp>
    </p:spTree>
    <p:extLst>
      <p:ext uri="{BB962C8B-B14F-4D97-AF65-F5344CB8AC3E}">
        <p14:creationId xmlns:p14="http://schemas.microsoft.com/office/powerpoint/2010/main" val="339728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lvl1pPr>
              <a:defRPr sz="900"/>
            </a:lvl1pPr>
          </a:lstStyle>
          <a:p>
            <a:pPr>
              <a:defRPr/>
            </a:pPr>
            <a:endParaRPr lang="en-US" dirty="0"/>
          </a:p>
        </p:txBody>
      </p:sp>
      <p:sp>
        <p:nvSpPr>
          <p:cNvPr id="6" name="Slide Number Placeholder 5"/>
          <p:cNvSpPr>
            <a:spLocks noGrp="1"/>
          </p:cNvSpPr>
          <p:nvPr>
            <p:ph type="sldNum" sz="quarter" idx="12"/>
          </p:nvPr>
        </p:nvSpPr>
        <p:spPr/>
        <p:txBody>
          <a:bodyPr/>
          <a:lstStyle/>
          <a:p>
            <a:pPr>
              <a:defRPr/>
            </a:pPr>
            <a:fld id="{41276BB4-C7B3-40A8-A93D-115487D90A39}" type="slidenum">
              <a:rPr lang="en-US" smtClean="0"/>
              <a:pPr>
                <a:defRPr/>
              </a:pPr>
              <a:t>‹#›</a:t>
            </a:fld>
            <a:endParaRPr lang="en-US" dirty="0"/>
          </a:p>
        </p:txBody>
      </p:sp>
    </p:spTree>
    <p:extLst>
      <p:ext uri="{BB962C8B-B14F-4D97-AF65-F5344CB8AC3E}">
        <p14:creationId xmlns:p14="http://schemas.microsoft.com/office/powerpoint/2010/main" val="153196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8496A973-F3B4-48DC-B40A-EE55E95A6A5C}" type="slidenum">
              <a:rPr lang="en-US" smtClean="0"/>
              <a:pPr>
                <a:defRPr/>
              </a:pPr>
              <a:t>‹#›</a:t>
            </a:fld>
            <a:endParaRPr lang="en-US" dirty="0"/>
          </a:p>
        </p:txBody>
      </p:sp>
    </p:spTree>
    <p:extLst>
      <p:ext uri="{BB962C8B-B14F-4D97-AF65-F5344CB8AC3E}">
        <p14:creationId xmlns:p14="http://schemas.microsoft.com/office/powerpoint/2010/main" val="373639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A9F6A0E-0A5C-4D3C-A70F-C17D36C1127B}" type="slidenum">
              <a:rPr lang="en-US" smtClean="0"/>
              <a:pPr>
                <a:defRPr/>
              </a:pPr>
              <a:t>‹#›</a:t>
            </a:fld>
            <a:endParaRPr lang="en-US" dirty="0"/>
          </a:p>
        </p:txBody>
      </p:sp>
    </p:spTree>
    <p:extLst>
      <p:ext uri="{BB962C8B-B14F-4D97-AF65-F5344CB8AC3E}">
        <p14:creationId xmlns:p14="http://schemas.microsoft.com/office/powerpoint/2010/main" val="36645418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34A2309-1370-4A4A-AC85-656B0B3820DA}" type="slidenum">
              <a:rPr lang="en-US" smtClean="0"/>
              <a:pPr>
                <a:defRPr/>
              </a:pPr>
              <a:t>‹#›</a:t>
            </a:fld>
            <a:endParaRPr lang="en-US" dirty="0"/>
          </a:p>
        </p:txBody>
      </p:sp>
    </p:spTree>
    <p:extLst>
      <p:ext uri="{BB962C8B-B14F-4D97-AF65-F5344CB8AC3E}">
        <p14:creationId xmlns:p14="http://schemas.microsoft.com/office/powerpoint/2010/main" val="39742635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41B9872-BD58-4A03-951C-59BB4F8D839E}" type="slidenum">
              <a:rPr lang="en-US" smtClean="0"/>
              <a:pPr>
                <a:defRPr/>
              </a:pPr>
              <a:t>‹#›</a:t>
            </a:fld>
            <a:endParaRPr lang="en-US" dirty="0"/>
          </a:p>
        </p:txBody>
      </p:sp>
    </p:spTree>
    <p:extLst>
      <p:ext uri="{BB962C8B-B14F-4D97-AF65-F5344CB8AC3E}">
        <p14:creationId xmlns:p14="http://schemas.microsoft.com/office/powerpoint/2010/main" val="314274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a:defRPr/>
            </a:pPr>
            <a:fld id="{55E56B30-D742-4D6F-A979-68739F7BCD5F}" type="slidenum">
              <a:rPr lang="en-US" smtClean="0"/>
              <a:pPr>
                <a:defRPr/>
              </a:pPr>
              <a:t>‹#›</a:t>
            </a:fld>
            <a:endParaRPr lang="en-US" dirty="0"/>
          </a:p>
        </p:txBody>
      </p:sp>
    </p:spTree>
    <p:extLst>
      <p:ext uri="{BB962C8B-B14F-4D97-AF65-F5344CB8AC3E}">
        <p14:creationId xmlns:p14="http://schemas.microsoft.com/office/powerpoint/2010/main" val="22265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6EDF7615-3BF2-4CFC-920B-B7288450FEA0}" type="slidenum">
              <a:rPr lang="en-US" smtClean="0"/>
              <a:pPr>
                <a:defRPr/>
              </a:pPr>
              <a:t>‹#›</a:t>
            </a:fld>
            <a:endParaRPr lang="en-US" dirty="0"/>
          </a:p>
        </p:txBody>
      </p:sp>
    </p:spTree>
    <p:extLst>
      <p:ext uri="{BB962C8B-B14F-4D97-AF65-F5344CB8AC3E}">
        <p14:creationId xmlns:p14="http://schemas.microsoft.com/office/powerpoint/2010/main" val="19956299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6EC83137-1E0F-4189-9A15-A6F11C78FB15}" type="slidenum">
              <a:rPr lang="en-US" smtClean="0"/>
              <a:pPr>
                <a:defRPr/>
              </a:pPr>
              <a:t>‹#›</a:t>
            </a:fld>
            <a:endParaRPr lang="en-US" dirty="0"/>
          </a:p>
        </p:txBody>
      </p:sp>
    </p:spTree>
    <p:extLst>
      <p:ext uri="{BB962C8B-B14F-4D97-AF65-F5344CB8AC3E}">
        <p14:creationId xmlns:p14="http://schemas.microsoft.com/office/powerpoint/2010/main" val="355618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pPr>
              <a:defRPr/>
            </a:pPr>
            <a:endParaRPr lang="en-US" dirty="0"/>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5938EA21-BB3A-42D0-9E4B-9FF7548A13FB}" type="slidenum">
              <a:rPr lang="en-US" smtClean="0"/>
              <a:pPr>
                <a:defRPr/>
              </a:pPr>
              <a:t>‹#›</a:t>
            </a:fld>
            <a:endParaRPr lang="en-US" dirty="0"/>
          </a:p>
        </p:txBody>
      </p:sp>
    </p:spTree>
    <p:extLst>
      <p:ext uri="{BB962C8B-B14F-4D97-AF65-F5344CB8AC3E}">
        <p14:creationId xmlns:p14="http://schemas.microsoft.com/office/powerpoint/2010/main" val="37646154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2" Type="http://schemas.openxmlformats.org/officeDocument/2006/relationships/hyperlink" Target="mailto:cdorfne@clemson.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lemson.edu/finance/cash-treasury/cash-receipting/deposit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lemson.edu/finance/documents/business-manual/return-procedure.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3" Type="http://schemas.openxmlformats.org/officeDocument/2006/relationships/hyperlink" Target="http://www.lighthouse-services.com/clemson" TargetMode="External"/><Relationship Id="rId2" Type="http://schemas.openxmlformats.org/officeDocument/2006/relationships/hyperlink" Target="http://www.clemson.edu/administration/internalaudit/ethicsline.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lemson.edu/cfo/cash-treasury/cash-receipting/index.html" TargetMode="External"/><Relationship Id="rId2" Type="http://schemas.openxmlformats.org/officeDocument/2006/relationships/hyperlink" Target="mailto:gailg@clemson.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mailto:estanl2@clemson.edu" TargetMode="External"/><Relationship Id="rId3" Type="http://schemas.openxmlformats.org/officeDocument/2006/relationships/hyperlink" Target="mailto:ajleona@clemson.edu" TargetMode="External"/><Relationship Id="rId7" Type="http://schemas.openxmlformats.org/officeDocument/2006/relationships/hyperlink" Target="mailto:vflemin@clemson.edu" TargetMode="External"/><Relationship Id="rId2" Type="http://schemas.openxmlformats.org/officeDocument/2006/relationships/hyperlink" Target="mailto:fishera@clemson.edu" TargetMode="External"/><Relationship Id="rId1" Type="http://schemas.openxmlformats.org/officeDocument/2006/relationships/slideLayout" Target="../slideLayouts/slideLayout2.xml"/><Relationship Id="rId6" Type="http://schemas.openxmlformats.org/officeDocument/2006/relationships/hyperlink" Target="mailto:owensn@clemson.edu" TargetMode="External"/><Relationship Id="rId5" Type="http://schemas.openxmlformats.org/officeDocument/2006/relationships/hyperlink" Target="mailto:mbrook8@clemson.edu" TargetMode="External"/><Relationship Id="rId4" Type="http://schemas.openxmlformats.org/officeDocument/2006/relationships/hyperlink" Target="mailto:rjeffre@clemson.edu" TargetMode="External"/><Relationship Id="rId9" Type="http://schemas.openxmlformats.org/officeDocument/2006/relationships/hyperlink" Target="mailto:janetl@clemson.ed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lemson.edu/finance/cash-treasury/cash-receipting/suppli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clemson.edu/finance/business-manual/as37proc.html" TargetMode="External"/><Relationship Id="rId4" Type="http://schemas.openxmlformats.org/officeDocument/2006/relationships/hyperlink" Target="https://receipts.app.clemson.edu/login/sign-in.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Title 1"/>
          <p:cNvSpPr>
            <a:spLocks noGrp="1"/>
          </p:cNvSpPr>
          <p:nvPr>
            <p:ph type="ctrTitle"/>
          </p:nvPr>
        </p:nvSpPr>
        <p:spPr>
          <a:xfrm>
            <a:off x="3956118" y="1143000"/>
            <a:ext cx="4701185" cy="3134032"/>
          </a:xfrm>
        </p:spPr>
        <p:txBody>
          <a:bodyPr>
            <a:normAutofit/>
          </a:bodyPr>
          <a:lstStyle/>
          <a:p>
            <a:pPr eaLnBrk="1" hangingPunct="1">
              <a:lnSpc>
                <a:spcPct val="90000"/>
              </a:lnSpc>
            </a:pPr>
            <a:r>
              <a:rPr lang="en-US" altLang="en-US" sz="5300" dirty="0"/>
              <a:t>Receipts &amp; Cash Handling Training</a:t>
            </a:r>
          </a:p>
        </p:txBody>
      </p:sp>
      <p:sp>
        <p:nvSpPr>
          <p:cNvPr id="6146" name="Subtitle 2"/>
          <p:cNvSpPr>
            <a:spLocks noGrp="1"/>
          </p:cNvSpPr>
          <p:nvPr>
            <p:ph type="subTitle" idx="1"/>
          </p:nvPr>
        </p:nvSpPr>
        <p:spPr>
          <a:xfrm>
            <a:off x="3956118" y="4473677"/>
            <a:ext cx="4701185" cy="1268144"/>
          </a:xfrm>
        </p:spPr>
        <p:txBody>
          <a:bodyPr>
            <a:normAutofit/>
          </a:bodyPr>
          <a:lstStyle/>
          <a:p>
            <a:pPr eaLnBrk="1" fontAlgn="auto" hangingPunct="1">
              <a:spcBef>
                <a:spcPts val="580"/>
              </a:spcBef>
              <a:spcAft>
                <a:spcPts val="0"/>
              </a:spcAft>
              <a:buFont typeface="Wingdings 2"/>
              <a:buNone/>
              <a:defRPr/>
            </a:pPr>
            <a:r>
              <a:rPr lang="en-US" altLang="en-US" sz="1700" b="1" dirty="0"/>
              <a:t>Cash and Treasury Services</a:t>
            </a:r>
          </a:p>
          <a:p>
            <a:pPr eaLnBrk="1" fontAlgn="auto" hangingPunct="1">
              <a:spcBef>
                <a:spcPts val="580"/>
              </a:spcBef>
              <a:spcAft>
                <a:spcPts val="0"/>
              </a:spcAft>
              <a:buFont typeface="Wingdings 2"/>
              <a:buNone/>
              <a:defRPr/>
            </a:pPr>
            <a:endParaRPr lang="en-US" altLang="en-US" sz="1700" b="1" dirty="0"/>
          </a:p>
          <a:p>
            <a:pPr eaLnBrk="1" fontAlgn="auto" hangingPunct="1">
              <a:spcBef>
                <a:spcPts val="580"/>
              </a:spcBef>
              <a:spcAft>
                <a:spcPts val="0"/>
              </a:spcAft>
              <a:buFont typeface="Wingdings 2"/>
              <a:buNone/>
              <a:defRPr/>
            </a:pPr>
            <a:endParaRPr lang="en-US" altLang="en-US"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323" y="2142977"/>
            <a:ext cx="2648296" cy="256893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02915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381000"/>
            <a:ext cx="8229600" cy="1143000"/>
          </a:xfrm>
        </p:spPr>
        <p:txBody>
          <a:bodyPr/>
          <a:lstStyle/>
          <a:p>
            <a:pPr eaLnBrk="1" hangingPunct="1"/>
            <a:r>
              <a:rPr lang="en-US" altLang="en-US" sz="4400" dirty="0">
                <a:solidFill>
                  <a:schemeClr val="accent1"/>
                </a:solidFill>
              </a:rPr>
              <a:t>    </a:t>
            </a:r>
            <a:r>
              <a:rPr lang="en-US" altLang="en-US" sz="4000" dirty="0">
                <a:solidFill>
                  <a:schemeClr val="accent6"/>
                </a:solidFill>
              </a:rPr>
              <a:t>Receipts</a:t>
            </a:r>
            <a:r>
              <a:rPr lang="en-US" altLang="en-US" dirty="0">
                <a:solidFill>
                  <a:schemeClr val="accent6"/>
                </a:solidFill>
              </a:rPr>
              <a:t>-(Book)</a:t>
            </a:r>
            <a:endParaRPr lang="en-US" altLang="en-US" dirty="0">
              <a:solidFill>
                <a:schemeClr val="tx1"/>
              </a:solidFill>
            </a:endParaRPr>
          </a:p>
        </p:txBody>
      </p:sp>
      <p:sp>
        <p:nvSpPr>
          <p:cNvPr id="14339" name="Content Placeholder 2"/>
          <p:cNvSpPr>
            <a:spLocks noGrp="1"/>
          </p:cNvSpPr>
          <p:nvPr>
            <p:ph sz="half" idx="1"/>
          </p:nvPr>
        </p:nvSpPr>
        <p:spPr>
          <a:xfrm>
            <a:off x="914400" y="2514600"/>
            <a:ext cx="3749675" cy="3733800"/>
          </a:xfrm>
        </p:spPr>
        <p:txBody>
          <a:bodyPr>
            <a:normAutofit/>
          </a:bodyPr>
          <a:lstStyle/>
          <a:p>
            <a:pPr eaLnBrk="1" hangingPunct="1">
              <a:buFont typeface="Wingdings 2" panose="05020102010507070707" pitchFamily="18" charset="2"/>
              <a:buChar char=""/>
            </a:pPr>
            <a:r>
              <a:rPr lang="en-US" altLang="en-US" sz="2000" b="1" dirty="0"/>
              <a:t>Department name</a:t>
            </a:r>
            <a:br>
              <a:rPr lang="en-US" altLang="en-US" sz="2000" b="1" dirty="0"/>
            </a:br>
            <a:endParaRPr lang="en-US" altLang="en-US" sz="2000" b="1" dirty="0"/>
          </a:p>
          <a:p>
            <a:pPr eaLnBrk="1" hangingPunct="1">
              <a:buFont typeface="Wingdings 2" panose="05020102010507070707" pitchFamily="18" charset="2"/>
              <a:buChar char=""/>
            </a:pPr>
            <a:r>
              <a:rPr lang="en-US" altLang="en-US" sz="2000" b="1" dirty="0"/>
              <a:t>Name of payer</a:t>
            </a:r>
            <a:br>
              <a:rPr lang="en-US" altLang="en-US" sz="2000" b="1" dirty="0"/>
            </a:br>
            <a:endParaRPr lang="en-US" altLang="en-US" sz="2000" b="1" dirty="0"/>
          </a:p>
          <a:p>
            <a:pPr eaLnBrk="1" hangingPunct="1">
              <a:buFont typeface="Wingdings 2" panose="05020102010507070707" pitchFamily="18" charset="2"/>
              <a:buChar char=""/>
            </a:pPr>
            <a:r>
              <a:rPr lang="en-US" altLang="en-US" sz="2000" b="1" dirty="0"/>
              <a:t>Date</a:t>
            </a:r>
            <a:br>
              <a:rPr lang="en-US" altLang="en-US" sz="2000" b="1" dirty="0"/>
            </a:br>
            <a:endParaRPr lang="en-US" altLang="en-US" sz="2000" b="1" dirty="0"/>
          </a:p>
          <a:p>
            <a:pPr eaLnBrk="1" hangingPunct="1">
              <a:buFont typeface="Wingdings 2" panose="05020102010507070707" pitchFamily="18" charset="2"/>
              <a:buChar char=""/>
            </a:pPr>
            <a:r>
              <a:rPr lang="en-US" altLang="en-US" sz="2000" b="1" dirty="0"/>
              <a:t>Amount of Payment</a:t>
            </a:r>
          </a:p>
          <a:p>
            <a:pPr eaLnBrk="1" hangingPunct="1">
              <a:buFont typeface="Wingdings 2" pitchFamily="18" charset="2"/>
              <a:buNone/>
            </a:pPr>
            <a:endParaRPr lang="en-US" altLang="en-US" sz="2400" dirty="0"/>
          </a:p>
        </p:txBody>
      </p:sp>
      <p:sp>
        <p:nvSpPr>
          <p:cNvPr id="14340" name="Content Placeholder 4"/>
          <p:cNvSpPr>
            <a:spLocks noGrp="1"/>
          </p:cNvSpPr>
          <p:nvPr>
            <p:ph sz="half" idx="2"/>
          </p:nvPr>
        </p:nvSpPr>
        <p:spPr>
          <a:xfrm>
            <a:off x="4953000" y="2514600"/>
            <a:ext cx="3749675" cy="3352800"/>
          </a:xfrm>
        </p:spPr>
        <p:txBody>
          <a:bodyPr>
            <a:normAutofit/>
          </a:bodyPr>
          <a:lstStyle/>
          <a:p>
            <a:pPr eaLnBrk="1" hangingPunct="1">
              <a:buFont typeface="Wingdings 2" panose="05020102010507070707" pitchFamily="18" charset="2"/>
              <a:buChar char=""/>
            </a:pPr>
            <a:r>
              <a:rPr lang="en-US" altLang="en-US" sz="2000" b="1" dirty="0"/>
              <a:t>Purpose of Payment</a:t>
            </a:r>
            <a:br>
              <a:rPr lang="en-US" altLang="en-US" sz="2000" b="1" dirty="0"/>
            </a:br>
            <a:endParaRPr lang="en-US" altLang="en-US" sz="2000" b="1" dirty="0"/>
          </a:p>
          <a:p>
            <a:pPr eaLnBrk="1" hangingPunct="1">
              <a:buFont typeface="Wingdings 2" panose="05020102010507070707" pitchFamily="18" charset="2"/>
              <a:buChar char=""/>
            </a:pPr>
            <a:r>
              <a:rPr lang="en-US" altLang="en-US" sz="2000" b="1" dirty="0"/>
              <a:t>Signature of person accepting payment</a:t>
            </a:r>
            <a:br>
              <a:rPr lang="en-US" altLang="en-US" sz="2000" b="1" dirty="0"/>
            </a:br>
            <a:endParaRPr lang="en-US" altLang="en-US" sz="2000" b="1" dirty="0"/>
          </a:p>
          <a:p>
            <a:pPr eaLnBrk="1" hangingPunct="1">
              <a:buFont typeface="Wingdings 2" panose="05020102010507070707" pitchFamily="18" charset="2"/>
              <a:buChar char=""/>
            </a:pPr>
            <a:r>
              <a:rPr lang="en-US" altLang="en-US" sz="2000" b="1" dirty="0"/>
              <a:t>Form of payment (cash, check, money order, or credit card)</a:t>
            </a:r>
          </a:p>
        </p:txBody>
      </p:sp>
      <p:pic>
        <p:nvPicPr>
          <p:cNvPr id="15365" name="Picture 4" descr="Recei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819150"/>
            <a:ext cx="1547813" cy="102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73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229600" cy="1143000"/>
          </a:xfrm>
        </p:spPr>
        <p:txBody>
          <a:bodyPr/>
          <a:lstStyle/>
          <a:p>
            <a:pPr eaLnBrk="1" hangingPunct="1"/>
            <a:r>
              <a:rPr lang="en-US" altLang="en-US" sz="4000" dirty="0">
                <a:solidFill>
                  <a:schemeClr val="accent6"/>
                </a:solidFill>
              </a:rPr>
              <a:t>Receipts</a:t>
            </a:r>
            <a:r>
              <a:rPr lang="en-US" altLang="en-US" dirty="0">
                <a:solidFill>
                  <a:schemeClr val="accent6"/>
                </a:solidFill>
              </a:rPr>
              <a:t> (Book)</a:t>
            </a:r>
            <a:r>
              <a:rPr lang="en-US" altLang="en-US" dirty="0">
                <a:solidFill>
                  <a:schemeClr val="tx1"/>
                </a:solidFill>
              </a:rPr>
              <a:t>	</a:t>
            </a:r>
          </a:p>
        </p:txBody>
      </p:sp>
      <p:sp>
        <p:nvSpPr>
          <p:cNvPr id="15363" name="Content Placeholder 2"/>
          <p:cNvSpPr>
            <a:spLocks noGrp="1"/>
          </p:cNvSpPr>
          <p:nvPr>
            <p:ph idx="1"/>
          </p:nvPr>
        </p:nvSpPr>
        <p:spPr>
          <a:xfrm>
            <a:off x="609599" y="2514600"/>
            <a:ext cx="8001001" cy="3429000"/>
          </a:xfrm>
        </p:spPr>
        <p:txBody>
          <a:bodyPr>
            <a:normAutofit/>
          </a:bodyPr>
          <a:lstStyle/>
          <a:p>
            <a:pPr eaLnBrk="1" hangingPunct="1">
              <a:buFont typeface="Wingdings 2" panose="05020102010507070707" pitchFamily="18" charset="2"/>
              <a:buChar char=""/>
            </a:pPr>
            <a:r>
              <a:rPr lang="en-US" altLang="en-US" sz="2000" b="1" dirty="0"/>
              <a:t>Receipts are pre-numbered</a:t>
            </a:r>
          </a:p>
          <a:p>
            <a:pPr eaLnBrk="1" hangingPunct="1">
              <a:buFont typeface="Wingdings 2" panose="05020102010507070707" pitchFamily="18" charset="2"/>
              <a:buChar char=""/>
            </a:pPr>
            <a:endParaRPr lang="en-US" altLang="en-US" sz="2000" b="1" dirty="0"/>
          </a:p>
          <a:p>
            <a:pPr eaLnBrk="1" hangingPunct="1">
              <a:buFont typeface="Wingdings 2" panose="05020102010507070707" pitchFamily="18" charset="2"/>
              <a:buChar char=""/>
            </a:pPr>
            <a:r>
              <a:rPr lang="en-US" altLang="en-US" sz="2000" b="1" dirty="0"/>
              <a:t>Most receipt books contain two-part receipts. </a:t>
            </a:r>
          </a:p>
          <a:p>
            <a:pPr eaLnBrk="1" hangingPunct="1">
              <a:buFont typeface="Wingdings 2" panose="05020102010507070707" pitchFamily="18" charset="2"/>
              <a:buChar char=""/>
            </a:pPr>
            <a:endParaRPr lang="en-US" altLang="en-US" sz="2000" b="1" dirty="0"/>
          </a:p>
          <a:p>
            <a:pPr eaLnBrk="1" hangingPunct="1">
              <a:buFont typeface="Wingdings 2" panose="05020102010507070707" pitchFamily="18" charset="2"/>
              <a:buChar char=""/>
            </a:pPr>
            <a:r>
              <a:rPr lang="en-US" altLang="en-US" sz="2000" b="1" dirty="0"/>
              <a:t>The original receipt (white copy) is issued to the individual from whom the fee is collected. Retain one copy of the receipt in the receipt book (yellow copy).</a:t>
            </a:r>
          </a:p>
          <a:p>
            <a:pPr eaLnBrk="1" hangingPunct="1">
              <a:buFont typeface="Wingdings 2" pitchFamily="18" charset="2"/>
              <a:buNone/>
            </a:pPr>
            <a:endParaRPr lang="en-US" altLang="en-US" dirty="0"/>
          </a:p>
          <a:p>
            <a:pPr eaLnBrk="1" hangingPunct="1">
              <a:buFont typeface="Wingdings 2" pitchFamily="18" charset="2"/>
              <a:buNone/>
            </a:pPr>
            <a:endParaRPr lang="en-US" altLang="en-US" dirty="0"/>
          </a:p>
          <a:p>
            <a:pPr eaLnBrk="1" hangingPunct="1">
              <a:buFont typeface="Wingdings 2" pitchFamily="18" charset="2"/>
              <a:buNone/>
            </a:pPr>
            <a:endParaRPr lang="en-US" altLang="en-US" dirty="0"/>
          </a:p>
          <a:p>
            <a:pPr eaLnBrk="1" hangingPunct="1">
              <a:buFont typeface="Wingdings 2" pitchFamily="18" charset="2"/>
              <a:buNone/>
            </a:pPr>
            <a:endParaRPr lang="en-US" altLang="en-US" dirty="0"/>
          </a:p>
        </p:txBody>
      </p:sp>
    </p:spTree>
    <p:extLst>
      <p:ext uri="{BB962C8B-B14F-4D97-AF65-F5344CB8AC3E}">
        <p14:creationId xmlns:p14="http://schemas.microsoft.com/office/powerpoint/2010/main" val="157345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6" name="Oval 75">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Rectangle 81">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6"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6386" name="Title 1"/>
          <p:cNvSpPr>
            <a:spLocks noGrp="1"/>
          </p:cNvSpPr>
          <p:nvPr>
            <p:ph type="title"/>
          </p:nvPr>
        </p:nvSpPr>
        <p:spPr>
          <a:xfrm>
            <a:off x="866216" y="973667"/>
            <a:ext cx="2206657" cy="4833745"/>
          </a:xfrm>
        </p:spPr>
        <p:txBody>
          <a:bodyPr>
            <a:normAutofit/>
          </a:bodyPr>
          <a:lstStyle/>
          <a:p>
            <a:pPr eaLnBrk="1" hangingPunct="1"/>
            <a:r>
              <a:rPr lang="en-US" altLang="en-US" dirty="0">
                <a:solidFill>
                  <a:srgbClr val="EBEBEB"/>
                </a:solidFill>
              </a:rPr>
              <a:t>Receipt Book</a:t>
            </a:r>
            <a:br>
              <a:rPr lang="en-US" altLang="en-US" dirty="0">
                <a:solidFill>
                  <a:srgbClr val="EBEBEB"/>
                </a:solidFill>
              </a:rPr>
            </a:br>
            <a:r>
              <a:rPr lang="en-US" altLang="en-US" dirty="0">
                <a:solidFill>
                  <a:srgbClr val="EBEBEB"/>
                </a:solidFill>
              </a:rPr>
              <a:t>Voiding a Receipt</a:t>
            </a:r>
          </a:p>
        </p:txBody>
      </p:sp>
      <p:sp>
        <p:nvSpPr>
          <p:cNvPr id="88" name="Rectangle 87">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6389" name="Content Placeholder 2">
            <a:extLst>
              <a:ext uri="{FF2B5EF4-FFF2-40B4-BE49-F238E27FC236}">
                <a16:creationId xmlns:a16="http://schemas.microsoft.com/office/drawing/2014/main" id="{5D2A4EBE-44C7-4F30-A9E8-ABA629B3F03E}"/>
              </a:ext>
            </a:extLst>
          </p:cNvPr>
          <p:cNvGraphicFramePr>
            <a:graphicFrameLocks noGrp="1"/>
          </p:cNvGraphicFramePr>
          <p:nvPr>
            <p:ph idx="1"/>
            <p:extLst>
              <p:ext uri="{D42A27DB-BD31-4B8C-83A1-F6EECF244321}">
                <p14:modId xmlns:p14="http://schemas.microsoft.com/office/powerpoint/2010/main" val="71518736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702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6" name="Oval 75">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Rectangle 81">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6"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7410" name="Title 1"/>
          <p:cNvSpPr>
            <a:spLocks noGrp="1"/>
          </p:cNvSpPr>
          <p:nvPr>
            <p:ph type="title"/>
          </p:nvPr>
        </p:nvSpPr>
        <p:spPr>
          <a:xfrm>
            <a:off x="866216" y="973667"/>
            <a:ext cx="2206657" cy="4833745"/>
          </a:xfrm>
        </p:spPr>
        <p:txBody>
          <a:bodyPr>
            <a:normAutofit/>
          </a:bodyPr>
          <a:lstStyle/>
          <a:p>
            <a:pPr eaLnBrk="1" hangingPunct="1"/>
            <a:r>
              <a:rPr lang="en-US" altLang="en-US" dirty="0">
                <a:solidFill>
                  <a:srgbClr val="EBEBEB"/>
                </a:solidFill>
              </a:rPr>
              <a:t>Payments Received in the Mail</a:t>
            </a:r>
          </a:p>
        </p:txBody>
      </p:sp>
      <p:sp>
        <p:nvSpPr>
          <p:cNvPr id="88" name="Rectangle 87">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7413" name="Content Placeholder 2">
            <a:extLst>
              <a:ext uri="{FF2B5EF4-FFF2-40B4-BE49-F238E27FC236}">
                <a16:creationId xmlns:a16="http://schemas.microsoft.com/office/drawing/2014/main" id="{D6FEA425-B1BF-47FF-A3FE-C7D4DA79EDA9}"/>
              </a:ext>
            </a:extLst>
          </p:cNvPr>
          <p:cNvGraphicFramePr>
            <a:graphicFrameLocks noGrp="1"/>
          </p:cNvGraphicFramePr>
          <p:nvPr>
            <p:ph idx="1"/>
            <p:extLst>
              <p:ext uri="{D42A27DB-BD31-4B8C-83A1-F6EECF244321}">
                <p14:modId xmlns:p14="http://schemas.microsoft.com/office/powerpoint/2010/main" val="2694578022"/>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03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74638"/>
            <a:ext cx="8229600" cy="1249362"/>
          </a:xfrm>
        </p:spPr>
        <p:txBody>
          <a:bodyPr/>
          <a:lstStyle/>
          <a:p>
            <a:pPr eaLnBrk="1" hangingPunct="1"/>
            <a:r>
              <a:rPr lang="en-US" altLang="en-US" sz="4000" dirty="0">
                <a:solidFill>
                  <a:schemeClr val="accent6"/>
                </a:solidFill>
              </a:rPr>
              <a:t>Check Log Information</a:t>
            </a:r>
          </a:p>
        </p:txBody>
      </p:sp>
      <p:sp>
        <p:nvSpPr>
          <p:cNvPr id="18435" name="Content Placeholder 2"/>
          <p:cNvSpPr>
            <a:spLocks noGrp="1"/>
          </p:cNvSpPr>
          <p:nvPr>
            <p:ph idx="1"/>
          </p:nvPr>
        </p:nvSpPr>
        <p:spPr>
          <a:xfrm>
            <a:off x="609601" y="2565400"/>
            <a:ext cx="8001000" cy="3530600"/>
          </a:xfrm>
        </p:spPr>
        <p:txBody>
          <a:bodyPr>
            <a:noAutofit/>
          </a:bodyPr>
          <a:lstStyle/>
          <a:p>
            <a:pPr marL="0" indent="0" eaLnBrk="1" hangingPunct="1">
              <a:buFont typeface="Wingdings 2" pitchFamily="18" charset="2"/>
              <a:buNone/>
            </a:pPr>
            <a:r>
              <a:rPr lang="en-US" altLang="en-US" sz="2000" b="1" dirty="0"/>
              <a:t>The following information should be recorded in a check log:</a:t>
            </a:r>
            <a:br>
              <a:rPr lang="en-US" altLang="en-US" sz="2000" b="1" dirty="0"/>
            </a:br>
            <a:endParaRPr lang="en-US" altLang="en-US" sz="2000" b="1" dirty="0"/>
          </a:p>
          <a:p>
            <a:pPr lvl="1">
              <a:buFont typeface="Wingdings 2" panose="05020102010507070707" pitchFamily="18" charset="2"/>
              <a:buChar char=""/>
            </a:pPr>
            <a:r>
              <a:rPr lang="en-US" altLang="en-US" sz="1800" b="1" dirty="0"/>
              <a:t>Date mail was received in the department</a:t>
            </a:r>
          </a:p>
          <a:p>
            <a:pPr lvl="1">
              <a:buFont typeface="Wingdings 2" panose="05020102010507070707" pitchFamily="18" charset="2"/>
              <a:buChar char=""/>
            </a:pPr>
            <a:r>
              <a:rPr lang="en-US" altLang="en-US" sz="1800" b="1" dirty="0"/>
              <a:t>Check date	</a:t>
            </a:r>
          </a:p>
          <a:p>
            <a:pPr lvl="1">
              <a:buFont typeface="Wingdings 2" panose="05020102010507070707" pitchFamily="18" charset="2"/>
              <a:buChar char=""/>
            </a:pPr>
            <a:r>
              <a:rPr lang="en-US" altLang="en-US" sz="1800" b="1" dirty="0"/>
              <a:t>Payer	</a:t>
            </a:r>
          </a:p>
          <a:p>
            <a:pPr lvl="1">
              <a:buFont typeface="Wingdings 2" panose="05020102010507070707" pitchFamily="18" charset="2"/>
              <a:buChar char=""/>
            </a:pPr>
            <a:r>
              <a:rPr lang="en-US" altLang="en-US" sz="1800" b="1" dirty="0"/>
              <a:t>Amount</a:t>
            </a:r>
          </a:p>
          <a:p>
            <a:pPr lvl="1">
              <a:buFont typeface="Wingdings 2" panose="05020102010507070707" pitchFamily="18" charset="2"/>
              <a:buChar char=""/>
            </a:pPr>
            <a:r>
              <a:rPr lang="en-US" altLang="en-US" sz="1800" b="1" dirty="0"/>
              <a:t>Check number</a:t>
            </a:r>
          </a:p>
        </p:txBody>
      </p:sp>
      <p:pic>
        <p:nvPicPr>
          <p:cNvPr id="18436" name="Picture 3" descr="Receipt boo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3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609600"/>
            <a:ext cx="8229600" cy="1143000"/>
          </a:xfrm>
        </p:spPr>
        <p:txBody>
          <a:bodyPr>
            <a:normAutofit fontScale="90000"/>
          </a:bodyPr>
          <a:lstStyle/>
          <a:p>
            <a:pPr eaLnBrk="1" fontAlgn="auto" hangingPunct="1">
              <a:spcAft>
                <a:spcPts val="0"/>
              </a:spcAft>
              <a:defRPr/>
            </a:pPr>
            <a:r>
              <a:rPr lang="en-US" altLang="en-US" sz="4400" dirty="0">
                <a:solidFill>
                  <a:schemeClr val="accent6"/>
                </a:solidFill>
              </a:rPr>
              <a:t>Handling Cash, Checks, Money Orders &amp; Credit Card Payments</a:t>
            </a:r>
          </a:p>
        </p:txBody>
      </p:sp>
      <p:sp>
        <p:nvSpPr>
          <p:cNvPr id="20483" name="Content Placeholder 2"/>
          <p:cNvSpPr>
            <a:spLocks noGrp="1"/>
          </p:cNvSpPr>
          <p:nvPr>
            <p:ph idx="1"/>
          </p:nvPr>
        </p:nvSpPr>
        <p:spPr>
          <a:xfrm>
            <a:off x="609600" y="2489200"/>
            <a:ext cx="8001000" cy="2921000"/>
          </a:xfrm>
        </p:spPr>
        <p:txBody>
          <a:bodyPr>
            <a:normAutofit fontScale="92500" lnSpcReduction="20000"/>
          </a:bodyPr>
          <a:lstStyle/>
          <a:p>
            <a:pPr marL="0" indent="0" eaLnBrk="1" hangingPunct="1">
              <a:buFont typeface="Wingdings 2" pitchFamily="18" charset="2"/>
              <a:buNone/>
            </a:pPr>
            <a:r>
              <a:rPr lang="en-US" altLang="en-US" sz="2000" b="1" dirty="0"/>
              <a:t>All funds must be properly secured prior to making the deposit. Access to the funds should be restricted to one person to ensure proper accountability. </a:t>
            </a:r>
            <a:br>
              <a:rPr lang="en-US" altLang="en-US" sz="2000" b="1" dirty="0"/>
            </a:br>
            <a:r>
              <a:rPr lang="en-US" altLang="en-US" sz="2000" b="1" dirty="0"/>
              <a:t> </a:t>
            </a:r>
            <a:endParaRPr lang="en-US" altLang="en-US" sz="2000" dirty="0"/>
          </a:p>
          <a:p>
            <a:pPr lvl="1" eaLnBrk="1" hangingPunct="1">
              <a:buFont typeface="Wingdings 2" panose="05020102010507070707" pitchFamily="18" charset="2"/>
              <a:buChar char=""/>
            </a:pPr>
            <a:r>
              <a:rPr lang="en-US" altLang="en-US" sz="1800" b="1" dirty="0"/>
              <a:t>Checks and money orders must be payable to Clemson University-not department name, employee name or event name.</a:t>
            </a:r>
            <a:br>
              <a:rPr lang="en-US" altLang="en-US" sz="1800" b="1" dirty="0"/>
            </a:br>
            <a:endParaRPr lang="en-US" altLang="en-US" sz="1800" b="1" dirty="0"/>
          </a:p>
          <a:p>
            <a:pPr lvl="1" eaLnBrk="1" hangingPunct="1">
              <a:buFont typeface="Wingdings 2" panose="05020102010507070707" pitchFamily="18" charset="2"/>
              <a:buChar char=""/>
            </a:pPr>
            <a:r>
              <a:rPr lang="en-US" altLang="en-US" sz="1800" b="1" dirty="0"/>
              <a:t>Credit Card Information such as the signed merchant copies and Batch Settlements must be properly secured. </a:t>
            </a:r>
          </a:p>
          <a:p>
            <a:pPr lvl="1" eaLnBrk="1" hangingPunct="1">
              <a:buFont typeface="Wingdings 2" panose="05020102010507070707" pitchFamily="18" charset="2"/>
              <a:buChar char=""/>
            </a:pPr>
            <a:r>
              <a:rPr lang="en-US" altLang="en-US" sz="1800" b="1" dirty="0"/>
              <a:t>Clemson University prohibits the storage of any cardholder data. Never store whole credit card numbers or a card’s security code.</a:t>
            </a:r>
          </a:p>
          <a:p>
            <a:pPr lvl="1" eaLnBrk="1" hangingPunct="1">
              <a:buFont typeface="Wingdings 2" panose="05020102010507070707" pitchFamily="18" charset="2"/>
              <a:buChar char=""/>
            </a:pPr>
            <a:endParaRPr lang="en-US" altLang="en-US" sz="1800" b="1" dirty="0"/>
          </a:p>
          <a:p>
            <a:pPr eaLnBrk="1" hangingPunct="1">
              <a:buFont typeface="Wingdings 2" pitchFamily="18" charset="2"/>
              <a:buNone/>
            </a:pPr>
            <a:endParaRPr lang="en-US" altLang="en-US" dirty="0"/>
          </a:p>
          <a:p>
            <a:pPr eaLnBrk="1" hangingPunct="1">
              <a:buFont typeface="Wingdings 2" pitchFamily="18" charset="2"/>
              <a:buNone/>
            </a:pPr>
            <a:endParaRPr lang="en-US" altLang="en-US" dirty="0"/>
          </a:p>
          <a:p>
            <a:pPr eaLnBrk="1" hangingPunct="1">
              <a:buFont typeface="Wingdings 2" pitchFamily="18" charset="2"/>
              <a:buNone/>
            </a:pPr>
            <a:endParaRPr lang="en-US" altLang="en-US" dirty="0"/>
          </a:p>
        </p:txBody>
      </p:sp>
      <p:pic>
        <p:nvPicPr>
          <p:cNvPr id="20484" name="Picture 3" descr="CASH.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421385"/>
            <a:ext cx="1676400" cy="105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755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304800"/>
            <a:ext cx="8229600" cy="1143000"/>
          </a:xfrm>
        </p:spPr>
        <p:txBody>
          <a:bodyPr/>
          <a:lstStyle/>
          <a:p>
            <a:pPr eaLnBrk="1" hangingPunct="1"/>
            <a:r>
              <a:rPr lang="en-US" altLang="en-US" sz="4000" dirty="0">
                <a:solidFill>
                  <a:schemeClr val="accent6"/>
                </a:solidFill>
              </a:rPr>
              <a:t>Endorsing Checks </a:t>
            </a:r>
          </a:p>
        </p:txBody>
      </p:sp>
      <p:sp>
        <p:nvSpPr>
          <p:cNvPr id="21507" name="Content Placeholder 2"/>
          <p:cNvSpPr>
            <a:spLocks noGrp="1"/>
          </p:cNvSpPr>
          <p:nvPr>
            <p:ph idx="1"/>
          </p:nvPr>
        </p:nvSpPr>
        <p:spPr>
          <a:xfrm>
            <a:off x="609601" y="2590800"/>
            <a:ext cx="7924800" cy="3429000"/>
          </a:xfrm>
        </p:spPr>
        <p:txBody>
          <a:bodyPr>
            <a:normAutofit/>
          </a:bodyPr>
          <a:lstStyle/>
          <a:p>
            <a:pPr eaLnBrk="1" hangingPunct="1">
              <a:buFont typeface="Wingdings 2" panose="05020102010507070707" pitchFamily="18" charset="2"/>
              <a:buChar char=""/>
            </a:pPr>
            <a:r>
              <a:rPr lang="en-US" altLang="en-US" sz="2000" b="1" dirty="0"/>
              <a:t>All checks and money orders should be restrictively endorsed upon receipt.</a:t>
            </a:r>
          </a:p>
          <a:p>
            <a:pPr eaLnBrk="1" hangingPunct="1">
              <a:buFont typeface="Wingdings 2" panose="05020102010507070707" pitchFamily="18" charset="2"/>
              <a:buChar char=""/>
            </a:pPr>
            <a:endParaRPr lang="en-US" altLang="en-US" sz="2000" b="1" dirty="0"/>
          </a:p>
          <a:p>
            <a:pPr eaLnBrk="1" hangingPunct="1">
              <a:buFont typeface="Wingdings 2" panose="05020102010507070707" pitchFamily="18" charset="2"/>
              <a:buChar char=""/>
            </a:pPr>
            <a:r>
              <a:rPr lang="en-US" altLang="en-US" sz="2000" b="1" dirty="0"/>
              <a:t>Authorized receipting areas are responsible for obtaining the necessary restrictive endorsement stamps. To order these stamps, contact Cathy Freeman in Cash and Treasury Services at </a:t>
            </a:r>
            <a:r>
              <a:rPr lang="en-US" altLang="en-US" sz="2000" b="1" dirty="0">
                <a:hlinkClick r:id="rId2"/>
              </a:rPr>
              <a:t>cdorfne@clemson.edu</a:t>
            </a:r>
            <a:r>
              <a:rPr lang="en-US" altLang="en-US" sz="2000" b="1" dirty="0"/>
              <a:t>. </a:t>
            </a:r>
          </a:p>
          <a:p>
            <a:pPr eaLnBrk="1" hangingPunct="1"/>
            <a:endParaRPr lang="en-US" altLang="en-US" sz="2000" dirty="0"/>
          </a:p>
        </p:txBody>
      </p:sp>
    </p:spTree>
    <p:extLst>
      <p:ext uri="{BB962C8B-B14F-4D97-AF65-F5344CB8AC3E}">
        <p14:creationId xmlns:p14="http://schemas.microsoft.com/office/powerpoint/2010/main" val="143463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685800"/>
            <a:ext cx="7772400" cy="457200"/>
          </a:xfrm>
        </p:spPr>
        <p:txBody>
          <a:bodyPr>
            <a:noAutofit/>
          </a:bodyPr>
          <a:lstStyle/>
          <a:p>
            <a:pPr eaLnBrk="1" hangingPunct="1"/>
            <a:r>
              <a:rPr lang="en-US" altLang="en-US" sz="4000" dirty="0">
                <a:solidFill>
                  <a:schemeClr val="accent6"/>
                </a:solidFill>
              </a:rPr>
              <a:t>Restrictive Endorsement Stamp</a:t>
            </a:r>
          </a:p>
        </p:txBody>
      </p:sp>
      <p:sp>
        <p:nvSpPr>
          <p:cNvPr id="22531" name="Content Placeholder 2"/>
          <p:cNvSpPr>
            <a:spLocks noGrp="1"/>
          </p:cNvSpPr>
          <p:nvPr>
            <p:ph idx="1"/>
          </p:nvPr>
        </p:nvSpPr>
        <p:spPr>
          <a:xfrm>
            <a:off x="533400" y="2489200"/>
            <a:ext cx="8077201" cy="3530600"/>
          </a:xfrm>
        </p:spPr>
        <p:txBody>
          <a:bodyPr/>
          <a:lstStyle/>
          <a:p>
            <a:pPr eaLnBrk="1" hangingPunct="1">
              <a:buFont typeface="Wingdings 2" pitchFamily="18" charset="2"/>
              <a:buNone/>
            </a:pPr>
            <a:endParaRPr lang="en-US" altLang="en-US" dirty="0"/>
          </a:p>
          <a:p>
            <a:pPr algn="ctr" eaLnBrk="1" hangingPunct="1">
              <a:buFont typeface="Wingdings 2" pitchFamily="18" charset="2"/>
              <a:buNone/>
            </a:pPr>
            <a:endParaRPr lang="en-US" altLang="en-US" u="sng" dirty="0"/>
          </a:p>
          <a:p>
            <a:pPr algn="ctr" eaLnBrk="1" hangingPunct="1">
              <a:buFont typeface="Wingdings 2" pitchFamily="18" charset="2"/>
              <a:buNone/>
            </a:pPr>
            <a:r>
              <a:rPr lang="en-US" altLang="en-US" b="1" u="sng" dirty="0"/>
              <a:t>YOUR DEPARTMENT NAME</a:t>
            </a:r>
          </a:p>
          <a:p>
            <a:pPr algn="ctr" eaLnBrk="1" hangingPunct="1">
              <a:buFont typeface="Wingdings 2" pitchFamily="18" charset="2"/>
              <a:buNone/>
            </a:pPr>
            <a:r>
              <a:rPr lang="en-US" altLang="en-US" b="1" dirty="0"/>
              <a:t>FOR DEPOSIT ONLY</a:t>
            </a:r>
          </a:p>
          <a:p>
            <a:pPr algn="ctr" eaLnBrk="1" hangingPunct="1">
              <a:buFont typeface="Wingdings 2" pitchFamily="18" charset="2"/>
              <a:buNone/>
            </a:pPr>
            <a:r>
              <a:rPr lang="en-US" altLang="en-US" b="1" dirty="0"/>
              <a:t>CLEMSON UNIVERSITY</a:t>
            </a:r>
          </a:p>
          <a:p>
            <a:pPr algn="ctr" eaLnBrk="1" hangingPunct="1">
              <a:buFont typeface="Wingdings 2" pitchFamily="18" charset="2"/>
              <a:buNone/>
            </a:pPr>
            <a:r>
              <a:rPr lang="en-US" altLang="en-US" b="1" dirty="0"/>
              <a:t>DEPOSIT SWEEP ACCOUNT</a:t>
            </a:r>
          </a:p>
          <a:p>
            <a:pPr algn="ctr" eaLnBrk="1" hangingPunct="1">
              <a:buFont typeface="Wingdings 2" pitchFamily="18" charset="2"/>
              <a:buNone/>
            </a:pPr>
            <a:endParaRPr lang="en-US" altLang="en-US" dirty="0"/>
          </a:p>
          <a:p>
            <a:pPr algn="ctr" eaLnBrk="1" hangingPunct="1">
              <a:buFont typeface="Wingdings 2" pitchFamily="18" charset="2"/>
              <a:buNone/>
            </a:pPr>
            <a:endParaRPr lang="en-US" altLang="en-US" dirty="0"/>
          </a:p>
          <a:p>
            <a:pPr algn="ctr" eaLnBrk="1" hangingPunct="1">
              <a:buFont typeface="Wingdings 2" pitchFamily="18" charset="2"/>
              <a:buNone/>
            </a:pPr>
            <a:endParaRPr lang="en-US" altLang="en-US" dirty="0"/>
          </a:p>
          <a:p>
            <a:pPr eaLnBrk="1" hangingPunct="1">
              <a:buFont typeface="Wingdings 2" pitchFamily="18" charset="2"/>
              <a:buNone/>
            </a:pPr>
            <a:endParaRPr lang="en-US" altLang="en-US" dirty="0"/>
          </a:p>
        </p:txBody>
      </p:sp>
    </p:spTree>
    <p:extLst>
      <p:ext uri="{BB962C8B-B14F-4D97-AF65-F5344CB8AC3E}">
        <p14:creationId xmlns:p14="http://schemas.microsoft.com/office/powerpoint/2010/main" val="67769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609600"/>
            <a:ext cx="8229600" cy="655638"/>
          </a:xfrm>
        </p:spPr>
        <p:txBody>
          <a:bodyPr>
            <a:noAutofit/>
          </a:bodyPr>
          <a:lstStyle/>
          <a:p>
            <a:pPr eaLnBrk="1" hangingPunct="1"/>
            <a:r>
              <a:rPr lang="en-US" altLang="en-US" sz="4000" dirty="0">
                <a:solidFill>
                  <a:schemeClr val="accent6"/>
                </a:solidFill>
              </a:rPr>
              <a:t>Timeliness of Deposits</a:t>
            </a:r>
          </a:p>
        </p:txBody>
      </p:sp>
      <p:sp>
        <p:nvSpPr>
          <p:cNvPr id="23555" name="Content Placeholder 2"/>
          <p:cNvSpPr>
            <a:spLocks noGrp="1"/>
          </p:cNvSpPr>
          <p:nvPr>
            <p:ph idx="1"/>
          </p:nvPr>
        </p:nvSpPr>
        <p:spPr>
          <a:xfrm>
            <a:off x="533401" y="2590800"/>
            <a:ext cx="8077200" cy="3200400"/>
          </a:xfrm>
        </p:spPr>
        <p:txBody>
          <a:bodyPr>
            <a:noAutofit/>
          </a:bodyPr>
          <a:lstStyle/>
          <a:p>
            <a:pPr eaLnBrk="1" hangingPunct="1">
              <a:lnSpc>
                <a:spcPct val="120000"/>
              </a:lnSpc>
              <a:buFont typeface="Wingdings 2" panose="05020102010507070707" pitchFamily="18" charset="2"/>
              <a:buChar char=""/>
            </a:pPr>
            <a:r>
              <a:rPr lang="en-US" altLang="en-US" sz="2000" b="1" dirty="0"/>
              <a:t>Departments receiving cash, money orders, credit cards, and/or checks daily must deposit funds no later than the next business day after the day the funds are received.</a:t>
            </a:r>
            <a:br>
              <a:rPr lang="en-US" altLang="en-US" sz="2000" b="1" dirty="0"/>
            </a:br>
            <a:endParaRPr lang="en-US" altLang="en-US" sz="2000" b="1" dirty="0"/>
          </a:p>
          <a:p>
            <a:pPr eaLnBrk="1" hangingPunct="1">
              <a:lnSpc>
                <a:spcPct val="120000"/>
              </a:lnSpc>
              <a:buFont typeface="Wingdings 2" panose="05020102010507070707" pitchFamily="18" charset="2"/>
              <a:buChar char=""/>
            </a:pPr>
            <a:r>
              <a:rPr lang="en-US" altLang="en-US" sz="2000" b="1" dirty="0"/>
              <a:t>Departments receiving cash, money orders, credit cards, and/or checks less frequently than daily must deposit funds no later than 3 business days after the day the funds are received.   </a:t>
            </a:r>
          </a:p>
          <a:p>
            <a:pPr eaLnBrk="1" hangingPunct="1">
              <a:lnSpc>
                <a:spcPct val="120000"/>
              </a:lnSpc>
              <a:buFont typeface="Wingdings 2" pitchFamily="18" charset="2"/>
              <a:buNone/>
            </a:pPr>
            <a:r>
              <a:rPr lang="en-US" altLang="en-US" sz="2000" dirty="0"/>
              <a:t> </a:t>
            </a:r>
          </a:p>
        </p:txBody>
      </p:sp>
    </p:spTree>
    <p:extLst>
      <p:ext uri="{BB962C8B-B14F-4D97-AF65-F5344CB8AC3E}">
        <p14:creationId xmlns:p14="http://schemas.microsoft.com/office/powerpoint/2010/main" val="271629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866215" y="947920"/>
            <a:ext cx="6571060" cy="728480"/>
          </a:xfrm>
        </p:spPr>
        <p:txBody>
          <a:bodyPr>
            <a:normAutofit/>
          </a:bodyPr>
          <a:lstStyle/>
          <a:p>
            <a:pPr eaLnBrk="1" hangingPunct="1"/>
            <a:r>
              <a:rPr lang="en-US" altLang="en-US" dirty="0"/>
              <a:t>Timeliness of Deposits</a:t>
            </a:r>
          </a:p>
        </p:txBody>
      </p:sp>
      <p:pic>
        <p:nvPicPr>
          <p:cNvPr id="24580" name="Picture 4" descr="calenda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63600" y="3348799"/>
            <a:ext cx="2273926" cy="192146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ontent Placeholder 2"/>
          <p:cNvSpPr>
            <a:spLocks noGrp="1"/>
          </p:cNvSpPr>
          <p:nvPr>
            <p:ph idx="1"/>
          </p:nvPr>
        </p:nvSpPr>
        <p:spPr>
          <a:xfrm>
            <a:off x="3481002" y="2603500"/>
            <a:ext cx="4913697" cy="3416300"/>
          </a:xfrm>
        </p:spPr>
        <p:txBody>
          <a:bodyPr anchor="ctr">
            <a:normAutofit/>
          </a:bodyPr>
          <a:lstStyle/>
          <a:p>
            <a:pPr marL="0" indent="0" eaLnBrk="1" hangingPunct="1">
              <a:buNone/>
            </a:pPr>
            <a:r>
              <a:rPr lang="en-US" altLang="en-US" b="1" dirty="0"/>
              <a:t>Any instances in which it appears deposits are not being made in accordance with the receipts policy will be reported  to the appropriate department/division personnel. Internal Audit will also be notified. </a:t>
            </a:r>
          </a:p>
        </p:txBody>
      </p:sp>
    </p:spTree>
    <p:extLst>
      <p:ext uri="{BB962C8B-B14F-4D97-AF65-F5344CB8AC3E}">
        <p14:creationId xmlns:p14="http://schemas.microsoft.com/office/powerpoint/2010/main" val="45069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6" name="Oval 75">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76" name="Oval 77">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77"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178" name="Rectangle 81">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6"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7170" name="Title 1"/>
          <p:cNvSpPr>
            <a:spLocks noGrp="1"/>
          </p:cNvSpPr>
          <p:nvPr>
            <p:ph type="title"/>
          </p:nvPr>
        </p:nvSpPr>
        <p:spPr>
          <a:xfrm>
            <a:off x="866216" y="973667"/>
            <a:ext cx="2206657" cy="4833745"/>
          </a:xfrm>
        </p:spPr>
        <p:txBody>
          <a:bodyPr>
            <a:normAutofit/>
          </a:bodyPr>
          <a:lstStyle/>
          <a:p>
            <a:pPr eaLnBrk="1" hangingPunct="1"/>
            <a:r>
              <a:rPr lang="en-US" altLang="en-US" dirty="0">
                <a:solidFill>
                  <a:srgbClr val="EBEBEB"/>
                </a:solidFill>
              </a:rPr>
              <a:t>Policy</a:t>
            </a:r>
          </a:p>
        </p:txBody>
      </p:sp>
      <p:sp>
        <p:nvSpPr>
          <p:cNvPr id="88" name="Rectangle 87">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179" name="Content Placeholder 2">
            <a:extLst>
              <a:ext uri="{FF2B5EF4-FFF2-40B4-BE49-F238E27FC236}">
                <a16:creationId xmlns:a16="http://schemas.microsoft.com/office/drawing/2014/main" id="{874BF42D-1321-4865-AD4A-269F3739A577}"/>
              </a:ext>
            </a:extLst>
          </p:cNvPr>
          <p:cNvGraphicFramePr>
            <a:graphicFrameLocks noGrp="1"/>
          </p:cNvGraphicFramePr>
          <p:nvPr>
            <p:ph idx="1"/>
            <p:extLst>
              <p:ext uri="{D42A27DB-BD31-4B8C-83A1-F6EECF244321}">
                <p14:modId xmlns:p14="http://schemas.microsoft.com/office/powerpoint/2010/main" val="574836791"/>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9226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28600"/>
            <a:ext cx="8229600" cy="1325562"/>
          </a:xfrm>
        </p:spPr>
        <p:txBody>
          <a:bodyPr/>
          <a:lstStyle/>
          <a:p>
            <a:pPr eaLnBrk="1" hangingPunct="1"/>
            <a:r>
              <a:rPr lang="en-US" altLang="en-US" sz="4000" dirty="0">
                <a:solidFill>
                  <a:schemeClr val="accent6"/>
                </a:solidFill>
              </a:rPr>
              <a:t>Preparing Deposit</a:t>
            </a:r>
          </a:p>
        </p:txBody>
      </p:sp>
      <p:sp>
        <p:nvSpPr>
          <p:cNvPr id="25603" name="Content Placeholder 2"/>
          <p:cNvSpPr>
            <a:spLocks noGrp="1"/>
          </p:cNvSpPr>
          <p:nvPr>
            <p:ph idx="1"/>
          </p:nvPr>
        </p:nvSpPr>
        <p:spPr>
          <a:xfrm>
            <a:off x="609601" y="2565400"/>
            <a:ext cx="8001000" cy="3759200"/>
          </a:xfrm>
        </p:spPr>
        <p:txBody>
          <a:bodyPr>
            <a:normAutofit fontScale="85000" lnSpcReduction="20000"/>
          </a:bodyPr>
          <a:lstStyle/>
          <a:p>
            <a:pPr eaLnBrk="1" hangingPunct="1">
              <a:lnSpc>
                <a:spcPct val="110000"/>
              </a:lnSpc>
              <a:buFont typeface="Wingdings 2" panose="05020102010507070707" pitchFamily="18" charset="2"/>
              <a:buChar char=""/>
            </a:pPr>
            <a:r>
              <a:rPr lang="en-US" altLang="en-US" sz="2400" b="1" dirty="0"/>
              <a:t>Deposits must be made intact.</a:t>
            </a:r>
          </a:p>
          <a:p>
            <a:pPr eaLnBrk="1" hangingPunct="1">
              <a:lnSpc>
                <a:spcPct val="110000"/>
              </a:lnSpc>
              <a:buFont typeface="Wingdings 2" panose="05020102010507070707" pitchFamily="18" charset="2"/>
              <a:buChar char=""/>
            </a:pPr>
            <a:endParaRPr lang="en-US" altLang="en-US" sz="2400" b="1" dirty="0"/>
          </a:p>
          <a:p>
            <a:pPr eaLnBrk="1" hangingPunct="1">
              <a:lnSpc>
                <a:spcPct val="110000"/>
              </a:lnSpc>
              <a:buFont typeface="Wingdings 2" panose="05020102010507070707" pitchFamily="18" charset="2"/>
              <a:buChar char=""/>
            </a:pPr>
            <a:r>
              <a:rPr lang="en-US" altLang="en-US" sz="2400" b="1" dirty="0"/>
              <a:t>No deductions should be taken from the funds collected prior to the deposit.</a:t>
            </a:r>
          </a:p>
          <a:p>
            <a:pPr eaLnBrk="1" hangingPunct="1">
              <a:lnSpc>
                <a:spcPct val="110000"/>
              </a:lnSpc>
              <a:buFont typeface="Wingdings 2" panose="05020102010507070707" pitchFamily="18" charset="2"/>
              <a:buChar char=""/>
            </a:pPr>
            <a:endParaRPr lang="en-US" altLang="en-US" sz="2400" b="1" dirty="0"/>
          </a:p>
          <a:p>
            <a:pPr eaLnBrk="1" hangingPunct="1">
              <a:lnSpc>
                <a:spcPct val="110000"/>
              </a:lnSpc>
              <a:buFont typeface="Wingdings 2" panose="05020102010507070707" pitchFamily="18" charset="2"/>
              <a:buChar char=""/>
            </a:pPr>
            <a:r>
              <a:rPr lang="en-US" altLang="en-US" sz="2400" b="1" dirty="0"/>
              <a:t>Remember, deposits should always equal the amount collected.</a:t>
            </a:r>
          </a:p>
          <a:p>
            <a:pPr eaLnBrk="1" hangingPunct="1">
              <a:lnSpc>
                <a:spcPct val="110000"/>
              </a:lnSpc>
              <a:buFont typeface="Wingdings 2" panose="05020102010507070707" pitchFamily="18" charset="2"/>
              <a:buChar char=""/>
            </a:pPr>
            <a:endParaRPr lang="en-US" altLang="en-US" sz="2400" b="1" dirty="0"/>
          </a:p>
          <a:p>
            <a:pPr eaLnBrk="1" hangingPunct="1">
              <a:lnSpc>
                <a:spcPct val="110000"/>
              </a:lnSpc>
              <a:buFont typeface="Wingdings 2" panose="05020102010507070707" pitchFamily="18" charset="2"/>
              <a:buChar char=""/>
            </a:pPr>
            <a:r>
              <a:rPr lang="en-US" altLang="en-US" sz="2400" b="1" dirty="0"/>
              <a:t>All funds deposited must be documented in the online CRS system, receipt book, cash register, or mail log.</a:t>
            </a:r>
          </a:p>
          <a:p>
            <a:pPr marL="0" indent="0" eaLnBrk="1" hangingPunct="1">
              <a:buNone/>
            </a:pPr>
            <a:endParaRPr lang="en-US" altLang="en-US" dirty="0"/>
          </a:p>
        </p:txBody>
      </p:sp>
    </p:spTree>
    <p:extLst>
      <p:ext uri="{BB962C8B-B14F-4D97-AF65-F5344CB8AC3E}">
        <p14:creationId xmlns:p14="http://schemas.microsoft.com/office/powerpoint/2010/main" val="378777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866215" y="947920"/>
            <a:ext cx="6571060" cy="728480"/>
          </a:xfrm>
        </p:spPr>
        <p:txBody>
          <a:bodyPr>
            <a:normAutofit/>
          </a:bodyPr>
          <a:lstStyle/>
          <a:p>
            <a:pPr eaLnBrk="1" hangingPunct="1"/>
            <a:r>
              <a:rPr lang="en-US" altLang="en-US" dirty="0">
                <a:solidFill>
                  <a:srgbClr val="EBEBEB"/>
                </a:solidFill>
              </a:rPr>
              <a:t>Preparing a Deposit</a:t>
            </a:r>
          </a:p>
        </p:txBody>
      </p:sp>
      <p:graphicFrame>
        <p:nvGraphicFramePr>
          <p:cNvPr id="26629" name="Content Placeholder 2">
            <a:extLst>
              <a:ext uri="{FF2B5EF4-FFF2-40B4-BE49-F238E27FC236}">
                <a16:creationId xmlns:a16="http://schemas.microsoft.com/office/drawing/2014/main" id="{A886E87E-F668-4085-9E4B-E2B7869B2516}"/>
              </a:ext>
            </a:extLst>
          </p:cNvPr>
          <p:cNvGraphicFramePr>
            <a:graphicFrameLocks noGrp="1"/>
          </p:cNvGraphicFramePr>
          <p:nvPr>
            <p:ph idx="1"/>
            <p:extLst>
              <p:ext uri="{D42A27DB-BD31-4B8C-83A1-F6EECF244321}">
                <p14:modId xmlns:p14="http://schemas.microsoft.com/office/powerpoint/2010/main" val="936570072"/>
              </p:ext>
            </p:extLst>
          </p:nvPr>
        </p:nvGraphicFramePr>
        <p:xfrm>
          <a:off x="965200" y="2925232"/>
          <a:ext cx="7219037"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486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866215" y="947920"/>
            <a:ext cx="6571060" cy="728480"/>
          </a:xfrm>
        </p:spPr>
        <p:txBody>
          <a:bodyPr>
            <a:normAutofit/>
          </a:bodyPr>
          <a:lstStyle/>
          <a:p>
            <a:pPr eaLnBrk="1" hangingPunct="1"/>
            <a:r>
              <a:rPr lang="en-US" altLang="en-US" dirty="0"/>
              <a:t>Preparing a Deposit (Cont.)</a:t>
            </a:r>
          </a:p>
        </p:txBody>
      </p:sp>
      <p:pic>
        <p:nvPicPr>
          <p:cNvPr id="71" name="Graphic 70" descr="Warning">
            <a:extLst>
              <a:ext uri="{FF2B5EF4-FFF2-40B4-BE49-F238E27FC236}">
                <a16:creationId xmlns:a16="http://schemas.microsoft.com/office/drawing/2014/main" id="{A778193D-E2AE-46FB-8545-EC1BC347CF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600" y="3172569"/>
            <a:ext cx="2273926" cy="2273926"/>
          </a:xfrm>
          <a:prstGeom prst="roundRect">
            <a:avLst>
              <a:gd name="adj" fmla="val 1858"/>
            </a:avLst>
          </a:prstGeom>
          <a:effectLst>
            <a:outerShdw blurRad="50800" dist="50800" dir="5400000" algn="tl" rotWithShape="0">
              <a:srgbClr val="000000">
                <a:alpha val="43000"/>
              </a:srgbClr>
            </a:outerShdw>
          </a:effectLst>
        </p:spPr>
      </p:pic>
      <p:sp>
        <p:nvSpPr>
          <p:cNvPr id="26627" name="Content Placeholder 2"/>
          <p:cNvSpPr>
            <a:spLocks noGrp="1"/>
          </p:cNvSpPr>
          <p:nvPr>
            <p:ph idx="1"/>
          </p:nvPr>
        </p:nvSpPr>
        <p:spPr>
          <a:xfrm>
            <a:off x="3481002" y="2603500"/>
            <a:ext cx="4913697" cy="3416300"/>
          </a:xfrm>
        </p:spPr>
        <p:txBody>
          <a:bodyPr anchor="ctr">
            <a:normAutofit fontScale="85000" lnSpcReduction="20000"/>
          </a:bodyPr>
          <a:lstStyle/>
          <a:p>
            <a:pPr eaLnBrk="1" hangingPunct="1">
              <a:lnSpc>
                <a:spcPct val="90000"/>
              </a:lnSpc>
              <a:buFont typeface="Wingdings 2" pitchFamily="18" charset="2"/>
              <a:buNone/>
            </a:pPr>
            <a:endParaRPr lang="en-US" altLang="en-US" sz="1500" dirty="0"/>
          </a:p>
          <a:p>
            <a:pPr marL="0" indent="0">
              <a:lnSpc>
                <a:spcPct val="90000"/>
              </a:lnSpc>
              <a:buNone/>
            </a:pPr>
            <a:endParaRPr lang="en-US" sz="1500" b="1" dirty="0"/>
          </a:p>
          <a:p>
            <a:pPr marL="0" indent="0">
              <a:lnSpc>
                <a:spcPct val="90000"/>
              </a:lnSpc>
              <a:buNone/>
            </a:pPr>
            <a:endParaRPr lang="en-US" sz="1500" b="1" dirty="0"/>
          </a:p>
          <a:p>
            <a:pPr marL="0" indent="0">
              <a:lnSpc>
                <a:spcPct val="90000"/>
              </a:lnSpc>
              <a:buNone/>
            </a:pPr>
            <a:r>
              <a:rPr lang="en-US" sz="1500" b="1" dirty="0"/>
              <a:t>Write down the total amount of the checks on the deposit slip. PLEASE DO NOT LIST EACH INDIVIDUAL CHECK ON THE DEPOSIT SLIP. PLEASE DO NOT USE MORE THAN ONE DEPOSIT SLIP FOR A DEPOSIT. The adding machine tape is the list.</a:t>
            </a:r>
            <a:br>
              <a:rPr lang="en-US" sz="1500" b="1" dirty="0"/>
            </a:br>
            <a:r>
              <a:rPr lang="en-US" sz="1500" b="1" dirty="0"/>
              <a:t> </a:t>
            </a:r>
          </a:p>
          <a:p>
            <a:pPr marL="0" indent="0">
              <a:lnSpc>
                <a:spcPct val="90000"/>
              </a:lnSpc>
              <a:buNone/>
            </a:pPr>
            <a:r>
              <a:rPr lang="en-US" sz="1500" b="1" dirty="0"/>
              <a:t> </a:t>
            </a:r>
            <a:br>
              <a:rPr lang="en-US" sz="1500" b="1" dirty="0"/>
            </a:br>
            <a:endParaRPr lang="en-US" sz="1500" b="1" dirty="0"/>
          </a:p>
          <a:p>
            <a:pPr marL="0" indent="0">
              <a:lnSpc>
                <a:spcPct val="90000"/>
              </a:lnSpc>
              <a:buNone/>
            </a:pPr>
            <a:endParaRPr lang="en-US" sz="1500" b="1" i="1" dirty="0"/>
          </a:p>
          <a:p>
            <a:pPr marL="0" indent="0">
              <a:lnSpc>
                <a:spcPct val="90000"/>
              </a:lnSpc>
              <a:buNone/>
            </a:pPr>
            <a:endParaRPr lang="en-US" sz="1500" b="1" i="1" dirty="0"/>
          </a:p>
          <a:p>
            <a:pPr marL="0" indent="0">
              <a:lnSpc>
                <a:spcPct val="90000"/>
              </a:lnSpc>
              <a:buNone/>
            </a:pPr>
            <a:r>
              <a:rPr lang="en-US" sz="1500" b="1" i="1" dirty="0"/>
              <a:t>***NOTE: For all departments that accept credit cards, please make sure that you </a:t>
            </a:r>
            <a:r>
              <a:rPr lang="en-US" sz="1500" b="1" i="1" u="sng" dirty="0"/>
              <a:t>do not</a:t>
            </a:r>
            <a:r>
              <a:rPr lang="en-US" sz="1500" b="1" i="1" dirty="0"/>
              <a:t> include your credit card total with your bank deposit.  The credit card deposit amount is only included when entering the web deposit.</a:t>
            </a:r>
          </a:p>
          <a:p>
            <a:pPr marL="342900" lvl="1" indent="0">
              <a:lnSpc>
                <a:spcPct val="90000"/>
              </a:lnSpc>
              <a:buNone/>
            </a:pPr>
            <a:endParaRPr lang="en-US" sz="1500" dirty="0"/>
          </a:p>
          <a:p>
            <a:pPr eaLnBrk="1" hangingPunct="1">
              <a:lnSpc>
                <a:spcPct val="90000"/>
              </a:lnSpc>
              <a:buFont typeface="Wingdings 2" pitchFamily="18" charset="2"/>
              <a:buNone/>
            </a:pPr>
            <a:endParaRPr lang="en-US" altLang="en-US" sz="1500" dirty="0">
              <a:hlinkClick r:id="" action="ppaction://hlinkpres?slideindex=1&amp;slidetitle="/>
            </a:endParaRPr>
          </a:p>
          <a:p>
            <a:pPr eaLnBrk="1" hangingPunct="1">
              <a:lnSpc>
                <a:spcPct val="90000"/>
              </a:lnSpc>
              <a:buFont typeface="Wingdings 2" pitchFamily="18" charset="2"/>
              <a:buNone/>
            </a:pPr>
            <a:endParaRPr lang="en-US" altLang="en-US" sz="1500" dirty="0">
              <a:hlinkClick r:id="" action="ppaction://hlinkpres?slideindex=1&amp;slidetitle="/>
            </a:endParaRPr>
          </a:p>
          <a:p>
            <a:pPr eaLnBrk="1" hangingPunct="1">
              <a:lnSpc>
                <a:spcPct val="90000"/>
              </a:lnSpc>
              <a:buFont typeface="Wingdings 2" pitchFamily="18" charset="2"/>
              <a:buNone/>
            </a:pPr>
            <a:endParaRPr lang="en-US" altLang="en-US" sz="1500" dirty="0">
              <a:hlinkClick r:id="" action="ppaction://hlinkpres?slideindex=1&amp;slidetitle="/>
            </a:endParaRPr>
          </a:p>
          <a:p>
            <a:pPr eaLnBrk="1" hangingPunct="1">
              <a:lnSpc>
                <a:spcPct val="90000"/>
              </a:lnSpc>
              <a:buFont typeface="Wingdings 2" pitchFamily="18" charset="2"/>
              <a:buNone/>
            </a:pPr>
            <a:endParaRPr lang="en-US" altLang="en-US" sz="1500" dirty="0">
              <a:hlinkClick r:id="" action="ppaction://hlinkpres?slideindex=1&amp;slidetitle="/>
            </a:endParaRPr>
          </a:p>
          <a:p>
            <a:pPr eaLnBrk="1" hangingPunct="1">
              <a:lnSpc>
                <a:spcPct val="90000"/>
              </a:lnSpc>
              <a:buFont typeface="Wingdings 2" pitchFamily="18" charset="2"/>
              <a:buNone/>
            </a:pPr>
            <a:endParaRPr lang="en-US" altLang="en-US" sz="1500" dirty="0">
              <a:hlinkClick r:id="" action="ppaction://hlinkpres?slideindex=1&amp;slidetitle="/>
            </a:endParaRPr>
          </a:p>
        </p:txBody>
      </p:sp>
    </p:spTree>
    <p:extLst>
      <p:ext uri="{BB962C8B-B14F-4D97-AF65-F5344CB8AC3E}">
        <p14:creationId xmlns:p14="http://schemas.microsoft.com/office/powerpoint/2010/main" val="1332567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2238"/>
            <a:ext cx="8229600" cy="1554162"/>
          </a:xfrm>
        </p:spPr>
        <p:txBody>
          <a:bodyPr/>
          <a:lstStyle/>
          <a:p>
            <a:r>
              <a:rPr lang="en-US" sz="4000" dirty="0"/>
              <a:t>Deposit Slip</a:t>
            </a:r>
          </a:p>
        </p:txBody>
      </p:sp>
      <p:pic>
        <p:nvPicPr>
          <p:cNvPr id="4915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29840"/>
            <a:ext cx="708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067FCA9-9EC9-47A3-BDCB-2B68794022D5}"/>
              </a:ext>
            </a:extLst>
          </p:cNvPr>
          <p:cNvSpPr txBox="1"/>
          <p:nvPr/>
        </p:nvSpPr>
        <p:spPr>
          <a:xfrm>
            <a:off x="1068977" y="2743200"/>
            <a:ext cx="762000" cy="461665"/>
          </a:xfrm>
          <a:prstGeom prst="rect">
            <a:avLst/>
          </a:prstGeom>
          <a:noFill/>
        </p:spPr>
        <p:txBody>
          <a:bodyPr wrap="square" rtlCol="0">
            <a:spAutoFit/>
          </a:bodyPr>
          <a:lstStyle/>
          <a:p>
            <a:r>
              <a:rPr lang="en-US" sz="1200" dirty="0">
                <a:highlight>
                  <a:srgbClr val="FFFF00"/>
                </a:highlight>
              </a:rPr>
              <a:t>Bag #</a:t>
            </a:r>
          </a:p>
          <a:p>
            <a:r>
              <a:rPr lang="en-US" sz="1200" dirty="0">
                <a:highlight>
                  <a:srgbClr val="FFFF00"/>
                </a:highlight>
              </a:rPr>
              <a:t>WD#</a:t>
            </a:r>
          </a:p>
        </p:txBody>
      </p:sp>
    </p:spTree>
    <p:extLst>
      <p:ext uri="{BB962C8B-B14F-4D97-AF65-F5344CB8AC3E}">
        <p14:creationId xmlns:p14="http://schemas.microsoft.com/office/powerpoint/2010/main" val="3482784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866215" y="947920"/>
            <a:ext cx="6571060" cy="728480"/>
          </a:xfrm>
        </p:spPr>
        <p:txBody>
          <a:bodyPr>
            <a:normAutofit/>
          </a:bodyPr>
          <a:lstStyle/>
          <a:p>
            <a:pPr eaLnBrk="1" hangingPunct="1"/>
            <a:r>
              <a:rPr lang="en-US" altLang="en-US" dirty="0"/>
              <a:t>Preparing a Deposit (Cont.)</a:t>
            </a:r>
          </a:p>
        </p:txBody>
      </p:sp>
      <p:pic>
        <p:nvPicPr>
          <p:cNvPr id="71" name="Graphic 70" descr="Money">
            <a:extLst>
              <a:ext uri="{FF2B5EF4-FFF2-40B4-BE49-F238E27FC236}">
                <a16:creationId xmlns:a16="http://schemas.microsoft.com/office/drawing/2014/main" id="{1CC67A7E-133F-4763-8392-8798A51C57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600" y="3172569"/>
            <a:ext cx="2273926" cy="2273926"/>
          </a:xfrm>
          <a:prstGeom prst="roundRect">
            <a:avLst>
              <a:gd name="adj" fmla="val 1858"/>
            </a:avLst>
          </a:prstGeom>
          <a:effectLst>
            <a:outerShdw blurRad="50800" dist="50800" dir="5400000" algn="tl" rotWithShape="0">
              <a:srgbClr val="000000">
                <a:alpha val="43000"/>
              </a:srgbClr>
            </a:outerShdw>
          </a:effectLst>
        </p:spPr>
      </p:pic>
      <p:sp>
        <p:nvSpPr>
          <p:cNvPr id="26627" name="Content Placeholder 2"/>
          <p:cNvSpPr>
            <a:spLocks noGrp="1"/>
          </p:cNvSpPr>
          <p:nvPr>
            <p:ph idx="1"/>
          </p:nvPr>
        </p:nvSpPr>
        <p:spPr>
          <a:xfrm>
            <a:off x="3481002" y="2603500"/>
            <a:ext cx="4913697" cy="3416300"/>
          </a:xfrm>
        </p:spPr>
        <p:txBody>
          <a:bodyPr anchor="ctr">
            <a:normAutofit fontScale="92500" lnSpcReduction="10000"/>
          </a:bodyPr>
          <a:lstStyle/>
          <a:p>
            <a:pPr eaLnBrk="1" hangingPunct="1">
              <a:lnSpc>
                <a:spcPct val="90000"/>
              </a:lnSpc>
              <a:buFont typeface="Wingdings 2" pitchFamily="18" charset="2"/>
              <a:buNone/>
            </a:pPr>
            <a:endParaRPr lang="en-US" altLang="en-US" sz="1500" dirty="0"/>
          </a:p>
          <a:p>
            <a:pPr marL="457200" lvl="0" indent="-457200">
              <a:lnSpc>
                <a:spcPct val="90000"/>
              </a:lnSpc>
              <a:buFont typeface="+mj-lt"/>
              <a:buAutoNum type="arabicPeriod" startAt="2"/>
            </a:pPr>
            <a:endParaRPr lang="en-US" sz="1500" b="1" dirty="0"/>
          </a:p>
          <a:p>
            <a:pPr marL="457200" lvl="0" indent="-457200">
              <a:lnSpc>
                <a:spcPct val="90000"/>
              </a:lnSpc>
              <a:buFont typeface="+mj-lt"/>
              <a:buAutoNum type="arabicPeriod" startAt="2"/>
            </a:pPr>
            <a:endParaRPr lang="en-US" sz="1500" b="1" dirty="0"/>
          </a:p>
          <a:p>
            <a:pPr marL="457200" lvl="0" indent="-457200">
              <a:lnSpc>
                <a:spcPct val="90000"/>
              </a:lnSpc>
              <a:buFont typeface="+mj-lt"/>
              <a:buAutoNum type="arabicPeriod" startAt="2"/>
            </a:pPr>
            <a:r>
              <a:rPr lang="en-US" sz="1500" b="1" dirty="0"/>
              <a:t>You will put the deposit slip in the bottom pocket of the Wells Fargo disposable bank bag with all checks and/or money orders &amp; adding machine tape. </a:t>
            </a:r>
            <a:r>
              <a:rPr lang="en-US" sz="1500" b="1" dirty="0">
                <a:highlight>
                  <a:srgbClr val="FFFF00"/>
                </a:highlight>
              </a:rPr>
              <a:t>You should write your bag number and your web deposit number on the bank deposit slip</a:t>
            </a:r>
            <a:r>
              <a:rPr lang="en-US" sz="1500" b="1" dirty="0"/>
              <a:t>. Any cash or coin will go in the top pocket of the bag. Please make sure both pockets are sealed. You will not receive a receipt from Cash and Treasury Services. In order to verify that your deposit has been received, you should pull up the following query in PeopleSoft  daily: CASH_RECEIPTS_DEPT. Note: There is a two day delay with the query.</a:t>
            </a:r>
          </a:p>
          <a:p>
            <a:pPr eaLnBrk="1" hangingPunct="1">
              <a:lnSpc>
                <a:spcPct val="90000"/>
              </a:lnSpc>
              <a:buFont typeface="Wingdings 2" pitchFamily="18" charset="2"/>
              <a:buNone/>
            </a:pPr>
            <a:endParaRPr lang="en-US" altLang="en-US" sz="1500" dirty="0">
              <a:hlinkClick r:id="" action="ppaction://hlinkpres?slideindex=1&amp;slidetitle="/>
            </a:endParaRPr>
          </a:p>
          <a:p>
            <a:pPr eaLnBrk="1" hangingPunct="1">
              <a:lnSpc>
                <a:spcPct val="90000"/>
              </a:lnSpc>
              <a:buFont typeface="Wingdings 2" pitchFamily="18" charset="2"/>
              <a:buNone/>
            </a:pPr>
            <a:endParaRPr lang="en-US" altLang="en-US" sz="1500" dirty="0">
              <a:hlinkClick r:id="" action="ppaction://hlinkpres?slideindex=1&amp;slidetitle="/>
            </a:endParaRPr>
          </a:p>
          <a:p>
            <a:pPr eaLnBrk="1" hangingPunct="1">
              <a:lnSpc>
                <a:spcPct val="90000"/>
              </a:lnSpc>
              <a:buFont typeface="Wingdings 2" pitchFamily="18" charset="2"/>
              <a:buNone/>
            </a:pPr>
            <a:endParaRPr lang="en-US" altLang="en-US" sz="1500" dirty="0">
              <a:hlinkClick r:id="" action="ppaction://hlinkpres?slideindex=1&amp;slidetitle="/>
            </a:endParaRPr>
          </a:p>
          <a:p>
            <a:pPr eaLnBrk="1" hangingPunct="1">
              <a:lnSpc>
                <a:spcPct val="90000"/>
              </a:lnSpc>
              <a:buFont typeface="Wingdings 2" pitchFamily="18" charset="2"/>
              <a:buNone/>
            </a:pPr>
            <a:endParaRPr lang="en-US" altLang="en-US" sz="1500" dirty="0">
              <a:hlinkClick r:id="" action="ppaction://hlinkpres?slideindex=1&amp;slidetitle="/>
            </a:endParaRPr>
          </a:p>
          <a:p>
            <a:pPr eaLnBrk="1" hangingPunct="1">
              <a:lnSpc>
                <a:spcPct val="90000"/>
              </a:lnSpc>
              <a:buFont typeface="Wingdings 2" pitchFamily="18" charset="2"/>
              <a:buNone/>
            </a:pPr>
            <a:endParaRPr lang="en-US" altLang="en-US" sz="1500" dirty="0">
              <a:hlinkClick r:id="" action="ppaction://hlinkpres?slideindex=1&amp;slidetitle="/>
            </a:endParaRPr>
          </a:p>
        </p:txBody>
      </p:sp>
    </p:spTree>
    <p:extLst>
      <p:ext uri="{BB962C8B-B14F-4D97-AF65-F5344CB8AC3E}">
        <p14:creationId xmlns:p14="http://schemas.microsoft.com/office/powerpoint/2010/main" val="2910964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866215" y="947920"/>
            <a:ext cx="6571060" cy="728480"/>
          </a:xfrm>
        </p:spPr>
        <p:txBody>
          <a:bodyPr>
            <a:normAutofit/>
          </a:bodyPr>
          <a:lstStyle/>
          <a:p>
            <a:pPr eaLnBrk="1" hangingPunct="1"/>
            <a:r>
              <a:rPr lang="en-US" altLang="en-US" dirty="0">
                <a:solidFill>
                  <a:srgbClr val="EBEBEB"/>
                </a:solidFill>
              </a:rPr>
              <a:t>Preparing a Deposit (Cont.)</a:t>
            </a:r>
          </a:p>
        </p:txBody>
      </p:sp>
      <p:graphicFrame>
        <p:nvGraphicFramePr>
          <p:cNvPr id="26629" name="Content Placeholder 2">
            <a:extLst>
              <a:ext uri="{FF2B5EF4-FFF2-40B4-BE49-F238E27FC236}">
                <a16:creationId xmlns:a16="http://schemas.microsoft.com/office/drawing/2014/main" id="{0D26DF21-E8BF-405E-9730-B020F58A9EF8}"/>
              </a:ext>
            </a:extLst>
          </p:cNvPr>
          <p:cNvGraphicFramePr>
            <a:graphicFrameLocks noGrp="1"/>
          </p:cNvGraphicFramePr>
          <p:nvPr>
            <p:ph idx="1"/>
            <p:extLst>
              <p:ext uri="{D42A27DB-BD31-4B8C-83A1-F6EECF244321}">
                <p14:modId xmlns:p14="http://schemas.microsoft.com/office/powerpoint/2010/main" val="510225542"/>
              </p:ext>
            </p:extLst>
          </p:nvPr>
        </p:nvGraphicFramePr>
        <p:xfrm>
          <a:off x="965200" y="2925232"/>
          <a:ext cx="7219037"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4744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7841"/>
            <a:ext cx="6346078" cy="711359"/>
          </a:xfrm>
        </p:spPr>
        <p:txBody>
          <a:bodyPr/>
          <a:lstStyle/>
          <a:p>
            <a:r>
              <a:rPr lang="en-US" sz="4000" dirty="0"/>
              <a:t>Transporting the Deposit</a:t>
            </a:r>
            <a:r>
              <a:rPr lang="en-US" dirty="0"/>
              <a:t>	</a:t>
            </a:r>
          </a:p>
        </p:txBody>
      </p:sp>
      <p:sp>
        <p:nvSpPr>
          <p:cNvPr id="3" name="Content Placeholder 2"/>
          <p:cNvSpPr>
            <a:spLocks noGrp="1"/>
          </p:cNvSpPr>
          <p:nvPr>
            <p:ph idx="1"/>
          </p:nvPr>
        </p:nvSpPr>
        <p:spPr>
          <a:xfrm>
            <a:off x="609601" y="2565400"/>
            <a:ext cx="7924800" cy="3530600"/>
          </a:xfrm>
        </p:spPr>
        <p:txBody>
          <a:bodyPr>
            <a:normAutofit/>
          </a:bodyPr>
          <a:lstStyle/>
          <a:p>
            <a:pPr marL="0" indent="0">
              <a:buNone/>
            </a:pPr>
            <a:r>
              <a:rPr lang="en-US" sz="2000" b="1" dirty="0"/>
              <a:t>If you have the responsibility for taking the deposit to the bank, for your safety:  </a:t>
            </a:r>
            <a:br>
              <a:rPr lang="en-US" sz="2000" b="1" dirty="0"/>
            </a:br>
            <a:endParaRPr lang="en-US" sz="2000" b="1" dirty="0"/>
          </a:p>
          <a:p>
            <a:pPr lvl="1">
              <a:buFont typeface="Wingdings 2" panose="05020102010507070707" pitchFamily="18" charset="2"/>
              <a:buChar char=""/>
            </a:pPr>
            <a:r>
              <a:rPr lang="en-US" sz="1800" b="1" dirty="0"/>
              <a:t>Put the Wells Fargo bank bag in a book bag or tote bag in order to disguise the deposit. You do not want to “advertise” that you have a deposit.</a:t>
            </a:r>
            <a:br>
              <a:rPr lang="en-US" sz="1800" b="1" dirty="0"/>
            </a:br>
            <a:endParaRPr lang="en-US" sz="1800" b="1" dirty="0"/>
          </a:p>
          <a:p>
            <a:pPr lvl="1">
              <a:buFont typeface="Wingdings 2" panose="05020102010507070707" pitchFamily="18" charset="2"/>
              <a:buChar char=""/>
            </a:pPr>
            <a:r>
              <a:rPr lang="en-US" sz="1800" b="1" dirty="0"/>
              <a:t>Do not take the same route or go exactly at the same time every day.</a:t>
            </a:r>
          </a:p>
          <a:p>
            <a:pPr marL="402336" lvl="1" indent="0">
              <a:buNone/>
            </a:pPr>
            <a:endParaRPr lang="en-US" sz="1800" b="1" dirty="0"/>
          </a:p>
          <a:p>
            <a:pPr marL="402336" lvl="1" indent="0">
              <a:buNone/>
            </a:pPr>
            <a:endParaRPr lang="en-US" sz="1800" b="1" dirty="0"/>
          </a:p>
        </p:txBody>
      </p:sp>
    </p:spTree>
    <p:extLst>
      <p:ext uri="{BB962C8B-B14F-4D97-AF65-F5344CB8AC3E}">
        <p14:creationId xmlns:p14="http://schemas.microsoft.com/office/powerpoint/2010/main" val="518355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533400" y="152400"/>
            <a:ext cx="8229600" cy="1401762"/>
          </a:xfrm>
        </p:spPr>
        <p:txBody>
          <a:bodyPr/>
          <a:lstStyle/>
          <a:p>
            <a:pPr eaLnBrk="1" hangingPunct="1"/>
            <a:r>
              <a:rPr lang="en-US" altLang="en-US" sz="4000" dirty="0">
                <a:solidFill>
                  <a:schemeClr val="accent6"/>
                </a:solidFill>
              </a:rPr>
              <a:t>Web Deposits</a:t>
            </a:r>
          </a:p>
        </p:txBody>
      </p:sp>
      <p:sp>
        <p:nvSpPr>
          <p:cNvPr id="5" name="Content Placeholder 4"/>
          <p:cNvSpPr>
            <a:spLocks noGrp="1"/>
          </p:cNvSpPr>
          <p:nvPr>
            <p:ph idx="1"/>
          </p:nvPr>
        </p:nvSpPr>
        <p:spPr>
          <a:xfrm>
            <a:off x="533401" y="2565400"/>
            <a:ext cx="8077200" cy="3530600"/>
          </a:xfrm>
        </p:spPr>
        <p:txBody>
          <a:bodyPr>
            <a:normAutofit fontScale="85000" lnSpcReduction="10000"/>
          </a:bodyPr>
          <a:lstStyle/>
          <a:p>
            <a:pPr marL="347472" indent="-347472" eaLnBrk="1" fontAlgn="auto" hangingPunct="1">
              <a:spcAft>
                <a:spcPts val="0"/>
              </a:spcAft>
              <a:buFont typeface="Wingdings 2"/>
              <a:buChar char=""/>
              <a:defRPr/>
            </a:pPr>
            <a:r>
              <a:rPr lang="en-US" sz="2000" b="1" dirty="0"/>
              <a:t>In order for your department to receive credit for deposits, in addition to the bank deposit, a web deposit must be entered online through the Touchnet system.  The deposit at the bank gives Clemson University credit for the funds, however, by entering the web deposit online through Touchnet, this “claims” the funds accepted by your office (gives credit to your dept).  You will enter the deposit in Touchnet with your desired department 23 digit account string.</a:t>
            </a:r>
          </a:p>
          <a:p>
            <a:pPr marL="347472" indent="-347472" eaLnBrk="1" fontAlgn="auto" hangingPunct="1">
              <a:spcAft>
                <a:spcPts val="0"/>
              </a:spcAft>
              <a:buFont typeface="Wingdings 2"/>
              <a:buNone/>
              <a:defRPr/>
            </a:pPr>
            <a:endParaRPr lang="en-US" sz="2000" b="1" dirty="0"/>
          </a:p>
          <a:p>
            <a:pPr marL="0" indent="0">
              <a:buNone/>
              <a:defRPr/>
            </a:pPr>
            <a:r>
              <a:rPr lang="en-US" sz="2000" b="1" dirty="0">
                <a:solidFill>
                  <a:srgbClr val="7030A0"/>
                </a:solidFill>
              </a:rPr>
              <a:t>**Instructions for web deposit entry are found at: </a:t>
            </a:r>
            <a:r>
              <a:rPr lang="en-US" sz="2000" dirty="0">
                <a:hlinkClick r:id="rId2"/>
              </a:rPr>
              <a:t>https://www.clemson.edu/finance/cash-treasury/cash-receipting/deposits.html</a:t>
            </a:r>
            <a:endParaRPr lang="en-US" sz="2000" b="1" dirty="0">
              <a:solidFill>
                <a:srgbClr val="7030A0"/>
              </a:solidFill>
            </a:endParaRPr>
          </a:p>
          <a:p>
            <a:pPr marL="0" indent="0" eaLnBrk="1" fontAlgn="auto" hangingPunct="1">
              <a:spcBef>
                <a:spcPts val="580"/>
              </a:spcBef>
              <a:spcAft>
                <a:spcPts val="0"/>
              </a:spcAft>
              <a:buFont typeface="Wingdings 2"/>
              <a:buNone/>
              <a:defRPr/>
            </a:pPr>
            <a:r>
              <a:rPr lang="en-US" dirty="0">
                <a:solidFill>
                  <a:srgbClr val="7030A0"/>
                </a:solidFill>
              </a:rPr>
              <a:t> You may request in person training if needed.  Contact Gail Winchester to set up a meeting.</a:t>
            </a:r>
          </a:p>
        </p:txBody>
      </p:sp>
    </p:spTree>
    <p:extLst>
      <p:ext uri="{BB962C8B-B14F-4D97-AF65-F5344CB8AC3E}">
        <p14:creationId xmlns:p14="http://schemas.microsoft.com/office/powerpoint/2010/main" val="2081403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2" name="Rectangle 71">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1" name="Rectangle 80">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120579" y="1113062"/>
            <a:ext cx="2536723" cy="3281957"/>
          </a:xfrm>
        </p:spPr>
        <p:txBody>
          <a:bodyPr vert="horz" lIns="91440" tIns="45720" rIns="91440" bIns="45720" rtlCol="0" anchor="b">
            <a:normAutofit/>
          </a:bodyPr>
          <a:lstStyle/>
          <a:p>
            <a:pPr>
              <a:lnSpc>
                <a:spcPct val="90000"/>
              </a:lnSpc>
            </a:pPr>
            <a:r>
              <a:rPr lang="en-US" sz="3000" b="0" i="0" kern="1200" dirty="0">
                <a:solidFill>
                  <a:schemeClr val="bg2"/>
                </a:solidFill>
                <a:latin typeface="+mj-lt"/>
                <a:ea typeface="+mj-ea"/>
                <a:cs typeface="+mj-cs"/>
              </a:rPr>
              <a:t>Deposit Information Form (DIF)</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2322" y="1243511"/>
            <a:ext cx="4853180" cy="4367862"/>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500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46038"/>
            <a:ext cx="8229600" cy="1630362"/>
          </a:xfrm>
        </p:spPr>
        <p:txBody>
          <a:bodyPr/>
          <a:lstStyle/>
          <a:p>
            <a:pPr eaLnBrk="1" hangingPunct="1"/>
            <a:r>
              <a:rPr lang="en-US" altLang="en-US" sz="4000" dirty="0">
                <a:solidFill>
                  <a:schemeClr val="accent6"/>
                </a:solidFill>
              </a:rPr>
              <a:t>Verification of Deposits</a:t>
            </a:r>
          </a:p>
        </p:txBody>
      </p:sp>
      <p:sp>
        <p:nvSpPr>
          <p:cNvPr id="28675" name="Content Placeholder 2"/>
          <p:cNvSpPr>
            <a:spLocks noGrp="1"/>
          </p:cNvSpPr>
          <p:nvPr>
            <p:ph idx="1"/>
          </p:nvPr>
        </p:nvSpPr>
        <p:spPr>
          <a:xfrm>
            <a:off x="609601" y="2565400"/>
            <a:ext cx="8001000" cy="3530600"/>
          </a:xfrm>
        </p:spPr>
        <p:txBody>
          <a:bodyPr>
            <a:normAutofit fontScale="47500" lnSpcReduction="20000"/>
          </a:bodyPr>
          <a:lstStyle/>
          <a:p>
            <a:pPr marL="0" indent="0" eaLnBrk="1" fontAlgn="auto" hangingPunct="1">
              <a:spcBef>
                <a:spcPts val="580"/>
              </a:spcBef>
              <a:spcAft>
                <a:spcPts val="0"/>
              </a:spcAft>
              <a:buFont typeface="Wingdings 2"/>
              <a:buNone/>
              <a:defRPr/>
            </a:pPr>
            <a:r>
              <a:rPr lang="en-US" altLang="en-US" sz="4200" b="1" dirty="0"/>
              <a:t>For verification of your deposits, you should run the below query in PeopleSoft. Since there is a 2-day delay with the query, you will see your deposits 2 days after Cash and Treasury Services submits your deposit.  </a:t>
            </a:r>
          </a:p>
          <a:p>
            <a:pPr marL="0" indent="0" eaLnBrk="1" fontAlgn="auto" hangingPunct="1">
              <a:spcBef>
                <a:spcPts val="580"/>
              </a:spcBef>
              <a:spcAft>
                <a:spcPts val="0"/>
              </a:spcAft>
              <a:buFont typeface="Wingdings 2"/>
              <a:buNone/>
              <a:defRPr/>
            </a:pPr>
            <a:endParaRPr lang="en-US" altLang="en-US" dirty="0"/>
          </a:p>
          <a:p>
            <a:pPr marL="0" indent="0" eaLnBrk="1" fontAlgn="auto" hangingPunct="1">
              <a:spcBef>
                <a:spcPts val="580"/>
              </a:spcBef>
              <a:spcAft>
                <a:spcPts val="0"/>
              </a:spcAft>
              <a:buFont typeface="Wingdings 2"/>
              <a:buNone/>
              <a:defRPr/>
            </a:pPr>
            <a:endParaRPr lang="en-US" altLang="en-US" dirty="0"/>
          </a:p>
          <a:p>
            <a:pPr marL="0" indent="0" eaLnBrk="1" fontAlgn="auto" hangingPunct="1">
              <a:spcBef>
                <a:spcPts val="580"/>
              </a:spcBef>
              <a:spcAft>
                <a:spcPts val="0"/>
              </a:spcAft>
              <a:buFont typeface="Wingdings 2"/>
              <a:buNone/>
              <a:defRPr/>
            </a:pPr>
            <a:endParaRPr lang="en-US" altLang="en-US" dirty="0"/>
          </a:p>
          <a:p>
            <a:pPr marL="0" indent="0" eaLnBrk="1" fontAlgn="auto" hangingPunct="1">
              <a:spcBef>
                <a:spcPts val="580"/>
              </a:spcBef>
              <a:spcAft>
                <a:spcPts val="0"/>
              </a:spcAft>
              <a:buFont typeface="Wingdings 2"/>
              <a:buNone/>
              <a:defRPr/>
            </a:pPr>
            <a:endParaRPr lang="en-US" altLang="en-US" dirty="0"/>
          </a:p>
          <a:p>
            <a:pPr marL="0" indent="0" eaLnBrk="1" fontAlgn="auto" hangingPunct="1">
              <a:spcBef>
                <a:spcPts val="580"/>
              </a:spcBef>
              <a:spcAft>
                <a:spcPts val="0"/>
              </a:spcAft>
              <a:buFont typeface="Wingdings 2"/>
              <a:buNone/>
              <a:defRPr/>
            </a:pPr>
            <a:endParaRPr lang="en-US" altLang="en-US" dirty="0"/>
          </a:p>
          <a:p>
            <a:pPr marL="0" indent="0" eaLnBrk="1" fontAlgn="auto" hangingPunct="1">
              <a:spcBef>
                <a:spcPts val="580"/>
              </a:spcBef>
              <a:spcAft>
                <a:spcPts val="0"/>
              </a:spcAft>
              <a:buFont typeface="Wingdings 2"/>
              <a:buNone/>
              <a:defRPr/>
            </a:pPr>
            <a:endParaRPr lang="en-US" altLang="en-US" dirty="0"/>
          </a:p>
          <a:p>
            <a:pPr marL="0" indent="0" eaLnBrk="1" fontAlgn="auto" hangingPunct="1">
              <a:spcBef>
                <a:spcPts val="580"/>
              </a:spcBef>
              <a:spcAft>
                <a:spcPts val="0"/>
              </a:spcAft>
              <a:buFont typeface="Wingdings 2"/>
              <a:buNone/>
              <a:defRPr/>
            </a:pPr>
            <a:endParaRPr lang="en-US" altLang="en-US" dirty="0"/>
          </a:p>
          <a:p>
            <a:pPr marL="0" indent="0" eaLnBrk="1" fontAlgn="auto" hangingPunct="1">
              <a:spcBef>
                <a:spcPts val="580"/>
              </a:spcBef>
              <a:spcAft>
                <a:spcPts val="0"/>
              </a:spcAft>
              <a:buFont typeface="Wingdings 2"/>
              <a:buNone/>
              <a:defRPr/>
            </a:pPr>
            <a:endParaRPr lang="en-US" altLang="en-US" dirty="0"/>
          </a:p>
          <a:p>
            <a:pPr marL="0" indent="0" eaLnBrk="1" fontAlgn="auto" hangingPunct="1">
              <a:spcBef>
                <a:spcPts val="580"/>
              </a:spcBef>
              <a:spcAft>
                <a:spcPts val="0"/>
              </a:spcAft>
              <a:buFont typeface="Wingdings 2"/>
              <a:buNone/>
              <a:defRPr/>
            </a:pPr>
            <a:endParaRPr lang="en-US" altLang="en-US" dirty="0"/>
          </a:p>
          <a:p>
            <a:pPr marL="274320" indent="-274320" eaLnBrk="1" fontAlgn="auto" hangingPunct="1">
              <a:spcBef>
                <a:spcPts val="580"/>
              </a:spcBef>
              <a:spcAft>
                <a:spcPts val="0"/>
              </a:spcAft>
              <a:buFont typeface="Wingdings 2"/>
              <a:buChar char=""/>
              <a:defRPr/>
            </a:pPr>
            <a:endParaRPr lang="en-US" altLang="en-US" dirty="0"/>
          </a:p>
          <a:p>
            <a:pPr marL="274320" indent="-274320" eaLnBrk="1" fontAlgn="auto" hangingPunct="1">
              <a:spcBef>
                <a:spcPts val="580"/>
              </a:spcBef>
              <a:spcAft>
                <a:spcPts val="0"/>
              </a:spcAft>
              <a:buFont typeface="Wingdings 2"/>
              <a:buChar char=""/>
              <a:defRPr/>
            </a:pPr>
            <a:endParaRPr lang="en-US" altLang="en-US" dirty="0"/>
          </a:p>
          <a:p>
            <a:pPr marL="0" indent="0" eaLnBrk="1" fontAlgn="auto" hangingPunct="1">
              <a:spcBef>
                <a:spcPts val="580"/>
              </a:spcBef>
              <a:spcAft>
                <a:spcPts val="0"/>
              </a:spcAft>
              <a:buFont typeface="Wingdings 2"/>
              <a:buNone/>
              <a:defRPr/>
            </a:pPr>
            <a:r>
              <a:rPr lang="en-US" altLang="en-US" dirty="0"/>
              <a:t>	</a:t>
            </a:r>
          </a:p>
        </p:txBody>
      </p:sp>
      <p:pic>
        <p:nvPicPr>
          <p:cNvPr id="286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347" y="4267200"/>
            <a:ext cx="45624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45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3" name="Rectangle 73">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6" name="Oval 75">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Rectangle 81">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6"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9218" name="Title 1"/>
          <p:cNvSpPr>
            <a:spLocks noGrp="1"/>
          </p:cNvSpPr>
          <p:nvPr>
            <p:ph type="title"/>
          </p:nvPr>
        </p:nvSpPr>
        <p:spPr>
          <a:xfrm>
            <a:off x="866216" y="973667"/>
            <a:ext cx="2206657" cy="4833745"/>
          </a:xfrm>
        </p:spPr>
        <p:txBody>
          <a:bodyPr>
            <a:normAutofit/>
          </a:bodyPr>
          <a:lstStyle/>
          <a:p>
            <a:pPr eaLnBrk="1" hangingPunct="1"/>
            <a:r>
              <a:rPr lang="en-US" altLang="en-US" sz="3000" dirty="0">
                <a:solidFill>
                  <a:srgbClr val="EBEBEB"/>
                </a:solidFill>
              </a:rPr>
              <a:t>Separation of Duties</a:t>
            </a:r>
          </a:p>
        </p:txBody>
      </p:sp>
      <p:sp>
        <p:nvSpPr>
          <p:cNvPr id="88" name="Rectangle 87">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9221" name="Content Placeholder 2">
            <a:extLst>
              <a:ext uri="{FF2B5EF4-FFF2-40B4-BE49-F238E27FC236}">
                <a16:creationId xmlns:a16="http://schemas.microsoft.com/office/drawing/2014/main" id="{E6A08913-DE45-42B7-8B4C-AE5B3A286ADD}"/>
              </a:ext>
            </a:extLst>
          </p:cNvPr>
          <p:cNvGraphicFramePr>
            <a:graphicFrameLocks noGrp="1"/>
          </p:cNvGraphicFramePr>
          <p:nvPr>
            <p:ph idx="1"/>
            <p:extLst>
              <p:ext uri="{D42A27DB-BD31-4B8C-83A1-F6EECF244321}">
                <p14:modId xmlns:p14="http://schemas.microsoft.com/office/powerpoint/2010/main" val="805901336"/>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1126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106362"/>
            <a:ext cx="8229600" cy="1935162"/>
          </a:xfrm>
        </p:spPr>
        <p:txBody>
          <a:bodyPr/>
          <a:lstStyle/>
          <a:p>
            <a:pPr eaLnBrk="1" hangingPunct="1"/>
            <a:r>
              <a:rPr lang="en-US" altLang="en-US" sz="4000" dirty="0">
                <a:solidFill>
                  <a:schemeClr val="accent6"/>
                </a:solidFill>
              </a:rPr>
              <a:t>Over/Short Deposits</a:t>
            </a:r>
          </a:p>
        </p:txBody>
      </p:sp>
      <p:sp>
        <p:nvSpPr>
          <p:cNvPr id="29699" name="Content Placeholder 2"/>
          <p:cNvSpPr>
            <a:spLocks noGrp="1"/>
          </p:cNvSpPr>
          <p:nvPr>
            <p:ph idx="1"/>
          </p:nvPr>
        </p:nvSpPr>
        <p:spPr>
          <a:xfrm>
            <a:off x="609601" y="2565400"/>
            <a:ext cx="8001000" cy="3530600"/>
          </a:xfrm>
        </p:spPr>
        <p:txBody>
          <a:bodyPr>
            <a:normAutofit fontScale="85000" lnSpcReduction="20000"/>
          </a:bodyPr>
          <a:lstStyle/>
          <a:p>
            <a:pPr marL="0" indent="0" eaLnBrk="1" hangingPunct="1">
              <a:lnSpc>
                <a:spcPct val="110000"/>
              </a:lnSpc>
              <a:buFont typeface="Wingdings 2" pitchFamily="18" charset="2"/>
              <a:buNone/>
            </a:pPr>
            <a:r>
              <a:rPr lang="en-US" altLang="en-US" sz="2400" b="1" dirty="0"/>
              <a:t>Deposits processed by Wells Fargo are Post Verify. This means they give you a temporary credit for the deposit amount written on the deposit slip. During nightly processing, Wells Fargo back office will verify the actual deposit and provide Cash and Treasury Services notice of any deposit error(s). The responsible department will be contacted by Cash and Treasury Services to discuss any discrepancies.   </a:t>
            </a:r>
          </a:p>
          <a:p>
            <a:pPr eaLnBrk="1" hangingPunct="1">
              <a:buFont typeface="Wingdings 2" pitchFamily="18" charset="2"/>
              <a:buNone/>
            </a:pPr>
            <a:endParaRPr lang="en-US" altLang="en-US" dirty="0"/>
          </a:p>
          <a:p>
            <a:pPr eaLnBrk="1" hangingPunct="1">
              <a:buFont typeface="Wingdings 2" pitchFamily="18" charset="2"/>
              <a:buNone/>
            </a:pPr>
            <a:endParaRPr lang="en-US" altLang="en-US" dirty="0"/>
          </a:p>
          <a:p>
            <a:pPr eaLnBrk="1" hangingPunct="1">
              <a:buFont typeface="Wingdings 2" pitchFamily="18" charset="2"/>
              <a:buNone/>
            </a:pPr>
            <a:endParaRPr lang="en-US" altLang="en-US" dirty="0"/>
          </a:p>
          <a:p>
            <a:pPr eaLnBrk="1" hangingPunct="1">
              <a:buFont typeface="Wingdings 2" pitchFamily="18" charset="2"/>
              <a:buNone/>
            </a:pPr>
            <a:r>
              <a:rPr lang="en-US" altLang="en-US" dirty="0"/>
              <a:t>   </a:t>
            </a:r>
          </a:p>
        </p:txBody>
      </p:sp>
    </p:spTree>
    <p:extLst>
      <p:ext uri="{BB962C8B-B14F-4D97-AF65-F5344CB8AC3E}">
        <p14:creationId xmlns:p14="http://schemas.microsoft.com/office/powerpoint/2010/main" val="2150505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866215" y="947920"/>
            <a:ext cx="6571060" cy="728480"/>
          </a:xfrm>
        </p:spPr>
        <p:txBody>
          <a:bodyPr>
            <a:normAutofit/>
          </a:bodyPr>
          <a:lstStyle/>
          <a:p>
            <a:pPr eaLnBrk="1" hangingPunct="1"/>
            <a:r>
              <a:rPr lang="en-US" altLang="en-US" dirty="0"/>
              <a:t>Items Returned Unpaid</a:t>
            </a:r>
          </a:p>
        </p:txBody>
      </p:sp>
      <p:sp>
        <p:nvSpPr>
          <p:cNvPr id="30723" name="Content Placeholder 2"/>
          <p:cNvSpPr>
            <a:spLocks noGrp="1"/>
          </p:cNvSpPr>
          <p:nvPr>
            <p:ph idx="1"/>
          </p:nvPr>
        </p:nvSpPr>
        <p:spPr>
          <a:xfrm>
            <a:off x="866215" y="2603500"/>
            <a:ext cx="4797985" cy="3416300"/>
          </a:xfrm>
        </p:spPr>
        <p:txBody>
          <a:bodyPr anchor="ctr">
            <a:normAutofit/>
          </a:bodyPr>
          <a:lstStyle/>
          <a:p>
            <a:pPr eaLnBrk="1" hangingPunct="1">
              <a:lnSpc>
                <a:spcPct val="90000"/>
              </a:lnSpc>
              <a:buFont typeface="Wingdings 2" panose="05020102010507070707" pitchFamily="18" charset="2"/>
              <a:buChar char=""/>
            </a:pPr>
            <a:r>
              <a:rPr lang="en-US" altLang="en-US" sz="1100" b="1" dirty="0"/>
              <a:t>Cash and Treasury Services will automatically resubmit a check twice. Should the check be returned the second time, it will be deemed uncollectable &amp; charged back to the department that accepted the check. Cash and Treasury will process a journal debiting the account originally credited by the department. Cash and Treasury will provide a copy of the journal to the department.</a:t>
            </a:r>
            <a:br>
              <a:rPr lang="en-US" altLang="en-US" sz="1100" b="1" dirty="0"/>
            </a:br>
            <a:endParaRPr lang="en-US" altLang="en-US" sz="1100" b="1" dirty="0"/>
          </a:p>
          <a:p>
            <a:pPr eaLnBrk="1" hangingPunct="1">
              <a:lnSpc>
                <a:spcPct val="90000"/>
              </a:lnSpc>
              <a:buFont typeface="Wingdings 2" panose="05020102010507070707" pitchFamily="18" charset="2"/>
              <a:buChar char=""/>
            </a:pPr>
            <a:r>
              <a:rPr lang="en-US" altLang="en-US" sz="1100" b="1" dirty="0"/>
              <a:t>The department must attempt to collect reimbursement from their customer. The check amount plus the returned check fee ($30.00) should be collected. The returned check fee must be credited to account #4755.</a:t>
            </a:r>
          </a:p>
          <a:p>
            <a:pPr marL="0" indent="0">
              <a:lnSpc>
                <a:spcPct val="90000"/>
              </a:lnSpc>
              <a:buNone/>
            </a:pPr>
            <a:r>
              <a:rPr lang="en-US" altLang="en-US" sz="1100" b="1" dirty="0"/>
              <a:t>         Returned check policy may be found at: </a:t>
            </a:r>
          </a:p>
          <a:p>
            <a:pPr>
              <a:lnSpc>
                <a:spcPct val="90000"/>
              </a:lnSpc>
            </a:pPr>
            <a:r>
              <a:rPr lang="en-US" altLang="en-US" sz="1100" b="1" dirty="0"/>
              <a:t> </a:t>
            </a:r>
            <a:r>
              <a:rPr lang="en-US" sz="1100" u="sng" dirty="0">
                <a:hlinkClick r:id="rId3"/>
              </a:rPr>
              <a:t>https://www.clemson.edu/finance/documents/business-manual/return-procedure.pdf</a:t>
            </a:r>
            <a:endParaRPr lang="en-US" sz="1100" dirty="0"/>
          </a:p>
          <a:p>
            <a:pPr marL="0" indent="0">
              <a:lnSpc>
                <a:spcPct val="90000"/>
              </a:lnSpc>
              <a:buNone/>
            </a:pPr>
            <a:r>
              <a:rPr lang="en-US" sz="1100" dirty="0"/>
              <a:t> </a:t>
            </a:r>
            <a:endParaRPr lang="en-US" altLang="en-US" sz="1100" b="1" dirty="0"/>
          </a:p>
          <a:p>
            <a:pPr eaLnBrk="1" hangingPunct="1">
              <a:lnSpc>
                <a:spcPct val="90000"/>
              </a:lnSpc>
              <a:buFont typeface="Wingdings 2" panose="05020102010507070707" pitchFamily="18" charset="2"/>
              <a:buChar char=""/>
            </a:pPr>
            <a:endParaRPr lang="en-US" altLang="en-US" sz="1100" b="1" dirty="0"/>
          </a:p>
          <a:p>
            <a:pPr eaLnBrk="1" hangingPunct="1">
              <a:lnSpc>
                <a:spcPct val="90000"/>
              </a:lnSpc>
              <a:buFont typeface="Wingdings 2" pitchFamily="18" charset="2"/>
              <a:buNone/>
            </a:pPr>
            <a:endParaRPr lang="en-US" altLang="en-US" sz="1100" dirty="0"/>
          </a:p>
        </p:txBody>
      </p:sp>
      <p:pic>
        <p:nvPicPr>
          <p:cNvPr id="30724" name="Picture 3" descr="nsf-check.jp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015428" y="3286517"/>
            <a:ext cx="2310036" cy="204603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371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7" name="Oval 76">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Rectangle 82">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5"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7"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1746" name="Title 1"/>
          <p:cNvSpPr>
            <a:spLocks noGrp="1"/>
          </p:cNvSpPr>
          <p:nvPr>
            <p:ph type="title"/>
          </p:nvPr>
        </p:nvSpPr>
        <p:spPr>
          <a:xfrm>
            <a:off x="866216" y="973667"/>
            <a:ext cx="2206657" cy="4833745"/>
          </a:xfrm>
        </p:spPr>
        <p:txBody>
          <a:bodyPr>
            <a:normAutofit/>
          </a:bodyPr>
          <a:lstStyle/>
          <a:p>
            <a:pPr eaLnBrk="1" hangingPunct="1"/>
            <a:r>
              <a:rPr lang="en-US" altLang="en-US" sz="2200" dirty="0">
                <a:solidFill>
                  <a:srgbClr val="EBEBEB"/>
                </a:solidFill>
              </a:rPr>
              <a:t>Reconciliation</a:t>
            </a:r>
          </a:p>
        </p:txBody>
      </p:sp>
      <p:sp>
        <p:nvSpPr>
          <p:cNvPr id="89" name="Rectangle 88">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2773" name="Content Placeholder 2">
            <a:extLst>
              <a:ext uri="{FF2B5EF4-FFF2-40B4-BE49-F238E27FC236}">
                <a16:creationId xmlns:a16="http://schemas.microsoft.com/office/drawing/2014/main" id="{54F50CA5-4675-4143-AB66-BF2C14E45A21}"/>
              </a:ext>
            </a:extLst>
          </p:cNvPr>
          <p:cNvGraphicFramePr>
            <a:graphicFrameLocks noGrp="1"/>
          </p:cNvGraphicFramePr>
          <p:nvPr>
            <p:ph idx="1"/>
            <p:extLst>
              <p:ext uri="{D42A27DB-BD31-4B8C-83A1-F6EECF244321}">
                <p14:modId xmlns:p14="http://schemas.microsoft.com/office/powerpoint/2010/main" val="2649313131"/>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2858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7" name="Oval 76">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Rectangle 82">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5"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7"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1746" name="Title 1"/>
          <p:cNvSpPr>
            <a:spLocks noGrp="1"/>
          </p:cNvSpPr>
          <p:nvPr>
            <p:ph type="title"/>
          </p:nvPr>
        </p:nvSpPr>
        <p:spPr>
          <a:xfrm>
            <a:off x="866216" y="973667"/>
            <a:ext cx="2206657" cy="4833745"/>
          </a:xfrm>
        </p:spPr>
        <p:txBody>
          <a:bodyPr>
            <a:normAutofit/>
          </a:bodyPr>
          <a:lstStyle/>
          <a:p>
            <a:pPr eaLnBrk="1" hangingPunct="1"/>
            <a:r>
              <a:rPr lang="en-US" altLang="en-US" sz="2200" dirty="0">
                <a:solidFill>
                  <a:srgbClr val="EBEBEB"/>
                </a:solidFill>
              </a:rPr>
              <a:t>Reconciliation (Cont.)</a:t>
            </a:r>
          </a:p>
        </p:txBody>
      </p:sp>
      <p:sp>
        <p:nvSpPr>
          <p:cNvPr id="89" name="Rectangle 88">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2773" name="Content Placeholder 2">
            <a:extLst>
              <a:ext uri="{FF2B5EF4-FFF2-40B4-BE49-F238E27FC236}">
                <a16:creationId xmlns:a16="http://schemas.microsoft.com/office/drawing/2014/main" id="{9B68C628-F057-4C35-8655-6DE8F5E69A6C}"/>
              </a:ext>
            </a:extLst>
          </p:cNvPr>
          <p:cNvGraphicFramePr>
            <a:graphicFrameLocks noGrp="1"/>
          </p:cNvGraphicFramePr>
          <p:nvPr>
            <p:ph idx="1"/>
            <p:extLst>
              <p:ext uri="{D42A27DB-BD31-4B8C-83A1-F6EECF244321}">
                <p14:modId xmlns:p14="http://schemas.microsoft.com/office/powerpoint/2010/main" val="98883507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95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5" name="Rectangle 73">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776" name="Oval 75">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777" name="Oval 77">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778"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2779" name="Rectangle 81">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780"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781"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2770" name="Title 1"/>
          <p:cNvSpPr>
            <a:spLocks noGrp="1"/>
          </p:cNvSpPr>
          <p:nvPr>
            <p:ph type="title"/>
          </p:nvPr>
        </p:nvSpPr>
        <p:spPr>
          <a:xfrm>
            <a:off x="866216" y="973667"/>
            <a:ext cx="2206657" cy="4833745"/>
          </a:xfrm>
        </p:spPr>
        <p:txBody>
          <a:bodyPr>
            <a:normAutofit/>
          </a:bodyPr>
          <a:lstStyle/>
          <a:p>
            <a:pPr eaLnBrk="1" hangingPunct="1"/>
            <a:r>
              <a:rPr lang="en-US" altLang="en-US" sz="2200" dirty="0">
                <a:solidFill>
                  <a:srgbClr val="EBEBEB"/>
                </a:solidFill>
              </a:rPr>
              <a:t>Reconciliation Steps</a:t>
            </a:r>
          </a:p>
        </p:txBody>
      </p:sp>
      <p:sp>
        <p:nvSpPr>
          <p:cNvPr id="32782" name="Rectangle 87">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2783" name="Content Placeholder 2">
            <a:extLst>
              <a:ext uri="{FF2B5EF4-FFF2-40B4-BE49-F238E27FC236}">
                <a16:creationId xmlns:a16="http://schemas.microsoft.com/office/drawing/2014/main" id="{95810B51-C830-434C-9E66-AE8792E3BA71}"/>
              </a:ext>
            </a:extLst>
          </p:cNvPr>
          <p:cNvGraphicFramePr>
            <a:graphicFrameLocks noGrp="1"/>
          </p:cNvGraphicFramePr>
          <p:nvPr>
            <p:ph idx="1"/>
            <p:extLst>
              <p:ext uri="{D42A27DB-BD31-4B8C-83A1-F6EECF244321}">
                <p14:modId xmlns:p14="http://schemas.microsoft.com/office/powerpoint/2010/main" val="1505031491"/>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644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3E239521-4E27-466E-9087-5C3D9CD1C9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3" name="Rectangle 72">
              <a:extLst>
                <a:ext uri="{FF2B5EF4-FFF2-40B4-BE49-F238E27FC236}">
                  <a16:creationId xmlns:a16="http://schemas.microsoft.com/office/drawing/2014/main" id="{F0939603-6562-4246-A9A6-CE0657B91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4088B391-2267-4070-940E-1DFC16029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C843D276-7F19-4B7B-A3C9-E92CF9825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F8BF858F-F5FD-4A7D-A74C-4DB4D07E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1F6D2125-7D86-4D93-A5CB-0BCFE524B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12A20C10-8367-4EE7-84F1-DA8FC3201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7D2F7B40-09B0-4DD4-B504-7BE155EED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Rectangle 81">
              <a:extLst>
                <a:ext uri="{FF2B5EF4-FFF2-40B4-BE49-F238E27FC236}">
                  <a16:creationId xmlns:a16="http://schemas.microsoft.com/office/drawing/2014/main" id="{C6AD4D91-560B-4DF8-B52B-A6BF83A6E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3"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2770" name="Title 1"/>
          <p:cNvSpPr>
            <a:spLocks noGrp="1"/>
          </p:cNvSpPr>
          <p:nvPr>
            <p:ph type="title"/>
          </p:nvPr>
        </p:nvSpPr>
        <p:spPr>
          <a:xfrm>
            <a:off x="866216" y="973668"/>
            <a:ext cx="2350294" cy="1020232"/>
          </a:xfrm>
        </p:spPr>
        <p:txBody>
          <a:bodyPr>
            <a:normAutofit/>
          </a:bodyPr>
          <a:lstStyle/>
          <a:p>
            <a:pPr eaLnBrk="1" hangingPunct="1">
              <a:lnSpc>
                <a:spcPct val="90000"/>
              </a:lnSpc>
            </a:pPr>
            <a:r>
              <a:rPr lang="en-US" altLang="en-US" sz="2200" dirty="0"/>
              <a:t>Reconciliation Steps (Cont.)</a:t>
            </a:r>
          </a:p>
        </p:txBody>
      </p:sp>
      <p:sp>
        <p:nvSpPr>
          <p:cNvPr id="32771" name="Content Placeholder 2"/>
          <p:cNvSpPr>
            <a:spLocks noGrp="1"/>
          </p:cNvSpPr>
          <p:nvPr>
            <p:ph idx="1"/>
          </p:nvPr>
        </p:nvSpPr>
        <p:spPr>
          <a:xfrm>
            <a:off x="866216" y="2120900"/>
            <a:ext cx="2350294" cy="3898900"/>
          </a:xfrm>
        </p:spPr>
        <p:txBody>
          <a:bodyPr>
            <a:normAutofit/>
          </a:bodyPr>
          <a:lstStyle/>
          <a:p>
            <a:pPr eaLnBrk="1" hangingPunct="1">
              <a:lnSpc>
                <a:spcPct val="90000"/>
              </a:lnSpc>
              <a:buFont typeface="Wingdings 2" panose="05020102010507070707" pitchFamily="18" charset="2"/>
              <a:buChar char=""/>
            </a:pPr>
            <a:r>
              <a:rPr lang="en-US" altLang="en-US" sz="1400" b="1" dirty="0">
                <a:solidFill>
                  <a:schemeClr val="bg1"/>
                </a:solidFill>
              </a:rPr>
              <a:t>Inquire about items on the revenue report for which there is no documentation or items that have documentation but no accounting entry on the Revenue Detail Report.</a:t>
            </a:r>
            <a:br>
              <a:rPr lang="en-US" altLang="en-US" sz="1400" b="1" dirty="0">
                <a:solidFill>
                  <a:schemeClr val="bg1"/>
                </a:solidFill>
              </a:rPr>
            </a:br>
            <a:endParaRPr lang="en-US" altLang="en-US" sz="1400" b="1" dirty="0">
              <a:solidFill>
                <a:schemeClr val="bg1"/>
              </a:solidFill>
            </a:endParaRPr>
          </a:p>
          <a:p>
            <a:pPr eaLnBrk="1" hangingPunct="1">
              <a:lnSpc>
                <a:spcPct val="90000"/>
              </a:lnSpc>
              <a:buFont typeface="Wingdings 2" panose="05020102010507070707" pitchFamily="18" charset="2"/>
              <a:buChar char=""/>
            </a:pPr>
            <a:r>
              <a:rPr lang="en-US" altLang="en-US" sz="1400" b="1" dirty="0">
                <a:solidFill>
                  <a:schemeClr val="bg1"/>
                </a:solidFill>
              </a:rPr>
              <a:t>Clear all reconciling items ASAP.</a:t>
            </a:r>
            <a:br>
              <a:rPr lang="en-US" altLang="en-US" sz="1400" b="1" dirty="0">
                <a:solidFill>
                  <a:schemeClr val="bg1"/>
                </a:solidFill>
              </a:rPr>
            </a:br>
            <a:endParaRPr lang="en-US" altLang="en-US" sz="1400" b="1" dirty="0">
              <a:solidFill>
                <a:schemeClr val="bg1"/>
              </a:solidFill>
            </a:endParaRPr>
          </a:p>
          <a:p>
            <a:pPr eaLnBrk="1" hangingPunct="1">
              <a:lnSpc>
                <a:spcPct val="90000"/>
              </a:lnSpc>
              <a:buFont typeface="Wingdings 2" panose="05020102010507070707" pitchFamily="18" charset="2"/>
              <a:buChar char=""/>
            </a:pPr>
            <a:r>
              <a:rPr lang="en-US" altLang="en-US" sz="1400" b="1" dirty="0">
                <a:solidFill>
                  <a:schemeClr val="bg1"/>
                </a:solidFill>
              </a:rPr>
              <a:t>Sign and date reconciliation</a:t>
            </a:r>
          </a:p>
        </p:txBody>
      </p:sp>
      <p:pic>
        <p:nvPicPr>
          <p:cNvPr id="4" name="Picture 3" descr="Re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95955" y="1835111"/>
            <a:ext cx="4793650" cy="3187777"/>
          </a:xfrm>
          <a:prstGeom prst="rect">
            <a:avLst/>
          </a:prstGeom>
          <a:solidFill>
            <a:srgbClr val="FFFFFF">
              <a:shade val="85000"/>
            </a:srgbClr>
          </a:solidFill>
          <a:extLst>
            <a:ext uri="{91240B29-F687-4F45-9708-019B960494DF}">
              <a14:hiddenLine xmlns:a14="http://schemas.microsoft.com/office/drawing/2010/main" w="9525">
                <a:solidFill>
                  <a:srgbClr val="000000"/>
                </a:solidFill>
                <a:miter lim="800000"/>
                <a:headEnd/>
                <a:tailEnd/>
              </a14:hiddenLine>
            </a:ext>
          </a:extLst>
        </p:spPr>
      </p:pic>
      <p:sp>
        <p:nvSpPr>
          <p:cNvPr id="85" name="Rectangle 84">
            <a:extLst>
              <a:ext uri="{FF2B5EF4-FFF2-40B4-BE49-F238E27FC236}">
                <a16:creationId xmlns:a16="http://schemas.microsoft.com/office/drawing/2014/main" id="{BFD3DF8A-480D-4BB4-B603-B70596CFD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05143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866215" y="947920"/>
            <a:ext cx="6571060" cy="728480"/>
          </a:xfrm>
        </p:spPr>
        <p:txBody>
          <a:bodyPr>
            <a:normAutofit/>
          </a:bodyPr>
          <a:lstStyle/>
          <a:p>
            <a:pPr eaLnBrk="1" hangingPunct="1">
              <a:lnSpc>
                <a:spcPct val="90000"/>
              </a:lnSpc>
            </a:pPr>
            <a:r>
              <a:rPr lang="en-US" altLang="en-US" sz="2700" dirty="0"/>
              <a:t>Security and Confidential Information</a:t>
            </a:r>
          </a:p>
        </p:txBody>
      </p:sp>
      <p:pic>
        <p:nvPicPr>
          <p:cNvPr id="34820" name="Picture 3" descr="security_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63600" y="3473933"/>
            <a:ext cx="2273926" cy="1671198"/>
          </a:xfrm>
          <a:prstGeom prst="roundRect">
            <a:avLst>
              <a:gd name="adj" fmla="val 1858"/>
            </a:avLst>
          </a:prstGeom>
          <a:solidFill>
            <a:srgbClr val="FFFFFF">
              <a:shade val="85000"/>
            </a:srgbClr>
          </a:solidFill>
          <a:effectLst>
            <a:outerShdw blurRad="50800" dist="50800" dir="5400000" algn="tl" rotWithShape="0">
              <a:srgbClr val="000000">
                <a:alpha val="43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33795" name="Content Placeholder 2"/>
          <p:cNvSpPr>
            <a:spLocks noGrp="1"/>
          </p:cNvSpPr>
          <p:nvPr>
            <p:ph idx="1"/>
          </p:nvPr>
        </p:nvSpPr>
        <p:spPr>
          <a:xfrm>
            <a:off x="3481002" y="2603500"/>
            <a:ext cx="4913697" cy="3416300"/>
          </a:xfrm>
        </p:spPr>
        <p:txBody>
          <a:bodyPr anchor="ctr">
            <a:normAutofit/>
          </a:bodyPr>
          <a:lstStyle/>
          <a:p>
            <a:pPr eaLnBrk="1" hangingPunct="1">
              <a:lnSpc>
                <a:spcPct val="90000"/>
              </a:lnSpc>
              <a:buFont typeface="Wingdings 2" panose="05020102010507070707" pitchFamily="18" charset="2"/>
              <a:buChar char=""/>
            </a:pPr>
            <a:r>
              <a:rPr lang="en-US" altLang="en-US" sz="1500" b="1" dirty="0"/>
              <a:t>Confidential information generally consists of non-public information about a person. Confidential information includes but is not limited to:</a:t>
            </a:r>
          </a:p>
          <a:p>
            <a:pPr lvl="1">
              <a:lnSpc>
                <a:spcPct val="90000"/>
              </a:lnSpc>
              <a:buFont typeface="Wingdings 2" panose="05020102010507070707" pitchFamily="18" charset="2"/>
              <a:buChar char=""/>
            </a:pPr>
            <a:r>
              <a:rPr lang="en-US" altLang="en-US" sz="1500" b="1" dirty="0"/>
              <a:t>Social security numbers, driver’s license numbers, credit and debit card information, and financial account information.</a:t>
            </a:r>
            <a:br>
              <a:rPr lang="en-US" altLang="en-US" sz="1500" b="1" dirty="0"/>
            </a:br>
            <a:endParaRPr lang="en-US" altLang="en-US" sz="1500" b="1" dirty="0"/>
          </a:p>
          <a:p>
            <a:pPr eaLnBrk="1" hangingPunct="1">
              <a:lnSpc>
                <a:spcPct val="90000"/>
              </a:lnSpc>
              <a:buFont typeface="Wingdings 2" panose="05020102010507070707" pitchFamily="18" charset="2"/>
              <a:buChar char=""/>
            </a:pPr>
            <a:r>
              <a:rPr lang="en-US" altLang="en-US" sz="1500" b="1" dirty="0"/>
              <a:t>All employees with job duties that require them to handle confidential information are required to safeguard such information.</a:t>
            </a:r>
            <a:br>
              <a:rPr lang="en-US" altLang="en-US" sz="1500" b="1" dirty="0"/>
            </a:br>
            <a:endParaRPr lang="en-US" altLang="en-US" sz="1500" b="1" dirty="0"/>
          </a:p>
          <a:p>
            <a:pPr eaLnBrk="1" hangingPunct="1">
              <a:lnSpc>
                <a:spcPct val="90000"/>
              </a:lnSpc>
              <a:buFont typeface="Wingdings 2" panose="05020102010507070707" pitchFamily="18" charset="2"/>
              <a:buChar char=""/>
            </a:pPr>
            <a:r>
              <a:rPr lang="en-US" altLang="en-US" sz="1500" b="1" dirty="0"/>
              <a:t>Do not make copies of checks or keep</a:t>
            </a:r>
            <a:br>
              <a:rPr lang="en-US" altLang="en-US" sz="1500" b="1" dirty="0"/>
            </a:br>
            <a:r>
              <a:rPr lang="en-US" altLang="en-US" sz="1500" b="1" dirty="0"/>
              <a:t>credit card numbers on file</a:t>
            </a:r>
          </a:p>
          <a:p>
            <a:pPr eaLnBrk="1" hangingPunct="1">
              <a:lnSpc>
                <a:spcPct val="90000"/>
              </a:lnSpc>
              <a:buFont typeface="Wingdings 2" pitchFamily="18" charset="2"/>
              <a:buNone/>
            </a:pPr>
            <a:endParaRPr lang="en-US" altLang="en-US" sz="1500" dirty="0"/>
          </a:p>
          <a:p>
            <a:pPr eaLnBrk="1" hangingPunct="1">
              <a:lnSpc>
                <a:spcPct val="90000"/>
              </a:lnSpc>
            </a:pPr>
            <a:endParaRPr lang="en-US" altLang="en-US" sz="1500" dirty="0"/>
          </a:p>
        </p:txBody>
      </p:sp>
    </p:spTree>
    <p:extLst>
      <p:ext uri="{BB962C8B-B14F-4D97-AF65-F5344CB8AC3E}">
        <p14:creationId xmlns:p14="http://schemas.microsoft.com/office/powerpoint/2010/main" val="3412270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6" name="Oval 75">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Rectangle 81">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6"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4818" name="Title 1"/>
          <p:cNvSpPr>
            <a:spLocks noGrp="1"/>
          </p:cNvSpPr>
          <p:nvPr>
            <p:ph type="title"/>
          </p:nvPr>
        </p:nvSpPr>
        <p:spPr>
          <a:xfrm>
            <a:off x="866216" y="973667"/>
            <a:ext cx="2206657" cy="4833745"/>
          </a:xfrm>
        </p:spPr>
        <p:txBody>
          <a:bodyPr>
            <a:normAutofit/>
          </a:bodyPr>
          <a:lstStyle/>
          <a:p>
            <a:pPr eaLnBrk="1" hangingPunct="1"/>
            <a:r>
              <a:rPr lang="en-US" altLang="en-US" sz="2500" dirty="0">
                <a:solidFill>
                  <a:srgbClr val="EBEBEB"/>
                </a:solidFill>
              </a:rPr>
              <a:t>THINGS TO REMEMBER!!!</a:t>
            </a:r>
          </a:p>
        </p:txBody>
      </p:sp>
      <p:sp>
        <p:nvSpPr>
          <p:cNvPr id="88" name="Rectangle 87">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4821" name="Content Placeholder 2">
            <a:extLst>
              <a:ext uri="{FF2B5EF4-FFF2-40B4-BE49-F238E27FC236}">
                <a16:creationId xmlns:a16="http://schemas.microsoft.com/office/drawing/2014/main" id="{936DD885-9ACF-4B50-BCBD-CE47A416C7EF}"/>
              </a:ext>
            </a:extLst>
          </p:cNvPr>
          <p:cNvGraphicFramePr>
            <a:graphicFrameLocks noGrp="1"/>
          </p:cNvGraphicFramePr>
          <p:nvPr>
            <p:ph idx="1"/>
            <p:extLst>
              <p:ext uri="{D42A27DB-BD31-4B8C-83A1-F6EECF244321}">
                <p14:modId xmlns:p14="http://schemas.microsoft.com/office/powerpoint/2010/main" val="1655055782"/>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646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200" y="507841"/>
            <a:ext cx="4572000" cy="711359"/>
          </a:xfrm>
        </p:spPr>
        <p:txBody>
          <a:bodyPr/>
          <a:lstStyle/>
          <a:p>
            <a:pPr algn="ctr" eaLnBrk="1" hangingPunct="1"/>
            <a:r>
              <a:rPr lang="en-US" altLang="en-US" sz="4000" dirty="0">
                <a:solidFill>
                  <a:schemeClr val="accent6"/>
                </a:solidFill>
              </a:rPr>
              <a:t>Audit Findings</a:t>
            </a:r>
          </a:p>
        </p:txBody>
      </p:sp>
      <p:sp>
        <p:nvSpPr>
          <p:cNvPr id="35843" name="Content Placeholder 2"/>
          <p:cNvSpPr>
            <a:spLocks noGrp="1"/>
          </p:cNvSpPr>
          <p:nvPr>
            <p:ph sz="half" idx="1"/>
          </p:nvPr>
        </p:nvSpPr>
        <p:spPr>
          <a:xfrm>
            <a:off x="609600" y="2590800"/>
            <a:ext cx="4114800" cy="4038600"/>
          </a:xfrm>
        </p:spPr>
        <p:txBody>
          <a:bodyPr>
            <a:normAutofit fontScale="85000" lnSpcReduction="20000"/>
          </a:bodyPr>
          <a:lstStyle/>
          <a:p>
            <a:pPr eaLnBrk="1" hangingPunct="1">
              <a:buFont typeface="Wingdings 2" panose="05020102010507070707" pitchFamily="18" charset="2"/>
              <a:buChar char=""/>
            </a:pPr>
            <a:r>
              <a:rPr lang="en-US" altLang="en-US" sz="2400" b="1" dirty="0"/>
              <a:t>Not creating receipts or maintaining a mail log </a:t>
            </a:r>
          </a:p>
          <a:p>
            <a:pPr eaLnBrk="1" hangingPunct="1">
              <a:buFont typeface="Wingdings 2" panose="05020102010507070707" pitchFamily="18" charset="2"/>
              <a:buChar char=""/>
            </a:pPr>
            <a:r>
              <a:rPr lang="en-US" altLang="en-US" sz="2400" b="1" dirty="0"/>
              <a:t>Disbursements made from cash receipts prior to deposit</a:t>
            </a:r>
          </a:p>
          <a:p>
            <a:pPr eaLnBrk="1" hangingPunct="1">
              <a:buFont typeface="Wingdings 2" panose="05020102010507070707" pitchFamily="18" charset="2"/>
              <a:buChar char=""/>
            </a:pPr>
            <a:r>
              <a:rPr lang="en-US" altLang="en-US" sz="2400" b="1" dirty="0"/>
              <a:t>No reconciliation of revenue going back to the source documents.</a:t>
            </a:r>
          </a:p>
          <a:p>
            <a:pPr eaLnBrk="1" hangingPunct="1">
              <a:buFont typeface="Wingdings 2" panose="05020102010507070707" pitchFamily="18" charset="2"/>
              <a:buChar char=""/>
            </a:pPr>
            <a:r>
              <a:rPr lang="en-US" altLang="en-US" sz="2400" b="1" dirty="0"/>
              <a:t>Timeliness of deposits</a:t>
            </a:r>
          </a:p>
          <a:p>
            <a:pPr eaLnBrk="1" hangingPunct="1">
              <a:buFont typeface="Wingdings 2" panose="05020102010507070707" pitchFamily="18" charset="2"/>
              <a:buChar char=""/>
            </a:pPr>
            <a:r>
              <a:rPr lang="en-US" altLang="en-US" sz="2400" b="1" dirty="0"/>
              <a:t>Receipt numbers not included with the web deposit description</a:t>
            </a:r>
          </a:p>
          <a:p>
            <a:pPr marL="0" indent="0" eaLnBrk="1" hangingPunct="1">
              <a:buNone/>
            </a:pPr>
            <a:br>
              <a:rPr lang="en-US" altLang="en-US" sz="1600" dirty="0"/>
            </a:br>
            <a:endParaRPr lang="en-US" altLang="en-US" sz="1600" dirty="0"/>
          </a:p>
          <a:p>
            <a:pPr eaLnBrk="1" hangingPunct="1"/>
            <a:endParaRPr lang="en-US" altLang="en-US" sz="1600" dirty="0"/>
          </a:p>
          <a:p>
            <a:pPr marL="0" indent="0" eaLnBrk="1" hangingPunct="1">
              <a:buNone/>
            </a:pPr>
            <a:endParaRPr lang="en-US" altLang="en-US" sz="1600" dirty="0"/>
          </a:p>
          <a:p>
            <a:pPr eaLnBrk="1" hangingPunct="1">
              <a:buFont typeface="Wingdings 2" pitchFamily="18" charset="2"/>
              <a:buNone/>
            </a:pPr>
            <a:endParaRPr lang="en-US" altLang="en-US" sz="1600" dirty="0"/>
          </a:p>
          <a:p>
            <a:pPr eaLnBrk="1" hangingPunct="1">
              <a:buFont typeface="Wingdings 2" pitchFamily="18" charset="2"/>
              <a:buNone/>
            </a:pPr>
            <a:endParaRPr lang="en-US" altLang="en-US" dirty="0"/>
          </a:p>
        </p:txBody>
      </p:sp>
      <p:sp>
        <p:nvSpPr>
          <p:cNvPr id="35844" name="Content Placeholder 3"/>
          <p:cNvSpPr>
            <a:spLocks noGrp="1"/>
          </p:cNvSpPr>
          <p:nvPr>
            <p:ph sz="half" idx="2"/>
          </p:nvPr>
        </p:nvSpPr>
        <p:spPr>
          <a:xfrm>
            <a:off x="4933950" y="2590800"/>
            <a:ext cx="3749675" cy="3657600"/>
          </a:xfrm>
        </p:spPr>
        <p:txBody>
          <a:bodyPr>
            <a:noAutofit/>
          </a:bodyPr>
          <a:lstStyle/>
          <a:p>
            <a:pPr>
              <a:buFont typeface="Wingdings 2" panose="05020102010507070707" pitchFamily="18" charset="2"/>
              <a:buChar char=""/>
            </a:pPr>
            <a:r>
              <a:rPr lang="en-US" altLang="en-US" sz="2000" b="1" dirty="0"/>
              <a:t>Separation of Duties</a:t>
            </a:r>
            <a:endParaRPr lang="en-US" altLang="en-US" sz="2000" dirty="0"/>
          </a:p>
          <a:p>
            <a:pPr>
              <a:buFont typeface="Wingdings 2" panose="05020102010507070707" pitchFamily="18" charset="2"/>
              <a:buChar char=""/>
            </a:pPr>
            <a:r>
              <a:rPr lang="en-US" altLang="en-US" sz="2000" b="1" dirty="0"/>
              <a:t>No A/R follow up-follow up on bad debts</a:t>
            </a:r>
          </a:p>
          <a:p>
            <a:pPr>
              <a:buFont typeface="Wingdings 2" panose="05020102010507070707" pitchFamily="18" charset="2"/>
              <a:buChar char=""/>
            </a:pPr>
            <a:r>
              <a:rPr lang="en-US" altLang="en-US" sz="2000" b="1" dirty="0"/>
              <a:t>Reconciliation not signed and dated</a:t>
            </a:r>
          </a:p>
          <a:p>
            <a:pPr>
              <a:buFont typeface="Wingdings 2" panose="05020102010507070707" pitchFamily="18" charset="2"/>
              <a:buChar char=""/>
            </a:pPr>
            <a:r>
              <a:rPr lang="en-US" altLang="en-US" sz="2000" b="1" dirty="0"/>
              <a:t>Voided receipts not approved by supervisor</a:t>
            </a:r>
          </a:p>
        </p:txBody>
      </p:sp>
    </p:spTree>
    <p:extLst>
      <p:ext uri="{BB962C8B-B14F-4D97-AF65-F5344CB8AC3E}">
        <p14:creationId xmlns:p14="http://schemas.microsoft.com/office/powerpoint/2010/main" val="348964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812641"/>
            <a:ext cx="7620000" cy="711359"/>
          </a:xfrm>
        </p:spPr>
        <p:txBody>
          <a:bodyPr/>
          <a:lstStyle/>
          <a:p>
            <a:pPr eaLnBrk="1" hangingPunct="1"/>
            <a:r>
              <a:rPr lang="en-US" altLang="en-US" sz="4000" dirty="0">
                <a:solidFill>
                  <a:schemeClr val="accent6"/>
                </a:solidFill>
              </a:rPr>
              <a:t>Services Offered by Cash and Treasury</a:t>
            </a:r>
          </a:p>
        </p:txBody>
      </p:sp>
      <p:sp>
        <p:nvSpPr>
          <p:cNvPr id="36867" name="Content Placeholder 4"/>
          <p:cNvSpPr>
            <a:spLocks noGrp="1"/>
          </p:cNvSpPr>
          <p:nvPr>
            <p:ph idx="1"/>
          </p:nvPr>
        </p:nvSpPr>
        <p:spPr>
          <a:xfrm>
            <a:off x="609601" y="2590800"/>
            <a:ext cx="7924800" cy="3530600"/>
          </a:xfrm>
        </p:spPr>
        <p:txBody>
          <a:bodyPr/>
          <a:lstStyle/>
          <a:p>
            <a:pPr eaLnBrk="1" hangingPunct="1">
              <a:buFont typeface="Wingdings 2" panose="05020102010507070707" pitchFamily="18" charset="2"/>
              <a:buChar char=""/>
            </a:pPr>
            <a:r>
              <a:rPr lang="en-US" altLang="en-US" sz="2000" b="1" dirty="0"/>
              <a:t>E-Commerce/CU Marketplace</a:t>
            </a:r>
          </a:p>
          <a:p>
            <a:pPr eaLnBrk="1" hangingPunct="1">
              <a:buFont typeface="Wingdings 2" panose="05020102010507070707" pitchFamily="18" charset="2"/>
              <a:buChar char=""/>
            </a:pPr>
            <a:endParaRPr lang="en-US" altLang="en-US" sz="2000" b="1" dirty="0"/>
          </a:p>
          <a:p>
            <a:pPr eaLnBrk="1" hangingPunct="1">
              <a:buFont typeface="Wingdings 2" panose="05020102010507070707" pitchFamily="18" charset="2"/>
              <a:buChar char=""/>
            </a:pPr>
            <a:r>
              <a:rPr lang="en-US" altLang="en-US" sz="2000" b="1" dirty="0"/>
              <a:t>Merchant Card Services</a:t>
            </a:r>
            <a:br>
              <a:rPr lang="en-US" altLang="en-US" sz="2000" b="1" dirty="0"/>
            </a:br>
            <a:endParaRPr lang="en-US" altLang="en-US" sz="2000" b="1" dirty="0"/>
          </a:p>
          <a:p>
            <a:pPr eaLnBrk="1" hangingPunct="1">
              <a:buFont typeface="Wingdings 2" panose="05020102010507070707" pitchFamily="18" charset="2"/>
              <a:buChar char=""/>
            </a:pPr>
            <a:r>
              <a:rPr lang="en-US" altLang="en-US" sz="2000" b="1" dirty="0"/>
              <a:t>Banking Services</a:t>
            </a:r>
            <a:br>
              <a:rPr lang="en-US" altLang="en-US" sz="2000" b="1" dirty="0"/>
            </a:br>
            <a:endParaRPr lang="en-US" altLang="en-US" sz="2000" b="1" dirty="0"/>
          </a:p>
          <a:p>
            <a:pPr eaLnBrk="1" hangingPunct="1">
              <a:buFont typeface="Wingdings 2" panose="05020102010507070707" pitchFamily="18" charset="2"/>
              <a:buChar char=""/>
            </a:pPr>
            <a:r>
              <a:rPr lang="en-US" altLang="en-US" sz="2000" b="1" dirty="0"/>
              <a:t>Petty Cash/Change Funds</a:t>
            </a:r>
            <a:br>
              <a:rPr lang="en-US" altLang="en-US" sz="2000" b="1" dirty="0"/>
            </a:br>
            <a:endParaRPr lang="en-US" altLang="en-US" sz="2000" b="1" dirty="0"/>
          </a:p>
          <a:p>
            <a:pPr eaLnBrk="1" hangingPunct="1">
              <a:buFont typeface="Wingdings 2" panose="05020102010507070707" pitchFamily="18" charset="2"/>
              <a:buChar char=""/>
            </a:pPr>
            <a:r>
              <a:rPr lang="en-US" altLang="en-US" sz="2000" b="1" dirty="0"/>
              <a:t>Travel Advances</a:t>
            </a:r>
          </a:p>
          <a:p>
            <a:pPr marL="0" indent="0" eaLnBrk="1" hangingPunct="1">
              <a:buNone/>
            </a:pPr>
            <a:endParaRPr lang="en-US" altLang="en-US" dirty="0"/>
          </a:p>
        </p:txBody>
      </p:sp>
    </p:spTree>
    <p:extLst>
      <p:ext uri="{BB962C8B-B14F-4D97-AF65-F5344CB8AC3E}">
        <p14:creationId xmlns:p14="http://schemas.microsoft.com/office/powerpoint/2010/main" val="43876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73">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272" name="Oval 75">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273" name="Oval 77">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Rectangle 81">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6"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1266" name="Title 1"/>
          <p:cNvSpPr>
            <a:spLocks noGrp="1"/>
          </p:cNvSpPr>
          <p:nvPr>
            <p:ph type="title"/>
          </p:nvPr>
        </p:nvSpPr>
        <p:spPr>
          <a:xfrm>
            <a:off x="866216" y="973667"/>
            <a:ext cx="2206657" cy="4833745"/>
          </a:xfrm>
        </p:spPr>
        <p:txBody>
          <a:bodyPr>
            <a:normAutofit/>
          </a:bodyPr>
          <a:lstStyle/>
          <a:p>
            <a:pPr eaLnBrk="1" fontAlgn="auto" hangingPunct="1">
              <a:spcAft>
                <a:spcPts val="0"/>
              </a:spcAft>
              <a:defRPr/>
            </a:pPr>
            <a:r>
              <a:rPr lang="en-US" altLang="en-US" sz="3000" dirty="0">
                <a:solidFill>
                  <a:srgbClr val="EBEBEB"/>
                </a:solidFill>
              </a:rPr>
              <a:t>Separation of Duties for Receipt &amp; Handling of Funds </a:t>
            </a:r>
          </a:p>
        </p:txBody>
      </p:sp>
      <p:sp>
        <p:nvSpPr>
          <p:cNvPr id="88" name="Rectangle 87">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1274" name="Content Placeholder 2">
            <a:extLst>
              <a:ext uri="{FF2B5EF4-FFF2-40B4-BE49-F238E27FC236}">
                <a16:creationId xmlns:a16="http://schemas.microsoft.com/office/drawing/2014/main" id="{1B715C2D-3169-4AB6-9078-458833F64FE1}"/>
              </a:ext>
            </a:extLst>
          </p:cNvPr>
          <p:cNvGraphicFramePr>
            <a:graphicFrameLocks noGrp="1"/>
          </p:cNvGraphicFramePr>
          <p:nvPr>
            <p:ph idx="1"/>
            <p:extLst>
              <p:ext uri="{D42A27DB-BD31-4B8C-83A1-F6EECF244321}">
                <p14:modId xmlns:p14="http://schemas.microsoft.com/office/powerpoint/2010/main" val="3188860041"/>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0895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198438"/>
            <a:ext cx="4495800" cy="1401762"/>
          </a:xfrm>
        </p:spPr>
        <p:txBody>
          <a:bodyPr/>
          <a:lstStyle/>
          <a:p>
            <a:pPr algn="ctr" eaLnBrk="1" hangingPunct="1"/>
            <a:r>
              <a:rPr lang="en-US" altLang="en-US" sz="4000" dirty="0">
                <a:solidFill>
                  <a:schemeClr val="accent6"/>
                </a:solidFill>
              </a:rPr>
              <a:t>Ethics/Safety Line</a:t>
            </a:r>
          </a:p>
        </p:txBody>
      </p:sp>
      <p:sp>
        <p:nvSpPr>
          <p:cNvPr id="37891" name="Content Placeholder 2"/>
          <p:cNvSpPr>
            <a:spLocks noGrp="1"/>
          </p:cNvSpPr>
          <p:nvPr>
            <p:ph idx="1"/>
          </p:nvPr>
        </p:nvSpPr>
        <p:spPr>
          <a:xfrm>
            <a:off x="533401" y="2565400"/>
            <a:ext cx="8077200" cy="3530600"/>
          </a:xfrm>
        </p:spPr>
        <p:txBody>
          <a:bodyPr>
            <a:normAutofit lnSpcReduction="10000"/>
          </a:bodyPr>
          <a:lstStyle/>
          <a:p>
            <a:pPr marL="0" indent="0" algn="ctr" eaLnBrk="1" hangingPunct="1">
              <a:buFont typeface="Wingdings 2" pitchFamily="18" charset="2"/>
              <a:buNone/>
            </a:pPr>
            <a:r>
              <a:rPr lang="en-US" altLang="en-US" sz="2000" b="1" dirty="0"/>
              <a:t>The Ethics/Safety Line is a confidential service hosted by Lighthouse Services, a third-party vendor. Concerns may be anonymously reported via the web or by phone. </a:t>
            </a:r>
          </a:p>
          <a:p>
            <a:pPr algn="ctr" eaLnBrk="1" hangingPunct="1">
              <a:buFont typeface="Wingdings 2" pitchFamily="18" charset="2"/>
              <a:buNone/>
            </a:pPr>
            <a:r>
              <a:rPr lang="en-US" altLang="en-US" sz="2000" b="1" dirty="0">
                <a:hlinkClick r:id="rId2"/>
              </a:rPr>
              <a:t>www.clemson.edu/administration/internalaudit/ethicsline.html</a:t>
            </a:r>
            <a:r>
              <a:rPr lang="en-US" altLang="en-US" sz="2000" b="1" dirty="0"/>
              <a:t> </a:t>
            </a:r>
          </a:p>
          <a:p>
            <a:pPr algn="ctr" eaLnBrk="1" hangingPunct="1">
              <a:buFont typeface="Wingdings 2" pitchFamily="18" charset="2"/>
              <a:buNone/>
            </a:pPr>
            <a:endParaRPr lang="en-US" altLang="en-US" sz="2000" b="1" dirty="0"/>
          </a:p>
          <a:p>
            <a:pPr algn="ctr" eaLnBrk="1" hangingPunct="1">
              <a:buFont typeface="Wingdings 2" pitchFamily="18" charset="2"/>
              <a:buNone/>
            </a:pPr>
            <a:r>
              <a:rPr lang="en-US" altLang="en-US" sz="2000" b="1" dirty="0"/>
              <a:t>Toll Free: 1-877-503-7283</a:t>
            </a:r>
          </a:p>
          <a:p>
            <a:pPr algn="ctr" eaLnBrk="1" hangingPunct="1">
              <a:buFont typeface="Wingdings 2" pitchFamily="18" charset="2"/>
              <a:buNone/>
            </a:pPr>
            <a:r>
              <a:rPr lang="en-US" altLang="en-US" sz="2000" b="1" dirty="0">
                <a:hlinkClick r:id="rId3"/>
              </a:rPr>
              <a:t>http://www.lighthouse-services.com/clemson</a:t>
            </a:r>
            <a:r>
              <a:rPr lang="en-US" altLang="en-US" sz="2000" b="1" dirty="0"/>
              <a:t> </a:t>
            </a:r>
          </a:p>
          <a:p>
            <a:pPr algn="ctr" eaLnBrk="1" hangingPunct="1">
              <a:buFont typeface="Wingdings 2" pitchFamily="18" charset="2"/>
              <a:buNone/>
            </a:pPr>
            <a:endParaRPr lang="en-US" altLang="en-US" sz="2000" b="1" dirty="0"/>
          </a:p>
          <a:p>
            <a:pPr algn="ctr" eaLnBrk="1" hangingPunct="1">
              <a:buFont typeface="Wingdings 2" pitchFamily="18" charset="2"/>
              <a:buNone/>
            </a:pPr>
            <a:r>
              <a:rPr lang="en-US" altLang="en-US" sz="2000" b="1" dirty="0"/>
              <a:t>Available 24 hours a day, seven days a week.</a:t>
            </a:r>
          </a:p>
          <a:p>
            <a:pPr algn="ctr" eaLnBrk="1" hangingPunct="1">
              <a:buFont typeface="Wingdings 2" pitchFamily="18" charset="2"/>
              <a:buNone/>
            </a:pPr>
            <a:endParaRPr lang="en-US" altLang="en-US" b="1" dirty="0"/>
          </a:p>
          <a:p>
            <a:pPr algn="ctr" eaLnBrk="1" hangingPunct="1">
              <a:buFont typeface="Wingdings 2" pitchFamily="18" charset="2"/>
              <a:buNone/>
            </a:pPr>
            <a:endParaRPr lang="en-US" altLang="en-US" dirty="0"/>
          </a:p>
          <a:p>
            <a:pPr algn="ctr" eaLnBrk="1" hangingPunct="1">
              <a:buFont typeface="Wingdings 2" pitchFamily="18" charset="2"/>
              <a:buNone/>
            </a:pPr>
            <a:endParaRPr lang="en-US" altLang="en-US" dirty="0"/>
          </a:p>
        </p:txBody>
      </p:sp>
    </p:spTree>
    <p:extLst>
      <p:ext uri="{BB962C8B-B14F-4D97-AF65-F5344CB8AC3E}">
        <p14:creationId xmlns:p14="http://schemas.microsoft.com/office/powerpoint/2010/main" val="99066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228600"/>
            <a:ext cx="4876800" cy="1325562"/>
          </a:xfrm>
        </p:spPr>
        <p:txBody>
          <a:bodyPr/>
          <a:lstStyle/>
          <a:p>
            <a:pPr algn="ctr" eaLnBrk="1" hangingPunct="1"/>
            <a:r>
              <a:rPr lang="en-US" altLang="en-US" sz="4000" dirty="0">
                <a:solidFill>
                  <a:schemeClr val="accent6"/>
                </a:solidFill>
              </a:rPr>
              <a:t>Points of Contact</a:t>
            </a:r>
          </a:p>
        </p:txBody>
      </p:sp>
      <p:sp>
        <p:nvSpPr>
          <p:cNvPr id="38915" name="Content Placeholder 2"/>
          <p:cNvSpPr>
            <a:spLocks noGrp="1"/>
          </p:cNvSpPr>
          <p:nvPr>
            <p:ph idx="1"/>
          </p:nvPr>
        </p:nvSpPr>
        <p:spPr>
          <a:xfrm>
            <a:off x="533401" y="2489200"/>
            <a:ext cx="8077200" cy="3530600"/>
          </a:xfrm>
        </p:spPr>
        <p:txBody>
          <a:bodyPr>
            <a:normAutofit fontScale="92500" lnSpcReduction="10000"/>
          </a:bodyPr>
          <a:lstStyle/>
          <a:p>
            <a:pPr algn="ctr" eaLnBrk="1" hangingPunct="1">
              <a:buFont typeface="Wingdings 2" pitchFamily="18" charset="2"/>
              <a:buNone/>
            </a:pPr>
            <a:endParaRPr lang="en-US" altLang="en-US" dirty="0"/>
          </a:p>
          <a:p>
            <a:pPr algn="ctr" eaLnBrk="1" hangingPunct="1">
              <a:buFont typeface="Wingdings 2" pitchFamily="18" charset="2"/>
              <a:buNone/>
            </a:pPr>
            <a:r>
              <a:rPr lang="en-US" altLang="en-US" sz="2200" b="1" dirty="0"/>
              <a:t>Gail Winchester</a:t>
            </a:r>
          </a:p>
          <a:p>
            <a:pPr algn="ctr" eaLnBrk="1" hangingPunct="1">
              <a:buFont typeface="Wingdings 2" pitchFamily="18" charset="2"/>
              <a:buNone/>
            </a:pPr>
            <a:r>
              <a:rPr lang="en-US" altLang="en-US" sz="2200" b="1" dirty="0"/>
              <a:t>Cash Management Analyst</a:t>
            </a:r>
          </a:p>
          <a:p>
            <a:pPr algn="ctr" eaLnBrk="1" hangingPunct="1">
              <a:buFont typeface="Wingdings 2" pitchFamily="18" charset="2"/>
              <a:buNone/>
            </a:pPr>
            <a:r>
              <a:rPr lang="en-US" altLang="en-US" sz="2200" b="1" dirty="0"/>
              <a:t>Cash and Treasury Services</a:t>
            </a:r>
          </a:p>
          <a:p>
            <a:pPr algn="ctr" eaLnBrk="1" hangingPunct="1">
              <a:buFont typeface="Wingdings 2" pitchFamily="18" charset="2"/>
              <a:buNone/>
            </a:pPr>
            <a:r>
              <a:rPr lang="en-US" altLang="en-US" sz="2200" b="1" dirty="0"/>
              <a:t>864-656-5601</a:t>
            </a:r>
          </a:p>
          <a:p>
            <a:pPr algn="ctr" eaLnBrk="1" hangingPunct="1">
              <a:buFont typeface="Wingdings 2" pitchFamily="18" charset="2"/>
              <a:buNone/>
            </a:pPr>
            <a:r>
              <a:rPr lang="en-US" altLang="en-US" sz="2200" b="1" dirty="0">
                <a:hlinkClick r:id="rId2"/>
              </a:rPr>
              <a:t>gailg@clemson.edu</a:t>
            </a:r>
            <a:r>
              <a:rPr lang="en-US" altLang="en-US" sz="2200" b="1" dirty="0"/>
              <a:t>  </a:t>
            </a:r>
          </a:p>
          <a:p>
            <a:pPr algn="ctr" eaLnBrk="1" hangingPunct="1">
              <a:buFont typeface="Wingdings 2" pitchFamily="18" charset="2"/>
              <a:buNone/>
            </a:pPr>
            <a:endParaRPr lang="en-US" altLang="en-US" sz="2200" b="1" dirty="0"/>
          </a:p>
          <a:p>
            <a:pPr algn="ctr" eaLnBrk="1" hangingPunct="1">
              <a:buFont typeface="Wingdings 2" pitchFamily="18" charset="2"/>
              <a:buNone/>
            </a:pPr>
            <a:r>
              <a:rPr lang="en-US" altLang="en-US" sz="2200" b="1" dirty="0">
                <a:hlinkClick r:id="rId3"/>
              </a:rPr>
              <a:t>http://www.clemson.edu/cfo/cash-treasury/cash-receipting/index.html</a:t>
            </a:r>
            <a:r>
              <a:rPr lang="en-US" altLang="en-US" sz="2200" b="1" dirty="0"/>
              <a:t> </a:t>
            </a:r>
          </a:p>
        </p:txBody>
      </p:sp>
    </p:spTree>
    <p:extLst>
      <p:ext uri="{BB962C8B-B14F-4D97-AF65-F5344CB8AC3E}">
        <p14:creationId xmlns:p14="http://schemas.microsoft.com/office/powerpoint/2010/main" val="3479015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533400"/>
            <a:ext cx="8229600" cy="1447800"/>
          </a:xfrm>
        </p:spPr>
        <p:txBody>
          <a:bodyPr/>
          <a:lstStyle/>
          <a:p>
            <a:pPr eaLnBrk="1" hangingPunct="1"/>
            <a:r>
              <a:rPr lang="en-US" altLang="en-US" sz="4000" dirty="0">
                <a:solidFill>
                  <a:schemeClr val="bg1"/>
                </a:solidFill>
              </a:rPr>
              <a:t>Internal Audit</a:t>
            </a:r>
            <a:br>
              <a:rPr lang="en-US" altLang="en-US" dirty="0">
                <a:solidFill>
                  <a:schemeClr val="accent2">
                    <a:lumMod val="60000"/>
                    <a:lumOff val="40000"/>
                  </a:schemeClr>
                </a:solidFill>
              </a:rPr>
            </a:br>
            <a:endParaRPr lang="en-US" altLang="en-US" sz="4400" dirty="0">
              <a:solidFill>
                <a:schemeClr val="accent2">
                  <a:lumMod val="60000"/>
                  <a:lumOff val="40000"/>
                </a:schemeClr>
              </a:solidFill>
            </a:endParaRPr>
          </a:p>
        </p:txBody>
      </p:sp>
      <p:graphicFrame>
        <p:nvGraphicFramePr>
          <p:cNvPr id="7" name="Table 6">
            <a:extLst>
              <a:ext uri="{FF2B5EF4-FFF2-40B4-BE49-F238E27FC236}">
                <a16:creationId xmlns:a16="http://schemas.microsoft.com/office/drawing/2014/main" id="{340AC198-0795-9075-48AD-B2007C7C063A}"/>
              </a:ext>
            </a:extLst>
          </p:cNvPr>
          <p:cNvGraphicFramePr>
            <a:graphicFrameLocks noGrp="1"/>
          </p:cNvGraphicFramePr>
          <p:nvPr>
            <p:extLst>
              <p:ext uri="{D42A27DB-BD31-4B8C-83A1-F6EECF244321}">
                <p14:modId xmlns:p14="http://schemas.microsoft.com/office/powerpoint/2010/main" val="1522820162"/>
              </p:ext>
            </p:extLst>
          </p:nvPr>
        </p:nvGraphicFramePr>
        <p:xfrm>
          <a:off x="466724" y="3730081"/>
          <a:ext cx="8448676" cy="2623094"/>
        </p:xfrm>
        <a:graphic>
          <a:graphicData uri="http://schemas.openxmlformats.org/drawingml/2006/table">
            <a:tbl>
              <a:tblPr firstRow="1" firstCol="1" bandRow="1"/>
              <a:tblGrid>
                <a:gridCol w="2111843">
                  <a:extLst>
                    <a:ext uri="{9D8B030D-6E8A-4147-A177-3AD203B41FA5}">
                      <a16:colId xmlns:a16="http://schemas.microsoft.com/office/drawing/2014/main" val="311504698"/>
                    </a:ext>
                  </a:extLst>
                </a:gridCol>
                <a:gridCol w="2111843">
                  <a:extLst>
                    <a:ext uri="{9D8B030D-6E8A-4147-A177-3AD203B41FA5}">
                      <a16:colId xmlns:a16="http://schemas.microsoft.com/office/drawing/2014/main" val="1871740"/>
                    </a:ext>
                  </a:extLst>
                </a:gridCol>
                <a:gridCol w="2112495">
                  <a:extLst>
                    <a:ext uri="{9D8B030D-6E8A-4147-A177-3AD203B41FA5}">
                      <a16:colId xmlns:a16="http://schemas.microsoft.com/office/drawing/2014/main" val="450152954"/>
                    </a:ext>
                  </a:extLst>
                </a:gridCol>
                <a:gridCol w="2112495">
                  <a:extLst>
                    <a:ext uri="{9D8B030D-6E8A-4147-A177-3AD203B41FA5}">
                      <a16:colId xmlns:a16="http://schemas.microsoft.com/office/drawing/2014/main" val="3406921756"/>
                    </a:ext>
                  </a:extLst>
                </a:gridCol>
              </a:tblGrid>
              <a:tr h="1311547">
                <a:tc>
                  <a:txBody>
                    <a:bodyPr/>
                    <a:lstStyle/>
                    <a:p>
                      <a:pPr marL="0" marR="0">
                        <a:spcBef>
                          <a:spcPts val="0"/>
                        </a:spcBef>
                        <a:spcAft>
                          <a:spcPts val="1500"/>
                        </a:spcAft>
                      </a:pPr>
                      <a:r>
                        <a:rPr lang="en-US" sz="1200" b="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Adam Fisher</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Director</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b="1" u="sng">
                          <a:solidFill>
                            <a:srgbClr val="B94700"/>
                          </a:solidFill>
                          <a:effectLst/>
                          <a:latin typeface="Verdana" panose="020B0604030504040204" pitchFamily="34" charset="0"/>
                          <a:ea typeface="Times New Roman" panose="02020603050405020304" pitchFamily="18" charset="0"/>
                          <a:cs typeface="Times New Roman" panose="02020603050405020304" pitchFamily="18" charset="0"/>
                          <a:hlinkClick r:id="rId2"/>
                        </a:rPr>
                        <a:t>fishera@clemson.edu</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864-656-4897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2905" marR="52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500"/>
                        </a:spcAft>
                      </a:pPr>
                      <a:r>
                        <a:rPr lang="en-US" sz="12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Arthur Leonard</a:t>
                      </a:r>
                      <a:b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Assistant Director</a:t>
                      </a:r>
                      <a:b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b="1" u="sng" dirty="0">
                          <a:solidFill>
                            <a:srgbClr val="B94700"/>
                          </a:solidFill>
                          <a:effectLst/>
                          <a:latin typeface="Verdana" panose="020B0604030504040204" pitchFamily="34" charset="0"/>
                          <a:ea typeface="Times New Roman" panose="02020603050405020304" pitchFamily="18" charset="0"/>
                          <a:cs typeface="Times New Roman" panose="02020603050405020304" pitchFamily="18" charset="0"/>
                          <a:hlinkClick r:id="rId3"/>
                        </a:rPr>
                        <a:t>ajleona@clemson.edu</a:t>
                      </a:r>
                      <a:b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864-656-4899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05" marR="52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500"/>
                        </a:spcAft>
                      </a:pPr>
                      <a:r>
                        <a:rPr lang="en-US" sz="1200" b="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Jeff Rosenberger</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Audit Manager</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b="1" u="sng">
                          <a:solidFill>
                            <a:srgbClr val="B94700"/>
                          </a:solidFill>
                          <a:effectLst/>
                          <a:latin typeface="Verdana" panose="020B0604030504040204" pitchFamily="34" charset="0"/>
                          <a:ea typeface="Times New Roman" panose="02020603050405020304" pitchFamily="18" charset="0"/>
                          <a:cs typeface="Times New Roman" panose="02020603050405020304" pitchFamily="18" charset="0"/>
                          <a:hlinkClick r:id="rId4"/>
                        </a:rPr>
                        <a:t>rjeffre@clemson.edu</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864-656-4896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2905" marR="52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500"/>
                        </a:spcAft>
                      </a:pPr>
                      <a:r>
                        <a:rPr lang="en-US" sz="1200" b="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Megan Brooks</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Audit Manager</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b="1" u="sng">
                          <a:solidFill>
                            <a:srgbClr val="B94700"/>
                          </a:solidFill>
                          <a:effectLst/>
                          <a:latin typeface="Verdana" panose="020B0604030504040204" pitchFamily="34" charset="0"/>
                          <a:ea typeface="Times New Roman" panose="02020603050405020304" pitchFamily="18" charset="0"/>
                          <a:cs typeface="Times New Roman" panose="02020603050405020304" pitchFamily="18" charset="0"/>
                          <a:hlinkClick r:id="rId5"/>
                        </a:rPr>
                        <a:t>mbrook8@clemson.edu</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864-656-4895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2905" marR="52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534590"/>
                  </a:ext>
                </a:extLst>
              </a:tr>
              <a:tr h="1311547">
                <a:tc>
                  <a:txBody>
                    <a:bodyPr/>
                    <a:lstStyle/>
                    <a:p>
                      <a:pPr marL="0" marR="0">
                        <a:spcBef>
                          <a:spcPts val="0"/>
                        </a:spcBef>
                        <a:spcAft>
                          <a:spcPts val="1500"/>
                        </a:spcAft>
                      </a:pPr>
                      <a:r>
                        <a:rPr lang="en-US" sz="1200" b="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Neil Owens</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IT Audit Manager</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b="1" u="sng">
                          <a:solidFill>
                            <a:srgbClr val="B94700"/>
                          </a:solidFill>
                          <a:effectLst/>
                          <a:latin typeface="Verdana" panose="020B0604030504040204" pitchFamily="34" charset="0"/>
                          <a:ea typeface="Times New Roman" panose="02020603050405020304" pitchFamily="18" charset="0"/>
                          <a:cs typeface="Times New Roman" panose="02020603050405020304" pitchFamily="18" charset="0"/>
                          <a:hlinkClick r:id="rId6"/>
                        </a:rPr>
                        <a:t>owensn@clemson.edu</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864-656-4903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2905" marR="52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500"/>
                        </a:spcAft>
                      </a:pPr>
                      <a:r>
                        <a:rPr lang="en-US" sz="1200" b="1">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Valis Fleming</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Senior Auditor</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b="1" u="sng">
                          <a:solidFill>
                            <a:srgbClr val="B94700"/>
                          </a:solidFill>
                          <a:effectLst/>
                          <a:latin typeface="Verdana" panose="020B0604030504040204" pitchFamily="34" charset="0"/>
                          <a:ea typeface="Times New Roman" panose="02020603050405020304" pitchFamily="18" charset="0"/>
                          <a:cs typeface="Times New Roman" panose="02020603050405020304" pitchFamily="18" charset="0"/>
                          <a:hlinkClick r:id="rId7"/>
                        </a:rPr>
                        <a:t>vflemin@clemson.edu</a:t>
                      </a:r>
                      <a:b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864-656-4900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2905" marR="52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500"/>
                        </a:spcAft>
                      </a:pPr>
                      <a:r>
                        <a:rPr lang="en-US" sz="12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Eric Stanley</a:t>
                      </a:r>
                      <a:b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Senior Auditor</a:t>
                      </a:r>
                      <a:b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b="1" u="sng" dirty="0">
                          <a:solidFill>
                            <a:srgbClr val="B94700"/>
                          </a:solidFill>
                          <a:effectLst/>
                          <a:latin typeface="Verdana" panose="020B0604030504040204" pitchFamily="34" charset="0"/>
                          <a:ea typeface="Times New Roman" panose="02020603050405020304" pitchFamily="18" charset="0"/>
                          <a:cs typeface="Times New Roman" panose="02020603050405020304" pitchFamily="18" charset="0"/>
                          <a:hlinkClick r:id="rId8"/>
                        </a:rPr>
                        <a:t>estanl2@clemson.edu</a:t>
                      </a:r>
                      <a:b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864-656-4901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05" marR="52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500"/>
                        </a:spcAft>
                      </a:pPr>
                      <a:r>
                        <a:rPr lang="en-US" sz="12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Janet Lollis</a:t>
                      </a:r>
                      <a:b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Administrative Coordinator</a:t>
                      </a:r>
                      <a:b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b="1" u="sng" dirty="0">
                          <a:solidFill>
                            <a:srgbClr val="B94700"/>
                          </a:solidFill>
                          <a:effectLst/>
                          <a:latin typeface="Verdana" panose="020B0604030504040204" pitchFamily="34" charset="0"/>
                          <a:ea typeface="Times New Roman" panose="02020603050405020304" pitchFamily="18" charset="0"/>
                          <a:cs typeface="Times New Roman" panose="02020603050405020304" pitchFamily="18" charset="0"/>
                          <a:hlinkClick r:id="rId9"/>
                        </a:rPr>
                        <a:t>janetl@clemson.edu</a:t>
                      </a:r>
                      <a:b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864-656-2387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05" marR="52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582383"/>
                  </a:ext>
                </a:extLst>
              </a:tr>
            </a:tbl>
          </a:graphicData>
        </a:graphic>
      </p:graphicFrame>
      <p:sp>
        <p:nvSpPr>
          <p:cNvPr id="8" name="Rectangle 1">
            <a:extLst>
              <a:ext uri="{FF2B5EF4-FFF2-40B4-BE49-F238E27FC236}">
                <a16:creationId xmlns:a16="http://schemas.microsoft.com/office/drawing/2014/main" id="{E0F337AC-3924-F9D9-C541-6F08F0E4BA0D}"/>
              </a:ext>
            </a:extLst>
          </p:cNvPr>
          <p:cNvSpPr>
            <a:spLocks noChangeArrowheads="1"/>
          </p:cNvSpPr>
          <p:nvPr/>
        </p:nvSpPr>
        <p:spPr bwMode="auto">
          <a:xfrm>
            <a:off x="457200" y="2119094"/>
            <a:ext cx="440697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OFFICE OF INTERNAL AUDITING</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391 College Avenue, Suite 402</a:t>
            </a:r>
            <a:br>
              <a:rPr kumimoji="0" lang="en-US" altLang="en-US" sz="1200" b="0" i="0" u="none" strike="noStrike" cap="none" normalizeH="0" baseline="0" dirty="0">
                <a:ln>
                  <a:noFill/>
                </a:ln>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kumimoji="0" lang="en-US" altLang="en-US" sz="1200" b="1" i="0" u="none" strike="noStrike" cap="none" normalizeH="0" baseline="0" dirty="0">
                <a:ln>
                  <a:noFill/>
                </a:ln>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Clemson, SC 29634</a:t>
            </a:r>
            <a:br>
              <a:rPr kumimoji="0" lang="en-US" altLang="en-US" sz="1200" b="0" i="0" u="none" strike="noStrike" cap="none" normalizeH="0" baseline="0" dirty="0">
                <a:ln>
                  <a:noFill/>
                </a:ln>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kumimoji="0" lang="en-US" altLang="en-US" sz="1200" b="1" i="0" u="none" strike="noStrike" cap="none" normalizeH="0" baseline="0" dirty="0">
                <a:ln>
                  <a:noFill/>
                </a:ln>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864-656-2387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STAFF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9900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07044"/>
            <a:ext cx="8077200" cy="955356"/>
          </a:xfrm>
        </p:spPr>
        <p:txBody>
          <a:bodyPr>
            <a:normAutofit fontScale="90000"/>
          </a:bodyPr>
          <a:lstStyle/>
          <a:p>
            <a:pPr algn="ctr">
              <a:defRPr/>
            </a:pPr>
            <a:br>
              <a:rPr dirty="0">
                <a:solidFill>
                  <a:schemeClr val="tx1"/>
                </a:solidFill>
              </a:rPr>
            </a:br>
            <a:br>
              <a:rPr dirty="0">
                <a:solidFill>
                  <a:schemeClr val="tx1"/>
                </a:solidFill>
              </a:rPr>
            </a:br>
            <a:br>
              <a:rPr dirty="0">
                <a:solidFill>
                  <a:schemeClr val="tx1"/>
                </a:solidFill>
              </a:rPr>
            </a:br>
            <a:br>
              <a:rPr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endParaRPr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700" y="1600200"/>
            <a:ext cx="3770599" cy="3048000"/>
          </a:xfrm>
          <a:prstGeom prst="rect">
            <a:avLst/>
          </a:prstGeom>
        </p:spPr>
      </p:pic>
    </p:spTree>
    <p:extLst>
      <p:ext uri="{BB962C8B-B14F-4D97-AF65-F5344CB8AC3E}">
        <p14:creationId xmlns:p14="http://schemas.microsoft.com/office/powerpoint/2010/main" val="144042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F63B918C-605E-4767-B8B8-07EE8E514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87A15320-BE68-4368-9AEC-EB121AA1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397429F-B09A-4755-85D6-5EF9C8EC1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79C0060-574D-48A1-896F-3BFA9E1D9A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42DA2D2-7E39-48E7-956A-5C5702872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08AB3D2-317E-4043-A5BE-6D078F589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BE6F4C2-B396-47DA-9B43-7CBC55B98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099893-51D2-4FDD-A8B8-99DE6A1F9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9B387B19-E01F-4F0A-A984-04315236E1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994735CE-14A3-4759-8BDD-55844E0DA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3CD1763A-E8CE-4920-B58C-F41A62C86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3C445311-D23D-4257-8441-7D9AE2DDBF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745565" y="1130603"/>
            <a:ext cx="2506831" cy="4596794"/>
          </a:xfrm>
        </p:spPr>
        <p:txBody>
          <a:bodyPr anchor="ctr">
            <a:normAutofit/>
          </a:bodyPr>
          <a:lstStyle/>
          <a:p>
            <a:pPr eaLnBrk="1" fontAlgn="auto" hangingPunct="1">
              <a:spcAft>
                <a:spcPts val="0"/>
              </a:spcAft>
              <a:defRPr/>
            </a:pPr>
            <a:r>
              <a:rPr lang="en-US" altLang="en-US" sz="2800" dirty="0">
                <a:solidFill>
                  <a:srgbClr val="EBEBEB"/>
                </a:solidFill>
              </a:rPr>
              <a:t>Separation of Duties for Receipt &amp; Handling of Funds </a:t>
            </a:r>
            <a:br>
              <a:rPr lang="en-US" altLang="en-US" sz="2800" dirty="0">
                <a:solidFill>
                  <a:srgbClr val="EBEBEB"/>
                </a:solidFill>
              </a:rPr>
            </a:br>
            <a:endParaRPr lang="en-US" sz="2800" dirty="0">
              <a:solidFill>
                <a:srgbClr val="EBEBEB"/>
              </a:solidFill>
            </a:endParaRPr>
          </a:p>
        </p:txBody>
      </p:sp>
      <p:sp>
        <p:nvSpPr>
          <p:cNvPr id="3" name="Content Placeholder 2"/>
          <p:cNvSpPr>
            <a:spLocks noGrp="1"/>
          </p:cNvSpPr>
          <p:nvPr>
            <p:ph idx="1"/>
          </p:nvPr>
        </p:nvSpPr>
        <p:spPr>
          <a:xfrm>
            <a:off x="3967557" y="437513"/>
            <a:ext cx="4126961" cy="5954325"/>
          </a:xfrm>
        </p:spPr>
        <p:txBody>
          <a:bodyPr anchor="ctr">
            <a:normAutofit/>
          </a:bodyPr>
          <a:lstStyle/>
          <a:p>
            <a:pPr marL="347472" indent="-347472" eaLnBrk="1" fontAlgn="auto" hangingPunct="1">
              <a:spcAft>
                <a:spcPts val="0"/>
              </a:spcAft>
              <a:buFont typeface="Wingdings 2"/>
              <a:buChar char=""/>
              <a:defRPr/>
            </a:pPr>
            <a:r>
              <a:rPr lang="en-US" sz="1700" b="1" dirty="0"/>
              <a:t>If you don’t think that you have enough people to separate the collecting, depositing, and reconciling functions then your department will have to develop “mitigation controls”.</a:t>
            </a:r>
          </a:p>
          <a:p>
            <a:pPr marL="347472" indent="-347472" eaLnBrk="1" fontAlgn="auto" hangingPunct="1">
              <a:spcAft>
                <a:spcPts val="0"/>
              </a:spcAft>
              <a:buFont typeface="Wingdings 2"/>
              <a:buChar char=""/>
              <a:defRPr/>
            </a:pPr>
            <a:endParaRPr lang="en-US" sz="1700" b="1" dirty="0"/>
          </a:p>
          <a:p>
            <a:pPr marL="347472" indent="-347472" eaLnBrk="1" fontAlgn="auto" hangingPunct="1">
              <a:spcAft>
                <a:spcPts val="0"/>
              </a:spcAft>
              <a:buFont typeface="Wingdings 2"/>
              <a:buChar char=""/>
              <a:defRPr/>
            </a:pPr>
            <a:r>
              <a:rPr lang="en-US" sz="1700" b="1" dirty="0"/>
              <a:t>Is there a way to share responsibilities with another department?</a:t>
            </a:r>
          </a:p>
          <a:p>
            <a:pPr marL="347472" indent="-347472" eaLnBrk="1" fontAlgn="auto" hangingPunct="1">
              <a:spcAft>
                <a:spcPts val="0"/>
              </a:spcAft>
              <a:buFont typeface="Wingdings 2"/>
              <a:buChar char=""/>
              <a:defRPr/>
            </a:pPr>
            <a:endParaRPr lang="en-US" sz="1700" b="1" dirty="0"/>
          </a:p>
          <a:p>
            <a:pPr marL="347472" indent="-347472" eaLnBrk="1" fontAlgn="auto" hangingPunct="1">
              <a:spcAft>
                <a:spcPts val="0"/>
              </a:spcAft>
              <a:buFont typeface="Wingdings 2"/>
              <a:buChar char=""/>
              <a:defRPr/>
            </a:pPr>
            <a:r>
              <a:rPr lang="en-US" sz="1700" b="1" dirty="0"/>
              <a:t>If the separation of duties is a problem for your department, please contact Cash and Treasury Services or Internal Audit.</a:t>
            </a:r>
          </a:p>
          <a:p>
            <a:pPr marL="0" indent="0" eaLnBrk="1" fontAlgn="auto" hangingPunct="1">
              <a:spcBef>
                <a:spcPts val="580"/>
              </a:spcBef>
              <a:spcAft>
                <a:spcPts val="0"/>
              </a:spcAft>
              <a:buFont typeface="Wingdings 2"/>
              <a:buNone/>
              <a:defRPr/>
            </a:pPr>
            <a:endParaRPr lang="en-US" sz="1700" dirty="0"/>
          </a:p>
        </p:txBody>
      </p:sp>
    </p:spTree>
    <p:extLst>
      <p:ext uri="{BB962C8B-B14F-4D97-AF65-F5344CB8AC3E}">
        <p14:creationId xmlns:p14="http://schemas.microsoft.com/office/powerpoint/2010/main" val="405558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9">
            <a:extLst>
              <a:ext uri="{FF2B5EF4-FFF2-40B4-BE49-F238E27FC236}">
                <a16:creationId xmlns:a16="http://schemas.microsoft.com/office/drawing/2014/main" id="{F63B918C-605E-4767-B8B8-07EE8E514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87A15320-BE68-4368-9AEC-EB121AA1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11">
              <a:extLst>
                <a:ext uri="{FF2B5EF4-FFF2-40B4-BE49-F238E27FC236}">
                  <a16:creationId xmlns:a16="http://schemas.microsoft.com/office/drawing/2014/main" id="{1397429F-B09A-4755-85D6-5EF9C8EC1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79C0060-574D-48A1-896F-3BFA9E1D9A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42DA2D2-7E39-48E7-956A-5C5702872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08AB3D2-317E-4043-A5BE-6D078F589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BE6F4C2-B396-47DA-9B43-7CBC55B98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099893-51D2-4FDD-A8B8-99DE6A1F9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9B387B19-E01F-4F0A-A984-04315236E1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994735CE-14A3-4759-8BDD-55844E0DA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3CD1763A-E8CE-4920-B58C-F41A62C86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5">
              <a:extLst>
                <a:ext uri="{FF2B5EF4-FFF2-40B4-BE49-F238E27FC236}">
                  <a16:creationId xmlns:a16="http://schemas.microsoft.com/office/drawing/2014/main" id="{3C445311-D23D-4257-8441-7D9AE2DDBF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745565" y="1130603"/>
            <a:ext cx="2506831" cy="4596794"/>
          </a:xfrm>
        </p:spPr>
        <p:txBody>
          <a:bodyPr anchor="ctr">
            <a:normAutofit/>
          </a:bodyPr>
          <a:lstStyle/>
          <a:p>
            <a:r>
              <a:rPr lang="en-US" sz="2800" dirty="0">
                <a:solidFill>
                  <a:srgbClr val="EBEBEB"/>
                </a:solidFill>
              </a:rPr>
              <a:t>Cash Handling</a:t>
            </a:r>
            <a:br>
              <a:rPr lang="en-US" sz="2800" dirty="0">
                <a:solidFill>
                  <a:srgbClr val="EBEBEB"/>
                </a:solidFill>
              </a:rPr>
            </a:br>
            <a:endParaRPr lang="en-US" sz="2800" dirty="0">
              <a:solidFill>
                <a:srgbClr val="EBEBEB"/>
              </a:solidFill>
            </a:endParaRPr>
          </a:p>
        </p:txBody>
      </p:sp>
      <p:sp>
        <p:nvSpPr>
          <p:cNvPr id="3" name="Content Placeholder 2"/>
          <p:cNvSpPr>
            <a:spLocks noGrp="1"/>
          </p:cNvSpPr>
          <p:nvPr>
            <p:ph idx="1"/>
          </p:nvPr>
        </p:nvSpPr>
        <p:spPr>
          <a:xfrm>
            <a:off x="3967557" y="437513"/>
            <a:ext cx="4126961" cy="5954325"/>
          </a:xfrm>
        </p:spPr>
        <p:txBody>
          <a:bodyPr anchor="ctr">
            <a:normAutofit/>
          </a:bodyPr>
          <a:lstStyle/>
          <a:p>
            <a:pPr marL="0" indent="0">
              <a:buNone/>
            </a:pPr>
            <a:r>
              <a:rPr lang="en-US" sz="1700" b="1" dirty="0"/>
              <a:t>What is included in “Cash Handling”? It's not just “cash”. It includes the following:</a:t>
            </a:r>
            <a:br>
              <a:rPr lang="en-US" sz="1700" b="1" dirty="0"/>
            </a:br>
            <a:endParaRPr lang="en-US" sz="1700" b="1" dirty="0"/>
          </a:p>
          <a:p>
            <a:pPr lvl="1">
              <a:buFont typeface="Wingdings 2" panose="05020102010507070707" pitchFamily="18" charset="2"/>
              <a:buChar char=""/>
            </a:pPr>
            <a:r>
              <a:rPr lang="en-US" sz="1700" b="1" dirty="0"/>
              <a:t>Coins</a:t>
            </a:r>
          </a:p>
          <a:p>
            <a:pPr lvl="1">
              <a:buFont typeface="Wingdings 2" panose="05020102010507070707" pitchFamily="18" charset="2"/>
              <a:buChar char=""/>
            </a:pPr>
            <a:r>
              <a:rPr lang="en-US" sz="1700" b="1" dirty="0"/>
              <a:t>Currency</a:t>
            </a:r>
          </a:p>
          <a:p>
            <a:pPr lvl="1">
              <a:buFont typeface="Wingdings 2" panose="05020102010507070707" pitchFamily="18" charset="2"/>
              <a:buChar char=""/>
            </a:pPr>
            <a:r>
              <a:rPr lang="en-US" sz="1700" b="1" dirty="0"/>
              <a:t>Checks (Cashier’s Check’s, Travelers Checks)</a:t>
            </a:r>
          </a:p>
          <a:p>
            <a:pPr lvl="1">
              <a:buFont typeface="Wingdings 2" panose="05020102010507070707" pitchFamily="18" charset="2"/>
              <a:buChar char=""/>
            </a:pPr>
            <a:r>
              <a:rPr lang="en-US" sz="1700" b="1" dirty="0"/>
              <a:t>Money Orders</a:t>
            </a:r>
          </a:p>
          <a:p>
            <a:pPr lvl="1">
              <a:buFont typeface="Wingdings 2" panose="05020102010507070707" pitchFamily="18" charset="2"/>
              <a:buChar char=""/>
            </a:pPr>
            <a:r>
              <a:rPr lang="en-US" sz="1700" b="1" dirty="0"/>
              <a:t>Credit &amp; Debit Card Transactions</a:t>
            </a:r>
          </a:p>
          <a:p>
            <a:pPr marL="0" indent="0">
              <a:buNone/>
            </a:pPr>
            <a:endParaRPr lang="en-US" sz="1700" dirty="0"/>
          </a:p>
          <a:p>
            <a:endParaRPr lang="en-US" sz="1700" dirty="0"/>
          </a:p>
          <a:p>
            <a:endParaRPr lang="en-US" sz="1700" dirty="0"/>
          </a:p>
        </p:txBody>
      </p:sp>
    </p:spTree>
    <p:extLst>
      <p:ext uri="{BB962C8B-B14F-4D97-AF65-F5344CB8AC3E}">
        <p14:creationId xmlns:p14="http://schemas.microsoft.com/office/powerpoint/2010/main" val="406840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274638"/>
            <a:ext cx="8229600" cy="1325562"/>
          </a:xfrm>
        </p:spPr>
        <p:txBody>
          <a:bodyPr/>
          <a:lstStyle/>
          <a:p>
            <a:pPr eaLnBrk="1" hangingPunct="1"/>
            <a:r>
              <a:rPr lang="en-US" altLang="en-US" sz="4000" dirty="0">
                <a:solidFill>
                  <a:schemeClr val="accent6"/>
                </a:solidFill>
              </a:rPr>
              <a:t>Ways to Receive Money</a:t>
            </a:r>
          </a:p>
        </p:txBody>
      </p:sp>
      <p:sp>
        <p:nvSpPr>
          <p:cNvPr id="12291" name="Content Placeholder 2"/>
          <p:cNvSpPr>
            <a:spLocks noGrp="1"/>
          </p:cNvSpPr>
          <p:nvPr>
            <p:ph sz="half" idx="1"/>
          </p:nvPr>
        </p:nvSpPr>
        <p:spPr>
          <a:xfrm>
            <a:off x="1219200" y="2438400"/>
            <a:ext cx="3749675" cy="3810000"/>
          </a:xfrm>
        </p:spPr>
        <p:txBody>
          <a:bodyPr/>
          <a:lstStyle/>
          <a:p>
            <a:pPr algn="ctr" eaLnBrk="1" hangingPunct="1">
              <a:buFont typeface="Wingdings 2" pitchFamily="18" charset="2"/>
              <a:buNone/>
            </a:pPr>
            <a:r>
              <a:rPr lang="en-US" altLang="en-US" sz="2000" b="1" dirty="0"/>
              <a:t>In person/walk-in traffic</a:t>
            </a:r>
            <a:r>
              <a:rPr lang="en-US" altLang="en-US" b="1" dirty="0"/>
              <a:t>	</a:t>
            </a:r>
            <a:r>
              <a:rPr lang="en-US" altLang="en-US" dirty="0"/>
              <a:t>	</a:t>
            </a:r>
          </a:p>
          <a:p>
            <a:pPr eaLnBrk="1" hangingPunct="1">
              <a:buFont typeface="Wingdings 2" pitchFamily="18" charset="2"/>
              <a:buNone/>
            </a:pPr>
            <a:endParaRPr lang="en-US" altLang="en-US" dirty="0"/>
          </a:p>
          <a:p>
            <a:pPr eaLnBrk="1" hangingPunct="1">
              <a:buFont typeface="Wingdings 2" pitchFamily="18" charset="2"/>
              <a:buNone/>
            </a:pPr>
            <a:endParaRPr lang="en-US" altLang="en-US" dirty="0"/>
          </a:p>
          <a:p>
            <a:pPr eaLnBrk="1" hangingPunct="1">
              <a:buFont typeface="Wingdings 2" pitchFamily="18" charset="2"/>
              <a:buNone/>
            </a:pPr>
            <a:endParaRPr lang="en-US" altLang="en-US" dirty="0"/>
          </a:p>
          <a:p>
            <a:pPr eaLnBrk="1" hangingPunct="1">
              <a:buFont typeface="Wingdings 2" pitchFamily="18" charset="2"/>
              <a:buNone/>
            </a:pPr>
            <a:endParaRPr lang="en-US" altLang="en-US" dirty="0"/>
          </a:p>
          <a:p>
            <a:pPr eaLnBrk="1" hangingPunct="1">
              <a:buFont typeface="Wingdings 2" pitchFamily="18" charset="2"/>
              <a:buNone/>
            </a:pPr>
            <a:r>
              <a:rPr lang="en-US" altLang="en-US" dirty="0"/>
              <a:t>		</a:t>
            </a:r>
          </a:p>
        </p:txBody>
      </p:sp>
      <p:sp>
        <p:nvSpPr>
          <p:cNvPr id="12292" name="Content Placeholder 1"/>
          <p:cNvSpPr>
            <a:spLocks noGrp="1"/>
          </p:cNvSpPr>
          <p:nvPr>
            <p:ph sz="half" idx="2"/>
          </p:nvPr>
        </p:nvSpPr>
        <p:spPr>
          <a:xfrm>
            <a:off x="5486400" y="2438400"/>
            <a:ext cx="2133600" cy="3657600"/>
          </a:xfrm>
        </p:spPr>
        <p:txBody>
          <a:bodyPr>
            <a:normAutofit/>
          </a:bodyPr>
          <a:lstStyle/>
          <a:p>
            <a:pPr marL="0" indent="0" algn="ctr" eaLnBrk="1" hangingPunct="1">
              <a:buNone/>
            </a:pPr>
            <a:r>
              <a:rPr lang="en-US" altLang="en-US" sz="2000" b="1" dirty="0"/>
              <a:t>Mail</a:t>
            </a:r>
          </a:p>
        </p:txBody>
      </p:sp>
      <p:pic>
        <p:nvPicPr>
          <p:cNvPr id="122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2766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124200"/>
            <a:ext cx="25146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4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866215" y="947920"/>
            <a:ext cx="6571060" cy="728480"/>
          </a:xfrm>
        </p:spPr>
        <p:txBody>
          <a:bodyPr>
            <a:normAutofit/>
          </a:bodyPr>
          <a:lstStyle/>
          <a:p>
            <a:pPr eaLnBrk="1" hangingPunct="1"/>
            <a:r>
              <a:rPr lang="en-US" altLang="en-US" dirty="0"/>
              <a:t>Walk-in Payments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3600" y="3042721"/>
            <a:ext cx="2273926" cy="2533622"/>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Content Placeholder 2"/>
          <p:cNvSpPr>
            <a:spLocks noGrp="1"/>
          </p:cNvSpPr>
          <p:nvPr>
            <p:ph idx="1"/>
          </p:nvPr>
        </p:nvSpPr>
        <p:spPr>
          <a:xfrm>
            <a:off x="3481002" y="2603500"/>
            <a:ext cx="4913697" cy="3416300"/>
          </a:xfrm>
        </p:spPr>
        <p:txBody>
          <a:bodyPr anchor="ctr">
            <a:normAutofit/>
          </a:bodyPr>
          <a:lstStyle/>
          <a:p>
            <a:pPr eaLnBrk="1" hangingPunct="1">
              <a:lnSpc>
                <a:spcPct val="90000"/>
              </a:lnSpc>
              <a:buFont typeface="Wingdings 2" pitchFamily="18" charset="2"/>
              <a:buNone/>
            </a:pPr>
            <a:r>
              <a:rPr lang="en-US" altLang="en-US" sz="1100" b="1" dirty="0"/>
              <a:t>RECEIPT REQUIRED</a:t>
            </a:r>
            <a:r>
              <a:rPr lang="en-US" altLang="en-US" sz="1100" dirty="0"/>
              <a:t>!</a:t>
            </a:r>
          </a:p>
          <a:p>
            <a:pPr eaLnBrk="1" hangingPunct="1">
              <a:lnSpc>
                <a:spcPct val="90000"/>
              </a:lnSpc>
              <a:buFont typeface="Wingdings 2" pitchFamily="18" charset="2"/>
              <a:buNone/>
            </a:pPr>
            <a:r>
              <a:rPr lang="en-US" altLang="en-US" sz="1100" dirty="0"/>
              <a:t>	</a:t>
            </a:r>
          </a:p>
          <a:p>
            <a:pPr marL="0" indent="0" eaLnBrk="1" hangingPunct="1">
              <a:lnSpc>
                <a:spcPct val="90000"/>
              </a:lnSpc>
              <a:spcBef>
                <a:spcPts val="370"/>
              </a:spcBef>
              <a:buFont typeface="Wingdings 2" pitchFamily="18" charset="2"/>
              <a:buNone/>
            </a:pPr>
            <a:r>
              <a:rPr lang="en-US" altLang="en-US" sz="1100" b="1" dirty="0"/>
              <a:t>Departments must record each transaction by submitting a receipt in the online Clemson Receipting System (CRS), pre-numbered receipt book, a cash register, or other pre-approved receipting method in the presence of the customer or payer.  A receipt must be delivered to the payer either electronically or in printed form.</a:t>
            </a:r>
          </a:p>
          <a:p>
            <a:pPr eaLnBrk="1" hangingPunct="1">
              <a:lnSpc>
                <a:spcPct val="90000"/>
              </a:lnSpc>
              <a:buFont typeface="Wingdings 2" pitchFamily="18" charset="2"/>
              <a:buNone/>
            </a:pPr>
            <a:endParaRPr lang="en-US" altLang="en-US" sz="1100" dirty="0"/>
          </a:p>
          <a:p>
            <a:pPr eaLnBrk="1" hangingPunct="1">
              <a:lnSpc>
                <a:spcPct val="90000"/>
              </a:lnSpc>
              <a:buFont typeface="Wingdings 2" pitchFamily="18" charset="2"/>
              <a:buNone/>
            </a:pPr>
            <a:r>
              <a:rPr lang="en-US" altLang="en-US" sz="1100" b="1" dirty="0"/>
              <a:t> **Receipt books are for use when an employee does not have</a:t>
            </a:r>
            <a:br>
              <a:rPr lang="en-US" altLang="en-US" sz="1100" b="1" dirty="0"/>
            </a:br>
            <a:r>
              <a:rPr lang="en-US" altLang="en-US" sz="1100" b="1" dirty="0"/>
              <a:t> access to a computer.</a:t>
            </a:r>
          </a:p>
          <a:p>
            <a:pPr>
              <a:lnSpc>
                <a:spcPct val="90000"/>
              </a:lnSpc>
              <a:buNone/>
            </a:pPr>
            <a:r>
              <a:rPr lang="en-US" altLang="en-US" sz="1100" b="1" dirty="0"/>
              <a:t>Generic receipt books are not permitted. </a:t>
            </a:r>
          </a:p>
          <a:p>
            <a:pPr>
              <a:lnSpc>
                <a:spcPct val="90000"/>
              </a:lnSpc>
              <a:buNone/>
            </a:pPr>
            <a:r>
              <a:rPr lang="en-US" altLang="en-US" sz="1100" b="1" dirty="0"/>
              <a:t>Receipt books can be purchased online for $10.00 each.</a:t>
            </a:r>
          </a:p>
          <a:p>
            <a:pPr eaLnBrk="1" hangingPunct="1">
              <a:lnSpc>
                <a:spcPct val="90000"/>
              </a:lnSpc>
              <a:buFont typeface="Wingdings 2" pitchFamily="18" charset="2"/>
              <a:buNone/>
            </a:pPr>
            <a:r>
              <a:rPr lang="en-US" altLang="en-US" sz="1100" b="1" dirty="0"/>
              <a:t>To order receipt books from Cash &amp; Treasury Services go to:</a:t>
            </a:r>
          </a:p>
          <a:p>
            <a:pPr>
              <a:lnSpc>
                <a:spcPct val="90000"/>
              </a:lnSpc>
              <a:buNone/>
            </a:pPr>
            <a:r>
              <a:rPr lang="en-US" altLang="en-US" sz="1100" b="1" dirty="0">
                <a:hlinkClick r:id="rId4"/>
              </a:rPr>
              <a:t>http://www.clemson.edu/finance/cash-treasury/cash-receipting/supplies.html</a:t>
            </a:r>
            <a:r>
              <a:rPr lang="en-US" altLang="en-US" sz="1100" b="1" dirty="0"/>
              <a:t> </a:t>
            </a:r>
          </a:p>
          <a:p>
            <a:pPr eaLnBrk="1" hangingPunct="1">
              <a:lnSpc>
                <a:spcPct val="90000"/>
              </a:lnSpc>
              <a:buFont typeface="Wingdings 2" pitchFamily="18" charset="2"/>
              <a:buNone/>
            </a:pPr>
            <a:endParaRPr lang="en-US" altLang="en-US" sz="1100" dirty="0"/>
          </a:p>
          <a:p>
            <a:pPr eaLnBrk="1" hangingPunct="1">
              <a:lnSpc>
                <a:spcPct val="90000"/>
              </a:lnSpc>
              <a:buFont typeface="Wingdings 2" pitchFamily="18" charset="2"/>
              <a:buNone/>
            </a:pPr>
            <a:endParaRPr lang="en-US" altLang="en-US" sz="1100" b="1" dirty="0"/>
          </a:p>
        </p:txBody>
      </p:sp>
    </p:spTree>
    <p:extLst>
      <p:ext uri="{BB962C8B-B14F-4D97-AF65-F5344CB8AC3E}">
        <p14:creationId xmlns:p14="http://schemas.microsoft.com/office/powerpoint/2010/main" val="55574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F63B918C-605E-4767-B8B8-07EE8E514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87A15320-BE68-4368-9AEC-EB121AA1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11">
              <a:extLst>
                <a:ext uri="{FF2B5EF4-FFF2-40B4-BE49-F238E27FC236}">
                  <a16:creationId xmlns:a16="http://schemas.microsoft.com/office/drawing/2014/main" id="{1397429F-B09A-4755-85D6-5EF9C8EC1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79C0060-574D-48A1-896F-3BFA9E1D9A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42DA2D2-7E39-48E7-956A-5C5702872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08AB3D2-317E-4043-A5BE-6D078F589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BE6F4C2-B396-47DA-9B43-7CBC55B98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099893-51D2-4FDD-A8B8-99DE6A1F9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9B387B19-E01F-4F0A-A984-04315236E1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994735CE-14A3-4759-8BDD-55844E0DA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Rectangle 19">
              <a:extLst>
                <a:ext uri="{FF2B5EF4-FFF2-40B4-BE49-F238E27FC236}">
                  <a16:creationId xmlns:a16="http://schemas.microsoft.com/office/drawing/2014/main" id="{3CD1763A-E8CE-4920-B58C-F41A62C86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3C445311-D23D-4257-8441-7D9AE2DDBF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745565" y="1130603"/>
            <a:ext cx="2506831" cy="4596794"/>
          </a:xfrm>
        </p:spPr>
        <p:txBody>
          <a:bodyPr anchor="ctr">
            <a:normAutofit/>
          </a:bodyPr>
          <a:lstStyle/>
          <a:p>
            <a:r>
              <a:rPr lang="en-US" sz="2800" dirty="0">
                <a:solidFill>
                  <a:srgbClr val="EBEBEB"/>
                </a:solidFill>
              </a:rPr>
              <a:t>Clemson Receipting System (CRS)</a:t>
            </a:r>
          </a:p>
        </p:txBody>
      </p:sp>
      <p:sp>
        <p:nvSpPr>
          <p:cNvPr id="3" name="Content Placeholder 2"/>
          <p:cNvSpPr>
            <a:spLocks noGrp="1"/>
          </p:cNvSpPr>
          <p:nvPr>
            <p:ph idx="1"/>
          </p:nvPr>
        </p:nvSpPr>
        <p:spPr>
          <a:xfrm>
            <a:off x="3967557" y="437513"/>
            <a:ext cx="4126961" cy="5954325"/>
          </a:xfrm>
        </p:spPr>
        <p:txBody>
          <a:bodyPr anchor="ctr">
            <a:normAutofit/>
          </a:bodyPr>
          <a:lstStyle/>
          <a:p>
            <a:r>
              <a:rPr lang="en-US" sz="1700" dirty="0"/>
              <a:t>To access the CRS system:  </a:t>
            </a:r>
            <a:r>
              <a:rPr lang="en-US" sz="1700" dirty="0">
                <a:hlinkClick r:id="rId4"/>
              </a:rPr>
              <a:t>https://receipts.app.clemson.edu/login/sign-in.php</a:t>
            </a:r>
            <a:endParaRPr lang="en-US" sz="1700" dirty="0"/>
          </a:p>
          <a:p>
            <a:r>
              <a:rPr lang="en-US" sz="1700" dirty="0"/>
              <a:t>Employees will log in with their CU user name and password.</a:t>
            </a:r>
          </a:p>
          <a:p>
            <a:r>
              <a:rPr lang="en-US" sz="1700" dirty="0"/>
              <a:t>Receipts may only be voided by supervisors.  For this reason, only supervisors will see the option to Void Receipts</a:t>
            </a:r>
          </a:p>
          <a:p>
            <a:r>
              <a:rPr lang="en-US" sz="1700" dirty="0"/>
              <a:t>Operation instructions for the CRS system (under receipts)</a:t>
            </a:r>
            <a:br>
              <a:rPr lang="en-US" sz="1700" dirty="0"/>
            </a:br>
            <a:r>
              <a:rPr lang="en-US" sz="1700" dirty="0">
                <a:hlinkClick r:id="rId5"/>
              </a:rPr>
              <a:t>https://www.clemson.edu/finance/business-manual/as37proc.html</a:t>
            </a:r>
            <a:endParaRPr lang="en-US" sz="1700" dirty="0"/>
          </a:p>
          <a:p>
            <a:endParaRPr lang="en-US" sz="1700" dirty="0"/>
          </a:p>
          <a:p>
            <a:pPr marL="0" indent="0">
              <a:buNone/>
            </a:pPr>
            <a:endParaRPr lang="en-US" sz="1700" dirty="0"/>
          </a:p>
        </p:txBody>
      </p:sp>
    </p:spTree>
    <p:extLst>
      <p:ext uri="{BB962C8B-B14F-4D97-AF65-F5344CB8AC3E}">
        <p14:creationId xmlns:p14="http://schemas.microsoft.com/office/powerpoint/2010/main" val="488498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
      <a:dk1>
        <a:sysClr val="windowText" lastClr="000000"/>
      </a:dk1>
      <a:lt1>
        <a:sysClr val="window" lastClr="FFFFFF"/>
      </a:lt1>
      <a:dk2>
        <a:srgbClr val="EA6A20"/>
      </a:dk2>
      <a:lt2>
        <a:srgbClr val="FFFFFF"/>
      </a:lt2>
      <a:accent1>
        <a:srgbClr val="522D80"/>
      </a:accent1>
      <a:accent2>
        <a:srgbClr val="FA731A"/>
      </a:accent2>
      <a:accent3>
        <a:srgbClr val="AB9281"/>
      </a:accent3>
      <a:accent4>
        <a:srgbClr val="A18CD0"/>
      </a:accent4>
      <a:accent5>
        <a:srgbClr val="8EBBD2"/>
      </a:accent5>
      <a:accent6>
        <a:srgbClr val="FFFFFF"/>
      </a:accent6>
      <a:hlink>
        <a:srgbClr val="EA6A20"/>
      </a:hlink>
      <a:folHlink>
        <a:srgbClr val="522D8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3084</Words>
  <Application>Microsoft Office PowerPoint</Application>
  <PresentationFormat>On-screen Show (4:3)</PresentationFormat>
  <Paragraphs>285</Paragraphs>
  <Slides>43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Century Gothic</vt:lpstr>
      <vt:lpstr>Times New Roman</vt:lpstr>
      <vt:lpstr>Verdana</vt:lpstr>
      <vt:lpstr>Wingdings 2</vt:lpstr>
      <vt:lpstr>Wingdings 3</vt:lpstr>
      <vt:lpstr>Ion Boardroom</vt:lpstr>
      <vt:lpstr>Receipts &amp; Cash Handling Training</vt:lpstr>
      <vt:lpstr>Policy</vt:lpstr>
      <vt:lpstr>Separation of Duties</vt:lpstr>
      <vt:lpstr>Separation of Duties for Receipt &amp; Handling of Funds </vt:lpstr>
      <vt:lpstr>Separation of Duties for Receipt &amp; Handling of Funds  </vt:lpstr>
      <vt:lpstr>Cash Handling </vt:lpstr>
      <vt:lpstr>Ways to Receive Money</vt:lpstr>
      <vt:lpstr>Walk-in Payments</vt:lpstr>
      <vt:lpstr>Clemson Receipting System (CRS)</vt:lpstr>
      <vt:lpstr>    Receipts-(Book)</vt:lpstr>
      <vt:lpstr>Receipts (Book) </vt:lpstr>
      <vt:lpstr>Receipt Book Voiding a Receipt</vt:lpstr>
      <vt:lpstr>Payments Received in the Mail</vt:lpstr>
      <vt:lpstr>Check Log Information</vt:lpstr>
      <vt:lpstr>Handling Cash, Checks, Money Orders &amp; Credit Card Payments</vt:lpstr>
      <vt:lpstr>Endorsing Checks </vt:lpstr>
      <vt:lpstr>Restrictive Endorsement Stamp</vt:lpstr>
      <vt:lpstr>Timeliness of Deposits</vt:lpstr>
      <vt:lpstr>Timeliness of Deposits</vt:lpstr>
      <vt:lpstr>Preparing Deposit</vt:lpstr>
      <vt:lpstr>Preparing a Deposit</vt:lpstr>
      <vt:lpstr>Preparing a Deposit (Cont.)</vt:lpstr>
      <vt:lpstr>Deposit Slip</vt:lpstr>
      <vt:lpstr>Preparing a Deposit (Cont.)</vt:lpstr>
      <vt:lpstr>Preparing a Deposit (Cont.)</vt:lpstr>
      <vt:lpstr>Transporting the Deposit </vt:lpstr>
      <vt:lpstr>Web Deposits</vt:lpstr>
      <vt:lpstr>Deposit Information Form (DIF)</vt:lpstr>
      <vt:lpstr>Verification of Deposits</vt:lpstr>
      <vt:lpstr>Over/Short Deposits</vt:lpstr>
      <vt:lpstr>Items Returned Unpaid</vt:lpstr>
      <vt:lpstr>Reconciliation</vt:lpstr>
      <vt:lpstr>Reconciliation (Cont.)</vt:lpstr>
      <vt:lpstr>Reconciliation Steps</vt:lpstr>
      <vt:lpstr>Reconciliation Steps (Cont.)</vt:lpstr>
      <vt:lpstr>Security and Confidential Information</vt:lpstr>
      <vt:lpstr>THINGS TO REMEMBER!!!</vt:lpstr>
      <vt:lpstr>Audit Findings</vt:lpstr>
      <vt:lpstr>Services Offered by Cash and Treasury</vt:lpstr>
      <vt:lpstr>Ethics/Safety Line</vt:lpstr>
      <vt:lpstr>Points of Contact</vt:lpstr>
      <vt:lpstr>Internal Audit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Receipts &amp; Cash Handling Training</dc:title>
  <dc:creator>Gail Winchester</dc:creator>
  <cp:lastModifiedBy>Tonique C Dennis</cp:lastModifiedBy>
  <cp:revision>6</cp:revision>
  <dcterms:created xsi:type="dcterms:W3CDTF">2019-06-13T17:42:38Z</dcterms:created>
  <dcterms:modified xsi:type="dcterms:W3CDTF">2023-10-02T19:48:44Z</dcterms:modified>
</cp:coreProperties>
</file>