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71" r:id="rId4"/>
    <p:sldId id="258" r:id="rId5"/>
    <p:sldId id="273" r:id="rId6"/>
    <p:sldId id="259" r:id="rId7"/>
    <p:sldId id="260" r:id="rId8"/>
    <p:sldId id="268" r:id="rId9"/>
    <p:sldId id="262" r:id="rId10"/>
    <p:sldId id="269" r:id="rId11"/>
    <p:sldId id="263" r:id="rId12"/>
    <p:sldId id="270" r:id="rId13"/>
    <p:sldId id="274" r:id="rId14"/>
    <p:sldId id="275"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A20"/>
    <a:srgbClr val="FF6600"/>
    <a:srgbClr val="FE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4660"/>
  </p:normalViewPr>
  <p:slideViewPr>
    <p:cSldViewPr snapToGrid="0">
      <p:cViewPr varScale="1">
        <p:scale>
          <a:sx n="119" d="100"/>
          <a:sy n="119" d="100"/>
        </p:scale>
        <p:origin x="-1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203522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72D84-9406-4ED7-8A58-4680503E2CEC}"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214373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307915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3819611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950688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2834343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668678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904982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387403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47683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72D84-9406-4ED7-8A58-4680503E2CEC}"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209119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572D84-9406-4ED7-8A58-4680503E2CEC}"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403983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572D84-9406-4ED7-8A58-4680503E2CEC}" type="datetimeFigureOut">
              <a:rPr lang="en-US" smtClean="0"/>
              <a:t>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48991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572D84-9406-4ED7-8A58-4680503E2CEC}" type="datetimeFigureOut">
              <a:rPr lang="en-US" smtClean="0"/>
              <a:t>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292101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72D84-9406-4ED7-8A58-4680503E2CEC}" type="datetimeFigureOut">
              <a:rPr lang="en-US" smtClean="0"/>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278051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72D84-9406-4ED7-8A58-4680503E2CEC}"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252657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72D84-9406-4ED7-8A58-4680503E2CEC}"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9E1B7-F153-40B1-B4F1-7414F38C2816}" type="slidenum">
              <a:rPr lang="en-US" smtClean="0"/>
              <a:t>‹#›</a:t>
            </a:fld>
            <a:endParaRPr lang="en-US"/>
          </a:p>
        </p:txBody>
      </p:sp>
    </p:spTree>
    <p:extLst>
      <p:ext uri="{BB962C8B-B14F-4D97-AF65-F5344CB8AC3E}">
        <p14:creationId xmlns:p14="http://schemas.microsoft.com/office/powerpoint/2010/main" val="3519752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A6A20"/>
            </a:gs>
            <a:gs pos="11000">
              <a:schemeClr val="bg1"/>
            </a:gs>
          </a:gsLst>
          <a:lin ang="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8572D84-9406-4ED7-8A58-4680503E2CEC}" type="datetimeFigureOut">
              <a:rPr lang="en-US" smtClean="0"/>
              <a:t>2/22/2016</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29E1B7-F153-40B1-B4F1-7414F38C2816}" type="slidenum">
              <a:rPr lang="en-US" smtClean="0"/>
              <a:t>‹#›</a:t>
            </a:fld>
            <a:endParaRPr lang="en-US"/>
          </a:p>
        </p:txBody>
      </p:sp>
    </p:spTree>
    <p:extLst>
      <p:ext uri="{BB962C8B-B14F-4D97-AF65-F5344CB8AC3E}">
        <p14:creationId xmlns:p14="http://schemas.microsoft.com/office/powerpoint/2010/main" val="982793063"/>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4105" r:id="rId13"/>
    <p:sldLayoutId id="2147484106" r:id="rId14"/>
    <p:sldLayoutId id="2147484107" r:id="rId15"/>
    <p:sldLayoutId id="2147484108" r:id="rId16"/>
    <p:sldLayoutId id="214748410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media.clemson.edu/cfo/cash-treasury/Deposit-Information-Form.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ecure.touchnet.net/centra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CASHTREASURY-L@LISTS.CLEMSON.EDU?subject=Request%20for%20Web%20Deposit%20Acce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psadeposits@clemson.edu"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ecure.touchnet.net/centra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n>
                  <a:solidFill>
                    <a:srgbClr val="7030A0"/>
                  </a:solidFill>
                </a:ln>
              </a:rPr>
              <a:t>Web Deposit Instructions via TouchNet U.Commerce</a:t>
            </a:r>
            <a:endParaRPr lang="en-US" dirty="0">
              <a:ln>
                <a:solidFill>
                  <a:srgbClr val="7030A0"/>
                </a:solidFill>
              </a:ln>
            </a:endParaRPr>
          </a:p>
        </p:txBody>
      </p:sp>
    </p:spTree>
    <p:extLst>
      <p:ext uri="{BB962C8B-B14F-4D97-AF65-F5344CB8AC3E}">
        <p14:creationId xmlns:p14="http://schemas.microsoft.com/office/powerpoint/2010/main" val="3791585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2630905" y="713873"/>
            <a:ext cx="7050505" cy="5438273"/>
          </a:xfrm>
          <a:prstGeom prst="rect">
            <a:avLst/>
          </a:prstGeom>
        </p:spPr>
      </p:pic>
    </p:spTree>
    <p:extLst>
      <p:ext uri="{BB962C8B-B14F-4D97-AF65-F5344CB8AC3E}">
        <p14:creationId xmlns:p14="http://schemas.microsoft.com/office/powerpoint/2010/main" val="965699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49705"/>
            <a:ext cx="10018713" cy="1259306"/>
          </a:xfrm>
        </p:spPr>
        <p:txBody>
          <a:bodyPr>
            <a:normAutofit/>
          </a:bodyPr>
          <a:lstStyle/>
          <a:p>
            <a:r>
              <a:rPr lang="en-US" dirty="0">
                <a:ln>
                  <a:solidFill>
                    <a:srgbClr val="7030A0"/>
                  </a:solidFill>
                </a:ln>
              </a:rPr>
              <a:t>Entering a Web Deposit – Cont.</a:t>
            </a:r>
          </a:p>
        </p:txBody>
      </p:sp>
      <p:sp>
        <p:nvSpPr>
          <p:cNvPr id="3" name="Content Placeholder 2"/>
          <p:cNvSpPr>
            <a:spLocks noGrp="1"/>
          </p:cNvSpPr>
          <p:nvPr>
            <p:ph idx="1"/>
          </p:nvPr>
        </p:nvSpPr>
        <p:spPr>
          <a:xfrm>
            <a:off x="1484310" y="2606842"/>
            <a:ext cx="10018713" cy="3830533"/>
          </a:xfrm>
        </p:spPr>
        <p:txBody>
          <a:bodyPr>
            <a:normAutofit fontScale="92500" lnSpcReduction="10000"/>
          </a:bodyPr>
          <a:lstStyle/>
          <a:p>
            <a:pPr marL="640080" lvl="1" indent="-640080">
              <a:buFont typeface="+mj-lt"/>
              <a:buAutoNum type="arabicPeriod" startAt="13"/>
            </a:pPr>
            <a:r>
              <a:rPr lang="en-US" sz="2500" dirty="0" smtClean="0"/>
              <a:t> </a:t>
            </a:r>
            <a:r>
              <a:rPr lang="en-US" sz="2400" dirty="0" smtClean="0"/>
              <a:t>Complete the Deposit</a:t>
            </a:r>
          </a:p>
          <a:p>
            <a:pPr lvl="2">
              <a:buFont typeface="Courier New" panose="02070309020205020404" pitchFamily="49" charset="0"/>
              <a:buChar char="o"/>
            </a:pPr>
            <a:r>
              <a:rPr lang="en-US" sz="1600" dirty="0" smtClean="0"/>
              <a:t>After entering the web deposit, review it for accuracy, and click the “make deposit” button. TouchNet will assign a web deposit number (WD#). Write this WD # on the deposit slip going to the night drop box. Print a copy of the deposit before exiting</a:t>
            </a:r>
            <a:r>
              <a:rPr lang="en-US" sz="1600" dirty="0"/>
              <a:t>  </a:t>
            </a:r>
            <a:r>
              <a:rPr lang="en-US" sz="1600" dirty="0" smtClean="0"/>
              <a:t>for your departmental records. You will not include a copy with the bank deposit. Keep this printed copy to reconcile back to the CU receipt book and monthly Budget Status Reports (BSR).</a:t>
            </a:r>
          </a:p>
          <a:p>
            <a:pPr lvl="2">
              <a:buFont typeface="Courier New" panose="02070309020205020404" pitchFamily="49" charset="0"/>
              <a:buChar char="o"/>
            </a:pPr>
            <a:r>
              <a:rPr lang="en-US" sz="1600" dirty="0" smtClean="0"/>
              <a:t>The deposit will be listed as “pending” until Cash and Treasury Services has verified the deposit has been credited to the Clemson University bank account. After Cash and Treasury’s verification, the deposit will be submitted to PeopleSoft for the nightly download. After the download to PeopleSoft, the TouchNet status will update with a submitted status. </a:t>
            </a:r>
          </a:p>
          <a:p>
            <a:pPr lvl="2">
              <a:buFont typeface="Courier New" panose="02070309020205020404" pitchFamily="49" charset="0"/>
              <a:buChar char="o"/>
            </a:pPr>
            <a:r>
              <a:rPr lang="en-US" sz="1600" dirty="0" smtClean="0"/>
              <a:t>Only Cash and Treasury Services has the ability to edit or submit a pending deposit. Should you need  a correction after you have processed a web deposit, please send a correction request to Cash and </a:t>
            </a:r>
            <a:r>
              <a:rPr lang="en-US" sz="1600" dirty="0"/>
              <a:t>Treasury </a:t>
            </a:r>
            <a:r>
              <a:rPr lang="en-US" sz="1600" dirty="0" smtClean="0"/>
              <a:t>Services at CASHTREASURY-L@LISTS.CLEMSON.EDU. If the deposit has not been submitted, then a correction will be processed and you will be sent a new copy of the corrected deposit.  </a:t>
            </a:r>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smtClean="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smtClean="0"/>
          </a:p>
        </p:txBody>
      </p:sp>
      <p:sp>
        <p:nvSpPr>
          <p:cNvPr id="5" name="TextBox 4"/>
          <p:cNvSpPr txBox="1"/>
          <p:nvPr/>
        </p:nvSpPr>
        <p:spPr>
          <a:xfrm>
            <a:off x="4756306" y="6068044"/>
            <a:ext cx="3474720" cy="369332"/>
          </a:xfrm>
          <a:prstGeom prst="rect">
            <a:avLst/>
          </a:prstGeom>
          <a:noFill/>
        </p:spPr>
        <p:txBody>
          <a:bodyPr wrap="square" rtlCol="0">
            <a:spAutoFit/>
          </a:bodyPr>
          <a:lstStyle/>
          <a:p>
            <a:pPr algn="ctr"/>
            <a:r>
              <a:rPr lang="en-US" dirty="0" smtClean="0"/>
              <a:t>screen shot on the following slide</a:t>
            </a:r>
            <a:endParaRPr lang="en-US" dirty="0"/>
          </a:p>
        </p:txBody>
      </p:sp>
    </p:spTree>
    <p:extLst>
      <p:ext uri="{BB962C8B-B14F-4D97-AF65-F5344CB8AC3E}">
        <p14:creationId xmlns:p14="http://schemas.microsoft.com/office/powerpoint/2010/main" val="83718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2558715" y="689811"/>
            <a:ext cx="7339264" cy="5133473"/>
          </a:xfrm>
          <a:prstGeom prst="rect">
            <a:avLst/>
          </a:prstGeom>
        </p:spPr>
      </p:pic>
    </p:spTree>
    <p:extLst>
      <p:ext uri="{BB962C8B-B14F-4D97-AF65-F5344CB8AC3E}">
        <p14:creationId xmlns:p14="http://schemas.microsoft.com/office/powerpoint/2010/main" val="1959453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62788"/>
          </a:xfrm>
        </p:spPr>
        <p:txBody>
          <a:bodyPr/>
          <a:lstStyle/>
          <a:p>
            <a:r>
              <a:rPr lang="en-US" dirty="0">
                <a:ln>
                  <a:solidFill>
                    <a:srgbClr val="7030A0"/>
                  </a:solidFill>
                </a:ln>
              </a:rPr>
              <a:t>Deposit Information Form</a:t>
            </a:r>
            <a:r>
              <a:rPr lang="en-US" dirty="0" smtClean="0"/>
              <a:t>		</a:t>
            </a:r>
            <a:endParaRPr lang="en-US" dirty="0"/>
          </a:p>
        </p:txBody>
      </p:sp>
      <p:sp>
        <p:nvSpPr>
          <p:cNvPr id="3" name="Content Placeholder 2"/>
          <p:cNvSpPr>
            <a:spLocks noGrp="1"/>
          </p:cNvSpPr>
          <p:nvPr>
            <p:ph idx="1"/>
          </p:nvPr>
        </p:nvSpPr>
        <p:spPr>
          <a:xfrm>
            <a:off x="1484310" y="1844843"/>
            <a:ext cx="10018713" cy="2671010"/>
          </a:xfrm>
        </p:spPr>
        <p:txBody>
          <a:bodyPr/>
          <a:lstStyle/>
          <a:p>
            <a:pPr marL="0" indent="0">
              <a:buNone/>
            </a:pPr>
            <a:r>
              <a:rPr lang="en-US" dirty="0" smtClean="0"/>
              <a:t>For web deposits that include credit card transactions, please submit the Deposit Information Form after the web deposit has been completed. The form should not be completed for cash/check only deposits. Web deposits should not be entered for Marketplace credit card sales. The Deposit Information Form can be found </a:t>
            </a:r>
            <a:r>
              <a:rPr lang="en-US" dirty="0" smtClean="0"/>
              <a:t>at </a:t>
            </a:r>
            <a:r>
              <a:rPr lang="en-US" u="sng" dirty="0">
                <a:hlinkClick r:id="rId2"/>
              </a:rPr>
              <a:t>http://media.clemson.edu/cfo/cash-treasury/Deposit-Information-Form.pdf</a:t>
            </a:r>
            <a:r>
              <a:rPr lang="en-US" dirty="0" smtClean="0"/>
              <a:t>.</a:t>
            </a:r>
            <a:endParaRPr lang="en-US" dirty="0"/>
          </a:p>
        </p:txBody>
      </p:sp>
    </p:spTree>
    <p:extLst>
      <p:ext uri="{BB962C8B-B14F-4D97-AF65-F5344CB8AC3E}">
        <p14:creationId xmlns:p14="http://schemas.microsoft.com/office/powerpoint/2010/main" val="1219720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86853"/>
          </a:xfrm>
          <a:ln>
            <a:noFill/>
          </a:ln>
        </p:spPr>
        <p:txBody>
          <a:bodyPr>
            <a:normAutofit/>
          </a:bodyPr>
          <a:lstStyle/>
          <a:p>
            <a:r>
              <a:rPr lang="en-US" dirty="0" smtClean="0">
                <a:ln>
                  <a:solidFill>
                    <a:srgbClr val="7030A0"/>
                  </a:solidFill>
                </a:ln>
              </a:rPr>
              <a:t>Viewing Previous Deposits</a:t>
            </a:r>
            <a:endParaRPr lang="en-US" dirty="0">
              <a:ln>
                <a:solidFill>
                  <a:srgbClr val="7030A0"/>
                </a:solidFill>
              </a:ln>
            </a:endParaRPr>
          </a:p>
        </p:txBody>
      </p:sp>
      <p:sp>
        <p:nvSpPr>
          <p:cNvPr id="3" name="Content Placeholder 2"/>
          <p:cNvSpPr>
            <a:spLocks noGrp="1"/>
          </p:cNvSpPr>
          <p:nvPr>
            <p:ph idx="1"/>
          </p:nvPr>
        </p:nvSpPr>
        <p:spPr>
          <a:xfrm>
            <a:off x="1484310" y="2478505"/>
            <a:ext cx="10018713" cy="3312695"/>
          </a:xfrm>
        </p:spPr>
        <p:txBody>
          <a:bodyPr>
            <a:normAutofit fontScale="62500" lnSpcReduction="20000"/>
          </a:bodyPr>
          <a:lstStyle/>
          <a:p>
            <a:pPr marL="0" indent="0">
              <a:buNone/>
            </a:pPr>
            <a:r>
              <a:rPr lang="en-US" dirty="0"/>
              <a:t>You may need to track the status of a </a:t>
            </a:r>
            <a:r>
              <a:rPr lang="en-US" dirty="0" smtClean="0"/>
              <a:t>deposit or </a:t>
            </a:r>
            <a:r>
              <a:rPr lang="en-US" dirty="0"/>
              <a:t>research the details of a specific </a:t>
            </a:r>
            <a:r>
              <a:rPr lang="en-US" dirty="0" smtClean="0"/>
              <a:t>deposit. To do this, follow </a:t>
            </a:r>
            <a:r>
              <a:rPr lang="en-US" dirty="0"/>
              <a:t>these steps</a:t>
            </a:r>
            <a:r>
              <a:rPr lang="en-US" dirty="0" smtClean="0"/>
              <a:t>:</a:t>
            </a:r>
            <a:br>
              <a:rPr lang="en-US" dirty="0" smtClean="0"/>
            </a:br>
            <a:endParaRPr lang="en-US" dirty="0" smtClean="0"/>
          </a:p>
          <a:p>
            <a:pPr marL="514350" indent="-514350">
              <a:buAutoNum type="arabicPeriod"/>
            </a:pPr>
            <a:r>
              <a:rPr lang="en-US" dirty="0" smtClean="0"/>
              <a:t>Sign into TouchNet U.Commerce with your user name and password (</a:t>
            </a:r>
            <a:r>
              <a:rPr lang="en-US" dirty="0" smtClean="0">
                <a:hlinkClick r:id="rId2"/>
              </a:rPr>
              <a:t>https://secure.touchnet.net/central</a:t>
            </a:r>
            <a:r>
              <a:rPr lang="en-US" dirty="0" smtClean="0"/>
              <a:t>) </a:t>
            </a:r>
          </a:p>
          <a:p>
            <a:pPr marL="514350" indent="-514350">
              <a:buAutoNum type="arabicPeriod"/>
            </a:pPr>
            <a:r>
              <a:rPr lang="en-US" dirty="0"/>
              <a:t>Hover over the Applications </a:t>
            </a:r>
            <a:r>
              <a:rPr lang="en-US" dirty="0" smtClean="0"/>
              <a:t>tab</a:t>
            </a:r>
          </a:p>
          <a:p>
            <a:pPr marL="514350" indent="-514350">
              <a:buAutoNum type="arabicPeriod"/>
            </a:pPr>
            <a:r>
              <a:rPr lang="en-US" dirty="0" smtClean="0"/>
              <a:t>Navigate to Business Office</a:t>
            </a:r>
          </a:p>
          <a:p>
            <a:pPr marL="514350" indent="-514350">
              <a:buAutoNum type="arabicPeriod"/>
            </a:pPr>
            <a:r>
              <a:rPr lang="en-US" dirty="0"/>
              <a:t>C</a:t>
            </a:r>
            <a:r>
              <a:rPr lang="en-US" dirty="0" smtClean="0"/>
              <a:t>lick “Cashiering Reports” on the left side of the screen</a:t>
            </a:r>
          </a:p>
          <a:p>
            <a:pPr marL="514350" indent="-514350">
              <a:buAutoNum type="arabicPeriod"/>
            </a:pPr>
            <a:r>
              <a:rPr lang="en-US" dirty="0" smtClean="0"/>
              <a:t>Click “Web </a:t>
            </a:r>
            <a:r>
              <a:rPr lang="en-US" dirty="0" err="1" smtClean="0"/>
              <a:t>Dept</a:t>
            </a:r>
            <a:r>
              <a:rPr lang="en-US" dirty="0" smtClean="0"/>
              <a:t> Deposit Report”</a:t>
            </a:r>
          </a:p>
          <a:p>
            <a:pPr marL="514350" indent="-514350">
              <a:buAutoNum type="arabicPeriod"/>
            </a:pPr>
            <a:r>
              <a:rPr lang="en-US" dirty="0" smtClean="0"/>
              <a:t>Enter the date range in which the deposit was made</a:t>
            </a:r>
          </a:p>
          <a:p>
            <a:pPr marL="514350" indent="-514350">
              <a:buAutoNum type="arabicPeriod"/>
            </a:pPr>
            <a:r>
              <a:rPr lang="en-US" dirty="0" smtClean="0"/>
              <a:t>Check the box next to Web Deposit ID</a:t>
            </a:r>
          </a:p>
          <a:p>
            <a:pPr marL="514350" indent="-514350">
              <a:buAutoNum type="arabicPeriod"/>
            </a:pPr>
            <a:r>
              <a:rPr lang="en-US" dirty="0" smtClean="0"/>
              <a:t>Enter the Web Deposit Number</a:t>
            </a:r>
          </a:p>
          <a:p>
            <a:pPr marL="514350" indent="-514350">
              <a:buAutoNum type="arabicPeriod"/>
            </a:pPr>
            <a:r>
              <a:rPr lang="en-US" dirty="0" smtClean="0"/>
              <a:t>Click “View Report”</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247" t="33744" r="64645" b="20312"/>
          <a:stretch/>
        </p:blipFill>
        <p:spPr bwMode="auto">
          <a:xfrm>
            <a:off x="6464751" y="3096127"/>
            <a:ext cx="5332387" cy="2674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3861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30968"/>
          </a:xfrm>
        </p:spPr>
        <p:txBody>
          <a:bodyPr/>
          <a:lstStyle/>
          <a:p>
            <a:r>
              <a:rPr lang="en-US" dirty="0" smtClean="0">
                <a:ln>
                  <a:solidFill>
                    <a:srgbClr val="7030A0"/>
                  </a:solidFill>
                </a:ln>
              </a:rPr>
              <a:t>Obtaining Web Deposit Access</a:t>
            </a:r>
            <a:endParaRPr lang="en-US" dirty="0"/>
          </a:p>
        </p:txBody>
      </p:sp>
      <p:sp>
        <p:nvSpPr>
          <p:cNvPr id="5" name="Content Placeholder 4"/>
          <p:cNvSpPr>
            <a:spLocks noGrp="1"/>
          </p:cNvSpPr>
          <p:nvPr>
            <p:ph idx="1"/>
          </p:nvPr>
        </p:nvSpPr>
        <p:spPr>
          <a:xfrm>
            <a:off x="1484311" y="1816769"/>
            <a:ext cx="10018713" cy="3124201"/>
          </a:xfrm>
        </p:spPr>
        <p:txBody>
          <a:bodyPr>
            <a:normAutofit/>
          </a:bodyPr>
          <a:lstStyle/>
          <a:p>
            <a:r>
              <a:rPr lang="en-US" dirty="0"/>
              <a:t>Upon completion of this presentation, please send an email to CASHTREASURY-L@LISTS.CLEMSON.EDU to request your user </a:t>
            </a:r>
            <a:r>
              <a:rPr lang="en-US" dirty="0" smtClean="0"/>
              <a:t>name </a:t>
            </a:r>
            <a:r>
              <a:rPr lang="en-US" dirty="0"/>
              <a:t>and temporary password for access to </a:t>
            </a:r>
            <a:r>
              <a:rPr lang="en-US" dirty="0" smtClean="0"/>
              <a:t>TouchNet U.Commerce. Please </a:t>
            </a:r>
            <a:r>
              <a:rPr lang="en-US" dirty="0"/>
              <a:t>provide your Clemson University user ID and include in the subject line </a:t>
            </a:r>
            <a:r>
              <a:rPr lang="en-US" dirty="0" smtClean="0"/>
              <a:t>“Request </a:t>
            </a:r>
            <a:r>
              <a:rPr lang="en-US" dirty="0"/>
              <a:t>for </a:t>
            </a:r>
            <a:r>
              <a:rPr lang="en-US" dirty="0" smtClean="0"/>
              <a:t>Web Deposit Access”</a:t>
            </a:r>
          </a:p>
          <a:p>
            <a:r>
              <a:rPr lang="en-US" dirty="0">
                <a:solidFill>
                  <a:srgbClr val="222222"/>
                </a:solidFill>
                <a:latin typeface="arial" panose="020B0604020202020204" pitchFamily="34" charset="0"/>
              </a:rPr>
              <a:t>By sending </a:t>
            </a:r>
            <a:r>
              <a:rPr lang="en-US" dirty="0" smtClean="0">
                <a:solidFill>
                  <a:srgbClr val="222222"/>
                </a:solidFill>
                <a:latin typeface="arial" panose="020B0604020202020204" pitchFamily="34" charset="0"/>
              </a:rPr>
              <a:t>the</a:t>
            </a:r>
            <a:r>
              <a:rPr lang="en-US" dirty="0">
                <a:solidFill>
                  <a:srgbClr val="222222"/>
                </a:solidFill>
                <a:latin typeface="arial" panose="020B0604020202020204" pitchFamily="34" charset="0"/>
              </a:rPr>
              <a:t> request for </a:t>
            </a:r>
            <a:r>
              <a:rPr lang="en-US" dirty="0" smtClean="0">
                <a:solidFill>
                  <a:srgbClr val="222222"/>
                </a:solidFill>
                <a:latin typeface="arial" panose="020B0604020202020204" pitchFamily="34" charset="0"/>
              </a:rPr>
              <a:t>a </a:t>
            </a:r>
            <a:r>
              <a:rPr lang="en-US" dirty="0">
                <a:solidFill>
                  <a:srgbClr val="222222"/>
                </a:solidFill>
                <a:latin typeface="arial" panose="020B0604020202020204" pitchFamily="34" charset="0"/>
              </a:rPr>
              <a:t>user </a:t>
            </a:r>
            <a:r>
              <a:rPr lang="en-US" dirty="0" smtClean="0">
                <a:solidFill>
                  <a:srgbClr val="222222"/>
                </a:solidFill>
                <a:latin typeface="arial" panose="020B0604020202020204" pitchFamily="34" charset="0"/>
              </a:rPr>
              <a:t>name </a:t>
            </a:r>
            <a:r>
              <a:rPr lang="en-US" dirty="0">
                <a:solidFill>
                  <a:srgbClr val="222222"/>
                </a:solidFill>
                <a:latin typeface="arial" panose="020B0604020202020204" pitchFamily="34" charset="0"/>
              </a:rPr>
              <a:t>and temporary password </a:t>
            </a:r>
            <a:r>
              <a:rPr lang="en-US" dirty="0" smtClean="0">
                <a:solidFill>
                  <a:srgbClr val="222222"/>
                </a:solidFill>
                <a:latin typeface="arial" panose="020B0604020202020204" pitchFamily="34" charset="0"/>
              </a:rPr>
              <a:t>you are affirming </a:t>
            </a:r>
            <a:r>
              <a:rPr lang="en-US" dirty="0">
                <a:solidFill>
                  <a:srgbClr val="222222"/>
                </a:solidFill>
                <a:latin typeface="arial" panose="020B0604020202020204" pitchFamily="34" charset="0"/>
              </a:rPr>
              <a:t>that you have viewed </a:t>
            </a:r>
            <a:r>
              <a:rPr lang="en-US" dirty="0" smtClean="0">
                <a:solidFill>
                  <a:srgbClr val="222222"/>
                </a:solidFill>
                <a:latin typeface="arial" panose="020B0604020202020204" pitchFamily="34" charset="0"/>
              </a:rPr>
              <a:t>this </a:t>
            </a:r>
            <a:r>
              <a:rPr lang="en-US" dirty="0">
                <a:solidFill>
                  <a:srgbClr val="222222"/>
                </a:solidFill>
                <a:latin typeface="arial" panose="020B0604020202020204" pitchFamily="34" charset="0"/>
              </a:rPr>
              <a:t>web deposit </a:t>
            </a:r>
            <a:r>
              <a:rPr lang="en-US" dirty="0" smtClean="0">
                <a:solidFill>
                  <a:srgbClr val="222222"/>
                </a:solidFill>
                <a:latin typeface="arial" panose="020B0604020202020204" pitchFamily="34" charset="0"/>
              </a:rPr>
              <a:t>presentation</a:t>
            </a:r>
            <a:endParaRPr lang="en-US" dirty="0"/>
          </a:p>
        </p:txBody>
      </p:sp>
      <p:sp>
        <p:nvSpPr>
          <p:cNvPr id="3" name="TextBox 2"/>
          <p:cNvSpPr txBox="1"/>
          <p:nvPr/>
        </p:nvSpPr>
        <p:spPr>
          <a:xfrm>
            <a:off x="3059596" y="5398170"/>
            <a:ext cx="6581272" cy="369332"/>
          </a:xfrm>
          <a:prstGeom prst="rect">
            <a:avLst/>
          </a:prstGeom>
          <a:noFill/>
        </p:spPr>
        <p:txBody>
          <a:bodyPr wrap="square" rtlCol="0">
            <a:spAutoFit/>
          </a:bodyPr>
          <a:lstStyle/>
          <a:p>
            <a:pPr algn="ctr"/>
            <a:r>
              <a:rPr lang="en-US" dirty="0" smtClean="0">
                <a:hlinkClick r:id="rId2"/>
              </a:rPr>
              <a:t>Click Here To Email Your Request</a:t>
            </a:r>
            <a:endParaRPr lang="en-US" dirty="0"/>
          </a:p>
        </p:txBody>
      </p:sp>
    </p:spTree>
    <p:extLst>
      <p:ext uri="{BB962C8B-B14F-4D97-AF65-F5344CB8AC3E}">
        <p14:creationId xmlns:p14="http://schemas.microsoft.com/office/powerpoint/2010/main" val="503739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26431"/>
          </a:xfrm>
        </p:spPr>
        <p:txBody>
          <a:bodyPr/>
          <a:lstStyle/>
          <a:p>
            <a:r>
              <a:rPr lang="en-US" dirty="0" smtClean="0">
                <a:ln>
                  <a:solidFill>
                    <a:srgbClr val="7030A0"/>
                  </a:solidFill>
                </a:ln>
              </a:rPr>
              <a:t>What is a Web Deposit?</a:t>
            </a:r>
            <a:endParaRPr lang="en-US" dirty="0">
              <a:ln>
                <a:solidFill>
                  <a:srgbClr val="7030A0"/>
                </a:solidFill>
              </a:ln>
            </a:endParaRPr>
          </a:p>
        </p:txBody>
      </p:sp>
      <p:sp>
        <p:nvSpPr>
          <p:cNvPr id="3" name="Content Placeholder 2"/>
          <p:cNvSpPr>
            <a:spLocks noGrp="1"/>
          </p:cNvSpPr>
          <p:nvPr>
            <p:ph idx="1"/>
          </p:nvPr>
        </p:nvSpPr>
        <p:spPr>
          <a:xfrm>
            <a:off x="1484310" y="1756611"/>
            <a:ext cx="10018713" cy="3184357"/>
          </a:xfrm>
        </p:spPr>
        <p:txBody>
          <a:bodyPr>
            <a:normAutofit/>
          </a:bodyPr>
          <a:lstStyle/>
          <a:p>
            <a:pPr marL="0" indent="0">
              <a:buNone/>
            </a:pPr>
            <a:r>
              <a:rPr lang="en-US" dirty="0"/>
              <a:t>Web deposits </a:t>
            </a:r>
            <a:r>
              <a:rPr lang="en-US" dirty="0" smtClean="0"/>
              <a:t>replace </a:t>
            </a:r>
            <a:r>
              <a:rPr lang="en-US" dirty="0"/>
              <a:t>the Clemson University Receipt Transmittal, used only for CU deposits, funds 10-49.  With </a:t>
            </a:r>
            <a:r>
              <a:rPr lang="en-US" dirty="0" smtClean="0"/>
              <a:t>web </a:t>
            </a:r>
            <a:r>
              <a:rPr lang="en-US" dirty="0"/>
              <a:t>deposits, you can now enter departmental deposits online through the TouchNet Cashiering Operations Center.  This streamlines operations in your department and </a:t>
            </a:r>
            <a:r>
              <a:rPr lang="en-US" dirty="0" smtClean="0"/>
              <a:t>for </a:t>
            </a:r>
            <a:r>
              <a:rPr lang="en-US" dirty="0"/>
              <a:t>Cash </a:t>
            </a:r>
            <a:r>
              <a:rPr lang="en-US" dirty="0" smtClean="0"/>
              <a:t>and </a:t>
            </a:r>
            <a:r>
              <a:rPr lang="en-US" dirty="0"/>
              <a:t>Treasury Services, providing a more accurate and efficient way to process departmental deposits</a:t>
            </a:r>
            <a:r>
              <a:rPr lang="en-US" dirty="0" smtClean="0"/>
              <a:t>. A separate web deposit is required for each deposit made at the bank.</a:t>
            </a:r>
          </a:p>
        </p:txBody>
      </p:sp>
    </p:spTree>
    <p:extLst>
      <p:ext uri="{BB962C8B-B14F-4D97-AF65-F5344CB8AC3E}">
        <p14:creationId xmlns:p14="http://schemas.microsoft.com/office/powerpoint/2010/main" val="3729568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10389"/>
          </a:xfrm>
        </p:spPr>
        <p:txBody>
          <a:bodyPr/>
          <a:lstStyle/>
          <a:p>
            <a:r>
              <a:rPr lang="en-US" dirty="0" smtClean="0">
                <a:ln>
                  <a:solidFill>
                    <a:srgbClr val="7030A0"/>
                  </a:solidFill>
                </a:ln>
              </a:rPr>
              <a:t>ATM Deposits</a:t>
            </a:r>
            <a:endParaRPr lang="en-US" dirty="0">
              <a:ln>
                <a:solidFill>
                  <a:srgbClr val="7030A0"/>
                </a:solidFill>
              </a:ln>
            </a:endParaRPr>
          </a:p>
        </p:txBody>
      </p:sp>
      <p:sp>
        <p:nvSpPr>
          <p:cNvPr id="3" name="Content Placeholder 2"/>
          <p:cNvSpPr>
            <a:spLocks noGrp="1"/>
          </p:cNvSpPr>
          <p:nvPr>
            <p:ph idx="1"/>
          </p:nvPr>
        </p:nvSpPr>
        <p:spPr>
          <a:xfrm>
            <a:off x="1484310" y="1957138"/>
            <a:ext cx="10018713" cy="1812757"/>
          </a:xfrm>
        </p:spPr>
        <p:txBody>
          <a:bodyPr/>
          <a:lstStyle/>
          <a:p>
            <a:pPr marL="514350" indent="-514350">
              <a:buAutoNum type="arabicPeriod"/>
            </a:pPr>
            <a:r>
              <a:rPr lang="en-US" dirty="0" smtClean="0"/>
              <a:t>Make the deposit </a:t>
            </a:r>
            <a:r>
              <a:rPr lang="en-US" u="sng" dirty="0" smtClean="0"/>
              <a:t>before </a:t>
            </a:r>
            <a:r>
              <a:rPr lang="en-US" dirty="0" smtClean="0"/>
              <a:t>processing the web deposit. Keep the ATM receipt for your departmental records.</a:t>
            </a:r>
            <a:br>
              <a:rPr lang="en-US" dirty="0" smtClean="0"/>
            </a:br>
            <a:endParaRPr lang="en-US" dirty="0" smtClean="0"/>
          </a:p>
          <a:p>
            <a:pPr marL="514350" indent="-514350">
              <a:buAutoNum type="arabicPeriod"/>
            </a:pPr>
            <a:r>
              <a:rPr lang="en-US" dirty="0" smtClean="0"/>
              <a:t>Enter the deposit into TouchNet.</a:t>
            </a:r>
          </a:p>
        </p:txBody>
      </p:sp>
    </p:spTree>
    <p:extLst>
      <p:ext uri="{BB962C8B-B14F-4D97-AF65-F5344CB8AC3E}">
        <p14:creationId xmlns:p14="http://schemas.microsoft.com/office/powerpoint/2010/main" val="1856274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18410"/>
          </a:xfrm>
        </p:spPr>
        <p:txBody>
          <a:bodyPr>
            <a:normAutofit fontScale="90000"/>
          </a:bodyPr>
          <a:lstStyle/>
          <a:p>
            <a:r>
              <a:rPr lang="en-US" dirty="0" smtClean="0">
                <a:ln>
                  <a:solidFill>
                    <a:srgbClr val="7030A0"/>
                  </a:solidFill>
                </a:ln>
              </a:rPr>
              <a:t/>
            </a:r>
            <a:br>
              <a:rPr lang="en-US" dirty="0" smtClean="0">
                <a:ln>
                  <a:solidFill>
                    <a:srgbClr val="7030A0"/>
                  </a:solidFill>
                </a:ln>
              </a:rPr>
            </a:br>
            <a:r>
              <a:rPr lang="en-US" dirty="0">
                <a:ln>
                  <a:solidFill>
                    <a:srgbClr val="7030A0"/>
                  </a:solidFill>
                </a:ln>
              </a:rPr>
              <a:t/>
            </a:r>
            <a:br>
              <a:rPr lang="en-US" dirty="0">
                <a:ln>
                  <a:solidFill>
                    <a:srgbClr val="7030A0"/>
                  </a:solidFill>
                </a:ln>
              </a:rPr>
            </a:br>
            <a:r>
              <a:rPr lang="en-US" dirty="0" smtClean="0">
                <a:ln>
                  <a:solidFill>
                    <a:srgbClr val="7030A0"/>
                  </a:solidFill>
                </a:ln>
              </a:rPr>
              <a:t/>
            </a:r>
            <a:br>
              <a:rPr lang="en-US" dirty="0" smtClean="0">
                <a:ln>
                  <a:solidFill>
                    <a:srgbClr val="7030A0"/>
                  </a:solidFill>
                </a:ln>
              </a:rPr>
            </a:br>
            <a:r>
              <a:rPr lang="en-US" sz="4400" dirty="0" smtClean="0">
                <a:ln>
                  <a:solidFill>
                    <a:srgbClr val="7030A0"/>
                  </a:solidFill>
                </a:ln>
              </a:rPr>
              <a:t>Night Dropbox Deposits</a:t>
            </a:r>
            <a:r>
              <a:rPr lang="en-US" dirty="0" smtClean="0">
                <a:ln>
                  <a:solidFill>
                    <a:srgbClr val="7030A0"/>
                  </a:solidFill>
                </a:ln>
              </a:rPr>
              <a:t/>
            </a:r>
            <a:br>
              <a:rPr lang="en-US" dirty="0" smtClean="0">
                <a:ln>
                  <a:solidFill>
                    <a:srgbClr val="7030A0"/>
                  </a:solidFill>
                </a:ln>
              </a:rPr>
            </a:br>
            <a:r>
              <a:rPr lang="en-US" dirty="0">
                <a:ln>
                  <a:solidFill>
                    <a:srgbClr val="7030A0"/>
                  </a:solidFill>
                </a:ln>
              </a:rPr>
              <a:t/>
            </a:r>
            <a:br>
              <a:rPr lang="en-US" dirty="0">
                <a:ln>
                  <a:solidFill>
                    <a:srgbClr val="7030A0"/>
                  </a:solidFill>
                </a:ln>
              </a:rPr>
            </a:br>
            <a:r>
              <a:rPr lang="en-US" dirty="0">
                <a:ln>
                  <a:solidFill>
                    <a:srgbClr val="7030A0"/>
                  </a:solidFill>
                </a:ln>
              </a:rPr>
              <a:t/>
            </a:r>
            <a:br>
              <a:rPr lang="en-US" dirty="0">
                <a:ln>
                  <a:solidFill>
                    <a:srgbClr val="7030A0"/>
                  </a:solidFill>
                </a:ln>
              </a:rPr>
            </a:br>
            <a:endParaRPr lang="en-US" dirty="0">
              <a:ln>
                <a:solidFill>
                  <a:srgbClr val="7030A0"/>
                </a:solidFill>
              </a:ln>
            </a:endParaRPr>
          </a:p>
        </p:txBody>
      </p:sp>
      <p:sp>
        <p:nvSpPr>
          <p:cNvPr id="3" name="Content Placeholder 2"/>
          <p:cNvSpPr>
            <a:spLocks noGrp="1"/>
          </p:cNvSpPr>
          <p:nvPr>
            <p:ph idx="1"/>
          </p:nvPr>
        </p:nvSpPr>
        <p:spPr>
          <a:xfrm>
            <a:off x="1572280" y="2085473"/>
            <a:ext cx="9878634" cy="2847473"/>
          </a:xfrm>
        </p:spPr>
        <p:txBody>
          <a:bodyPr>
            <a:noAutofit/>
          </a:bodyPr>
          <a:lstStyle/>
          <a:p>
            <a:pPr marL="514350" indent="-514350">
              <a:buAutoNum type="arabicPeriod"/>
            </a:pPr>
            <a:r>
              <a:rPr lang="en-US" dirty="0" smtClean="0"/>
              <a:t>Process a TouchNet web deposit </a:t>
            </a:r>
            <a:r>
              <a:rPr lang="en-US" u="sng" dirty="0" smtClean="0"/>
              <a:t>before</a:t>
            </a:r>
            <a:r>
              <a:rPr lang="en-US" dirty="0" smtClean="0"/>
              <a:t> going to the bank</a:t>
            </a:r>
            <a:br>
              <a:rPr lang="en-US" dirty="0" smtClean="0"/>
            </a:br>
            <a:endParaRPr lang="en-US" dirty="0" smtClean="0"/>
          </a:p>
          <a:p>
            <a:pPr marL="514350" indent="-514350">
              <a:buAutoNum type="arabicPeriod"/>
            </a:pPr>
            <a:r>
              <a:rPr lang="en-US" dirty="0" smtClean="0"/>
              <a:t>After clicking the make deposit button, each deposit is assigned a web deposit number (WD#), you should write this number on the Wells Fargo deposit slip. You will no longer include any paperwork with the Wells Fargo deposit.  This means no receipt transmittal and no copy of the web deposit should be placed in the bag.</a:t>
            </a:r>
          </a:p>
        </p:txBody>
      </p:sp>
    </p:spTree>
    <p:extLst>
      <p:ext uri="{BB962C8B-B14F-4D97-AF65-F5344CB8AC3E}">
        <p14:creationId xmlns:p14="http://schemas.microsoft.com/office/powerpoint/2010/main" val="3990663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1914" y="837021"/>
            <a:ext cx="9103895" cy="1261884"/>
          </a:xfrm>
          <a:prstGeom prst="rect">
            <a:avLst/>
          </a:prstGeom>
          <a:noFill/>
        </p:spPr>
        <p:txBody>
          <a:bodyPr wrap="square" rtlCol="0">
            <a:spAutoFit/>
          </a:bodyPr>
          <a:lstStyle/>
          <a:p>
            <a:pPr algn="ctr"/>
            <a:r>
              <a:rPr lang="en-US" sz="4000" dirty="0" smtClean="0">
                <a:ln>
                  <a:solidFill>
                    <a:srgbClr val="7030A0"/>
                  </a:solidFill>
                </a:ln>
                <a:latin typeface="+mj-lt"/>
                <a:ea typeface="+mj-ea"/>
                <a:cs typeface="+mj-cs"/>
              </a:rPr>
              <a:t>Off </a:t>
            </a:r>
            <a:r>
              <a:rPr lang="en-US" sz="4000" dirty="0">
                <a:ln>
                  <a:solidFill>
                    <a:srgbClr val="7030A0"/>
                  </a:solidFill>
                </a:ln>
                <a:latin typeface="+mj-lt"/>
                <a:ea typeface="+mj-ea"/>
                <a:cs typeface="+mj-cs"/>
              </a:rPr>
              <a:t>Campus Offices</a:t>
            </a:r>
          </a:p>
          <a:p>
            <a:pPr algn="ctr"/>
            <a:endParaRPr lang="en-US" b="1" dirty="0"/>
          </a:p>
          <a:p>
            <a:pPr algn="ctr"/>
            <a:endParaRPr lang="en-US" b="1" dirty="0"/>
          </a:p>
        </p:txBody>
      </p:sp>
      <p:sp>
        <p:nvSpPr>
          <p:cNvPr id="3" name="Rectangle 2"/>
          <p:cNvSpPr/>
          <p:nvPr/>
        </p:nvSpPr>
        <p:spPr>
          <a:xfrm>
            <a:off x="1491914" y="1945975"/>
            <a:ext cx="9761621" cy="2215991"/>
          </a:xfrm>
          <a:prstGeom prst="rect">
            <a:avLst/>
          </a:prstGeom>
        </p:spPr>
        <p:txBody>
          <a:bodyPr wrap="square">
            <a:spAutoFit/>
          </a:bodyPr>
          <a:lstStyle/>
          <a:p>
            <a:pPr marL="514350" indent="-514350">
              <a:buClr>
                <a:schemeClr val="accent1">
                  <a:lumMod val="75000"/>
                </a:schemeClr>
              </a:buClr>
              <a:buSzPct val="145000"/>
              <a:buFont typeface="+mj-lt"/>
              <a:buAutoNum type="arabicPeriod"/>
            </a:pPr>
            <a:r>
              <a:rPr lang="en-US" sz="2400" dirty="0"/>
              <a:t>Enter your web </a:t>
            </a:r>
            <a:r>
              <a:rPr lang="en-US" sz="2400" dirty="0" smtClean="0"/>
              <a:t>deposit.</a:t>
            </a:r>
            <a:br>
              <a:rPr lang="en-US" sz="2400" dirty="0" smtClean="0"/>
            </a:br>
            <a:endParaRPr lang="en-US" sz="2400" dirty="0"/>
          </a:p>
          <a:p>
            <a:pPr marL="514350" indent="-514350">
              <a:buClr>
                <a:schemeClr val="accent1">
                  <a:lumMod val="75000"/>
                </a:schemeClr>
              </a:buClr>
              <a:buSzPct val="145000"/>
              <a:buAutoNum type="arabicPeriod"/>
            </a:pPr>
            <a:r>
              <a:rPr lang="en-US" sz="2400" dirty="0"/>
              <a:t>If your bank deposit is not made at Wells Fargo or TD Bank</a:t>
            </a:r>
            <a:r>
              <a:rPr lang="en-US" sz="2400" dirty="0" smtClean="0"/>
              <a:t>, </a:t>
            </a:r>
            <a:r>
              <a:rPr lang="en-US" sz="2400" dirty="0"/>
              <a:t>please </a:t>
            </a:r>
            <a:r>
              <a:rPr lang="en-US" sz="2400" dirty="0" smtClean="0"/>
              <a:t>email </a:t>
            </a:r>
            <a:r>
              <a:rPr lang="en-US" sz="2400" dirty="0"/>
              <a:t>a copy of your deposit receipt to </a:t>
            </a:r>
            <a:r>
              <a:rPr lang="en-US" sz="2400" dirty="0" smtClean="0">
                <a:hlinkClick r:id="rId2"/>
              </a:rPr>
              <a:t>psadeposits@clemson.edu</a:t>
            </a:r>
            <a:r>
              <a:rPr lang="en-US" sz="2400" dirty="0" smtClean="0"/>
              <a:t>.  </a:t>
            </a:r>
            <a:r>
              <a:rPr lang="en-US" sz="2400" dirty="0"/>
              <a:t>Example:  Bank of York, First Citizens Bank</a:t>
            </a:r>
          </a:p>
          <a:p>
            <a:endParaRPr lang="en-US" dirty="0"/>
          </a:p>
        </p:txBody>
      </p:sp>
    </p:spTree>
    <p:extLst>
      <p:ext uri="{BB962C8B-B14F-4D97-AF65-F5344CB8AC3E}">
        <p14:creationId xmlns:p14="http://schemas.microsoft.com/office/powerpoint/2010/main" val="987391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86853"/>
          </a:xfrm>
          <a:ln>
            <a:noFill/>
          </a:ln>
        </p:spPr>
        <p:txBody>
          <a:bodyPr>
            <a:normAutofit/>
          </a:bodyPr>
          <a:lstStyle/>
          <a:p>
            <a:r>
              <a:rPr lang="en-US" dirty="0" smtClean="0">
                <a:ln>
                  <a:solidFill>
                    <a:srgbClr val="7030A0"/>
                  </a:solidFill>
                </a:ln>
              </a:rPr>
              <a:t>Entering a Web Deposit</a:t>
            </a:r>
            <a:endParaRPr lang="en-US" dirty="0">
              <a:ln>
                <a:solidFill>
                  <a:srgbClr val="7030A0"/>
                </a:solidFill>
              </a:ln>
            </a:endParaRPr>
          </a:p>
        </p:txBody>
      </p:sp>
      <p:sp>
        <p:nvSpPr>
          <p:cNvPr id="3" name="Content Placeholder 2"/>
          <p:cNvSpPr>
            <a:spLocks noGrp="1"/>
          </p:cNvSpPr>
          <p:nvPr>
            <p:ph idx="1"/>
          </p:nvPr>
        </p:nvSpPr>
        <p:spPr>
          <a:xfrm>
            <a:off x="1484310" y="2478505"/>
            <a:ext cx="10018713" cy="3312695"/>
          </a:xfrm>
        </p:spPr>
        <p:txBody>
          <a:bodyPr>
            <a:normAutofit fontScale="77500" lnSpcReduction="20000"/>
          </a:bodyPr>
          <a:lstStyle/>
          <a:p>
            <a:pPr marL="514350" indent="-514350">
              <a:buAutoNum type="arabicPeriod"/>
            </a:pPr>
            <a:r>
              <a:rPr lang="en-US" dirty="0" smtClean="0"/>
              <a:t>Sign into TouchNet U.Commerce with your user name and password (</a:t>
            </a:r>
            <a:r>
              <a:rPr lang="en-US" dirty="0" smtClean="0">
                <a:hlinkClick r:id="rId2"/>
              </a:rPr>
              <a:t>https://secure.touchnet.net/central</a:t>
            </a:r>
            <a:r>
              <a:rPr lang="en-US" dirty="0" smtClean="0"/>
              <a:t>) </a:t>
            </a:r>
          </a:p>
          <a:p>
            <a:pPr marL="514350" indent="-514350">
              <a:buAutoNum type="arabicPeriod"/>
            </a:pPr>
            <a:r>
              <a:rPr lang="en-US" dirty="0"/>
              <a:t>Hover over the Applications </a:t>
            </a:r>
            <a:r>
              <a:rPr lang="en-US" dirty="0" smtClean="0"/>
              <a:t>tab</a:t>
            </a:r>
          </a:p>
          <a:p>
            <a:pPr marL="514350" indent="-514350">
              <a:buAutoNum type="arabicPeriod"/>
            </a:pPr>
            <a:r>
              <a:rPr lang="en-US" dirty="0" smtClean="0"/>
              <a:t>Navigate to Business Office</a:t>
            </a:r>
          </a:p>
          <a:p>
            <a:pPr marL="514350" indent="-514350">
              <a:buAutoNum type="arabicPeriod"/>
            </a:pPr>
            <a:r>
              <a:rPr lang="en-US" dirty="0"/>
              <a:t>C</a:t>
            </a:r>
            <a:r>
              <a:rPr lang="en-US" dirty="0" smtClean="0"/>
              <a:t>lick “Clemson University” on the left side of the screen</a:t>
            </a:r>
          </a:p>
          <a:p>
            <a:pPr marL="514350" indent="-514350">
              <a:buAutoNum type="arabicPeriod"/>
            </a:pPr>
            <a:r>
              <a:rPr lang="en-US" dirty="0" smtClean="0"/>
              <a:t>Click “Offices”</a:t>
            </a:r>
          </a:p>
          <a:p>
            <a:pPr marL="514350" indent="-514350">
              <a:buAutoNum type="arabicPeriod"/>
            </a:pPr>
            <a:r>
              <a:rPr lang="en-US" dirty="0" smtClean="0"/>
              <a:t>Select “Cash and Treasury Services”</a:t>
            </a:r>
          </a:p>
          <a:p>
            <a:pPr marL="514350" indent="-514350">
              <a:buAutoNum type="arabicPeriod"/>
            </a:pPr>
            <a:r>
              <a:rPr lang="en-US" dirty="0" smtClean="0"/>
              <a:t>Click “Web </a:t>
            </a:r>
            <a:r>
              <a:rPr lang="en-US" dirty="0" err="1" smtClean="0"/>
              <a:t>Dept</a:t>
            </a:r>
            <a:r>
              <a:rPr lang="en-US" dirty="0" smtClean="0"/>
              <a:t> Deposits”</a:t>
            </a:r>
          </a:p>
          <a:p>
            <a:pPr marL="514350" indent="-514350">
              <a:buAutoNum type="arabicPeriod"/>
            </a:pPr>
            <a:r>
              <a:rPr lang="en-US" dirty="0" smtClean="0"/>
              <a:t>Select “New Deposit”</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p:txBody>
      </p:sp>
      <p:pic>
        <p:nvPicPr>
          <p:cNvPr id="5" name="Picture 4"/>
          <p:cNvPicPr/>
          <p:nvPr/>
        </p:nvPicPr>
        <p:blipFill rotWithShape="1">
          <a:blip r:embed="rId3"/>
          <a:srcRect l="19247" r="16921"/>
          <a:stretch/>
        </p:blipFill>
        <p:spPr>
          <a:xfrm>
            <a:off x="7908751" y="2346024"/>
            <a:ext cx="3793957" cy="3265170"/>
          </a:xfrm>
          <a:prstGeom prst="rect">
            <a:avLst/>
          </a:prstGeom>
        </p:spPr>
      </p:pic>
    </p:spTree>
    <p:extLst>
      <p:ext uri="{BB962C8B-B14F-4D97-AF65-F5344CB8AC3E}">
        <p14:creationId xmlns:p14="http://schemas.microsoft.com/office/powerpoint/2010/main" val="1430843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10916"/>
          </a:xfrm>
        </p:spPr>
        <p:txBody>
          <a:bodyPr>
            <a:normAutofit/>
          </a:bodyPr>
          <a:lstStyle/>
          <a:p>
            <a:r>
              <a:rPr lang="en-US" dirty="0">
                <a:ln>
                  <a:solidFill>
                    <a:srgbClr val="7030A0"/>
                  </a:solidFill>
                </a:ln>
              </a:rPr>
              <a:t>Entering a Web </a:t>
            </a:r>
            <a:r>
              <a:rPr lang="en-US" dirty="0" smtClean="0">
                <a:ln>
                  <a:solidFill>
                    <a:srgbClr val="7030A0"/>
                  </a:solidFill>
                </a:ln>
              </a:rPr>
              <a:t>Deposit – Cont.</a:t>
            </a:r>
            <a:endParaRPr lang="en-US" dirty="0">
              <a:ln>
                <a:solidFill>
                  <a:srgbClr val="7030A0"/>
                </a:solidFill>
              </a:ln>
            </a:endParaRPr>
          </a:p>
        </p:txBody>
      </p:sp>
      <p:sp>
        <p:nvSpPr>
          <p:cNvPr id="3" name="Content Placeholder 2"/>
          <p:cNvSpPr>
            <a:spLocks noGrp="1"/>
          </p:cNvSpPr>
          <p:nvPr>
            <p:ph idx="1"/>
          </p:nvPr>
        </p:nvSpPr>
        <p:spPr>
          <a:xfrm>
            <a:off x="1484310" y="2350167"/>
            <a:ext cx="10018713" cy="4146885"/>
          </a:xfrm>
        </p:spPr>
        <p:txBody>
          <a:bodyPr>
            <a:normAutofit fontScale="25000" lnSpcReduction="20000"/>
          </a:bodyPr>
          <a:lstStyle/>
          <a:p>
            <a:pPr marL="514350" indent="-514350">
              <a:buFont typeface="+mj-lt"/>
              <a:buAutoNum type="arabicPeriod" startAt="11"/>
            </a:pPr>
            <a:endParaRPr lang="en-US" dirty="0" smtClean="0"/>
          </a:p>
          <a:p>
            <a:pPr marL="514350" indent="-514350">
              <a:buFont typeface="+mj-lt"/>
              <a:buAutoNum type="arabicPeriod" startAt="11"/>
            </a:pPr>
            <a:endParaRPr lang="en-US" dirty="0"/>
          </a:p>
          <a:p>
            <a:pPr marL="0" indent="0">
              <a:buNone/>
            </a:pPr>
            <a:endParaRPr lang="en-US" dirty="0" smtClean="0"/>
          </a:p>
          <a:p>
            <a:pPr marL="514350" indent="-514350">
              <a:buFont typeface="+mj-lt"/>
              <a:buAutoNum type="arabicPeriod" startAt="11"/>
            </a:pPr>
            <a:endParaRPr lang="en-US" dirty="0"/>
          </a:p>
          <a:p>
            <a:pPr marL="512064" indent="-512064">
              <a:buFont typeface="+mj-lt"/>
              <a:buAutoNum type="arabicPeriod" startAt="9"/>
            </a:pPr>
            <a:r>
              <a:rPr lang="en-US" sz="8800" dirty="0" smtClean="0">
                <a:latin typeface="+mj-lt"/>
              </a:rPr>
              <a:t>Enter Credit Information</a:t>
            </a:r>
          </a:p>
          <a:p>
            <a:pPr lvl="2">
              <a:buFont typeface="Courier New" panose="02070309020205020404" pitchFamily="49" charset="0"/>
              <a:buChar char="o"/>
            </a:pPr>
            <a:r>
              <a:rPr lang="en-US" sz="6000" dirty="0" smtClean="0">
                <a:latin typeface="+mj-lt"/>
              </a:rPr>
              <a:t>The web deposit will automatically populate four credit and debit lines. Remove lines by clicking the trash can icon or add lines by clicking the “Add Row” button as needed. Enter your department number as the detail code. If your department number is not recognized by the system, enter 5599 as the detail code and send a request to Cash and Treasury Services to have your department number added. You should provide the department number and the chart-field string that you want  added.  TouchNet can only save one chart-field string per department number. </a:t>
            </a:r>
          </a:p>
          <a:p>
            <a:pPr lvl="2">
              <a:buFont typeface="Courier New" panose="02070309020205020404" pitchFamily="49" charset="0"/>
              <a:buChar char="o"/>
            </a:pPr>
            <a:r>
              <a:rPr lang="en-US" sz="6000" dirty="0" smtClean="0">
                <a:latin typeface="+mj-lt"/>
              </a:rPr>
              <a:t>Enter the dollar amount that will be credited to each chart field string. Do not enter line descriptions or account numbers at this time.</a:t>
            </a:r>
          </a:p>
          <a:p>
            <a:pPr marL="640080" indent="-640080">
              <a:buFont typeface="+mj-lt"/>
              <a:buAutoNum type="arabicPeriod" startAt="9"/>
            </a:pPr>
            <a:r>
              <a:rPr lang="en-US" sz="8400" dirty="0" smtClean="0">
                <a:latin typeface="+mj-lt"/>
              </a:rPr>
              <a:t>Enter Debit Information</a:t>
            </a:r>
          </a:p>
          <a:p>
            <a:pPr lvl="2">
              <a:buFont typeface="Courier New" panose="02070309020205020404" pitchFamily="49" charset="0"/>
              <a:buChar char="o"/>
            </a:pPr>
            <a:r>
              <a:rPr lang="en-US" sz="6000" dirty="0" smtClean="0">
                <a:latin typeface="+mj-lt"/>
              </a:rPr>
              <a:t>Select the appropriate payment types and enter the corresponding amounts. Payment Types include:</a:t>
            </a:r>
          </a:p>
          <a:p>
            <a:pPr lvl="3">
              <a:buFont typeface="Courier New" panose="02070309020205020404" pitchFamily="49" charset="0"/>
              <a:buChar char="o"/>
            </a:pPr>
            <a:r>
              <a:rPr lang="en-US" sz="6000" dirty="0" smtClean="0">
                <a:latin typeface="+mj-lt"/>
              </a:rPr>
              <a:t>Cash: Currency &amp;/or coin</a:t>
            </a:r>
          </a:p>
          <a:p>
            <a:pPr lvl="3">
              <a:buFont typeface="Courier New" panose="02070309020205020404" pitchFamily="49" charset="0"/>
              <a:buChar char="o"/>
            </a:pPr>
            <a:r>
              <a:rPr lang="en-US" sz="6000" dirty="0" smtClean="0">
                <a:latin typeface="+mj-lt"/>
              </a:rPr>
              <a:t>Paper Check: Checks(s) or money order</a:t>
            </a:r>
          </a:p>
          <a:p>
            <a:pPr lvl="3">
              <a:buFont typeface="Courier New" panose="02070309020205020404" pitchFamily="49" charset="0"/>
              <a:buChar char="o"/>
            </a:pPr>
            <a:r>
              <a:rPr lang="en-US" sz="6000" dirty="0" err="1" smtClean="0">
                <a:latin typeface="+mj-lt"/>
              </a:rPr>
              <a:t>PreAuth</a:t>
            </a:r>
            <a:r>
              <a:rPr lang="en-US" sz="6000" dirty="0" smtClean="0">
                <a:latin typeface="+mj-lt"/>
              </a:rPr>
              <a:t> MasterCard/Visa/Discover: Total for MasterCard, Visa, and Discover counts as one type</a:t>
            </a:r>
          </a:p>
          <a:p>
            <a:pPr lvl="3">
              <a:buFont typeface="Courier New" panose="02070309020205020404" pitchFamily="49" charset="0"/>
              <a:buChar char="o"/>
            </a:pPr>
            <a:r>
              <a:rPr lang="en-US" sz="6000" dirty="0" err="1" smtClean="0">
                <a:latin typeface="+mj-lt"/>
              </a:rPr>
              <a:t>PreAuth</a:t>
            </a:r>
            <a:r>
              <a:rPr lang="en-US" sz="6000" dirty="0" smtClean="0">
                <a:latin typeface="+mj-lt"/>
              </a:rPr>
              <a:t> American Express</a:t>
            </a:r>
          </a:p>
          <a:p>
            <a:pPr marL="457200" lvl="1" indent="0">
              <a:buNone/>
            </a:pPr>
            <a:endParaRPr lang="en-US" dirty="0" smtClean="0"/>
          </a:p>
          <a:p>
            <a:pPr marL="514350" indent="-514350">
              <a:buFont typeface="+mj-lt"/>
              <a:buAutoNum type="arabicPeriod" startAt="11"/>
            </a:pPr>
            <a:endParaRPr lang="en-US" dirty="0" smtClean="0"/>
          </a:p>
          <a:p>
            <a:pPr marL="514350" indent="-514350">
              <a:buFont typeface="+mj-lt"/>
              <a:buAutoNum type="arabicPeriod" startAt="11"/>
            </a:pPr>
            <a:endParaRPr lang="en-US" dirty="0" smtClean="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smtClean="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smtClean="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smtClean="0"/>
          </a:p>
        </p:txBody>
      </p:sp>
    </p:spTree>
    <p:extLst>
      <p:ext uri="{BB962C8B-B14F-4D97-AF65-F5344CB8AC3E}">
        <p14:creationId xmlns:p14="http://schemas.microsoft.com/office/powerpoint/2010/main" val="1904168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2662989" y="729917"/>
            <a:ext cx="7379369" cy="5430252"/>
          </a:xfrm>
          <a:prstGeom prst="rect">
            <a:avLst/>
          </a:prstGeom>
        </p:spPr>
      </p:pic>
    </p:spTree>
    <p:extLst>
      <p:ext uri="{BB962C8B-B14F-4D97-AF65-F5344CB8AC3E}">
        <p14:creationId xmlns:p14="http://schemas.microsoft.com/office/powerpoint/2010/main" val="2866374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473242"/>
            <a:ext cx="10018713" cy="1566048"/>
          </a:xfrm>
        </p:spPr>
        <p:txBody>
          <a:bodyPr>
            <a:normAutofit/>
          </a:bodyPr>
          <a:lstStyle/>
          <a:p>
            <a:r>
              <a:rPr lang="en-US" dirty="0">
                <a:ln>
                  <a:solidFill>
                    <a:srgbClr val="7030A0"/>
                  </a:solidFill>
                </a:ln>
              </a:rPr>
              <a:t>Entering a Web Deposit – Cont.</a:t>
            </a:r>
          </a:p>
        </p:txBody>
      </p:sp>
      <p:sp>
        <p:nvSpPr>
          <p:cNvPr id="3" name="Content Placeholder 2"/>
          <p:cNvSpPr>
            <a:spLocks noGrp="1"/>
          </p:cNvSpPr>
          <p:nvPr>
            <p:ph idx="1"/>
          </p:nvPr>
        </p:nvSpPr>
        <p:spPr>
          <a:xfrm>
            <a:off x="1484310" y="2318084"/>
            <a:ext cx="10018713" cy="4363452"/>
          </a:xfrm>
        </p:spPr>
        <p:txBody>
          <a:bodyPr>
            <a:normAutofit fontScale="32500" lnSpcReduction="20000"/>
          </a:bodyPr>
          <a:lstStyle/>
          <a:p>
            <a:pPr marL="640080" indent="-640080">
              <a:buFont typeface="+mj-lt"/>
              <a:buAutoNum type="arabicPeriod" startAt="11"/>
            </a:pPr>
            <a:r>
              <a:rPr lang="en-US" sz="6800" dirty="0" smtClean="0"/>
              <a:t>Validate the Deposit</a:t>
            </a:r>
          </a:p>
          <a:p>
            <a:pPr lvl="2">
              <a:buFont typeface="Courier New" panose="02070309020205020404" pitchFamily="49" charset="0"/>
              <a:buChar char="o"/>
            </a:pPr>
            <a:r>
              <a:rPr lang="en-US" sz="4600" dirty="0" smtClean="0"/>
              <a:t>Click the “Validate” button. This will pull in the description and account number associated with the specified detail codes. TouchNet will default to the most used chart field string for the department. </a:t>
            </a:r>
          </a:p>
          <a:p>
            <a:pPr lvl="2">
              <a:buFont typeface="Courier New" panose="02070309020205020404" pitchFamily="49" charset="0"/>
              <a:buChar char="o"/>
            </a:pPr>
            <a:endParaRPr lang="en-US" sz="2200" dirty="0"/>
          </a:p>
          <a:p>
            <a:pPr marL="512064" indent="-640080">
              <a:buFont typeface="+mj-lt"/>
              <a:buAutoNum type="arabicPeriod" startAt="11"/>
            </a:pPr>
            <a:r>
              <a:rPr lang="en-US" sz="6800" dirty="0" smtClean="0"/>
              <a:t>Edit the Line Description and Account Number</a:t>
            </a:r>
          </a:p>
          <a:p>
            <a:pPr lvl="2">
              <a:buFont typeface="Courier New" panose="02070309020205020404" pitchFamily="49" charset="0"/>
              <a:buChar char="o"/>
            </a:pPr>
            <a:r>
              <a:rPr lang="en-US" sz="4600" dirty="0" smtClean="0"/>
              <a:t>The line description will default to the department name. Please click in the description box and add  additional   description </a:t>
            </a:r>
            <a:r>
              <a:rPr lang="en-US" sz="4600" dirty="0"/>
              <a:t>information that will easily reference the deposit for future research and </a:t>
            </a:r>
            <a:r>
              <a:rPr lang="en-US" sz="4600" dirty="0" smtClean="0"/>
              <a:t>identification. The description field is limited to 100 characters. Only the first 25 characters will be carried over to PeopleSoft. </a:t>
            </a:r>
            <a:r>
              <a:rPr lang="en-US" sz="4600" dirty="0"/>
              <a:t>If you have </a:t>
            </a:r>
            <a:r>
              <a:rPr lang="en-US" sz="4600" dirty="0" smtClean="0"/>
              <a:t>a </a:t>
            </a:r>
            <a:r>
              <a:rPr lang="en-US" sz="4600" dirty="0"/>
              <a:t>POS machine, </a:t>
            </a:r>
            <a:r>
              <a:rPr lang="en-US" sz="4600" dirty="0" smtClean="0"/>
              <a:t>you </a:t>
            </a:r>
            <a:r>
              <a:rPr lang="en-US" sz="4600" dirty="0"/>
              <a:t>should enter the batch </a:t>
            </a:r>
            <a:r>
              <a:rPr lang="en-US" sz="4600" dirty="0" smtClean="0"/>
              <a:t>number and department name </a:t>
            </a:r>
            <a:r>
              <a:rPr lang="en-US" sz="4600" dirty="0"/>
              <a:t>in the description field </a:t>
            </a:r>
            <a:r>
              <a:rPr lang="en-US" sz="4600" dirty="0" smtClean="0"/>
              <a:t>as </a:t>
            </a:r>
            <a:r>
              <a:rPr lang="en-US" sz="4600" dirty="0"/>
              <a:t>specified on your batch report (Ex. Batch 000553 Student Affairs</a:t>
            </a:r>
            <a:r>
              <a:rPr lang="en-US" sz="4600" dirty="0" smtClean="0"/>
              <a:t>). </a:t>
            </a:r>
            <a:r>
              <a:rPr lang="en-US" sz="4600" dirty="0"/>
              <a:t>The credit card slips and settlement sheet/report should be kept in your office stored securely.  Do not send the credit card report and slips to Cash and </a:t>
            </a:r>
            <a:r>
              <a:rPr lang="en-US" sz="4600" dirty="0" smtClean="0"/>
              <a:t>Treasury Services.  The following are examples of other information that can be included in the line description: event </a:t>
            </a:r>
            <a:r>
              <a:rPr lang="en-US" sz="4600" dirty="0"/>
              <a:t>information, invoice number and/or vendor name, receipt </a:t>
            </a:r>
            <a:r>
              <a:rPr lang="en-US" sz="4600" dirty="0" smtClean="0"/>
              <a:t>numbers, etc</a:t>
            </a:r>
            <a:r>
              <a:rPr lang="en-US" sz="4600" dirty="0"/>
              <a:t>. For audit purposes, you are required to include enough information to tie back to the source document (i.e. receipt number, log date, etc.)</a:t>
            </a:r>
          </a:p>
          <a:p>
            <a:pPr lvl="2">
              <a:buFont typeface="Courier New" panose="02070309020205020404" pitchFamily="49" charset="0"/>
              <a:buChar char="o"/>
            </a:pPr>
            <a:r>
              <a:rPr lang="en-US" sz="4600" dirty="0" smtClean="0"/>
              <a:t>Next, edit the account number if necessary.  </a:t>
            </a:r>
            <a:r>
              <a:rPr lang="en-US" sz="4600" dirty="0"/>
              <a:t>The chart-field string order must be:  Fund, program, account, department, class, and project.  You must also include the dashes in the chart-field string.  Example:  </a:t>
            </a:r>
            <a:r>
              <a:rPr lang="en-US" sz="4600" dirty="0" smtClean="0"/>
              <a:t>12-000-4504-0244-158-1224406</a:t>
            </a:r>
            <a:endParaRPr lang="en-US" dirty="0" smtClean="0"/>
          </a:p>
          <a:p>
            <a:pPr marL="914400" lvl="2" indent="0">
              <a:buNone/>
            </a:pPr>
            <a:endParaRPr lang="en-US" dirty="0" smtClean="0"/>
          </a:p>
          <a:p>
            <a:pPr marL="914400" lvl="2" indent="0">
              <a:buNone/>
            </a:pPr>
            <a:endParaRPr lang="en-US" dirty="0" smtClean="0"/>
          </a:p>
          <a:p>
            <a:pPr marL="914400" lvl="2" indent="0">
              <a:buNone/>
            </a:pPr>
            <a:endParaRPr lang="en-US" dirty="0"/>
          </a:p>
          <a:p>
            <a:pPr marL="914400" lvl="2" indent="0">
              <a:buNone/>
            </a:pPr>
            <a:endParaRPr lang="en-US" dirty="0" smtClean="0"/>
          </a:p>
        </p:txBody>
      </p:sp>
    </p:spTree>
    <p:extLst>
      <p:ext uri="{BB962C8B-B14F-4D97-AF65-F5344CB8AC3E}">
        <p14:creationId xmlns:p14="http://schemas.microsoft.com/office/powerpoint/2010/main" val="3815355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808</TotalTime>
  <Words>980</Words>
  <Application>Microsoft Office PowerPoint</Application>
  <PresentationFormat>Custom</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Parallax</vt:lpstr>
      <vt:lpstr>Web Deposit Instructions via TouchNet U.Commerce</vt:lpstr>
      <vt:lpstr>What is a Web Deposit?</vt:lpstr>
      <vt:lpstr>ATM Deposits</vt:lpstr>
      <vt:lpstr>   Night Dropbox Deposits   </vt:lpstr>
      <vt:lpstr>PowerPoint Presentation</vt:lpstr>
      <vt:lpstr>Entering a Web Deposit</vt:lpstr>
      <vt:lpstr>Entering a Web Deposit – Cont.</vt:lpstr>
      <vt:lpstr>PowerPoint Presentation</vt:lpstr>
      <vt:lpstr>Entering a Web Deposit – Cont.</vt:lpstr>
      <vt:lpstr>PowerPoint Presentation</vt:lpstr>
      <vt:lpstr>Entering a Web Deposit – Cont.</vt:lpstr>
      <vt:lpstr>PowerPoint Presentation</vt:lpstr>
      <vt:lpstr>Deposit Information Form  </vt:lpstr>
      <vt:lpstr>Viewing Previous Deposits</vt:lpstr>
      <vt:lpstr>Obtaining Web Deposit Access</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Deposit Instructions via Touchnet</dc:title>
  <dc:creator>Creighton M Segars</dc:creator>
  <cp:lastModifiedBy>Windows User</cp:lastModifiedBy>
  <cp:revision>86</cp:revision>
  <dcterms:created xsi:type="dcterms:W3CDTF">2014-07-03T15:25:30Z</dcterms:created>
  <dcterms:modified xsi:type="dcterms:W3CDTF">2016-02-22T14:02:50Z</dcterms:modified>
</cp:coreProperties>
</file>