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329" r:id="rId2"/>
    <p:sldId id="257" r:id="rId3"/>
    <p:sldId id="259" r:id="rId4"/>
    <p:sldId id="348" r:id="rId5"/>
    <p:sldId id="328" r:id="rId6"/>
    <p:sldId id="260" r:id="rId7"/>
    <p:sldId id="347" r:id="rId8"/>
    <p:sldId id="263" r:id="rId9"/>
    <p:sldId id="349" r:id="rId10"/>
    <p:sldId id="266" r:id="rId11"/>
    <p:sldId id="333" r:id="rId12"/>
    <p:sldId id="336" r:id="rId13"/>
    <p:sldId id="342" r:id="rId14"/>
    <p:sldId id="365" r:id="rId15"/>
    <p:sldId id="366" r:id="rId16"/>
    <p:sldId id="367" r:id="rId17"/>
    <p:sldId id="368" r:id="rId18"/>
    <p:sldId id="369" r:id="rId19"/>
    <p:sldId id="370" r:id="rId20"/>
    <p:sldId id="372" r:id="rId21"/>
    <p:sldId id="373" r:id="rId22"/>
    <p:sldId id="374" r:id="rId23"/>
    <p:sldId id="343" r:id="rId24"/>
    <p:sldId id="375" r:id="rId25"/>
    <p:sldId id="376" r:id="rId26"/>
    <p:sldId id="377" r:id="rId27"/>
    <p:sldId id="378" r:id="rId28"/>
    <p:sldId id="379" r:id="rId29"/>
    <p:sldId id="345" r:id="rId30"/>
    <p:sldId id="380" r:id="rId31"/>
    <p:sldId id="381" r:id="rId32"/>
    <p:sldId id="382" r:id="rId33"/>
    <p:sldId id="383" r:id="rId34"/>
    <p:sldId id="384" r:id="rId35"/>
    <p:sldId id="276" r:id="rId36"/>
    <p:sldId id="281" r:id="rId37"/>
    <p:sldId id="283" r:id="rId38"/>
    <p:sldId id="350" r:id="rId39"/>
    <p:sldId id="278" r:id="rId40"/>
    <p:sldId id="286" r:id="rId41"/>
    <p:sldId id="297" r:id="rId42"/>
    <p:sldId id="354" r:id="rId43"/>
    <p:sldId id="353" r:id="rId44"/>
    <p:sldId id="357" r:id="rId45"/>
    <p:sldId id="358" r:id="rId46"/>
    <p:sldId id="359" r:id="rId47"/>
    <p:sldId id="360" r:id="rId48"/>
    <p:sldId id="307" r:id="rId49"/>
    <p:sldId id="285" r:id="rId50"/>
    <p:sldId id="351" r:id="rId51"/>
    <p:sldId id="306" r:id="rId52"/>
    <p:sldId id="310" r:id="rId53"/>
    <p:sldId id="361" r:id="rId54"/>
    <p:sldId id="311" r:id="rId55"/>
    <p:sldId id="334" r:id="rId56"/>
    <p:sldId id="346" r:id="rId57"/>
    <p:sldId id="385" r:id="rId58"/>
    <p:sldId id="316" r:id="rId59"/>
    <p:sldId id="362" r:id="rId60"/>
    <p:sldId id="363" r:id="rId61"/>
    <p:sldId id="321" r:id="rId62"/>
    <p:sldId id="322" r:id="rId63"/>
    <p:sldId id="323" r:id="rId64"/>
    <p:sldId id="318" r:id="rId65"/>
    <p:sldId id="352" r:id="rId66"/>
    <p:sldId id="320" r:id="rId67"/>
    <p:sldId id="325" r:id="rId68"/>
    <p:sldId id="324" r:id="rId69"/>
    <p:sldId id="296" r:id="rId7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30D"/>
    <a:srgbClr val="2E1A47"/>
    <a:srgbClr val="F56600"/>
    <a:srgbClr val="522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8AB70-83B2-4DB2-A07E-27E1FB911437}" v="35" dt="2024-01-16T19:44:39.7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2127" autoAdjust="0"/>
  </p:normalViewPr>
  <p:slideViewPr>
    <p:cSldViewPr>
      <p:cViewPr varScale="1">
        <p:scale>
          <a:sx n="131" d="100"/>
          <a:sy n="131" d="100"/>
        </p:scale>
        <p:origin x="720" y="120"/>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5:37.753"/>
    </inkml:context>
    <inkml:brush xml:id="br0">
      <inkml:brushProperty name="width" value="0.2" units="cm"/>
      <inkml:brushProperty name="height" value="0.2" units="cm"/>
      <inkml:brushProperty name="color" value="#FFFFFF"/>
      <inkml:brushProperty name="ignorePressure" value="1"/>
    </inkml:brush>
  </inkml:definitions>
  <inkml:trace contextRef="#ctx0" brushRef="#br0">0 0,'224'0,"-232"0,0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27:27.615"/>
    </inkml:context>
    <inkml:brush xml:id="br0">
      <inkml:brushProperty name="width" value="0.2" units="cm"/>
      <inkml:brushProperty name="height" value="0.2" units="cm"/>
      <inkml:brushProperty name="ignorePressure" value="1"/>
    </inkml:brush>
  </inkml:definitions>
  <inkml:trace contextRef="#ctx0" brushRef="#br0">1 1,'13522'0,"-13506"0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27:47.810"/>
    </inkml:context>
    <inkml:brush xml:id="br0">
      <inkml:brushProperty name="width" value="0.2" units="cm"/>
      <inkml:brushProperty name="height" value="0.2" units="cm"/>
      <inkml:brushProperty name="ignorePressure" value="1"/>
    </inkml:brush>
  </inkml:definitions>
  <inkml:trace contextRef="#ctx0" brushRef="#br0">1 0,'0'1102,"0"-1085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27:58.661"/>
    </inkml:context>
    <inkml:brush xml:id="br0">
      <inkml:brushProperty name="width" value="0.2" units="cm"/>
      <inkml:brushProperty name="height" value="0.2" units="cm"/>
      <inkml:brushProperty name="ignorePressure" value="1"/>
    </inkml:brush>
  </inkml:definitions>
  <inkml:trace contextRef="#ctx0" brushRef="#br0">1 0,'0'1197,"0"-1188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28:50.952"/>
    </inkml:context>
    <inkml:brush xml:id="br0">
      <inkml:brushProperty name="width" value="0.2" units="cm"/>
      <inkml:brushProperty name="height" value="0.2" units="cm"/>
      <inkml:brushProperty name="color" value="#F6630D"/>
      <inkml:brushProperty name="ignorePressure" value="1"/>
    </inkml:brush>
  </inkml:definitions>
  <inkml:trace contextRef="#ctx0" brushRef="#br0">1 0,'0'1247,"0"-1237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29:03.098"/>
    </inkml:context>
    <inkml:brush xml:id="br0">
      <inkml:brushProperty name="width" value="0.2" units="cm"/>
      <inkml:brushProperty name="height" value="0.2" units="cm"/>
      <inkml:brushProperty name="color" value="#FFFFFF"/>
      <inkml:brushProperty name="ignorePressure" value="1"/>
    </inkml:brush>
  </inkml:definitions>
  <inkml:trace contextRef="#ctx0" brushRef="#br0">0 1,'0'1554,"0"-1541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5:46.746"/>
    </inkml:context>
    <inkml:brush xml:id="br0">
      <inkml:brushProperty name="width" value="0.35" units="cm"/>
      <inkml:brushProperty name="height" value="0.35" units="cm"/>
      <inkml:brushProperty name="color" value="#FFFFFF"/>
      <inkml:brushProperty name="ignorePressure" value="1"/>
    </inkml:brush>
  </inkml:definitions>
  <inkml:trace contextRef="#ctx0" brushRef="#br0">3242 1,'-3229'0,"3217"0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5:50.7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3531 1,'-3520'0,"3509"0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10.5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2565 0,'-2552'0,"2539"0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03.949"/>
    </inkml:context>
    <inkml:brush xml:id="br0">
      <inkml:brushProperty name="width" value="0.35" units="cm"/>
      <inkml:brushProperty name="height" value="0.35" units="cm"/>
      <inkml:brushProperty name="color" value="#FFFFFF"/>
      <inkml:brushProperty name="ignorePressure" value="1"/>
    </inkml:brush>
  </inkml:definitions>
  <inkml:trace contextRef="#ctx0" brushRef="#br0">2808 1,'-2791'0,"2775"0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07.0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2500 1,'-2484'0,"2469"0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25.794"/>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2385 1,'-2369'0,"2354"0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28.750"/>
    </inkml:context>
    <inkml:brush xml:id="br0">
      <inkml:brushProperty name="width" value="0.35" units="cm"/>
      <inkml:brushProperty name="height" value="0.35" units="cm"/>
      <inkml:brushProperty name="color" value="#FFFFFF"/>
      <inkml:brushProperty name="ignorePressure" value="1"/>
    </inkml:brush>
  </inkml:definitions>
  <inkml:trace contextRef="#ctx0" brushRef="#br0">2211 1,'-2194'0,"2178"0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16.01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1615 1,'-1598'0,"1581"0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18.612"/>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2122 1,'-2109'0,"2097"0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21.05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1788 1,'-1772'0,"1757"0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6T14:36:32.506"/>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2376 1,'-2365'0,"2354"0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550ED3D-D877-4A2F-94D5-CA4566320B0F}" type="datetimeFigureOut">
              <a:rPr lang="en-US" smtClean="0"/>
              <a:t>1/16/2024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3B26B24-826A-4C5D-98F5-DC77AA24C6C2}" type="slidenum">
              <a:rPr lang="en-US" smtClean="0"/>
              <a:t>‹#›</a:t>
            </a:fld>
            <a:endParaRPr lang="en-US"/>
          </a:p>
        </p:txBody>
      </p:sp>
    </p:spTree>
    <p:extLst>
      <p:ext uri="{BB962C8B-B14F-4D97-AF65-F5344CB8AC3E}">
        <p14:creationId xmlns:p14="http://schemas.microsoft.com/office/powerpoint/2010/main" val="13795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3</a:t>
            </a:fld>
            <a:endParaRPr lang="en-US"/>
          </a:p>
        </p:txBody>
      </p:sp>
    </p:spTree>
    <p:extLst>
      <p:ext uri="{BB962C8B-B14F-4D97-AF65-F5344CB8AC3E}">
        <p14:creationId xmlns:p14="http://schemas.microsoft.com/office/powerpoint/2010/main" val="171096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19</a:t>
            </a:fld>
            <a:endParaRPr lang="en-US"/>
          </a:p>
        </p:txBody>
      </p:sp>
    </p:spTree>
    <p:extLst>
      <p:ext uri="{BB962C8B-B14F-4D97-AF65-F5344CB8AC3E}">
        <p14:creationId xmlns:p14="http://schemas.microsoft.com/office/powerpoint/2010/main" val="20452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20</a:t>
            </a:fld>
            <a:endParaRPr lang="en-US"/>
          </a:p>
        </p:txBody>
      </p:sp>
    </p:spTree>
    <p:extLst>
      <p:ext uri="{BB962C8B-B14F-4D97-AF65-F5344CB8AC3E}">
        <p14:creationId xmlns:p14="http://schemas.microsoft.com/office/powerpoint/2010/main" val="141016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21</a:t>
            </a:fld>
            <a:endParaRPr lang="en-US"/>
          </a:p>
        </p:txBody>
      </p:sp>
    </p:spTree>
    <p:extLst>
      <p:ext uri="{BB962C8B-B14F-4D97-AF65-F5344CB8AC3E}">
        <p14:creationId xmlns:p14="http://schemas.microsoft.com/office/powerpoint/2010/main" val="354699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22</a:t>
            </a:fld>
            <a:endParaRPr lang="en-US"/>
          </a:p>
        </p:txBody>
      </p:sp>
    </p:spTree>
    <p:extLst>
      <p:ext uri="{BB962C8B-B14F-4D97-AF65-F5344CB8AC3E}">
        <p14:creationId xmlns:p14="http://schemas.microsoft.com/office/powerpoint/2010/main" val="282898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23</a:t>
            </a:fld>
            <a:endParaRPr lang="en-US"/>
          </a:p>
        </p:txBody>
      </p:sp>
    </p:spTree>
    <p:extLst>
      <p:ext uri="{BB962C8B-B14F-4D97-AF65-F5344CB8AC3E}">
        <p14:creationId xmlns:p14="http://schemas.microsoft.com/office/powerpoint/2010/main" val="294360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24</a:t>
            </a:fld>
            <a:endParaRPr lang="en-US"/>
          </a:p>
        </p:txBody>
      </p:sp>
    </p:spTree>
    <p:extLst>
      <p:ext uri="{BB962C8B-B14F-4D97-AF65-F5344CB8AC3E}">
        <p14:creationId xmlns:p14="http://schemas.microsoft.com/office/powerpoint/2010/main" val="319114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25</a:t>
            </a:fld>
            <a:endParaRPr lang="en-US"/>
          </a:p>
        </p:txBody>
      </p:sp>
    </p:spTree>
    <p:extLst>
      <p:ext uri="{BB962C8B-B14F-4D97-AF65-F5344CB8AC3E}">
        <p14:creationId xmlns:p14="http://schemas.microsoft.com/office/powerpoint/2010/main" val="253751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26</a:t>
            </a:fld>
            <a:endParaRPr lang="en-US"/>
          </a:p>
        </p:txBody>
      </p:sp>
    </p:spTree>
    <p:extLst>
      <p:ext uri="{BB962C8B-B14F-4D97-AF65-F5344CB8AC3E}">
        <p14:creationId xmlns:p14="http://schemas.microsoft.com/office/powerpoint/2010/main" val="287914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27</a:t>
            </a:fld>
            <a:endParaRPr lang="en-US"/>
          </a:p>
        </p:txBody>
      </p:sp>
    </p:spTree>
    <p:extLst>
      <p:ext uri="{BB962C8B-B14F-4D97-AF65-F5344CB8AC3E}">
        <p14:creationId xmlns:p14="http://schemas.microsoft.com/office/powerpoint/2010/main" val="113929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28</a:t>
            </a:fld>
            <a:endParaRPr lang="en-US"/>
          </a:p>
        </p:txBody>
      </p:sp>
    </p:spTree>
    <p:extLst>
      <p:ext uri="{BB962C8B-B14F-4D97-AF65-F5344CB8AC3E}">
        <p14:creationId xmlns:p14="http://schemas.microsoft.com/office/powerpoint/2010/main" val="124095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7</a:t>
            </a:fld>
            <a:endParaRPr lang="en-US"/>
          </a:p>
        </p:txBody>
      </p:sp>
    </p:spTree>
    <p:extLst>
      <p:ext uri="{BB962C8B-B14F-4D97-AF65-F5344CB8AC3E}">
        <p14:creationId xmlns:p14="http://schemas.microsoft.com/office/powerpoint/2010/main" val="233489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29</a:t>
            </a:fld>
            <a:endParaRPr lang="en-US"/>
          </a:p>
        </p:txBody>
      </p:sp>
    </p:spTree>
    <p:extLst>
      <p:ext uri="{BB962C8B-B14F-4D97-AF65-F5344CB8AC3E}">
        <p14:creationId xmlns:p14="http://schemas.microsoft.com/office/powerpoint/2010/main" val="13519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30</a:t>
            </a:fld>
            <a:endParaRPr lang="en-US"/>
          </a:p>
        </p:txBody>
      </p:sp>
    </p:spTree>
    <p:extLst>
      <p:ext uri="{BB962C8B-B14F-4D97-AF65-F5344CB8AC3E}">
        <p14:creationId xmlns:p14="http://schemas.microsoft.com/office/powerpoint/2010/main" val="78609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31</a:t>
            </a:fld>
            <a:endParaRPr lang="en-US"/>
          </a:p>
        </p:txBody>
      </p:sp>
    </p:spTree>
    <p:extLst>
      <p:ext uri="{BB962C8B-B14F-4D97-AF65-F5344CB8AC3E}">
        <p14:creationId xmlns:p14="http://schemas.microsoft.com/office/powerpoint/2010/main" val="1969106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32</a:t>
            </a:fld>
            <a:endParaRPr lang="en-US"/>
          </a:p>
        </p:txBody>
      </p:sp>
    </p:spTree>
    <p:extLst>
      <p:ext uri="{BB962C8B-B14F-4D97-AF65-F5344CB8AC3E}">
        <p14:creationId xmlns:p14="http://schemas.microsoft.com/office/powerpoint/2010/main" val="67748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33</a:t>
            </a:fld>
            <a:endParaRPr lang="en-US"/>
          </a:p>
        </p:txBody>
      </p:sp>
    </p:spTree>
    <p:extLst>
      <p:ext uri="{BB962C8B-B14F-4D97-AF65-F5344CB8AC3E}">
        <p14:creationId xmlns:p14="http://schemas.microsoft.com/office/powerpoint/2010/main" val="17995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on section 6</a:t>
            </a:r>
          </a:p>
        </p:txBody>
      </p:sp>
      <p:sp>
        <p:nvSpPr>
          <p:cNvPr id="4" name="Slide Number Placeholder 3"/>
          <p:cNvSpPr>
            <a:spLocks noGrp="1"/>
          </p:cNvSpPr>
          <p:nvPr>
            <p:ph type="sldNum" sz="quarter" idx="5"/>
          </p:nvPr>
        </p:nvSpPr>
        <p:spPr/>
        <p:txBody>
          <a:bodyPr/>
          <a:lstStyle/>
          <a:p>
            <a:fld id="{53B26B24-826A-4C5D-98F5-DC77AA24C6C2}" type="slidenum">
              <a:rPr lang="en-US" smtClean="0"/>
              <a:t>34</a:t>
            </a:fld>
            <a:endParaRPr lang="en-US"/>
          </a:p>
        </p:txBody>
      </p:sp>
    </p:spTree>
    <p:extLst>
      <p:ext uri="{BB962C8B-B14F-4D97-AF65-F5344CB8AC3E}">
        <p14:creationId xmlns:p14="http://schemas.microsoft.com/office/powerpoint/2010/main" val="4145225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38</a:t>
            </a:fld>
            <a:endParaRPr lang="en-US"/>
          </a:p>
        </p:txBody>
      </p:sp>
    </p:spTree>
    <p:extLst>
      <p:ext uri="{BB962C8B-B14F-4D97-AF65-F5344CB8AC3E}">
        <p14:creationId xmlns:p14="http://schemas.microsoft.com/office/powerpoint/2010/main" val="341726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51</a:t>
            </a:fld>
            <a:endParaRPr lang="en-US"/>
          </a:p>
        </p:txBody>
      </p:sp>
    </p:spTree>
    <p:extLst>
      <p:ext uri="{BB962C8B-B14F-4D97-AF65-F5344CB8AC3E}">
        <p14:creationId xmlns:p14="http://schemas.microsoft.com/office/powerpoint/2010/main" val="500749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56</a:t>
            </a:fld>
            <a:endParaRPr lang="en-US"/>
          </a:p>
        </p:txBody>
      </p:sp>
    </p:spTree>
    <p:extLst>
      <p:ext uri="{BB962C8B-B14F-4D97-AF65-F5344CB8AC3E}">
        <p14:creationId xmlns:p14="http://schemas.microsoft.com/office/powerpoint/2010/main" val="165464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57</a:t>
            </a:fld>
            <a:endParaRPr lang="en-US"/>
          </a:p>
        </p:txBody>
      </p:sp>
    </p:spTree>
    <p:extLst>
      <p:ext uri="{BB962C8B-B14F-4D97-AF65-F5344CB8AC3E}">
        <p14:creationId xmlns:p14="http://schemas.microsoft.com/office/powerpoint/2010/main" val="176249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8</a:t>
            </a:fld>
            <a:endParaRPr lang="en-US"/>
          </a:p>
        </p:txBody>
      </p:sp>
    </p:spTree>
    <p:extLst>
      <p:ext uri="{BB962C8B-B14F-4D97-AF65-F5344CB8AC3E}">
        <p14:creationId xmlns:p14="http://schemas.microsoft.com/office/powerpoint/2010/main" val="1739317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d95931c1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d95931c1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13</a:t>
            </a:fld>
            <a:endParaRPr lang="en-US"/>
          </a:p>
        </p:txBody>
      </p:sp>
    </p:spTree>
    <p:extLst>
      <p:ext uri="{BB962C8B-B14F-4D97-AF65-F5344CB8AC3E}">
        <p14:creationId xmlns:p14="http://schemas.microsoft.com/office/powerpoint/2010/main" val="173103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14</a:t>
            </a:fld>
            <a:endParaRPr lang="en-US"/>
          </a:p>
        </p:txBody>
      </p:sp>
    </p:spTree>
    <p:extLst>
      <p:ext uri="{BB962C8B-B14F-4D97-AF65-F5344CB8AC3E}">
        <p14:creationId xmlns:p14="http://schemas.microsoft.com/office/powerpoint/2010/main" val="148219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15</a:t>
            </a:fld>
            <a:endParaRPr lang="en-US"/>
          </a:p>
        </p:txBody>
      </p:sp>
    </p:spTree>
    <p:extLst>
      <p:ext uri="{BB962C8B-B14F-4D97-AF65-F5344CB8AC3E}">
        <p14:creationId xmlns:p14="http://schemas.microsoft.com/office/powerpoint/2010/main" val="27077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16</a:t>
            </a:fld>
            <a:endParaRPr lang="en-US"/>
          </a:p>
        </p:txBody>
      </p:sp>
    </p:spTree>
    <p:extLst>
      <p:ext uri="{BB962C8B-B14F-4D97-AF65-F5344CB8AC3E}">
        <p14:creationId xmlns:p14="http://schemas.microsoft.com/office/powerpoint/2010/main" val="169212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17</a:t>
            </a:fld>
            <a:endParaRPr lang="en-US"/>
          </a:p>
        </p:txBody>
      </p:sp>
    </p:spTree>
    <p:extLst>
      <p:ext uri="{BB962C8B-B14F-4D97-AF65-F5344CB8AC3E}">
        <p14:creationId xmlns:p14="http://schemas.microsoft.com/office/powerpoint/2010/main" val="399320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26B24-826A-4C5D-98F5-DC77AA24C6C2}" type="slidenum">
              <a:rPr lang="en-US" smtClean="0"/>
              <a:t>18</a:t>
            </a:fld>
            <a:endParaRPr lang="en-US"/>
          </a:p>
        </p:txBody>
      </p:sp>
    </p:spTree>
    <p:extLst>
      <p:ext uri="{BB962C8B-B14F-4D97-AF65-F5344CB8AC3E}">
        <p14:creationId xmlns:p14="http://schemas.microsoft.com/office/powerpoint/2010/main" val="228432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47C677D3-C5ED-46AD-5D8B-B2832C22767F}"/>
              </a:ext>
            </a:extLst>
          </p:cNvPr>
          <p:cNvPicPr>
            <a:picLocks noChangeAspect="1"/>
          </p:cNvPicPr>
          <p:nvPr userDrawn="1"/>
        </p:nvPicPr>
        <p:blipFill>
          <a:blip r:embed="rId2"/>
          <a:stretch>
            <a:fillRect/>
          </a:stretch>
        </p:blipFill>
        <p:spPr>
          <a:xfrm>
            <a:off x="6650520" y="4314794"/>
            <a:ext cx="2493480" cy="73158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04D1D59C-72C2-88C6-2A04-627D1F62737A}"/>
              </a:ext>
            </a:extLst>
          </p:cNvPr>
          <p:cNvPicPr>
            <a:picLocks noChangeAspect="1"/>
          </p:cNvPicPr>
          <p:nvPr userDrawn="1"/>
        </p:nvPicPr>
        <p:blipFill>
          <a:blip r:embed="rId2"/>
          <a:stretch>
            <a:fillRect/>
          </a:stretch>
        </p:blipFill>
        <p:spPr>
          <a:xfrm>
            <a:off x="6650520" y="4314794"/>
            <a:ext cx="2493480" cy="7315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Tahoma"/>
                <a:cs typeface="Tahoma"/>
              </a:defRPr>
            </a:lvl1pPr>
          </a:lstStyle>
          <a:p>
            <a:endParaRPr/>
          </a:p>
        </p:txBody>
      </p:sp>
      <p:sp>
        <p:nvSpPr>
          <p:cNvPr id="3" name="Holder 3"/>
          <p:cNvSpPr>
            <a:spLocks noGrp="1"/>
          </p:cNvSpPr>
          <p:nvPr>
            <p:ph sz="half" idx="2"/>
          </p:nvPr>
        </p:nvSpPr>
        <p:spPr>
          <a:xfrm>
            <a:off x="399150" y="1195034"/>
            <a:ext cx="3488690" cy="3058795"/>
          </a:xfrm>
          <a:prstGeom prst="rect">
            <a:avLst/>
          </a:prstGeom>
        </p:spPr>
        <p:txBody>
          <a:bodyPr wrap="square" lIns="0" tIns="0" rIns="0" bIns="0">
            <a:spAutoFit/>
          </a:bodyPr>
          <a:lstStyle>
            <a:lvl1pPr>
              <a:defRPr sz="1200" b="0" i="0" u="heavy">
                <a:solidFill>
                  <a:srgbClr val="522D80"/>
                </a:solidFill>
                <a:latin typeface="Tahoma"/>
                <a:cs typeface="Tahoma"/>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pic>
        <p:nvPicPr>
          <p:cNvPr id="9" name="Picture 8">
            <a:extLst>
              <a:ext uri="{FF2B5EF4-FFF2-40B4-BE49-F238E27FC236}">
                <a16:creationId xmlns:a16="http://schemas.microsoft.com/office/drawing/2014/main" id="{43DBE686-C75B-EBAE-BA27-F47921FCC2C1}"/>
              </a:ext>
            </a:extLst>
          </p:cNvPr>
          <p:cNvPicPr>
            <a:picLocks noChangeAspect="1"/>
          </p:cNvPicPr>
          <p:nvPr userDrawn="1"/>
        </p:nvPicPr>
        <p:blipFill>
          <a:blip r:embed="rId2"/>
          <a:stretch>
            <a:fillRect/>
          </a:stretch>
        </p:blipFill>
        <p:spPr>
          <a:xfrm>
            <a:off x="6650520" y="4314794"/>
            <a:ext cx="2493480" cy="73158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4" name="bg object 16">
            <a:extLst>
              <a:ext uri="{FF2B5EF4-FFF2-40B4-BE49-F238E27FC236}">
                <a16:creationId xmlns:a16="http://schemas.microsoft.com/office/drawing/2014/main" id="{725A1A69-FA9F-3B7D-ED87-1C67EB4ACFB3}"/>
              </a:ext>
            </a:extLst>
          </p:cNvPr>
          <p:cNvSpPr/>
          <p:nvPr userDrawn="1"/>
        </p:nvSpPr>
        <p:spPr>
          <a:xfrm>
            <a:off x="4572000" y="0"/>
            <a:ext cx="4572000" cy="5143500"/>
          </a:xfrm>
          <a:custGeom>
            <a:avLst/>
            <a:gdLst/>
            <a:ahLst/>
            <a:cxnLst/>
            <a:rect l="l" t="t" r="r" b="b"/>
            <a:pathLst>
              <a:path w="4572000" h="5143500">
                <a:moveTo>
                  <a:pt x="4571999" y="5143499"/>
                </a:moveTo>
                <a:lnTo>
                  <a:pt x="0" y="5143499"/>
                </a:lnTo>
                <a:lnTo>
                  <a:pt x="0" y="0"/>
                </a:lnTo>
                <a:lnTo>
                  <a:pt x="4571999" y="0"/>
                </a:lnTo>
                <a:lnTo>
                  <a:pt x="4571999" y="5143499"/>
                </a:lnTo>
                <a:close/>
              </a:path>
            </a:pathLst>
          </a:custGeom>
          <a:solidFill>
            <a:srgbClr val="2E1A47"/>
          </a:solidFill>
        </p:spPr>
        <p:txBody>
          <a:bodyPr wrap="square" lIns="0" tIns="0" rIns="0" bIns="0" rtlCol="0"/>
          <a:lstStyle/>
          <a:p>
            <a:endParaRPr/>
          </a:p>
        </p:txBody>
      </p:sp>
      <p:sp>
        <p:nvSpPr>
          <p:cNvPr id="32" name="Google Shape;32;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4" name="Google Shape;34;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 name="Google Shape;27;p4">
            <a:extLst>
              <a:ext uri="{FF2B5EF4-FFF2-40B4-BE49-F238E27FC236}">
                <a16:creationId xmlns:a16="http://schemas.microsoft.com/office/drawing/2014/main" id="{D27C4A46-DC90-48AD-6247-EBBCE6C2240E}"/>
              </a:ext>
            </a:extLst>
          </p:cNvPr>
          <p:cNvSpPr/>
          <p:nvPr userDrawn="1"/>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4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08A6A0FE-8848-43CE-CDDE-FB3D35F0E9CF}"/>
              </a:ext>
            </a:extLst>
          </p:cNvPr>
          <p:cNvPicPr>
            <a:picLocks noChangeAspect="1"/>
          </p:cNvPicPr>
          <p:nvPr userDrawn="1"/>
        </p:nvPicPr>
        <p:blipFill>
          <a:blip r:embed="rId2"/>
          <a:stretch>
            <a:fillRect/>
          </a:stretch>
        </p:blipFill>
        <p:spPr>
          <a:xfrm>
            <a:off x="6650520" y="4314794"/>
            <a:ext cx="2493480" cy="731583"/>
          </a:xfrm>
          <a:prstGeom prst="rect">
            <a:avLst/>
          </a:prstGeom>
        </p:spPr>
      </p:pic>
      <p:sp>
        <p:nvSpPr>
          <p:cNvPr id="3" name="Google Shape;27;p4">
            <a:extLst>
              <a:ext uri="{FF2B5EF4-FFF2-40B4-BE49-F238E27FC236}">
                <a16:creationId xmlns:a16="http://schemas.microsoft.com/office/drawing/2014/main" id="{7B3225E4-EB9A-7B47-4E24-E92D025C6F0F}"/>
              </a:ext>
            </a:extLst>
          </p:cNvPr>
          <p:cNvSpPr/>
          <p:nvPr userDrawn="1"/>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46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 y="5045700"/>
            <a:ext cx="9144000" cy="98425"/>
          </a:xfrm>
          <a:custGeom>
            <a:avLst/>
            <a:gdLst/>
            <a:ahLst/>
            <a:cxnLst/>
            <a:rect l="l" t="t" r="r" b="b"/>
            <a:pathLst>
              <a:path w="9144000" h="98425">
                <a:moveTo>
                  <a:pt x="9143999" y="97799"/>
                </a:moveTo>
                <a:lnTo>
                  <a:pt x="0" y="97799"/>
                </a:lnTo>
                <a:lnTo>
                  <a:pt x="0" y="0"/>
                </a:lnTo>
                <a:lnTo>
                  <a:pt x="9143999" y="0"/>
                </a:lnTo>
                <a:lnTo>
                  <a:pt x="9143999" y="97799"/>
                </a:lnTo>
                <a:close/>
              </a:path>
            </a:pathLst>
          </a:custGeom>
          <a:solidFill>
            <a:srgbClr val="2E1A47"/>
          </a:solidFill>
        </p:spPr>
        <p:txBody>
          <a:bodyPr wrap="square" lIns="0" tIns="0" rIns="0" bIns="0" rtlCol="0"/>
          <a:lstStyle/>
          <a:p>
            <a:endParaRPr/>
          </a:p>
        </p:txBody>
      </p:sp>
      <p:sp>
        <p:nvSpPr>
          <p:cNvPr id="2" name="Holder 2"/>
          <p:cNvSpPr>
            <a:spLocks noGrp="1"/>
          </p:cNvSpPr>
          <p:nvPr>
            <p:ph type="title"/>
          </p:nvPr>
        </p:nvSpPr>
        <p:spPr>
          <a:xfrm>
            <a:off x="464349" y="1209738"/>
            <a:ext cx="8215300" cy="1597025"/>
          </a:xfrm>
          <a:prstGeom prst="rect">
            <a:avLst/>
          </a:prstGeom>
        </p:spPr>
        <p:txBody>
          <a:bodyPr wrap="square" lIns="0" tIns="0" rIns="0" bIns="0">
            <a:spAutoFit/>
          </a:bodyPr>
          <a:lstStyle>
            <a:lvl1pPr>
              <a:defRPr sz="1800" b="0" i="0">
                <a:solidFill>
                  <a:schemeClr val="bg1"/>
                </a:solidFill>
                <a:latin typeface="Tahoma"/>
                <a:cs typeface="Tahoma"/>
              </a:defRPr>
            </a:lvl1pPr>
          </a:lstStyle>
          <a:p>
            <a:endParaRPr/>
          </a:p>
        </p:txBody>
      </p:sp>
      <p:sp>
        <p:nvSpPr>
          <p:cNvPr id="3" name="Holder 3"/>
          <p:cNvSpPr>
            <a:spLocks noGrp="1"/>
          </p:cNvSpPr>
          <p:nvPr>
            <p:ph type="body" idx="1"/>
          </p:nvPr>
        </p:nvSpPr>
        <p:spPr>
          <a:xfrm>
            <a:off x="400209" y="1301052"/>
            <a:ext cx="8343580" cy="2882900"/>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1/16/2024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E33A96EB-CBA2-D154-B8DC-294A8A6C09F1}"/>
              </a:ext>
            </a:extLst>
          </p:cNvPr>
          <p:cNvPicPr>
            <a:picLocks noChangeAspect="1"/>
          </p:cNvPicPr>
          <p:nvPr userDrawn="1"/>
        </p:nvPicPr>
        <p:blipFill>
          <a:blip r:embed="rId8"/>
          <a:stretch>
            <a:fillRect/>
          </a:stretch>
        </p:blipFill>
        <p:spPr>
          <a:xfrm>
            <a:off x="6650520" y="4314794"/>
            <a:ext cx="2493480" cy="73158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4.png"/><Relationship Id="rId21" Type="http://schemas.openxmlformats.org/officeDocument/2006/relationships/image" Target="../media/image13.png"/><Relationship Id="rId34" Type="http://schemas.openxmlformats.org/officeDocument/2006/relationships/customXml" Target="../ink/ink17.xml"/><Relationship Id="rId7" Type="http://schemas.openxmlformats.org/officeDocument/2006/relationships/image" Target="../media/image6.png"/><Relationship Id="rId12" Type="http://schemas.openxmlformats.org/officeDocument/2006/relationships/customXml" Target="../ink/ink6.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4.xml"/><Relationship Id="rId36" Type="http://schemas.openxmlformats.org/officeDocument/2006/relationships/slide" Target="slide2.xml"/><Relationship Id="rId10" Type="http://schemas.openxmlformats.org/officeDocument/2006/relationships/customXml" Target="../ink/ink5.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2.xml"/><Relationship Id="rId9" Type="http://schemas.openxmlformats.org/officeDocument/2006/relationships/image" Target="../media/image7.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png"/><Relationship Id="rId30" Type="http://schemas.openxmlformats.org/officeDocument/2006/relationships/customXml" Target="../ink/ink15.xml"/><Relationship Id="rId35" Type="http://schemas.openxmlformats.org/officeDocument/2006/relationships/image" Target="../media/image20.png"/><Relationship Id="rId8" Type="http://schemas.openxmlformats.org/officeDocument/2006/relationships/customXml" Target="../ink/ink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ice.gov/doclib/sevis/pdf/i983.pdf"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ice.gov/doclib/sevis/pdf/i983Instructions.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is@clemson.edu" TargetMode="External"/><Relationship Id="rId5" Type="http://schemas.openxmlformats.org/officeDocument/2006/relationships/image" Target="../media/image1.pn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hyperlink" Target="https://www.clemson.edu/campus-life/campus-services/international/employment-resources/extension.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yaccount.uscis.gov/" TargetMode="External"/><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uscis.gov/forms/filing-fees" TargetMode="External"/><Relationship Id="rId5" Type="http://schemas.openxmlformats.org/officeDocument/2006/relationships/hyperlink" Target="https://i94.cbp.dhs.gov/I94/%23/recent-search" TargetMode="External"/><Relationship Id="rId4" Type="http://schemas.openxmlformats.org/officeDocument/2006/relationships/hyperlink" Target="https://travel.state.gov/content/travel/en/passports/how-apply/photos.htm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istart.app.clemson.edu/istart/controllers/start/StartEngine.cfm"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media.clemson.edu/ia/services/IS150_Data_Validation_Address_Change_Report.pdf" TargetMode="External"/><Relationship Id="rId5" Type="http://schemas.openxmlformats.org/officeDocument/2006/relationships/hyperlink" Target="http://www.clemson.edu/campus-life/campus-services/international/Pages/OPT%20Fee%20Information.html" TargetMode="Externa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media.clemson.edu/ia/services/IS150_Data_Validation_Address_Change_Report.pdf" TargetMode="External"/><Relationship Id="rId5" Type="http://schemas.openxmlformats.org/officeDocument/2006/relationships/hyperlink" Target="http://www.clemson.edu/campus-life/campus-services/international/Pages/OPT%20Fee%20Information.html" TargetMode="Externa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udyinthestates.dhs.gov/stem-opt-hub/for-students/students-determining-stem-opt-extension-eligibility" TargetMode="External"/><Relationship Id="rId2" Type="http://schemas.openxmlformats.org/officeDocument/2006/relationships/hyperlink" Target="https://www.ice.gov/doclib/sevis/pdf/stemList2023.pdf"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ice.gov/doclib/sevis/pdf/i983.pdf" TargetMode="Externa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is@clemson.edu"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outlook.office365.com/owa/calendar/InternationalServicesAdvising@Clemson.onmicrosoft.com/bookings/s/3Rea-jeX7UOkucMD-aSlEg2"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9F9B-7609-C5E6-7316-F40A0A7A2BF2}"/>
              </a:ext>
            </a:extLst>
          </p:cNvPr>
          <p:cNvSpPr>
            <a:spLocks noGrp="1" noRot="1" noMove="1" noResize="1" noEditPoints="1" noAdjustHandles="1" noChangeArrowheads="1" noChangeShapeType="1"/>
          </p:cNvSpPr>
          <p:nvPr>
            <p:ph type="title"/>
          </p:nvPr>
        </p:nvSpPr>
        <p:spPr>
          <a:xfrm>
            <a:off x="0" y="-1314450"/>
            <a:ext cx="9220200" cy="5181600"/>
          </a:xfrm>
        </p:spPr>
        <p:txBody>
          <a:bodyPr>
            <a:prstTxWarp prst="textWave1">
              <a:avLst/>
            </a:prstTxWarp>
          </a:bodyPr>
          <a:lstStyle/>
          <a:p>
            <a:r>
              <a:rPr lang="en-US" dirty="0">
                <a:blipFill dpi="0" rotWithShape="1">
                  <a:blip r:embed="rId2"/>
                  <a:srcRect/>
                  <a:tile tx="0" ty="1333500" sx="60000" sy="60000" flip="none" algn="l"/>
                </a:blipFill>
              </a:rPr>
              <a:t>------------</a:t>
            </a:r>
          </a:p>
        </p:txBody>
      </p:sp>
      <p:pic>
        <p:nvPicPr>
          <p:cNvPr id="4" name="Picture 3">
            <a:extLst>
              <a:ext uri="{FF2B5EF4-FFF2-40B4-BE49-F238E27FC236}">
                <a16:creationId xmlns:a16="http://schemas.microsoft.com/office/drawing/2014/main" id="{4F9D18D3-37E8-4E33-A69E-D10BE41983E5}"/>
              </a:ext>
            </a:extLst>
          </p:cNvPr>
          <p:cNvPicPr>
            <a:picLocks noGrp="1" noRot="1" noChangeAspect="1" noMove="1" noResize="1" noEditPoints="1" noAdjustHandles="1" noChangeArrowheads="1" noChangeShapeType="1" noCrop="1"/>
          </p:cNvPicPr>
          <p:nvPr/>
        </p:nvPicPr>
        <p:blipFill>
          <a:blip r:embed="rId3"/>
          <a:stretch>
            <a:fillRect/>
          </a:stretch>
        </p:blipFill>
        <p:spPr>
          <a:xfrm>
            <a:off x="6650520" y="4248150"/>
            <a:ext cx="2493480" cy="731583"/>
          </a:xfrm>
          <a:prstGeom prst="rect">
            <a:avLst/>
          </a:prstGeom>
        </p:spPr>
      </p:pic>
      <p:sp>
        <p:nvSpPr>
          <p:cNvPr id="6" name="TextBox 5">
            <a:extLst>
              <a:ext uri="{FF2B5EF4-FFF2-40B4-BE49-F238E27FC236}">
                <a16:creationId xmlns:a16="http://schemas.microsoft.com/office/drawing/2014/main" id="{896D3A00-2992-589D-5AB5-01B464EE503D}"/>
              </a:ext>
            </a:extLst>
          </p:cNvPr>
          <p:cNvSpPr txBox="1">
            <a:spLocks noGrp="1" noRot="1" noMove="1" noResize="1" noEditPoints="1" noAdjustHandles="1" noChangeArrowheads="1" noChangeShapeType="1"/>
          </p:cNvSpPr>
          <p:nvPr/>
        </p:nvSpPr>
        <p:spPr>
          <a:xfrm>
            <a:off x="-914400" y="3098692"/>
            <a:ext cx="6650520" cy="1508105"/>
          </a:xfrm>
          <a:prstGeom prst="rect">
            <a:avLst/>
          </a:prstGeom>
          <a:noFill/>
        </p:spPr>
        <p:txBody>
          <a:bodyPr wrap="square">
            <a:spAutoFit/>
          </a:bodyPr>
          <a:lstStyle/>
          <a:p>
            <a:pPr marL="12700" algn="ctr">
              <a:lnSpc>
                <a:spcPct val="100000"/>
              </a:lnSpc>
              <a:spcBef>
                <a:spcPts val="2290"/>
              </a:spcBef>
            </a:pPr>
            <a:r>
              <a:rPr lang="en-US" sz="3600" b="1" spc="-150" dirty="0">
                <a:solidFill>
                  <a:srgbClr val="F56600"/>
                </a:solidFill>
                <a:latin typeface="Calibri"/>
                <a:cs typeface="Calibri"/>
              </a:rPr>
              <a:t>STEM Extension Workshop</a:t>
            </a:r>
          </a:p>
          <a:p>
            <a:pPr marL="12700" algn="ctr">
              <a:lnSpc>
                <a:spcPct val="100000"/>
              </a:lnSpc>
            </a:pPr>
            <a:r>
              <a:rPr lang="en-US" sz="2800" spc="-150" dirty="0">
                <a:solidFill>
                  <a:srgbClr val="2E1A47"/>
                </a:solidFill>
              </a:rPr>
              <a:t>Clemson University  </a:t>
            </a:r>
          </a:p>
          <a:p>
            <a:pPr marL="12700" algn="ctr">
              <a:lnSpc>
                <a:spcPct val="100000"/>
              </a:lnSpc>
            </a:pPr>
            <a:r>
              <a:rPr lang="en-US" sz="2800" spc="-150" dirty="0">
                <a:solidFill>
                  <a:srgbClr val="2E1A47"/>
                </a:solidFill>
              </a:rPr>
              <a:t>International Services</a:t>
            </a:r>
            <a:endParaRPr lang="en-US" sz="2800" spc="-150" dirty="0">
              <a:solidFill>
                <a:srgbClr val="2E1A47"/>
              </a:solidFill>
              <a:latin typeface="Calibri"/>
              <a:cs typeface="Calibri"/>
            </a:endParaRPr>
          </a:p>
        </p:txBody>
      </p:sp>
    </p:spTree>
    <p:extLst>
      <p:ext uri="{BB962C8B-B14F-4D97-AF65-F5344CB8AC3E}">
        <p14:creationId xmlns:p14="http://schemas.microsoft.com/office/powerpoint/2010/main" val="159387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en Can I Apply title"/>
          <p:cNvSpPr txBox="1">
            <a:spLocks noGrp="1" noRot="1" noMove="1" noResize="1" noEditPoints="1" noAdjustHandles="1" noChangeArrowheads="1" noChangeShapeType="1"/>
          </p:cNvSpPr>
          <p:nvPr>
            <p:ph type="title"/>
          </p:nvPr>
        </p:nvSpPr>
        <p:spPr>
          <a:xfrm>
            <a:off x="342900" y="438150"/>
            <a:ext cx="8458200" cy="566822"/>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F46600"/>
                </a:solidFill>
                <a:latin typeface="Calibri"/>
                <a:cs typeface="Calibri"/>
              </a:rPr>
              <a:t>When </a:t>
            </a:r>
            <a:r>
              <a:rPr lang="en-US" sz="3600" b="1" dirty="0">
                <a:solidFill>
                  <a:srgbClr val="F46600"/>
                </a:solidFill>
                <a:latin typeface="Calibri"/>
                <a:cs typeface="Calibri"/>
              </a:rPr>
              <a:t>Can I Apply for STEM OPT Extension?</a:t>
            </a:r>
            <a:endParaRPr sz="3600" dirty="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7126365E-4B00-CBBB-9B29-1E9CE67D08CA}"/>
                  </a:ext>
                </a:extLst>
              </p14:cNvPr>
              <p14:cNvContentPartPr>
                <a14:cpLocks xmlns:a14="http://schemas.microsoft.com/office/drawing/2010/main" noGrp="1" noRot="1" noMove="1" noResize="1" noEditPoints="1" noAdjustHandles="1" noChangeArrowheads="1" noChangeShapeType="1"/>
              </p14:cNvContentPartPr>
              <p14:nvPr/>
            </p14:nvContentPartPr>
            <p14:xfrm>
              <a:off x="5728462" y="4661727"/>
              <a:ext cx="80640" cy="360"/>
            </p14:xfrm>
          </p:contentPart>
        </mc:Choice>
        <mc:Fallback xmlns="">
          <p:pic>
            <p:nvPicPr>
              <p:cNvPr id="27" name="Ink 26">
                <a:extLst>
                  <a:ext uri="{FF2B5EF4-FFF2-40B4-BE49-F238E27FC236}">
                    <a16:creationId xmlns:a16="http://schemas.microsoft.com/office/drawing/2014/main" id="{7126365E-4B00-CBBB-9B29-1E9CE67D08CA}"/>
                  </a:ext>
                </a:extLst>
              </p:cNvPr>
              <p:cNvPicPr>
                <a:picLocks noGrp="1" noRot="1" noMove="1" noResize="1" noEditPoints="1" noAdjustHandles="1" noChangeArrowheads="1" noChangeShapeType="1"/>
              </p:cNvPicPr>
              <p:nvPr/>
            </p:nvPicPr>
            <p:blipFill>
              <a:blip r:embed="rId3"/>
              <a:stretch>
                <a:fillRect/>
              </a:stretch>
            </p:blipFill>
            <p:spPr>
              <a:xfrm>
                <a:off x="5692622" y="4625727"/>
                <a:ext cx="151962"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Ink 31">
                <a:extLst>
                  <a:ext uri="{FF2B5EF4-FFF2-40B4-BE49-F238E27FC236}">
                    <a16:creationId xmlns:a16="http://schemas.microsoft.com/office/drawing/2014/main" id="{550042C8-0466-E3FD-0292-760BFE03B1A8}"/>
                  </a:ext>
                </a:extLst>
              </p14:cNvPr>
              <p14:cNvContentPartPr>
                <a14:cpLocks xmlns:a14="http://schemas.microsoft.com/office/drawing/2010/main" noGrp="1" noRot="1" noMove="1" noResize="1" noEditPoints="1" noAdjustHandles="1" noChangeArrowheads="1" noChangeShapeType="1"/>
              </p14:cNvContentPartPr>
              <p14:nvPr/>
            </p14:nvContentPartPr>
            <p14:xfrm>
              <a:off x="6408142" y="3523407"/>
              <a:ext cx="1010880" cy="360"/>
            </p14:xfrm>
          </p:contentPart>
        </mc:Choice>
        <mc:Fallback xmlns="">
          <p:pic>
            <p:nvPicPr>
              <p:cNvPr id="32" name="Ink 31">
                <a:extLst>
                  <a:ext uri="{FF2B5EF4-FFF2-40B4-BE49-F238E27FC236}">
                    <a16:creationId xmlns:a16="http://schemas.microsoft.com/office/drawing/2014/main" id="{550042C8-0466-E3FD-0292-760BFE03B1A8}"/>
                  </a:ext>
                </a:extLst>
              </p:cNvPr>
              <p:cNvPicPr>
                <a:picLocks noGrp="1" noRot="1" noMove="1" noResize="1" noEditPoints="1" noAdjustHandles="1" noChangeArrowheads="1" noChangeShapeType="1"/>
              </p:cNvPicPr>
              <p:nvPr/>
            </p:nvPicPr>
            <p:blipFill>
              <a:blip r:embed="rId5"/>
              <a:stretch>
                <a:fillRect/>
              </a:stretch>
            </p:blipFill>
            <p:spPr>
              <a:xfrm>
                <a:off x="6345142" y="3460407"/>
                <a:ext cx="1136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a:extLst>
                  <a:ext uri="{FF2B5EF4-FFF2-40B4-BE49-F238E27FC236}">
                    <a16:creationId xmlns:a16="http://schemas.microsoft.com/office/drawing/2014/main" id="{C447B003-9960-EB35-B669-C6D631F134D1}"/>
                  </a:ext>
                </a:extLst>
              </p14:cNvPr>
              <p14:cNvContentPartPr>
                <a14:cpLocks xmlns:a14="http://schemas.microsoft.com/office/drawing/2010/main" noGrp="1" noRot="1" noMove="1" noResize="1" noEditPoints="1" noAdjustHandles="1" noChangeArrowheads="1" noChangeShapeType="1"/>
              </p14:cNvContentPartPr>
              <p14:nvPr/>
            </p14:nvContentPartPr>
            <p14:xfrm>
              <a:off x="6477622" y="3412527"/>
              <a:ext cx="900000" cy="360"/>
            </p14:xfrm>
          </p:contentPart>
        </mc:Choice>
        <mc:Fallback xmlns="">
          <p:pic>
            <p:nvPicPr>
              <p:cNvPr id="33" name="Ink 32">
                <a:extLst>
                  <a:ext uri="{FF2B5EF4-FFF2-40B4-BE49-F238E27FC236}">
                    <a16:creationId xmlns:a16="http://schemas.microsoft.com/office/drawing/2014/main" id="{C447B003-9960-EB35-B669-C6D631F134D1}"/>
                  </a:ext>
                </a:extLst>
              </p:cNvPr>
              <p:cNvPicPr>
                <a:picLocks noGrp="1" noRot="1" noMove="1" noResize="1" noEditPoints="1" noAdjustHandles="1" noChangeArrowheads="1" noChangeShapeType="1"/>
              </p:cNvPicPr>
              <p:nvPr/>
            </p:nvPicPr>
            <p:blipFill>
              <a:blip r:embed="rId7"/>
              <a:stretch>
                <a:fillRect/>
              </a:stretch>
            </p:blipFill>
            <p:spPr>
              <a:xfrm>
                <a:off x="6414622" y="3349527"/>
                <a:ext cx="1025640" cy="126000"/>
              </a:xfrm>
              <a:prstGeom prst="rect">
                <a:avLst/>
              </a:prstGeom>
            </p:spPr>
          </p:pic>
        </mc:Fallback>
      </mc:AlternateContent>
      <p:grpSp>
        <p:nvGrpSpPr>
          <p:cNvPr id="43" name="Group 42">
            <a:extLst>
              <a:ext uri="{FF2B5EF4-FFF2-40B4-BE49-F238E27FC236}">
                <a16:creationId xmlns:a16="http://schemas.microsoft.com/office/drawing/2014/main" id="{2FE5EEDE-6A68-2239-BA60-5DF92186DC3F}"/>
              </a:ext>
            </a:extLst>
          </p:cNvPr>
          <p:cNvGrpSpPr>
            <a:grpSpLocks noGrp="1" noUngrp="1" noRot="1" noMove="1" noResize="1"/>
          </p:cNvGrpSpPr>
          <p:nvPr/>
        </p:nvGrpSpPr>
        <p:grpSpPr>
          <a:xfrm>
            <a:off x="1718422" y="3273927"/>
            <a:ext cx="879120" cy="83520"/>
            <a:chOff x="1718422" y="3273927"/>
            <a:chExt cx="879120" cy="83520"/>
          </a:xfrm>
        </p:grpSpPr>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3E055C0-0ABA-4468-C29E-19ABB1E18D58}"/>
                    </a:ext>
                  </a:extLst>
                </p14:cNvPr>
                <p14:cNvContentPartPr>
                  <a14:cpLocks xmlns:a14="http://schemas.microsoft.com/office/drawing/2010/main" noGrp="1" noRot="1" noMove="1" noResize="1" noEditPoints="1" noAdjustHandles="1" noChangeArrowheads="1" noChangeShapeType="1"/>
                </p14:cNvContentPartPr>
                <p14:nvPr/>
              </p14:nvContentPartPr>
              <p14:xfrm>
                <a:off x="1738942" y="3357087"/>
                <a:ext cx="858600" cy="360"/>
              </p14:xfrm>
            </p:contentPart>
          </mc:Choice>
          <mc:Fallback xmlns="">
            <p:pic>
              <p:nvPicPr>
                <p:cNvPr id="40" name="Ink 39">
                  <a:extLst>
                    <a:ext uri="{FF2B5EF4-FFF2-40B4-BE49-F238E27FC236}">
                      <a16:creationId xmlns:a16="http://schemas.microsoft.com/office/drawing/2014/main" id="{43E055C0-0ABA-4468-C29E-19ABB1E18D58}"/>
                    </a:ext>
                  </a:extLst>
                </p:cNvPr>
                <p:cNvPicPr>
                  <a:picLocks noGrp="1" noRot="1" noMove="1" noResize="1" noEditPoints="1" noAdjustHandles="1" noChangeArrowheads="1" noChangeShapeType="1"/>
                </p:cNvPicPr>
                <p:nvPr/>
              </p:nvPicPr>
              <p:blipFill>
                <a:blip r:embed="rId9"/>
                <a:stretch>
                  <a:fillRect/>
                </a:stretch>
              </p:blipFill>
              <p:spPr>
                <a:xfrm>
                  <a:off x="1675942" y="3294087"/>
                  <a:ext cx="984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6F377AE7-CFAD-B9A1-D5B0-63C9AE3DF83F}"/>
                    </a:ext>
                  </a:extLst>
                </p14:cNvPr>
                <p14:cNvContentPartPr>
                  <a14:cpLocks xmlns:a14="http://schemas.microsoft.com/office/drawing/2010/main" noGrp="1" noRot="1" noMove="1" noResize="1" noEditPoints="1" noAdjustHandles="1" noChangeArrowheads="1" noChangeShapeType="1"/>
                </p14:cNvContentPartPr>
                <p14:nvPr/>
              </p14:nvContentPartPr>
              <p14:xfrm>
                <a:off x="1718422" y="3273927"/>
                <a:ext cx="796320" cy="360"/>
              </p14:xfrm>
            </p:contentPart>
          </mc:Choice>
          <mc:Fallback xmlns="">
            <p:pic>
              <p:nvPicPr>
                <p:cNvPr id="42" name="Ink 41">
                  <a:extLst>
                    <a:ext uri="{FF2B5EF4-FFF2-40B4-BE49-F238E27FC236}">
                      <a16:creationId xmlns:a16="http://schemas.microsoft.com/office/drawing/2014/main" id="{6F377AE7-CFAD-B9A1-D5B0-63C9AE3DF83F}"/>
                    </a:ext>
                  </a:extLst>
                </p:cNvPr>
                <p:cNvPicPr>
                  <a:picLocks noGrp="1" noRot="1" noMove="1" noResize="1" noEditPoints="1" noAdjustHandles="1" noChangeArrowheads="1" noChangeShapeType="1"/>
                </p:cNvPicPr>
                <p:nvPr/>
              </p:nvPicPr>
              <p:blipFill>
                <a:blip r:embed="rId11"/>
                <a:stretch>
                  <a:fillRect/>
                </a:stretch>
              </p:blipFill>
              <p:spPr>
                <a:xfrm>
                  <a:off x="1655394" y="3210927"/>
                  <a:ext cx="922017" cy="126000"/>
                </a:xfrm>
                <a:prstGeom prst="rect">
                  <a:avLst/>
                </a:prstGeom>
              </p:spPr>
            </p:pic>
          </mc:Fallback>
        </mc:AlternateContent>
      </p:grpSp>
      <p:grpSp>
        <p:nvGrpSpPr>
          <p:cNvPr id="45" name="Group 44">
            <a:extLst>
              <a:ext uri="{FF2B5EF4-FFF2-40B4-BE49-F238E27FC236}">
                <a16:creationId xmlns:a16="http://schemas.microsoft.com/office/drawing/2014/main" id="{389AC455-1BA6-EABA-0199-4EB36656A42F}"/>
              </a:ext>
            </a:extLst>
          </p:cNvPr>
          <p:cNvGrpSpPr>
            <a:grpSpLocks noGrp="1" noUngrp="1" noRot="1" noMove="1" noResize="1"/>
          </p:cNvGrpSpPr>
          <p:nvPr/>
        </p:nvGrpSpPr>
        <p:grpSpPr>
          <a:xfrm>
            <a:off x="1513582" y="3467967"/>
            <a:ext cx="1049400" cy="249840"/>
            <a:chOff x="1513582" y="3467967"/>
            <a:chExt cx="1049400" cy="249840"/>
          </a:xfrm>
        </p:grpSpPr>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92AA10E1-688E-1F0B-122F-D99E8D7C663C}"/>
                    </a:ext>
                  </a:extLst>
                </p14:cNvPr>
                <p14:cNvContentPartPr>
                  <a14:cpLocks xmlns:a14="http://schemas.microsoft.com/office/drawing/2010/main" noGrp="1" noRot="1" noMove="1" noResize="1" noEditPoints="1" noAdjustHandles="1" noChangeArrowheads="1" noChangeShapeType="1"/>
                </p14:cNvContentPartPr>
                <p14:nvPr/>
              </p14:nvContentPartPr>
              <p14:xfrm>
                <a:off x="1857022" y="3717447"/>
                <a:ext cx="581400" cy="360"/>
              </p14:xfrm>
            </p:contentPart>
          </mc:Choice>
          <mc:Fallback xmlns="">
            <p:pic>
              <p:nvPicPr>
                <p:cNvPr id="35" name="Ink 34">
                  <a:extLst>
                    <a:ext uri="{FF2B5EF4-FFF2-40B4-BE49-F238E27FC236}">
                      <a16:creationId xmlns:a16="http://schemas.microsoft.com/office/drawing/2014/main" id="{92AA10E1-688E-1F0B-122F-D99E8D7C663C}"/>
                    </a:ext>
                  </a:extLst>
                </p:cNvPr>
                <p:cNvPicPr>
                  <a:picLocks noGrp="1" noRot="1" noMove="1" noResize="1" noEditPoints="1" noAdjustHandles="1" noChangeArrowheads="1" noChangeShapeType="1"/>
                </p:cNvPicPr>
                <p:nvPr/>
              </p:nvPicPr>
              <p:blipFill>
                <a:blip r:embed="rId13"/>
                <a:stretch>
                  <a:fillRect/>
                </a:stretch>
              </p:blipFill>
              <p:spPr>
                <a:xfrm>
                  <a:off x="1794061" y="3654447"/>
                  <a:ext cx="706962"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2564A57B-A272-4DDE-8E39-05D9CFC2951D}"/>
                    </a:ext>
                  </a:extLst>
                </p14:cNvPr>
                <p14:cNvContentPartPr>
                  <a14:cpLocks xmlns:a14="http://schemas.microsoft.com/office/drawing/2010/main" noGrp="1" noRot="1" noMove="1" noResize="1" noEditPoints="1" noAdjustHandles="1" noChangeArrowheads="1" noChangeShapeType="1"/>
                </p14:cNvContentPartPr>
                <p14:nvPr/>
              </p14:nvContentPartPr>
              <p14:xfrm>
                <a:off x="1799062" y="3551127"/>
                <a:ext cx="763920" cy="360"/>
              </p14:xfrm>
            </p:contentPart>
          </mc:Choice>
          <mc:Fallback xmlns="">
            <p:pic>
              <p:nvPicPr>
                <p:cNvPr id="36" name="Ink 35">
                  <a:extLst>
                    <a:ext uri="{FF2B5EF4-FFF2-40B4-BE49-F238E27FC236}">
                      <a16:creationId xmlns:a16="http://schemas.microsoft.com/office/drawing/2014/main" id="{2564A57B-A272-4DDE-8E39-05D9CFC2951D}"/>
                    </a:ext>
                  </a:extLst>
                </p:cNvPr>
                <p:cNvPicPr>
                  <a:picLocks noGrp="1" noRot="1" noMove="1" noResize="1" noEditPoints="1" noAdjustHandles="1" noChangeArrowheads="1" noChangeShapeType="1"/>
                </p:cNvPicPr>
                <p:nvPr/>
              </p:nvPicPr>
              <p:blipFill>
                <a:blip r:embed="rId15"/>
                <a:stretch>
                  <a:fillRect/>
                </a:stretch>
              </p:blipFill>
              <p:spPr>
                <a:xfrm>
                  <a:off x="1736062" y="3488127"/>
                  <a:ext cx="889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E77AD6CB-70EA-CC11-217A-D46D4807C404}"/>
                    </a:ext>
                  </a:extLst>
                </p14:cNvPr>
                <p14:cNvContentPartPr>
                  <a14:cpLocks xmlns:a14="http://schemas.microsoft.com/office/drawing/2010/main" noGrp="1" noRot="1" noMove="1" noResize="1" noEditPoints="1" noAdjustHandles="1" noChangeArrowheads="1" noChangeShapeType="1"/>
                </p14:cNvContentPartPr>
                <p14:nvPr/>
              </p14:nvContentPartPr>
              <p14:xfrm>
                <a:off x="1752982" y="3467967"/>
                <a:ext cx="643680" cy="360"/>
              </p14:xfrm>
            </p:contentPart>
          </mc:Choice>
          <mc:Fallback xmlns="">
            <p:pic>
              <p:nvPicPr>
                <p:cNvPr id="38" name="Ink 37">
                  <a:extLst>
                    <a:ext uri="{FF2B5EF4-FFF2-40B4-BE49-F238E27FC236}">
                      <a16:creationId xmlns:a16="http://schemas.microsoft.com/office/drawing/2014/main" id="{E77AD6CB-70EA-CC11-217A-D46D4807C404}"/>
                    </a:ext>
                  </a:extLst>
                </p:cNvPr>
                <p:cNvPicPr>
                  <a:picLocks noGrp="1" noRot="1" noMove="1" noResize="1" noEditPoints="1" noAdjustHandles="1" noChangeArrowheads="1" noChangeShapeType="1"/>
                </p:cNvPicPr>
                <p:nvPr/>
              </p:nvPicPr>
              <p:blipFill>
                <a:blip r:embed="rId17"/>
                <a:stretch>
                  <a:fillRect/>
                </a:stretch>
              </p:blipFill>
              <p:spPr>
                <a:xfrm>
                  <a:off x="1689982" y="3404967"/>
                  <a:ext cx="769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4" name="Ink 43">
                  <a:extLst>
                    <a:ext uri="{FF2B5EF4-FFF2-40B4-BE49-F238E27FC236}">
                      <a16:creationId xmlns:a16="http://schemas.microsoft.com/office/drawing/2014/main" id="{8FAE6470-CE9A-5142-C341-8FF9E8E59F24}"/>
                    </a:ext>
                  </a:extLst>
                </p14:cNvPr>
                <p14:cNvContentPartPr>
                  <a14:cpLocks xmlns:a14="http://schemas.microsoft.com/office/drawing/2010/main" noGrp="1" noRot="1" noMove="1" noResize="1" noEditPoints="1" noAdjustHandles="1" noChangeArrowheads="1" noChangeShapeType="1"/>
                </p14:cNvContentPartPr>
                <p14:nvPr/>
              </p14:nvContentPartPr>
              <p14:xfrm>
                <a:off x="1513582" y="3668847"/>
                <a:ext cx="855720" cy="360"/>
              </p14:xfrm>
            </p:contentPart>
          </mc:Choice>
          <mc:Fallback xmlns="">
            <p:pic>
              <p:nvPicPr>
                <p:cNvPr id="44" name="Ink 43">
                  <a:extLst>
                    <a:ext uri="{FF2B5EF4-FFF2-40B4-BE49-F238E27FC236}">
                      <a16:creationId xmlns:a16="http://schemas.microsoft.com/office/drawing/2014/main" id="{8FAE6470-CE9A-5142-C341-8FF9E8E59F24}"/>
                    </a:ext>
                  </a:extLst>
                </p:cNvPr>
                <p:cNvPicPr>
                  <a:picLocks noGrp="1" noRot="1" noMove="1" noResize="1" noEditPoints="1" noAdjustHandles="1" noChangeArrowheads="1" noChangeShapeType="1"/>
                </p:cNvPicPr>
                <p:nvPr/>
              </p:nvPicPr>
              <p:blipFill>
                <a:blip r:embed="rId19"/>
                <a:stretch>
                  <a:fillRect/>
                </a:stretch>
              </p:blipFill>
              <p:spPr>
                <a:xfrm>
                  <a:off x="1450582" y="3605847"/>
                  <a:ext cx="981360" cy="126000"/>
                </a:xfrm>
                <a:prstGeom prst="rect">
                  <a:avLst/>
                </a:prstGeom>
              </p:spPr>
            </p:pic>
          </mc:Fallback>
        </mc:AlternateContent>
      </p:grpSp>
      <p:grpSp>
        <p:nvGrpSpPr>
          <p:cNvPr id="3" name="Group 2">
            <a:extLst>
              <a:ext uri="{FF2B5EF4-FFF2-40B4-BE49-F238E27FC236}">
                <a16:creationId xmlns:a16="http://schemas.microsoft.com/office/drawing/2014/main" id="{96F61E6B-BE54-978D-8B44-C1853EEF28CD}"/>
              </a:ext>
            </a:extLst>
          </p:cNvPr>
          <p:cNvGrpSpPr>
            <a:grpSpLocks noGrp="1" noUngrp="1" noRot="1" noMove="1" noResize="1"/>
          </p:cNvGrpSpPr>
          <p:nvPr/>
        </p:nvGrpSpPr>
        <p:grpSpPr>
          <a:xfrm>
            <a:off x="1143000" y="1077332"/>
            <a:ext cx="6431208" cy="1333343"/>
            <a:chOff x="1229898" y="1982704"/>
            <a:chExt cx="6431208" cy="1333343"/>
          </a:xfrm>
        </p:grpSpPr>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859981E4-B035-1D54-9896-B2E4FCF8BB65}"/>
                    </a:ext>
                  </a:extLst>
                </p14:cNvPr>
                <p14:cNvContentPartPr>
                  <a14:cpLocks xmlns:a14="http://schemas.microsoft.com/office/drawing/2010/main" noGrp="1" noRot="1" noMove="1" noResize="1" noEditPoints="1" noAdjustHandles="1" noChangeArrowheads="1" noChangeShapeType="1"/>
                </p14:cNvContentPartPr>
                <p14:nvPr/>
              </p14:nvContentPartPr>
              <p14:xfrm>
                <a:off x="1949580" y="2923126"/>
                <a:ext cx="4874040" cy="360"/>
              </p14:xfrm>
            </p:contentPart>
          </mc:Choice>
          <mc:Fallback xmlns="">
            <p:pic>
              <p:nvPicPr>
                <p:cNvPr id="7" name="Ink 6">
                  <a:extLst>
                    <a:ext uri="{FF2B5EF4-FFF2-40B4-BE49-F238E27FC236}">
                      <a16:creationId xmlns:a16="http://schemas.microsoft.com/office/drawing/2014/main" id="{859981E4-B035-1D54-9896-B2E4FCF8BB65}"/>
                    </a:ext>
                  </a:extLst>
                </p:cNvPr>
                <p:cNvPicPr>
                  <a:picLocks noGrp="1" noRot="1" noMove="1" noResize="1" noEditPoints="1" noAdjustHandles="1" noChangeArrowheads="1" noChangeShapeType="1"/>
                </p:cNvPicPr>
                <p:nvPr/>
              </p:nvPicPr>
              <p:blipFill>
                <a:blip r:embed="rId21"/>
                <a:stretch>
                  <a:fillRect/>
                </a:stretch>
              </p:blipFill>
              <p:spPr>
                <a:xfrm>
                  <a:off x="1913580" y="2887126"/>
                  <a:ext cx="4945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a:extLst>
                    <a:ext uri="{FF2B5EF4-FFF2-40B4-BE49-F238E27FC236}">
                      <a16:creationId xmlns:a16="http://schemas.microsoft.com/office/drawing/2014/main" id="{4EB8FAE2-B917-7380-70B9-E5B76D4D605A}"/>
                    </a:ext>
                  </a:extLst>
                </p14:cNvPr>
                <p14:cNvContentPartPr>
                  <a14:cpLocks xmlns:a14="http://schemas.microsoft.com/office/drawing/2010/main" noGrp="1" noRot="1" noMove="1" noResize="1" noEditPoints="1" noAdjustHandles="1" noChangeArrowheads="1" noChangeShapeType="1"/>
                </p14:cNvContentPartPr>
                <p14:nvPr/>
              </p14:nvContentPartPr>
              <p14:xfrm>
                <a:off x="1927980" y="2722966"/>
                <a:ext cx="360" cy="402840"/>
              </p14:xfrm>
            </p:contentPart>
          </mc:Choice>
          <mc:Fallback xmlns="">
            <p:pic>
              <p:nvPicPr>
                <p:cNvPr id="8" name="Ink 7">
                  <a:extLst>
                    <a:ext uri="{FF2B5EF4-FFF2-40B4-BE49-F238E27FC236}">
                      <a16:creationId xmlns:a16="http://schemas.microsoft.com/office/drawing/2014/main" id="{4EB8FAE2-B917-7380-70B9-E5B76D4D605A}"/>
                    </a:ext>
                  </a:extLst>
                </p:cNvPr>
                <p:cNvPicPr>
                  <a:picLocks noGrp="1" noRot="1" noMove="1" noResize="1" noEditPoints="1" noAdjustHandles="1" noChangeArrowheads="1" noChangeShapeType="1"/>
                </p:cNvPicPr>
                <p:nvPr/>
              </p:nvPicPr>
              <p:blipFill>
                <a:blip r:embed="rId23"/>
                <a:stretch>
                  <a:fillRect/>
                </a:stretch>
              </p:blipFill>
              <p:spPr>
                <a:xfrm>
                  <a:off x="1891980" y="2686998"/>
                  <a:ext cx="72000" cy="4744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a:extLst>
                    <a:ext uri="{FF2B5EF4-FFF2-40B4-BE49-F238E27FC236}">
                      <a16:creationId xmlns:a16="http://schemas.microsoft.com/office/drawing/2014/main" id="{3B298A82-CE56-DECB-CD3A-E68F969D607C}"/>
                    </a:ext>
                  </a:extLst>
                </p14:cNvPr>
                <p14:cNvContentPartPr>
                  <a14:cpLocks xmlns:a14="http://schemas.microsoft.com/office/drawing/2010/main" noGrp="1" noRot="1" noMove="1" noResize="1" noEditPoints="1" noAdjustHandles="1" noChangeArrowheads="1" noChangeShapeType="1"/>
                </p14:cNvContentPartPr>
                <p14:nvPr/>
              </p14:nvContentPartPr>
              <p14:xfrm>
                <a:off x="5155380" y="2729446"/>
                <a:ext cx="360" cy="434160"/>
              </p14:xfrm>
            </p:contentPart>
          </mc:Choice>
          <mc:Fallback xmlns="">
            <p:pic>
              <p:nvPicPr>
                <p:cNvPr id="9" name="Ink 8">
                  <a:extLst>
                    <a:ext uri="{FF2B5EF4-FFF2-40B4-BE49-F238E27FC236}">
                      <a16:creationId xmlns:a16="http://schemas.microsoft.com/office/drawing/2014/main" id="{3B298A82-CE56-DECB-CD3A-E68F969D607C}"/>
                    </a:ext>
                  </a:extLst>
                </p:cNvPr>
                <p:cNvPicPr>
                  <a:picLocks noGrp="1" noRot="1" noMove="1" noResize="1" noEditPoints="1" noAdjustHandles="1" noChangeArrowheads="1" noChangeShapeType="1"/>
                </p:cNvPicPr>
                <p:nvPr/>
              </p:nvPicPr>
              <p:blipFill>
                <a:blip r:embed="rId25"/>
                <a:stretch>
                  <a:fillRect/>
                </a:stretch>
              </p:blipFill>
              <p:spPr>
                <a:xfrm>
                  <a:off x="5119380" y="2693476"/>
                  <a:ext cx="72000" cy="5057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a:extLst>
                    <a:ext uri="{FF2B5EF4-FFF2-40B4-BE49-F238E27FC236}">
                      <a16:creationId xmlns:a16="http://schemas.microsoft.com/office/drawing/2014/main" id="{032E3F32-DD44-0C71-C7C6-B2AA15430724}"/>
                    </a:ext>
                  </a:extLst>
                </p14:cNvPr>
                <p14:cNvContentPartPr>
                  <a14:cpLocks xmlns:a14="http://schemas.microsoft.com/office/drawing/2010/main" noGrp="1" noRot="1" noMove="1" noResize="1" noEditPoints="1" noAdjustHandles="1" noChangeArrowheads="1" noChangeShapeType="1"/>
                </p14:cNvContentPartPr>
                <p14:nvPr/>
              </p14:nvContentPartPr>
              <p14:xfrm>
                <a:off x="5211540" y="2722966"/>
                <a:ext cx="360" cy="452520"/>
              </p14:xfrm>
            </p:contentPart>
          </mc:Choice>
          <mc:Fallback xmlns="">
            <p:pic>
              <p:nvPicPr>
                <p:cNvPr id="11" name="Ink 10">
                  <a:extLst>
                    <a:ext uri="{FF2B5EF4-FFF2-40B4-BE49-F238E27FC236}">
                      <a16:creationId xmlns:a16="http://schemas.microsoft.com/office/drawing/2014/main" id="{032E3F32-DD44-0C71-C7C6-B2AA15430724}"/>
                    </a:ext>
                  </a:extLst>
                </p:cNvPr>
                <p:cNvPicPr>
                  <a:picLocks noGrp="1" noRot="1" noMove="1" noResize="1" noEditPoints="1" noAdjustHandles="1" noChangeArrowheads="1" noChangeShapeType="1"/>
                </p:cNvPicPr>
                <p:nvPr/>
              </p:nvPicPr>
              <p:blipFill>
                <a:blip r:embed="rId27"/>
                <a:stretch>
                  <a:fillRect/>
                </a:stretch>
              </p:blipFill>
              <p:spPr>
                <a:xfrm>
                  <a:off x="5175540" y="2686995"/>
                  <a:ext cx="72000" cy="52410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Ink 11">
                  <a:extLst>
                    <a:ext uri="{FF2B5EF4-FFF2-40B4-BE49-F238E27FC236}">
                      <a16:creationId xmlns:a16="http://schemas.microsoft.com/office/drawing/2014/main" id="{B5F54932-CF35-392C-82D3-817AD8973109}"/>
                    </a:ext>
                  </a:extLst>
                </p14:cNvPr>
                <p14:cNvContentPartPr>
                  <a14:cpLocks xmlns:a14="http://schemas.microsoft.com/office/drawing/2010/main" noGrp="1" noRot="1" noMove="1" noResize="1" noEditPoints="1" noAdjustHandles="1" noChangeArrowheads="1" noChangeShapeType="1"/>
                </p14:cNvContentPartPr>
                <p14:nvPr/>
              </p14:nvContentPartPr>
              <p14:xfrm>
                <a:off x="6834060" y="2675446"/>
                <a:ext cx="360" cy="564480"/>
              </p14:xfrm>
            </p:contentPart>
          </mc:Choice>
          <mc:Fallback xmlns="">
            <p:pic>
              <p:nvPicPr>
                <p:cNvPr id="12" name="Ink 11">
                  <a:extLst>
                    <a:ext uri="{FF2B5EF4-FFF2-40B4-BE49-F238E27FC236}">
                      <a16:creationId xmlns:a16="http://schemas.microsoft.com/office/drawing/2014/main" id="{B5F54932-CF35-392C-82D3-817AD8973109}"/>
                    </a:ext>
                  </a:extLst>
                </p:cNvPr>
                <p:cNvPicPr>
                  <a:picLocks noGrp="1" noRot="1" noMove="1" noResize="1" noEditPoints="1" noAdjustHandles="1" noChangeArrowheads="1" noChangeShapeType="1"/>
                </p:cNvPicPr>
                <p:nvPr/>
              </p:nvPicPr>
              <p:blipFill>
                <a:blip r:embed="rId29"/>
                <a:stretch>
                  <a:fillRect/>
                </a:stretch>
              </p:blipFill>
              <p:spPr>
                <a:xfrm>
                  <a:off x="6798060" y="2639446"/>
                  <a:ext cx="72000" cy="636120"/>
                </a:xfrm>
                <a:prstGeom prst="rect">
                  <a:avLst/>
                </a:prstGeom>
              </p:spPr>
            </p:pic>
          </mc:Fallback>
        </mc:AlternateContent>
        <p:cxnSp>
          <p:nvCxnSpPr>
            <p:cNvPr id="25" name="Straight Arrow Connector 24">
              <a:extLst>
                <a:ext uri="{FF2B5EF4-FFF2-40B4-BE49-F238E27FC236}">
                  <a16:creationId xmlns:a16="http://schemas.microsoft.com/office/drawing/2014/main" id="{B0B31102-42A2-323E-DEB9-980524023C55}"/>
                </a:ext>
              </a:extLst>
            </p:cNvPr>
            <p:cNvCxnSpPr>
              <a:cxnSpLocks noGrp="1" noRot="1" noMove="1" noResize="1" noEditPoints="1" noAdjustHandles="1" noChangeArrowheads="1" noChangeShapeType="1"/>
            </p:cNvCxnSpPr>
            <p:nvPr/>
          </p:nvCxnSpPr>
          <p:spPr>
            <a:xfrm>
              <a:off x="5190262" y="2922943"/>
              <a:ext cx="1737360" cy="0"/>
            </a:xfrm>
            <a:prstGeom prst="straightConnector1">
              <a:avLst/>
            </a:prstGeom>
            <a:ln w="73025">
              <a:solidFill>
                <a:srgbClr val="F7630D"/>
              </a:solidFill>
              <a:tailEnd type="triangle"/>
            </a:ln>
            <a:effectLst/>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87DED48B-2466-D96B-A0C1-9DF9313B66DC}"/>
                    </a:ext>
                  </a:extLst>
                </p14:cNvPr>
                <p14:cNvContentPartPr>
                  <a14:cpLocks xmlns:a14="http://schemas.microsoft.com/office/drawing/2010/main" noGrp="1" noRot="1" noMove="1" noResize="1" noEditPoints="1" noAdjustHandles="1" noChangeArrowheads="1" noChangeShapeType="1"/>
                </p14:cNvContentPartPr>
                <p14:nvPr/>
              </p14:nvContentPartPr>
              <p14:xfrm>
                <a:off x="5372062" y="2747607"/>
                <a:ext cx="1167120" cy="360"/>
              </p14:xfrm>
            </p:contentPart>
          </mc:Choice>
          <mc:Fallback xmlns="">
            <p:pic>
              <p:nvPicPr>
                <p:cNvPr id="28" name="Ink 27">
                  <a:extLst>
                    <a:ext uri="{FF2B5EF4-FFF2-40B4-BE49-F238E27FC236}">
                      <a16:creationId xmlns:a16="http://schemas.microsoft.com/office/drawing/2014/main" id="{87DED48B-2466-D96B-A0C1-9DF9313B66DC}"/>
                    </a:ext>
                  </a:extLst>
                </p:cNvPr>
                <p:cNvPicPr>
                  <a:picLocks noGrp="1" noRot="1" noMove="1" noResize="1" noEditPoints="1" noAdjustHandles="1" noChangeArrowheads="1" noChangeShapeType="1"/>
                </p:cNvPicPr>
                <p:nvPr/>
              </p:nvPicPr>
              <p:blipFill>
                <a:blip r:embed="rId31"/>
                <a:stretch>
                  <a:fillRect/>
                </a:stretch>
              </p:blipFill>
              <p:spPr>
                <a:xfrm>
                  <a:off x="5309062" y="2684607"/>
                  <a:ext cx="1292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7D5F70AC-8F9C-F501-911E-9B94D9757264}"/>
                    </a:ext>
                  </a:extLst>
                </p14:cNvPr>
                <p14:cNvContentPartPr>
                  <a14:cpLocks xmlns:a14="http://schemas.microsoft.com/office/drawing/2010/main" noGrp="1" noRot="1" noMove="1" noResize="1" noEditPoints="1" noAdjustHandles="1" noChangeArrowheads="1" noChangeShapeType="1"/>
                </p14:cNvContentPartPr>
                <p14:nvPr/>
              </p14:nvContentPartPr>
              <p14:xfrm>
                <a:off x="5372062" y="2699007"/>
                <a:ext cx="1271520" cy="360"/>
              </p14:xfrm>
            </p:contentPart>
          </mc:Choice>
          <mc:Fallback xmlns="">
            <p:pic>
              <p:nvPicPr>
                <p:cNvPr id="29" name="Ink 28">
                  <a:extLst>
                    <a:ext uri="{FF2B5EF4-FFF2-40B4-BE49-F238E27FC236}">
                      <a16:creationId xmlns:a16="http://schemas.microsoft.com/office/drawing/2014/main" id="{7D5F70AC-8F9C-F501-911E-9B94D9757264}"/>
                    </a:ext>
                  </a:extLst>
                </p:cNvPr>
                <p:cNvPicPr>
                  <a:picLocks noGrp="1" noRot="1" noMove="1" noResize="1" noEditPoints="1" noAdjustHandles="1" noChangeArrowheads="1" noChangeShapeType="1"/>
                </p:cNvPicPr>
                <p:nvPr/>
              </p:nvPicPr>
              <p:blipFill>
                <a:blip r:embed="rId33"/>
                <a:stretch>
                  <a:fillRect/>
                </a:stretch>
              </p:blipFill>
              <p:spPr>
                <a:xfrm>
                  <a:off x="5309062" y="2636007"/>
                  <a:ext cx="1397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AA98DA35-3131-2503-ED1C-B2395E4D4531}"/>
                    </a:ext>
                  </a:extLst>
                </p14:cNvPr>
                <p14:cNvContentPartPr>
                  <a14:cpLocks xmlns:a14="http://schemas.microsoft.com/office/drawing/2010/main" noGrp="1" noRot="1" noMove="1" noResize="1" noEditPoints="1" noAdjustHandles="1" noChangeArrowheads="1" noChangeShapeType="1"/>
                </p14:cNvContentPartPr>
                <p14:nvPr/>
              </p14:nvContentPartPr>
              <p14:xfrm>
                <a:off x="6440182" y="3315687"/>
                <a:ext cx="923760" cy="360"/>
              </p14:xfrm>
            </p:contentPart>
          </mc:Choice>
          <mc:Fallback xmlns="">
            <p:pic>
              <p:nvPicPr>
                <p:cNvPr id="34" name="Ink 33">
                  <a:extLst>
                    <a:ext uri="{FF2B5EF4-FFF2-40B4-BE49-F238E27FC236}">
                      <a16:creationId xmlns:a16="http://schemas.microsoft.com/office/drawing/2014/main" id="{AA98DA35-3131-2503-ED1C-B2395E4D4531}"/>
                    </a:ext>
                  </a:extLst>
                </p:cNvPr>
                <p:cNvPicPr>
                  <a:picLocks noGrp="1" noRot="1" noMove="1" noResize="1" noEditPoints="1" noAdjustHandles="1" noChangeArrowheads="1" noChangeShapeType="1"/>
                </p:cNvPicPr>
                <p:nvPr/>
              </p:nvPicPr>
              <p:blipFill>
                <a:blip r:embed="rId35"/>
                <a:stretch>
                  <a:fillRect/>
                </a:stretch>
              </p:blipFill>
              <p:spPr>
                <a:xfrm>
                  <a:off x="6377182" y="3252687"/>
                  <a:ext cx="1049400" cy="126000"/>
                </a:xfrm>
                <a:prstGeom prst="rect">
                  <a:avLst/>
                </a:prstGeom>
              </p:spPr>
            </p:pic>
          </mc:Fallback>
        </mc:AlternateContent>
        <p:sp>
          <p:nvSpPr>
            <p:cNvPr id="46" name="TextBox 45">
              <a:extLst>
                <a:ext uri="{FF2B5EF4-FFF2-40B4-BE49-F238E27FC236}">
                  <a16:creationId xmlns:a16="http://schemas.microsoft.com/office/drawing/2014/main" id="{3E19709E-7A7C-C555-D22B-2CDA2DAD0D23}"/>
                </a:ext>
              </a:extLst>
            </p:cNvPr>
            <p:cNvSpPr txBox="1">
              <a:spLocks noGrp="1" noRot="1" noMove="1" noResize="1" noEditPoints="1" noAdjustHandles="1" noChangeArrowheads="1" noChangeShapeType="1"/>
            </p:cNvSpPr>
            <p:nvPr/>
          </p:nvSpPr>
          <p:spPr>
            <a:xfrm>
              <a:off x="1229898" y="2135877"/>
              <a:ext cx="1370880" cy="553998"/>
            </a:xfrm>
            <a:prstGeom prst="rect">
              <a:avLst/>
            </a:prstGeom>
            <a:noFill/>
          </p:spPr>
          <p:txBody>
            <a:bodyPr wrap="square" rtlCol="0">
              <a:spAutoFit/>
            </a:bodyPr>
            <a:lstStyle/>
            <a:p>
              <a:pPr algn="ctr"/>
              <a:r>
                <a:rPr lang="en-US" sz="1000" b="1" dirty="0"/>
                <a:t>90 days before Post-Completion OPT End date</a:t>
              </a:r>
            </a:p>
          </p:txBody>
        </p:sp>
        <p:sp>
          <p:nvSpPr>
            <p:cNvPr id="47" name="TextBox 46">
              <a:extLst>
                <a:ext uri="{FF2B5EF4-FFF2-40B4-BE49-F238E27FC236}">
                  <a16:creationId xmlns:a16="http://schemas.microsoft.com/office/drawing/2014/main" id="{E803F012-9E52-B3A0-4D88-1EA1AF815C15}"/>
                </a:ext>
              </a:extLst>
            </p:cNvPr>
            <p:cNvSpPr txBox="1">
              <a:spLocks noGrp="1" noRot="1" noMove="1" noResize="1" noEditPoints="1" noAdjustHandles="1" noChangeArrowheads="1" noChangeShapeType="1"/>
            </p:cNvSpPr>
            <p:nvPr/>
          </p:nvSpPr>
          <p:spPr>
            <a:xfrm>
              <a:off x="4110983" y="2108058"/>
              <a:ext cx="1110237" cy="400110"/>
            </a:xfrm>
            <a:prstGeom prst="rect">
              <a:avLst/>
            </a:prstGeom>
            <a:noFill/>
          </p:spPr>
          <p:txBody>
            <a:bodyPr wrap="square" rtlCol="0">
              <a:spAutoFit/>
            </a:bodyPr>
            <a:lstStyle/>
            <a:p>
              <a:pPr algn="r"/>
              <a:r>
                <a:rPr lang="en-US" sz="1000" b="1" dirty="0"/>
                <a:t>Post Completion OPT End Date</a:t>
              </a:r>
            </a:p>
          </p:txBody>
        </p:sp>
        <p:sp>
          <p:nvSpPr>
            <p:cNvPr id="48" name="TextBox 47">
              <a:extLst>
                <a:ext uri="{FF2B5EF4-FFF2-40B4-BE49-F238E27FC236}">
                  <a16:creationId xmlns:a16="http://schemas.microsoft.com/office/drawing/2014/main" id="{4DBA1ABC-0A7C-10AC-50EF-2CDC9C930AF3}"/>
                </a:ext>
              </a:extLst>
            </p:cNvPr>
            <p:cNvSpPr txBox="1">
              <a:spLocks noGrp="1" noRot="1" noMove="1" noResize="1" noEditPoints="1" noAdjustHandles="1" noChangeArrowheads="1" noChangeShapeType="1"/>
            </p:cNvSpPr>
            <p:nvPr/>
          </p:nvSpPr>
          <p:spPr>
            <a:xfrm>
              <a:off x="5288678" y="1982704"/>
              <a:ext cx="1494385" cy="553998"/>
            </a:xfrm>
            <a:prstGeom prst="rect">
              <a:avLst/>
            </a:prstGeom>
            <a:noFill/>
          </p:spPr>
          <p:txBody>
            <a:bodyPr wrap="square" rtlCol="0">
              <a:spAutoFit/>
            </a:bodyPr>
            <a:lstStyle/>
            <a:p>
              <a:r>
                <a:rPr lang="en-US" sz="1000" b="1" dirty="0">
                  <a:solidFill>
                    <a:srgbClr val="F7630D"/>
                  </a:solidFill>
                </a:rPr>
                <a:t>STEM OPT Start Date will always be the 1st day after OPT End date</a:t>
              </a:r>
            </a:p>
          </p:txBody>
        </p:sp>
        <p:sp>
          <p:nvSpPr>
            <p:cNvPr id="50" name="object 5">
              <a:extLst>
                <a:ext uri="{FF2B5EF4-FFF2-40B4-BE49-F238E27FC236}">
                  <a16:creationId xmlns:a16="http://schemas.microsoft.com/office/drawing/2014/main" id="{7341C53A-4CC1-4D89-34FE-97B8761FEB75}"/>
                </a:ext>
              </a:extLst>
            </p:cNvPr>
            <p:cNvSpPr txBox="1">
              <a:spLocks noGrp="1" noRot="1" noMove="1" noResize="1" noEditPoints="1" noAdjustHandles="1" noChangeArrowheads="1" noChangeShapeType="1"/>
            </p:cNvSpPr>
            <p:nvPr/>
          </p:nvSpPr>
          <p:spPr>
            <a:xfrm>
              <a:off x="2120145" y="3059337"/>
              <a:ext cx="2854999" cy="197490"/>
            </a:xfrm>
            <a:prstGeom prst="rect">
              <a:avLst/>
            </a:prstGeom>
          </p:spPr>
          <p:txBody>
            <a:bodyPr vert="horz" wrap="square" lIns="0" tIns="12700" rIns="0" bIns="0" rtlCol="0">
              <a:spAutoFit/>
            </a:bodyPr>
            <a:lstStyle/>
            <a:p>
              <a:pPr algn="ctr">
                <a:lnSpc>
                  <a:spcPct val="100000"/>
                </a:lnSpc>
                <a:spcBef>
                  <a:spcPts val="1150"/>
                </a:spcBef>
              </a:pPr>
              <a:r>
                <a:rPr lang="en-US" sz="1200" spc="20" dirty="0">
                  <a:latin typeface="Calibri"/>
                  <a:cs typeface="Calibri"/>
                </a:rPr>
                <a:t>Must file STEM Extension during this period</a:t>
              </a:r>
              <a:endParaRPr sz="1200" dirty="0">
                <a:latin typeface="Calibri"/>
                <a:cs typeface="Calibri"/>
              </a:endParaRPr>
            </a:p>
          </p:txBody>
        </p:sp>
        <p:sp>
          <p:nvSpPr>
            <p:cNvPr id="51" name="object 5">
              <a:extLst>
                <a:ext uri="{FF2B5EF4-FFF2-40B4-BE49-F238E27FC236}">
                  <a16:creationId xmlns:a16="http://schemas.microsoft.com/office/drawing/2014/main" id="{F9A4277D-F5FF-5977-E8B2-C0B26FABDAF4}"/>
                </a:ext>
              </a:extLst>
            </p:cNvPr>
            <p:cNvSpPr txBox="1">
              <a:spLocks noGrp="1" noRot="1" noMove="1" noResize="1" noEditPoints="1" noAdjustHandles="1" noChangeArrowheads="1" noChangeShapeType="1"/>
            </p:cNvSpPr>
            <p:nvPr/>
          </p:nvSpPr>
          <p:spPr>
            <a:xfrm>
              <a:off x="4975144" y="3057796"/>
              <a:ext cx="2685962" cy="197490"/>
            </a:xfrm>
            <a:prstGeom prst="rect">
              <a:avLst/>
            </a:prstGeom>
          </p:spPr>
          <p:txBody>
            <a:bodyPr vert="horz" wrap="square" lIns="0" tIns="12700" rIns="0" bIns="0" rtlCol="0">
              <a:spAutoFit/>
            </a:bodyPr>
            <a:lstStyle/>
            <a:p>
              <a:pPr algn="ctr">
                <a:lnSpc>
                  <a:spcPct val="100000"/>
                </a:lnSpc>
                <a:spcBef>
                  <a:spcPts val="1150"/>
                </a:spcBef>
              </a:pPr>
              <a:r>
                <a:rPr lang="en-US" sz="1200" b="1" spc="20" dirty="0">
                  <a:solidFill>
                    <a:srgbClr val="F7630D"/>
                  </a:solidFill>
                  <a:highlight>
                    <a:srgbClr val="FFFF00"/>
                  </a:highlight>
                  <a:latin typeface="Calibri"/>
                  <a:cs typeface="Calibri"/>
                </a:rPr>
                <a:t>cannot file after opt end date</a:t>
              </a:r>
              <a:endParaRPr lang="en-US" sz="1200" b="1" dirty="0">
                <a:solidFill>
                  <a:srgbClr val="F7630D"/>
                </a:solidFill>
                <a:highlight>
                  <a:srgbClr val="FFFF00"/>
                </a:highlight>
                <a:latin typeface="Calibri"/>
                <a:cs typeface="Calibri"/>
              </a:endParaRPr>
            </a:p>
          </p:txBody>
        </p:sp>
      </p:grpSp>
      <p:sp>
        <p:nvSpPr>
          <p:cNvPr id="5" name="object 4">
            <a:extLst>
              <a:ext uri="{FF2B5EF4-FFF2-40B4-BE49-F238E27FC236}">
                <a16:creationId xmlns:a16="http://schemas.microsoft.com/office/drawing/2014/main" id="{B23936EA-5B29-9F3D-EF58-7635B3893D73}"/>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6"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4" name="object 4"/>
          <p:cNvSpPr txBox="1">
            <a:spLocks noGrp="1" noRot="1" noMove="1" noResize="1" noEditPoints="1" noAdjustHandles="1" noChangeArrowheads="1" noChangeShapeType="1"/>
          </p:cNvSpPr>
          <p:nvPr/>
        </p:nvSpPr>
        <p:spPr>
          <a:xfrm>
            <a:off x="685800" y="2640045"/>
            <a:ext cx="8035450" cy="1525354"/>
          </a:xfrm>
          <a:prstGeom prst="rect">
            <a:avLst/>
          </a:prstGeom>
        </p:spPr>
        <p:txBody>
          <a:bodyPr vert="horz" wrap="square" lIns="0" tIns="12700" rIns="0" bIns="0" rtlCol="0">
            <a:spAutoFit/>
          </a:bodyPr>
          <a:lstStyle/>
          <a:p>
            <a:pPr marL="12700" marR="363220" algn="ctr">
              <a:lnSpc>
                <a:spcPct val="116100"/>
              </a:lnSpc>
              <a:spcBef>
                <a:spcPts val="100"/>
              </a:spcBef>
            </a:pPr>
            <a:r>
              <a:rPr lang="en-US" sz="1400" spc="45" dirty="0">
                <a:solidFill>
                  <a:srgbClr val="2E1A47"/>
                </a:solidFill>
                <a:latin typeface="Tahoma"/>
                <a:cs typeface="Tahoma"/>
              </a:rPr>
              <a:t>If filed in timely manner, y</a:t>
            </a:r>
            <a:r>
              <a:rPr sz="1400" spc="45" dirty="0">
                <a:solidFill>
                  <a:srgbClr val="2E1A47"/>
                </a:solidFill>
                <a:latin typeface="Tahoma"/>
                <a:cs typeface="Tahoma"/>
              </a:rPr>
              <a:t>our</a:t>
            </a:r>
            <a:r>
              <a:rPr sz="1400" spc="-75" dirty="0">
                <a:solidFill>
                  <a:srgbClr val="2E1A47"/>
                </a:solidFill>
                <a:latin typeface="Tahoma"/>
                <a:cs typeface="Tahoma"/>
              </a:rPr>
              <a:t> </a:t>
            </a:r>
            <a:r>
              <a:rPr sz="1400" spc="60" dirty="0">
                <a:solidFill>
                  <a:srgbClr val="2E1A47"/>
                </a:solidFill>
                <a:latin typeface="Tahoma"/>
                <a:cs typeface="Tahoma"/>
              </a:rPr>
              <a:t>employment</a:t>
            </a:r>
            <a:r>
              <a:rPr sz="1400" spc="-70" dirty="0">
                <a:solidFill>
                  <a:srgbClr val="2E1A47"/>
                </a:solidFill>
                <a:latin typeface="Tahoma"/>
                <a:cs typeface="Tahoma"/>
              </a:rPr>
              <a:t> </a:t>
            </a:r>
            <a:r>
              <a:rPr sz="1400" spc="50" dirty="0">
                <a:solidFill>
                  <a:srgbClr val="2E1A47"/>
                </a:solidFill>
                <a:latin typeface="Tahoma"/>
                <a:cs typeface="Tahoma"/>
              </a:rPr>
              <a:t>authorization</a:t>
            </a:r>
            <a:r>
              <a:rPr sz="1400" spc="-70" dirty="0">
                <a:solidFill>
                  <a:srgbClr val="2E1A47"/>
                </a:solidFill>
                <a:latin typeface="Tahoma"/>
                <a:cs typeface="Tahoma"/>
              </a:rPr>
              <a:t> </a:t>
            </a:r>
            <a:r>
              <a:rPr sz="1400" spc="30" dirty="0">
                <a:solidFill>
                  <a:srgbClr val="2E1A47"/>
                </a:solidFill>
                <a:latin typeface="Tahoma"/>
                <a:cs typeface="Tahoma"/>
              </a:rPr>
              <a:t>will</a:t>
            </a:r>
            <a:r>
              <a:rPr sz="1400" spc="-75" dirty="0">
                <a:solidFill>
                  <a:srgbClr val="2E1A47"/>
                </a:solidFill>
                <a:latin typeface="Tahoma"/>
                <a:cs typeface="Tahoma"/>
              </a:rPr>
              <a:t> </a:t>
            </a:r>
            <a:r>
              <a:rPr sz="1400" spc="40" dirty="0">
                <a:solidFill>
                  <a:srgbClr val="2E1A47"/>
                </a:solidFill>
                <a:latin typeface="Tahoma"/>
                <a:cs typeface="Tahoma"/>
              </a:rPr>
              <a:t>automatically</a:t>
            </a:r>
            <a:r>
              <a:rPr sz="1400" spc="-75" dirty="0">
                <a:solidFill>
                  <a:srgbClr val="2E1A47"/>
                </a:solidFill>
                <a:latin typeface="Tahoma"/>
                <a:cs typeface="Tahoma"/>
              </a:rPr>
              <a:t> </a:t>
            </a:r>
            <a:r>
              <a:rPr lang="en-US" sz="1400" spc="60" dirty="0">
                <a:solidFill>
                  <a:srgbClr val="2E1A47"/>
                </a:solidFill>
                <a:latin typeface="Tahoma"/>
                <a:cs typeface="Tahoma"/>
              </a:rPr>
              <a:t>be </a:t>
            </a:r>
            <a:r>
              <a:rPr sz="1400" spc="50" dirty="0">
                <a:solidFill>
                  <a:srgbClr val="2E1A47"/>
                </a:solidFill>
                <a:latin typeface="Tahoma"/>
                <a:cs typeface="Tahoma"/>
              </a:rPr>
              <a:t>extended</a:t>
            </a:r>
            <a:r>
              <a:rPr sz="1400" spc="-65" dirty="0">
                <a:solidFill>
                  <a:srgbClr val="2E1A47"/>
                </a:solidFill>
                <a:latin typeface="Tahoma"/>
                <a:cs typeface="Tahoma"/>
              </a:rPr>
              <a:t> </a:t>
            </a:r>
            <a:r>
              <a:rPr sz="1400" spc="55" dirty="0">
                <a:solidFill>
                  <a:srgbClr val="2E1A47"/>
                </a:solidFill>
                <a:latin typeface="Tahoma"/>
                <a:cs typeface="Tahoma"/>
              </a:rPr>
              <a:t>for</a:t>
            </a:r>
            <a:r>
              <a:rPr sz="1400" spc="-75" dirty="0">
                <a:solidFill>
                  <a:srgbClr val="2E1A47"/>
                </a:solidFill>
                <a:latin typeface="Tahoma"/>
                <a:cs typeface="Tahoma"/>
              </a:rPr>
              <a:t> </a:t>
            </a:r>
            <a:r>
              <a:rPr sz="1400" spc="30" dirty="0">
                <a:solidFill>
                  <a:srgbClr val="2E1A47"/>
                </a:solidFill>
                <a:latin typeface="Tahoma"/>
                <a:cs typeface="Tahoma"/>
              </a:rPr>
              <a:t>180</a:t>
            </a:r>
            <a:r>
              <a:rPr sz="1400" spc="-70" dirty="0">
                <a:solidFill>
                  <a:srgbClr val="2E1A47"/>
                </a:solidFill>
                <a:latin typeface="Tahoma"/>
                <a:cs typeface="Tahoma"/>
              </a:rPr>
              <a:t> </a:t>
            </a:r>
            <a:r>
              <a:rPr sz="1400" spc="35" dirty="0">
                <a:solidFill>
                  <a:srgbClr val="2E1A47"/>
                </a:solidFill>
                <a:latin typeface="Tahoma"/>
                <a:cs typeface="Tahoma"/>
              </a:rPr>
              <a:t>days </a:t>
            </a:r>
            <a:r>
              <a:rPr sz="1400" spc="-425" dirty="0">
                <a:solidFill>
                  <a:srgbClr val="2E1A47"/>
                </a:solidFill>
                <a:latin typeface="Tahoma"/>
                <a:cs typeface="Tahoma"/>
              </a:rPr>
              <a:t> </a:t>
            </a:r>
            <a:r>
              <a:rPr sz="1400" spc="35" dirty="0">
                <a:solidFill>
                  <a:srgbClr val="2E1A47"/>
                </a:solidFill>
                <a:latin typeface="Tahoma"/>
                <a:cs typeface="Tahoma"/>
              </a:rPr>
              <a:t>after</a:t>
            </a:r>
            <a:r>
              <a:rPr sz="1400" spc="-80" dirty="0">
                <a:solidFill>
                  <a:srgbClr val="2E1A47"/>
                </a:solidFill>
                <a:latin typeface="Tahoma"/>
                <a:cs typeface="Tahoma"/>
              </a:rPr>
              <a:t> </a:t>
            </a:r>
            <a:r>
              <a:rPr sz="1400" spc="55" dirty="0">
                <a:solidFill>
                  <a:srgbClr val="2E1A47"/>
                </a:solidFill>
                <a:latin typeface="Tahoma"/>
                <a:cs typeface="Tahoma"/>
              </a:rPr>
              <a:t>your</a:t>
            </a:r>
            <a:r>
              <a:rPr sz="1400" spc="-80" dirty="0">
                <a:solidFill>
                  <a:srgbClr val="2E1A47"/>
                </a:solidFill>
                <a:latin typeface="Tahoma"/>
                <a:cs typeface="Tahoma"/>
              </a:rPr>
              <a:t> </a:t>
            </a:r>
            <a:r>
              <a:rPr sz="1400" spc="35" dirty="0">
                <a:solidFill>
                  <a:srgbClr val="2E1A47"/>
                </a:solidFill>
                <a:latin typeface="Tahoma"/>
                <a:cs typeface="Tahoma"/>
              </a:rPr>
              <a:t>OPT</a:t>
            </a:r>
            <a:r>
              <a:rPr sz="1400" spc="-80" dirty="0">
                <a:solidFill>
                  <a:srgbClr val="2E1A47"/>
                </a:solidFill>
                <a:latin typeface="Tahoma"/>
                <a:cs typeface="Tahoma"/>
              </a:rPr>
              <a:t> </a:t>
            </a:r>
            <a:r>
              <a:rPr sz="1400" spc="30" dirty="0">
                <a:solidFill>
                  <a:srgbClr val="2E1A47"/>
                </a:solidFill>
                <a:latin typeface="Tahoma"/>
                <a:cs typeface="Tahoma"/>
              </a:rPr>
              <a:t>EAD</a:t>
            </a:r>
            <a:r>
              <a:rPr sz="1400" spc="-80" dirty="0">
                <a:solidFill>
                  <a:srgbClr val="2E1A47"/>
                </a:solidFill>
                <a:latin typeface="Tahoma"/>
                <a:cs typeface="Tahoma"/>
              </a:rPr>
              <a:t> </a:t>
            </a:r>
            <a:r>
              <a:rPr sz="1400" spc="65" dirty="0">
                <a:solidFill>
                  <a:srgbClr val="2E1A47"/>
                </a:solidFill>
                <a:latin typeface="Tahoma"/>
                <a:cs typeface="Tahoma"/>
              </a:rPr>
              <a:t>end</a:t>
            </a:r>
            <a:r>
              <a:rPr sz="1400" spc="-75" dirty="0">
                <a:solidFill>
                  <a:srgbClr val="2E1A47"/>
                </a:solidFill>
                <a:latin typeface="Tahoma"/>
                <a:cs typeface="Tahoma"/>
              </a:rPr>
              <a:t> </a:t>
            </a:r>
            <a:r>
              <a:rPr sz="1400" spc="45" dirty="0">
                <a:solidFill>
                  <a:srgbClr val="2E1A47"/>
                </a:solidFill>
                <a:latin typeface="Tahoma"/>
                <a:cs typeface="Tahoma"/>
              </a:rPr>
              <a:t>date</a:t>
            </a:r>
            <a:r>
              <a:rPr sz="1400" spc="-75" dirty="0">
                <a:solidFill>
                  <a:srgbClr val="2E1A47"/>
                </a:solidFill>
                <a:latin typeface="Tahoma"/>
                <a:cs typeface="Tahoma"/>
              </a:rPr>
              <a:t> </a:t>
            </a:r>
            <a:r>
              <a:rPr sz="1400" spc="45" dirty="0">
                <a:solidFill>
                  <a:srgbClr val="2E1A47"/>
                </a:solidFill>
                <a:latin typeface="Tahoma"/>
                <a:cs typeface="Tahoma"/>
              </a:rPr>
              <a:t>while</a:t>
            </a:r>
            <a:r>
              <a:rPr sz="1400" spc="-80" dirty="0">
                <a:solidFill>
                  <a:srgbClr val="2E1A47"/>
                </a:solidFill>
                <a:latin typeface="Tahoma"/>
                <a:cs typeface="Tahoma"/>
              </a:rPr>
              <a:t> </a:t>
            </a:r>
            <a:r>
              <a:rPr sz="1400" spc="55" dirty="0">
                <a:solidFill>
                  <a:srgbClr val="2E1A47"/>
                </a:solidFill>
                <a:latin typeface="Tahoma"/>
                <a:cs typeface="Tahoma"/>
              </a:rPr>
              <a:t>your</a:t>
            </a:r>
            <a:r>
              <a:rPr sz="1400" spc="-80" dirty="0">
                <a:solidFill>
                  <a:srgbClr val="2E1A47"/>
                </a:solidFill>
                <a:latin typeface="Tahoma"/>
                <a:cs typeface="Tahoma"/>
              </a:rPr>
              <a:t> </a:t>
            </a:r>
            <a:r>
              <a:rPr sz="1400" spc="35" dirty="0">
                <a:solidFill>
                  <a:srgbClr val="2E1A47"/>
                </a:solidFill>
                <a:latin typeface="Tahoma"/>
                <a:cs typeface="Tahoma"/>
              </a:rPr>
              <a:t>OPT</a:t>
            </a:r>
            <a:r>
              <a:rPr sz="1400" spc="-80" dirty="0">
                <a:solidFill>
                  <a:srgbClr val="2E1A47"/>
                </a:solidFill>
                <a:latin typeface="Tahoma"/>
                <a:cs typeface="Tahoma"/>
              </a:rPr>
              <a:t> </a:t>
            </a:r>
            <a:r>
              <a:rPr sz="1400" spc="25" dirty="0">
                <a:solidFill>
                  <a:srgbClr val="2E1A47"/>
                </a:solidFill>
                <a:latin typeface="Tahoma"/>
                <a:cs typeface="Tahoma"/>
              </a:rPr>
              <a:t>STEM</a:t>
            </a:r>
            <a:r>
              <a:rPr sz="1400" spc="-80" dirty="0">
                <a:solidFill>
                  <a:srgbClr val="2E1A47"/>
                </a:solidFill>
                <a:latin typeface="Tahoma"/>
                <a:cs typeface="Tahoma"/>
              </a:rPr>
              <a:t> </a:t>
            </a:r>
            <a:r>
              <a:rPr sz="1400" spc="45" dirty="0">
                <a:solidFill>
                  <a:srgbClr val="2E1A47"/>
                </a:solidFill>
                <a:latin typeface="Tahoma"/>
                <a:cs typeface="Tahoma"/>
              </a:rPr>
              <a:t>application</a:t>
            </a:r>
            <a:r>
              <a:rPr sz="1400" spc="-80" dirty="0">
                <a:solidFill>
                  <a:srgbClr val="2E1A47"/>
                </a:solidFill>
                <a:latin typeface="Tahoma"/>
                <a:cs typeface="Tahoma"/>
              </a:rPr>
              <a:t> </a:t>
            </a:r>
            <a:r>
              <a:rPr sz="1400" spc="35" dirty="0">
                <a:solidFill>
                  <a:srgbClr val="2E1A47"/>
                </a:solidFill>
                <a:latin typeface="Tahoma"/>
                <a:cs typeface="Tahoma"/>
              </a:rPr>
              <a:t>is</a:t>
            </a:r>
            <a:r>
              <a:rPr sz="1400" spc="-75" dirty="0">
                <a:solidFill>
                  <a:srgbClr val="2E1A47"/>
                </a:solidFill>
                <a:latin typeface="Tahoma"/>
                <a:cs typeface="Tahoma"/>
              </a:rPr>
              <a:t> </a:t>
            </a:r>
            <a:r>
              <a:rPr sz="1400" spc="35" dirty="0">
                <a:solidFill>
                  <a:srgbClr val="2E1A47"/>
                </a:solidFill>
                <a:latin typeface="Tahoma"/>
                <a:cs typeface="Tahoma"/>
              </a:rPr>
              <a:t>pending</a:t>
            </a:r>
            <a:r>
              <a:rPr lang="en-US" sz="1400" spc="35" dirty="0">
                <a:solidFill>
                  <a:srgbClr val="2E1A47"/>
                </a:solidFill>
                <a:latin typeface="Tahoma"/>
                <a:cs typeface="Tahoma"/>
              </a:rPr>
              <a:t>.</a:t>
            </a:r>
          </a:p>
          <a:p>
            <a:pPr marL="12700" marR="363220" algn="ctr">
              <a:lnSpc>
                <a:spcPct val="116100"/>
              </a:lnSpc>
              <a:spcBef>
                <a:spcPts val="100"/>
              </a:spcBef>
            </a:pPr>
            <a:endParaRPr lang="en-US" sz="1400" spc="35" dirty="0">
              <a:solidFill>
                <a:srgbClr val="2E1A47"/>
              </a:solidFill>
              <a:latin typeface="Tahoma"/>
              <a:cs typeface="Tahoma"/>
            </a:endParaRPr>
          </a:p>
          <a:p>
            <a:pPr marL="12700" marR="363220" algn="ctr">
              <a:lnSpc>
                <a:spcPct val="116100"/>
              </a:lnSpc>
              <a:spcBef>
                <a:spcPts val="100"/>
              </a:spcBef>
            </a:pPr>
            <a:r>
              <a:rPr lang="en-US" sz="1400" spc="-55" dirty="0">
                <a:solidFill>
                  <a:srgbClr val="2E1A47"/>
                </a:solidFill>
                <a:latin typeface="Tahoma"/>
                <a:cs typeface="Tahoma"/>
              </a:rPr>
              <a:t>If</a:t>
            </a:r>
            <a:r>
              <a:rPr lang="en-US" sz="1400" spc="-80" dirty="0">
                <a:solidFill>
                  <a:srgbClr val="2E1A47"/>
                </a:solidFill>
                <a:latin typeface="Tahoma"/>
                <a:cs typeface="Tahoma"/>
              </a:rPr>
              <a:t> </a:t>
            </a:r>
            <a:r>
              <a:rPr lang="en-US" sz="1400" spc="50" dirty="0">
                <a:solidFill>
                  <a:srgbClr val="2E1A47"/>
                </a:solidFill>
                <a:latin typeface="Tahoma"/>
                <a:cs typeface="Tahoma"/>
              </a:rPr>
              <a:t>you</a:t>
            </a:r>
            <a:r>
              <a:rPr lang="en-US" sz="1400" spc="-80" dirty="0">
                <a:solidFill>
                  <a:srgbClr val="2E1A47"/>
                </a:solidFill>
                <a:latin typeface="Tahoma"/>
                <a:cs typeface="Tahoma"/>
              </a:rPr>
              <a:t> </a:t>
            </a:r>
            <a:r>
              <a:rPr lang="en-US" sz="1400" spc="40" dirty="0">
                <a:solidFill>
                  <a:srgbClr val="2E1A47"/>
                </a:solidFill>
                <a:latin typeface="Tahoma"/>
                <a:cs typeface="Tahoma"/>
              </a:rPr>
              <a:t>have</a:t>
            </a:r>
            <a:r>
              <a:rPr lang="en-US" sz="1400" spc="-80" dirty="0">
                <a:solidFill>
                  <a:srgbClr val="2E1A47"/>
                </a:solidFill>
                <a:latin typeface="Tahoma"/>
                <a:cs typeface="Tahoma"/>
              </a:rPr>
              <a:t> </a:t>
            </a:r>
            <a:r>
              <a:rPr lang="en-US" sz="1400" spc="40" dirty="0">
                <a:solidFill>
                  <a:srgbClr val="2E1A47"/>
                </a:solidFill>
                <a:latin typeface="Tahoma"/>
                <a:cs typeface="Tahoma"/>
              </a:rPr>
              <a:t>received</a:t>
            </a:r>
            <a:r>
              <a:rPr lang="en-US" sz="1400" spc="-75" dirty="0">
                <a:solidFill>
                  <a:srgbClr val="2E1A47"/>
                </a:solidFill>
                <a:latin typeface="Tahoma"/>
                <a:cs typeface="Tahoma"/>
              </a:rPr>
              <a:t> </a:t>
            </a:r>
            <a:r>
              <a:rPr lang="en-US" sz="1400" spc="40" dirty="0">
                <a:solidFill>
                  <a:srgbClr val="2E1A47"/>
                </a:solidFill>
                <a:latin typeface="Tahoma"/>
                <a:cs typeface="Tahoma"/>
              </a:rPr>
              <a:t>a</a:t>
            </a:r>
            <a:r>
              <a:rPr lang="en-US" sz="1400" spc="-80" dirty="0">
                <a:solidFill>
                  <a:srgbClr val="2E1A47"/>
                </a:solidFill>
                <a:latin typeface="Tahoma"/>
                <a:cs typeface="Tahoma"/>
              </a:rPr>
              <a:t> </a:t>
            </a:r>
            <a:r>
              <a:rPr lang="en-US" sz="1400" spc="40" dirty="0">
                <a:solidFill>
                  <a:srgbClr val="2E1A47"/>
                </a:solidFill>
                <a:latin typeface="Tahoma"/>
                <a:cs typeface="Tahoma"/>
              </a:rPr>
              <a:t>Cap-Gap</a:t>
            </a:r>
            <a:r>
              <a:rPr lang="en-US" sz="1400" spc="-80" dirty="0">
                <a:solidFill>
                  <a:srgbClr val="2E1A47"/>
                </a:solidFill>
                <a:latin typeface="Tahoma"/>
                <a:cs typeface="Tahoma"/>
              </a:rPr>
              <a:t> </a:t>
            </a:r>
            <a:r>
              <a:rPr lang="en-US" sz="1400" spc="40" dirty="0">
                <a:solidFill>
                  <a:srgbClr val="2E1A47"/>
                </a:solidFill>
                <a:latin typeface="Tahoma"/>
                <a:cs typeface="Tahoma"/>
              </a:rPr>
              <a:t>Extension</a:t>
            </a:r>
            <a:r>
              <a:rPr lang="en-US" sz="1400" spc="-75" dirty="0">
                <a:solidFill>
                  <a:srgbClr val="2E1A47"/>
                </a:solidFill>
                <a:latin typeface="Tahoma"/>
                <a:cs typeface="Tahoma"/>
              </a:rPr>
              <a:t> </a:t>
            </a:r>
            <a:r>
              <a:rPr lang="en-US" sz="1400" spc="55" dirty="0">
                <a:solidFill>
                  <a:srgbClr val="2E1A47"/>
                </a:solidFill>
                <a:latin typeface="Tahoma"/>
                <a:cs typeface="Tahoma"/>
              </a:rPr>
              <a:t>of</a:t>
            </a:r>
            <a:r>
              <a:rPr lang="en-US" sz="1400" spc="-75" dirty="0">
                <a:solidFill>
                  <a:srgbClr val="2E1A47"/>
                </a:solidFill>
                <a:latin typeface="Tahoma"/>
                <a:cs typeface="Tahoma"/>
              </a:rPr>
              <a:t> </a:t>
            </a:r>
            <a:r>
              <a:rPr lang="en-US" sz="1400" spc="55" dirty="0">
                <a:solidFill>
                  <a:srgbClr val="2E1A47"/>
                </a:solidFill>
                <a:latin typeface="Tahoma"/>
                <a:cs typeface="Tahoma"/>
              </a:rPr>
              <a:t>your</a:t>
            </a:r>
            <a:r>
              <a:rPr lang="en-US" sz="1400" spc="-80" dirty="0">
                <a:solidFill>
                  <a:srgbClr val="2E1A47"/>
                </a:solidFill>
                <a:latin typeface="Tahoma"/>
                <a:cs typeface="Tahoma"/>
              </a:rPr>
              <a:t> </a:t>
            </a:r>
            <a:r>
              <a:rPr lang="en-US" sz="1400" spc="-45" dirty="0">
                <a:solidFill>
                  <a:srgbClr val="2E1A47"/>
                </a:solidFill>
                <a:latin typeface="Tahoma"/>
                <a:cs typeface="Tahoma"/>
              </a:rPr>
              <a:t>I-20,</a:t>
            </a:r>
            <a:r>
              <a:rPr lang="en-US" sz="1400" spc="-75" dirty="0">
                <a:solidFill>
                  <a:srgbClr val="2E1A47"/>
                </a:solidFill>
                <a:latin typeface="Tahoma"/>
                <a:cs typeface="Tahoma"/>
              </a:rPr>
              <a:t> </a:t>
            </a:r>
            <a:r>
              <a:rPr lang="en-US" sz="1400" spc="50" dirty="0">
                <a:solidFill>
                  <a:srgbClr val="2E1A47"/>
                </a:solidFill>
                <a:latin typeface="Tahoma"/>
                <a:cs typeface="Tahoma"/>
              </a:rPr>
              <a:t>you</a:t>
            </a:r>
            <a:r>
              <a:rPr lang="en-US" sz="1400" spc="-80" dirty="0">
                <a:solidFill>
                  <a:srgbClr val="2E1A47"/>
                </a:solidFill>
                <a:latin typeface="Tahoma"/>
                <a:cs typeface="Tahoma"/>
              </a:rPr>
              <a:t> </a:t>
            </a:r>
            <a:r>
              <a:rPr lang="en-US" sz="1400" spc="60" dirty="0">
                <a:solidFill>
                  <a:srgbClr val="2E1A47"/>
                </a:solidFill>
                <a:latin typeface="Tahoma"/>
                <a:cs typeface="Tahoma"/>
              </a:rPr>
              <a:t>must</a:t>
            </a:r>
            <a:r>
              <a:rPr lang="en-US" sz="1400" spc="-80" dirty="0">
                <a:solidFill>
                  <a:srgbClr val="2E1A47"/>
                </a:solidFill>
                <a:latin typeface="Tahoma"/>
                <a:cs typeface="Tahoma"/>
              </a:rPr>
              <a:t> </a:t>
            </a:r>
            <a:r>
              <a:rPr lang="en-US" sz="1400" spc="30" dirty="0">
                <a:solidFill>
                  <a:srgbClr val="2E1A47"/>
                </a:solidFill>
                <a:latin typeface="Tahoma"/>
                <a:cs typeface="Tahoma"/>
              </a:rPr>
              <a:t>still</a:t>
            </a:r>
            <a:r>
              <a:rPr lang="en-US" sz="1400" spc="-70" dirty="0">
                <a:solidFill>
                  <a:srgbClr val="2E1A47"/>
                </a:solidFill>
                <a:latin typeface="Tahoma"/>
                <a:cs typeface="Tahoma"/>
              </a:rPr>
              <a:t> </a:t>
            </a:r>
            <a:r>
              <a:rPr lang="en-US" sz="1400" spc="60" dirty="0">
                <a:solidFill>
                  <a:srgbClr val="2E1A47"/>
                </a:solidFill>
                <a:latin typeface="Tahoma"/>
                <a:cs typeface="Tahoma"/>
              </a:rPr>
              <a:t>submit</a:t>
            </a:r>
            <a:r>
              <a:rPr lang="en-US" sz="1400" spc="-75" dirty="0">
                <a:solidFill>
                  <a:srgbClr val="2E1A47"/>
                </a:solidFill>
                <a:latin typeface="Tahoma"/>
                <a:cs typeface="Tahoma"/>
              </a:rPr>
              <a:t> </a:t>
            </a:r>
            <a:r>
              <a:rPr lang="en-US" sz="1400" spc="55" dirty="0">
                <a:solidFill>
                  <a:srgbClr val="2E1A47"/>
                </a:solidFill>
                <a:latin typeface="Tahoma"/>
                <a:cs typeface="Tahoma"/>
              </a:rPr>
              <a:t>your</a:t>
            </a:r>
            <a:r>
              <a:rPr lang="en-US" sz="1400" spc="-80" dirty="0">
                <a:solidFill>
                  <a:srgbClr val="2E1A47"/>
                </a:solidFill>
                <a:latin typeface="Tahoma"/>
                <a:cs typeface="Tahoma"/>
              </a:rPr>
              <a:t> </a:t>
            </a:r>
            <a:r>
              <a:rPr lang="en-US" sz="1400" spc="25" dirty="0">
                <a:solidFill>
                  <a:srgbClr val="2E1A47"/>
                </a:solidFill>
                <a:latin typeface="Tahoma"/>
                <a:cs typeface="Tahoma"/>
              </a:rPr>
              <a:t>STEM </a:t>
            </a:r>
            <a:r>
              <a:rPr lang="en-US" sz="1400" spc="-420" dirty="0">
                <a:solidFill>
                  <a:srgbClr val="2E1A47"/>
                </a:solidFill>
                <a:latin typeface="Tahoma"/>
                <a:cs typeface="Tahoma"/>
              </a:rPr>
              <a:t> </a:t>
            </a:r>
            <a:r>
              <a:rPr lang="en-US" sz="1400" spc="45" dirty="0">
                <a:solidFill>
                  <a:srgbClr val="2E1A47"/>
                </a:solidFill>
                <a:latin typeface="Tahoma"/>
                <a:cs typeface="Tahoma"/>
              </a:rPr>
              <a:t>application</a:t>
            </a:r>
            <a:r>
              <a:rPr lang="en-US" sz="1400" spc="-80" dirty="0">
                <a:solidFill>
                  <a:srgbClr val="2E1A47"/>
                </a:solidFill>
                <a:latin typeface="Tahoma"/>
                <a:cs typeface="Tahoma"/>
              </a:rPr>
              <a:t> </a:t>
            </a:r>
            <a:r>
              <a:rPr lang="en-US" sz="1400" spc="50" dirty="0">
                <a:solidFill>
                  <a:srgbClr val="2E1A47"/>
                </a:solidFill>
                <a:latin typeface="Tahoma"/>
                <a:cs typeface="Tahoma"/>
              </a:rPr>
              <a:t>to</a:t>
            </a:r>
            <a:r>
              <a:rPr lang="en-US" sz="1400" spc="-75" dirty="0">
                <a:solidFill>
                  <a:srgbClr val="2E1A47"/>
                </a:solidFill>
                <a:latin typeface="Tahoma"/>
                <a:cs typeface="Tahoma"/>
              </a:rPr>
              <a:t> </a:t>
            </a:r>
            <a:r>
              <a:rPr lang="en-US" sz="1400" spc="-10" dirty="0">
                <a:solidFill>
                  <a:srgbClr val="2E1A47"/>
                </a:solidFill>
                <a:latin typeface="Tahoma"/>
                <a:cs typeface="Tahoma"/>
              </a:rPr>
              <a:t>USCIS</a:t>
            </a:r>
            <a:r>
              <a:rPr lang="en-US" sz="1400" spc="-75" dirty="0">
                <a:solidFill>
                  <a:srgbClr val="2E1A47"/>
                </a:solidFill>
                <a:latin typeface="Tahoma"/>
                <a:cs typeface="Tahoma"/>
              </a:rPr>
              <a:t> </a:t>
            </a:r>
            <a:r>
              <a:rPr lang="en-US" sz="1400" spc="55" dirty="0">
                <a:solidFill>
                  <a:srgbClr val="2E1A47"/>
                </a:solidFill>
                <a:latin typeface="Tahoma"/>
                <a:cs typeface="Tahoma"/>
              </a:rPr>
              <a:t>before</a:t>
            </a:r>
            <a:r>
              <a:rPr lang="en-US" sz="1400" spc="-80" dirty="0">
                <a:solidFill>
                  <a:srgbClr val="2E1A47"/>
                </a:solidFill>
                <a:latin typeface="Tahoma"/>
                <a:cs typeface="Tahoma"/>
              </a:rPr>
              <a:t> </a:t>
            </a:r>
            <a:r>
              <a:rPr lang="en-US" sz="1400" spc="45" dirty="0">
                <a:solidFill>
                  <a:srgbClr val="2E1A47"/>
                </a:solidFill>
                <a:latin typeface="Tahoma"/>
                <a:cs typeface="Tahoma"/>
              </a:rPr>
              <a:t>the</a:t>
            </a:r>
            <a:r>
              <a:rPr lang="en-US" sz="1400" spc="-75" dirty="0">
                <a:solidFill>
                  <a:srgbClr val="2E1A47"/>
                </a:solidFill>
                <a:latin typeface="Tahoma"/>
                <a:cs typeface="Tahoma"/>
              </a:rPr>
              <a:t> </a:t>
            </a:r>
            <a:r>
              <a:rPr lang="en-US" sz="1400" spc="45" dirty="0">
                <a:solidFill>
                  <a:srgbClr val="2E1A47"/>
                </a:solidFill>
                <a:latin typeface="Tahoma"/>
                <a:cs typeface="Tahoma"/>
              </a:rPr>
              <a:t>expiration</a:t>
            </a:r>
            <a:r>
              <a:rPr lang="en-US" sz="1400" spc="-75" dirty="0">
                <a:solidFill>
                  <a:srgbClr val="2E1A47"/>
                </a:solidFill>
                <a:latin typeface="Tahoma"/>
                <a:cs typeface="Tahoma"/>
              </a:rPr>
              <a:t> </a:t>
            </a:r>
            <a:r>
              <a:rPr lang="en-US" sz="1400" spc="55" dirty="0">
                <a:solidFill>
                  <a:srgbClr val="2E1A47"/>
                </a:solidFill>
                <a:latin typeface="Tahoma"/>
                <a:cs typeface="Tahoma"/>
              </a:rPr>
              <a:t>of</a:t>
            </a:r>
            <a:r>
              <a:rPr lang="en-US" sz="1400" spc="-75" dirty="0">
                <a:solidFill>
                  <a:srgbClr val="2E1A47"/>
                </a:solidFill>
                <a:latin typeface="Tahoma"/>
                <a:cs typeface="Tahoma"/>
              </a:rPr>
              <a:t> </a:t>
            </a:r>
            <a:r>
              <a:rPr lang="en-US" sz="1400" spc="55" dirty="0">
                <a:solidFill>
                  <a:srgbClr val="2E1A47"/>
                </a:solidFill>
                <a:latin typeface="Tahoma"/>
                <a:cs typeface="Tahoma"/>
              </a:rPr>
              <a:t>your</a:t>
            </a:r>
            <a:r>
              <a:rPr lang="en-US" sz="1400" spc="-75" dirty="0">
                <a:solidFill>
                  <a:srgbClr val="2E1A47"/>
                </a:solidFill>
                <a:latin typeface="Tahoma"/>
                <a:cs typeface="Tahoma"/>
              </a:rPr>
              <a:t> </a:t>
            </a:r>
            <a:r>
              <a:rPr lang="en-US" sz="1400" spc="30" dirty="0">
                <a:solidFill>
                  <a:srgbClr val="2E1A47"/>
                </a:solidFill>
                <a:latin typeface="Tahoma"/>
                <a:cs typeface="Tahoma"/>
              </a:rPr>
              <a:t>12</a:t>
            </a:r>
            <a:r>
              <a:rPr lang="en-US" sz="1400" spc="-80" dirty="0">
                <a:solidFill>
                  <a:srgbClr val="2E1A47"/>
                </a:solidFill>
                <a:latin typeface="Tahoma"/>
                <a:cs typeface="Tahoma"/>
              </a:rPr>
              <a:t>-</a:t>
            </a:r>
            <a:r>
              <a:rPr lang="en-US" sz="1400" spc="75" dirty="0">
                <a:solidFill>
                  <a:srgbClr val="2E1A47"/>
                </a:solidFill>
                <a:latin typeface="Tahoma"/>
                <a:cs typeface="Tahoma"/>
              </a:rPr>
              <a:t>month</a:t>
            </a:r>
            <a:r>
              <a:rPr lang="en-US" sz="1400" spc="-80" dirty="0">
                <a:solidFill>
                  <a:srgbClr val="2E1A47"/>
                </a:solidFill>
                <a:latin typeface="Tahoma"/>
                <a:cs typeface="Tahoma"/>
              </a:rPr>
              <a:t> </a:t>
            </a:r>
            <a:r>
              <a:rPr lang="en-US" sz="1400" spc="30" dirty="0">
                <a:solidFill>
                  <a:srgbClr val="2E1A47"/>
                </a:solidFill>
                <a:latin typeface="Tahoma"/>
                <a:cs typeface="Tahoma"/>
              </a:rPr>
              <a:t>EAD.</a:t>
            </a:r>
            <a:endParaRPr lang="en-US" sz="1400" dirty="0">
              <a:solidFill>
                <a:srgbClr val="2E1A47"/>
              </a:solidFill>
              <a:latin typeface="Tahoma"/>
              <a:cs typeface="Tahoma"/>
            </a:endParaRPr>
          </a:p>
          <a:p>
            <a:pPr marL="12700" marR="363220" algn="ctr">
              <a:lnSpc>
                <a:spcPct val="116100"/>
              </a:lnSpc>
              <a:spcBef>
                <a:spcPts val="100"/>
              </a:spcBef>
            </a:pPr>
            <a:endParaRPr lang="en-US" sz="1400" spc="35" dirty="0">
              <a:solidFill>
                <a:srgbClr val="F56600"/>
              </a:solidFill>
              <a:latin typeface="Tahoma"/>
              <a:cs typeface="Tahoma"/>
            </a:endParaRPr>
          </a:p>
        </p:txBody>
      </p:sp>
      <p:cxnSp>
        <p:nvCxnSpPr>
          <p:cNvPr id="10" name="Straight Arrow Connector 9">
            <a:extLst>
              <a:ext uri="{FF2B5EF4-FFF2-40B4-BE49-F238E27FC236}">
                <a16:creationId xmlns:a16="http://schemas.microsoft.com/office/drawing/2014/main" id="{6EDF2979-189F-DA45-DC75-0FCAC93ED04F}"/>
              </a:ext>
            </a:extLst>
          </p:cNvPr>
          <p:cNvCxnSpPr>
            <a:cxnSpLocks noGrp="1" noRot="1" noMove="1" noResize="1" noEditPoints="1" noAdjustHandles="1" noChangeArrowheads="1" noChangeShapeType="1"/>
          </p:cNvCxnSpPr>
          <p:nvPr/>
        </p:nvCxnSpPr>
        <p:spPr>
          <a:xfrm>
            <a:off x="4888246" y="1602796"/>
            <a:ext cx="144775" cy="181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5E4355E3-C07D-AB35-1E7C-BB36B534E281}"/>
              </a:ext>
            </a:extLst>
          </p:cNvPr>
          <p:cNvCxnSpPr>
            <a:cxnSpLocks noGrp="1" noRot="1" noMove="1" noResize="1" noEditPoints="1" noAdjustHandles="1" noChangeArrowheads="1" noChangeShapeType="1"/>
          </p:cNvCxnSpPr>
          <p:nvPr/>
        </p:nvCxnSpPr>
        <p:spPr>
          <a:xfrm flipH="1">
            <a:off x="5163235" y="1584543"/>
            <a:ext cx="144775" cy="181760"/>
          </a:xfrm>
          <a:prstGeom prst="straightConnector1">
            <a:avLst/>
          </a:prstGeom>
          <a:ln>
            <a:solidFill>
              <a:srgbClr val="F7630D"/>
            </a:solidFill>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68EE93-F0C4-AF0C-40DE-96A279FE1D4B}"/>
              </a:ext>
            </a:extLst>
          </p:cNvPr>
          <p:cNvSpPr>
            <a:spLocks noGrp="1" noRot="1" noMove="1" noResize="1" noEditPoints="1" noAdjustHandles="1" noChangeArrowheads="1" noChangeShapeType="1"/>
          </p:cNvSpPr>
          <p:nvPr/>
        </p:nvSpPr>
        <p:spPr>
          <a:xfrm>
            <a:off x="7589520" y="648821"/>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6</a:t>
            </a:r>
          </a:p>
          <a:p>
            <a:r>
              <a:rPr lang="en-US" sz="1500" dirty="0">
                <a:solidFill>
                  <a:schemeClr val="tx1"/>
                </a:solidFill>
              </a:rPr>
              <a:t>Receive your STEM EAD. You may continue working for up to 180 days while your STEM Extension is pending.</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p:txBody>
      </p:sp>
      <p:sp>
        <p:nvSpPr>
          <p:cNvPr id="4" name="Rectangle 3">
            <a:extLst>
              <a:ext uri="{FF2B5EF4-FFF2-40B4-BE49-F238E27FC236}">
                <a16:creationId xmlns:a16="http://schemas.microsoft.com/office/drawing/2014/main" id="{D36A4676-F9BF-1ACC-15DB-502F3F2CBB6C}"/>
              </a:ext>
            </a:extLst>
          </p:cNvPr>
          <p:cNvSpPr>
            <a:spLocks noGrp="1" noRot="1" noMove="1" noResize="1" noEditPoints="1" noAdjustHandles="1" noChangeArrowheads="1" noChangeShapeType="1"/>
          </p:cNvSpPr>
          <p:nvPr/>
        </p:nvSpPr>
        <p:spPr>
          <a:xfrm>
            <a:off x="6071616" y="648822"/>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5</a:t>
            </a:r>
          </a:p>
          <a:p>
            <a:r>
              <a:rPr lang="en-US" sz="1500" dirty="0">
                <a:solidFill>
                  <a:schemeClr val="tx1"/>
                </a:solidFill>
              </a:rPr>
              <a:t>File your I-765 with USCIS online </a:t>
            </a:r>
            <a:r>
              <a:rPr lang="en-US" sz="1500" b="1" dirty="0">
                <a:solidFill>
                  <a:schemeClr val="tx1"/>
                </a:solidFill>
              </a:rPr>
              <a:t>before</a:t>
            </a:r>
            <a:r>
              <a:rPr lang="en-US" sz="1500" dirty="0">
                <a:solidFill>
                  <a:schemeClr val="tx1"/>
                </a:solidFill>
              </a:rPr>
              <a:t> your Post-Completion OPT end date.</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600" dirty="0">
              <a:solidFill>
                <a:srgbClr val="2E1A47"/>
              </a:solidFill>
            </a:endParaRPr>
          </a:p>
        </p:txBody>
      </p:sp>
      <p:sp>
        <p:nvSpPr>
          <p:cNvPr id="8" name="Google Shape;27;p4">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TextBox 96">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3682157"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                 STEM Application Process  </a:t>
            </a:r>
            <a:endParaRPr lang="en-US" sz="1100" b="1" dirty="0">
              <a:solidFill>
                <a:srgbClr val="F56600"/>
              </a:solidFill>
              <a:latin typeface="Trade Gothic Next" panose="020B0503040303020004" pitchFamily="34" charset="0"/>
            </a:endParaRPr>
          </a:p>
        </p:txBody>
      </p:sp>
      <p:pic>
        <p:nvPicPr>
          <p:cNvPr id="2" name="Picture 1">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2"/>
          <a:stretch>
            <a:fillRect/>
          </a:stretch>
        </p:blipFill>
        <p:spPr>
          <a:xfrm>
            <a:off x="6650520" y="4314794"/>
            <a:ext cx="2493480" cy="731583"/>
          </a:xfrm>
          <a:prstGeom prst="rect">
            <a:avLst/>
          </a:prstGeom>
        </p:spPr>
      </p:pic>
      <p:sp>
        <p:nvSpPr>
          <p:cNvPr id="5" name="Rectangle 4">
            <a:extLst>
              <a:ext uri="{FF2B5EF4-FFF2-40B4-BE49-F238E27FC236}">
                <a16:creationId xmlns:a16="http://schemas.microsoft.com/office/drawing/2014/main" id="{D6BFF0B0-EC4F-4E50-41F2-5EB225081C9F}"/>
              </a:ext>
            </a:extLst>
          </p:cNvPr>
          <p:cNvSpPr>
            <a:spLocks noGrp="1" noRot="1" noMove="1" noResize="1" noEditPoints="1" noAdjustHandles="1" noChangeArrowheads="1" noChangeShapeType="1"/>
          </p:cNvSpPr>
          <p:nvPr/>
        </p:nvSpPr>
        <p:spPr>
          <a:xfrm>
            <a:off x="4553712" y="640504"/>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4</a:t>
            </a:r>
          </a:p>
          <a:p>
            <a:r>
              <a:rPr lang="en-US" sz="1500" dirty="0">
                <a:solidFill>
                  <a:schemeClr val="tx1"/>
                </a:solidFill>
              </a:rPr>
              <a:t>Gather your documents and prepare to file your I-765 within 60 days of obtaining your STEM OPT I-20.</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600" dirty="0">
              <a:solidFill>
                <a:srgbClr val="2E1A47"/>
              </a:solidFill>
            </a:endParaRPr>
          </a:p>
        </p:txBody>
      </p:sp>
      <p:sp>
        <p:nvSpPr>
          <p:cNvPr id="6" name="Rectangle 5">
            <a:extLst>
              <a:ext uri="{FF2B5EF4-FFF2-40B4-BE49-F238E27FC236}">
                <a16:creationId xmlns:a16="http://schemas.microsoft.com/office/drawing/2014/main" id="{17C89954-64E6-9034-3BDA-A81E271DA60A}"/>
              </a:ext>
            </a:extLst>
          </p:cNvPr>
          <p:cNvSpPr>
            <a:spLocks noGrp="1" noRot="1" noMove="1" noResize="1" noEditPoints="1" noAdjustHandles="1" noChangeArrowheads="1" noChangeShapeType="1"/>
          </p:cNvSpPr>
          <p:nvPr/>
        </p:nvSpPr>
        <p:spPr>
          <a:xfrm>
            <a:off x="3035808" y="640505"/>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3</a:t>
            </a:r>
          </a:p>
          <a:p>
            <a:r>
              <a:rPr lang="en-US" sz="1500" dirty="0">
                <a:solidFill>
                  <a:schemeClr val="tx1"/>
                </a:solidFill>
              </a:rPr>
              <a:t>Obtain your new I-20 with the STEM Recommendation within </a:t>
            </a:r>
            <a:r>
              <a:rPr lang="en-US" sz="1500" b="1" dirty="0">
                <a:solidFill>
                  <a:schemeClr val="tx1"/>
                </a:solidFill>
              </a:rPr>
              <a:t>5 business days.</a:t>
            </a:r>
          </a:p>
          <a:p>
            <a:endParaRPr lang="en-US" sz="1500" b="1" dirty="0">
              <a:solidFill>
                <a:schemeClr val="tx1"/>
              </a:solidFill>
            </a:endParaRPr>
          </a:p>
          <a:p>
            <a:endParaRPr lang="en-US" sz="1500" b="1" dirty="0">
              <a:solidFill>
                <a:schemeClr val="tx1"/>
              </a:solidFill>
            </a:endParaRPr>
          </a:p>
          <a:p>
            <a:endParaRPr lang="en-US" sz="1500" b="1" dirty="0">
              <a:solidFill>
                <a:schemeClr val="tx1"/>
              </a:solidFill>
            </a:endParaRPr>
          </a:p>
          <a:p>
            <a:endParaRPr lang="en-US" sz="1500" b="1" dirty="0">
              <a:solidFill>
                <a:schemeClr val="tx1"/>
              </a:solidFill>
            </a:endParaRPr>
          </a:p>
          <a:p>
            <a:endParaRPr lang="en-US" sz="1600" dirty="0">
              <a:solidFill>
                <a:srgbClr val="2E1A47"/>
              </a:solidFill>
            </a:endParaRPr>
          </a:p>
        </p:txBody>
      </p:sp>
      <p:sp>
        <p:nvSpPr>
          <p:cNvPr id="7" name="Rectangle 6">
            <a:extLst>
              <a:ext uri="{FF2B5EF4-FFF2-40B4-BE49-F238E27FC236}">
                <a16:creationId xmlns:a16="http://schemas.microsoft.com/office/drawing/2014/main" id="{45459C98-0254-D26B-9103-E348392A5C5B}"/>
              </a:ext>
            </a:extLst>
          </p:cNvPr>
          <p:cNvSpPr>
            <a:spLocks noGrp="1" noRot="1" noMove="1" noResize="1" noEditPoints="1" noAdjustHandles="1" noChangeArrowheads="1" noChangeShapeType="1"/>
          </p:cNvSpPr>
          <p:nvPr/>
        </p:nvSpPr>
        <p:spPr>
          <a:xfrm>
            <a:off x="1517904" y="640505"/>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2</a:t>
            </a:r>
          </a:p>
          <a:p>
            <a:r>
              <a:rPr lang="en-US" sz="1500" dirty="0">
                <a:solidFill>
                  <a:schemeClr val="tx1"/>
                </a:solidFill>
              </a:rPr>
              <a:t>Submit the STEM Extension Request e-Form on the iStart Portal</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p:txBody>
      </p:sp>
      <p:sp>
        <p:nvSpPr>
          <p:cNvPr id="9" name="Rectangle 8">
            <a:extLst>
              <a:ext uri="{FF2B5EF4-FFF2-40B4-BE49-F238E27FC236}">
                <a16:creationId xmlns:a16="http://schemas.microsoft.com/office/drawing/2014/main" id="{BA54C249-CBA0-0624-3653-840BEBCD62E8}"/>
              </a:ext>
            </a:extLst>
          </p:cNvPr>
          <p:cNvSpPr>
            <a:spLocks noGrp="1" noRot="1" noMove="1" noResize="1" noEditPoints="1" noAdjustHandles="1" noChangeArrowheads="1" noChangeShapeType="1"/>
          </p:cNvSpPr>
          <p:nvPr/>
        </p:nvSpPr>
        <p:spPr>
          <a:xfrm>
            <a:off x="0" y="646715"/>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1</a:t>
            </a:r>
          </a:p>
          <a:p>
            <a:r>
              <a:rPr lang="en-US" sz="1500" dirty="0">
                <a:solidFill>
                  <a:schemeClr val="tx1"/>
                </a:solidFill>
              </a:rPr>
              <a:t>Work with your employer to complete and sign the I-983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197797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68EE93-F0C4-AF0C-40DE-96A279FE1D4B}"/>
              </a:ext>
            </a:extLst>
          </p:cNvPr>
          <p:cNvSpPr>
            <a:spLocks noGrp="1" noRot="1" noMove="1" noResize="1" noEditPoints="1" noAdjustHandles="1" noChangeArrowheads="1" noChangeShapeType="1"/>
          </p:cNvSpPr>
          <p:nvPr/>
        </p:nvSpPr>
        <p:spPr>
          <a:xfrm>
            <a:off x="0" y="648821"/>
            <a:ext cx="1554480" cy="438912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800" dirty="0">
                <a:solidFill>
                  <a:srgbClr val="2E1A47"/>
                </a:solidFill>
              </a:rPr>
              <a:t>6</a:t>
            </a:r>
          </a:p>
          <a:p>
            <a:r>
              <a:rPr lang="en-US" sz="1500" dirty="0">
                <a:solidFill>
                  <a:schemeClr val="tx1"/>
                </a:solidFill>
              </a:rPr>
              <a:t>Receive your STEM EAD. You may continue working for up to 180 days while your STEM Extension is pending.</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p:txBody>
      </p:sp>
      <p:sp>
        <p:nvSpPr>
          <p:cNvPr id="4" name="Rectangle 3">
            <a:extLst>
              <a:ext uri="{FF2B5EF4-FFF2-40B4-BE49-F238E27FC236}">
                <a16:creationId xmlns:a16="http://schemas.microsoft.com/office/drawing/2014/main" id="{D36A4676-F9BF-1ACC-15DB-502F3F2CBB6C}"/>
              </a:ext>
            </a:extLst>
          </p:cNvPr>
          <p:cNvSpPr>
            <a:spLocks noGrp="1" noRot="1" noMove="1" noResize="1" noEditPoints="1" noAdjustHandles="1" noChangeArrowheads="1" noChangeShapeType="1"/>
          </p:cNvSpPr>
          <p:nvPr/>
        </p:nvSpPr>
        <p:spPr>
          <a:xfrm>
            <a:off x="0" y="648822"/>
            <a:ext cx="1554480" cy="438912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800" dirty="0">
                <a:solidFill>
                  <a:srgbClr val="2E1A47"/>
                </a:solidFill>
              </a:rPr>
              <a:t>5</a:t>
            </a:r>
          </a:p>
          <a:p>
            <a:r>
              <a:rPr lang="en-US" sz="1500" dirty="0">
                <a:solidFill>
                  <a:schemeClr val="tx1"/>
                </a:solidFill>
              </a:rPr>
              <a:t>File your I-765 with USCIS online </a:t>
            </a:r>
            <a:r>
              <a:rPr lang="en-US" sz="1500" b="1" dirty="0">
                <a:solidFill>
                  <a:schemeClr val="tx1"/>
                </a:solidFill>
              </a:rPr>
              <a:t>before</a:t>
            </a:r>
            <a:r>
              <a:rPr lang="en-US" sz="1500" dirty="0">
                <a:solidFill>
                  <a:schemeClr val="tx1"/>
                </a:solidFill>
              </a:rPr>
              <a:t> your Post-Completion OPT end date.</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600" dirty="0">
              <a:solidFill>
                <a:srgbClr val="2E1A47"/>
              </a:solidFill>
            </a:endParaRPr>
          </a:p>
        </p:txBody>
      </p:sp>
      <p:sp>
        <p:nvSpPr>
          <p:cNvPr id="8" name="Google Shape;27;p4">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TextBox 96">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3682157"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                 STEM Application Process  </a:t>
            </a:r>
            <a:endParaRPr lang="en-US" sz="1100" b="1" dirty="0">
              <a:solidFill>
                <a:srgbClr val="F56600"/>
              </a:solidFill>
              <a:latin typeface="Trade Gothic Next" panose="020B0503040303020004" pitchFamily="34" charset="0"/>
            </a:endParaRPr>
          </a:p>
        </p:txBody>
      </p:sp>
      <p:pic>
        <p:nvPicPr>
          <p:cNvPr id="2" name="Picture 1">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2"/>
          <a:stretch>
            <a:fillRect/>
          </a:stretch>
        </p:blipFill>
        <p:spPr>
          <a:xfrm>
            <a:off x="6650520" y="4314794"/>
            <a:ext cx="2493480" cy="731583"/>
          </a:xfrm>
          <a:prstGeom prst="rect">
            <a:avLst/>
          </a:prstGeom>
        </p:spPr>
      </p:pic>
      <p:sp>
        <p:nvSpPr>
          <p:cNvPr id="5" name="Rectangle 4">
            <a:extLst>
              <a:ext uri="{FF2B5EF4-FFF2-40B4-BE49-F238E27FC236}">
                <a16:creationId xmlns:a16="http://schemas.microsoft.com/office/drawing/2014/main" id="{D6BFF0B0-EC4F-4E50-41F2-5EB225081C9F}"/>
              </a:ext>
            </a:extLst>
          </p:cNvPr>
          <p:cNvSpPr>
            <a:spLocks noGrp="1" noRot="1" noMove="1" noResize="1" noEditPoints="1" noAdjustHandles="1" noChangeArrowheads="1" noChangeShapeType="1"/>
          </p:cNvSpPr>
          <p:nvPr/>
        </p:nvSpPr>
        <p:spPr>
          <a:xfrm>
            <a:off x="0" y="640504"/>
            <a:ext cx="1554480" cy="438912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800" dirty="0">
                <a:solidFill>
                  <a:srgbClr val="2E1A47"/>
                </a:solidFill>
              </a:rPr>
              <a:t>4</a:t>
            </a:r>
          </a:p>
          <a:p>
            <a:r>
              <a:rPr lang="en-US" sz="1500" dirty="0">
                <a:solidFill>
                  <a:schemeClr val="tx1"/>
                </a:solidFill>
              </a:rPr>
              <a:t>Gather your documents and prepare to file your I-765 within 60 days of obtaining your STEM OPT I-20.</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600" dirty="0">
              <a:solidFill>
                <a:srgbClr val="2E1A47"/>
              </a:solidFill>
            </a:endParaRPr>
          </a:p>
        </p:txBody>
      </p:sp>
      <p:sp>
        <p:nvSpPr>
          <p:cNvPr id="6" name="Rectangle 5">
            <a:extLst>
              <a:ext uri="{FF2B5EF4-FFF2-40B4-BE49-F238E27FC236}">
                <a16:creationId xmlns:a16="http://schemas.microsoft.com/office/drawing/2014/main" id="{17C89954-64E6-9034-3BDA-A81E271DA60A}"/>
              </a:ext>
            </a:extLst>
          </p:cNvPr>
          <p:cNvSpPr>
            <a:spLocks noGrp="1" noRot="1" noMove="1" noResize="1" noEditPoints="1" noAdjustHandles="1" noChangeArrowheads="1" noChangeShapeType="1"/>
          </p:cNvSpPr>
          <p:nvPr/>
        </p:nvSpPr>
        <p:spPr>
          <a:xfrm>
            <a:off x="0" y="640505"/>
            <a:ext cx="1554480" cy="438912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800" dirty="0">
                <a:solidFill>
                  <a:srgbClr val="2E1A47"/>
                </a:solidFill>
              </a:rPr>
              <a:t>3</a:t>
            </a:r>
          </a:p>
          <a:p>
            <a:r>
              <a:rPr lang="en-US" sz="1500" dirty="0">
                <a:solidFill>
                  <a:schemeClr val="tx1"/>
                </a:solidFill>
              </a:rPr>
              <a:t>Obtain your new I-20 with the STEM Recommendation within </a:t>
            </a:r>
            <a:r>
              <a:rPr lang="en-US" sz="1500" b="1" dirty="0">
                <a:solidFill>
                  <a:schemeClr val="tx1"/>
                </a:solidFill>
              </a:rPr>
              <a:t>5 business days.</a:t>
            </a:r>
          </a:p>
          <a:p>
            <a:endParaRPr lang="en-US" sz="1500" b="1" dirty="0">
              <a:solidFill>
                <a:schemeClr val="tx1"/>
              </a:solidFill>
            </a:endParaRPr>
          </a:p>
          <a:p>
            <a:endParaRPr lang="en-US" sz="1500" b="1" dirty="0">
              <a:solidFill>
                <a:schemeClr val="tx1"/>
              </a:solidFill>
            </a:endParaRPr>
          </a:p>
          <a:p>
            <a:endParaRPr lang="en-US" sz="1500" b="1" dirty="0">
              <a:solidFill>
                <a:schemeClr val="tx1"/>
              </a:solidFill>
            </a:endParaRPr>
          </a:p>
          <a:p>
            <a:endParaRPr lang="en-US" sz="1500" b="1" dirty="0">
              <a:solidFill>
                <a:schemeClr val="tx1"/>
              </a:solidFill>
            </a:endParaRPr>
          </a:p>
          <a:p>
            <a:endParaRPr lang="en-US" sz="1600" dirty="0">
              <a:solidFill>
                <a:srgbClr val="2E1A47"/>
              </a:solidFill>
            </a:endParaRPr>
          </a:p>
        </p:txBody>
      </p:sp>
      <p:sp>
        <p:nvSpPr>
          <p:cNvPr id="7" name="Rectangle 6">
            <a:extLst>
              <a:ext uri="{FF2B5EF4-FFF2-40B4-BE49-F238E27FC236}">
                <a16:creationId xmlns:a16="http://schemas.microsoft.com/office/drawing/2014/main" id="{45459C98-0254-D26B-9103-E348392A5C5B}"/>
              </a:ext>
            </a:extLst>
          </p:cNvPr>
          <p:cNvSpPr>
            <a:spLocks noGrp="1" noRot="1" noMove="1" noResize="1" noEditPoints="1" noAdjustHandles="1" noChangeArrowheads="1" noChangeShapeType="1"/>
          </p:cNvSpPr>
          <p:nvPr/>
        </p:nvSpPr>
        <p:spPr>
          <a:xfrm>
            <a:off x="0" y="640505"/>
            <a:ext cx="1554480" cy="438912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800" dirty="0">
                <a:solidFill>
                  <a:srgbClr val="2E1A47"/>
                </a:solidFill>
              </a:rPr>
              <a:t>2</a:t>
            </a:r>
          </a:p>
          <a:p>
            <a:r>
              <a:rPr lang="en-US" sz="1500" dirty="0">
                <a:solidFill>
                  <a:schemeClr val="tx1"/>
                </a:solidFill>
              </a:rPr>
              <a:t>Submit the STEM Extension Request e-Form on the iStart Portal</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p:txBody>
      </p:sp>
      <p:sp>
        <p:nvSpPr>
          <p:cNvPr id="9" name="Rectangle 8">
            <a:extLst>
              <a:ext uri="{FF2B5EF4-FFF2-40B4-BE49-F238E27FC236}">
                <a16:creationId xmlns:a16="http://schemas.microsoft.com/office/drawing/2014/main" id="{BA54C249-CBA0-0624-3653-840BEBCD62E8}"/>
              </a:ext>
            </a:extLst>
          </p:cNvPr>
          <p:cNvSpPr>
            <a:spLocks noGrp="1" noRot="1" noMove="1" noResize="1" noEditPoints="1" noAdjustHandles="1" noChangeArrowheads="1" noChangeShapeType="1"/>
          </p:cNvSpPr>
          <p:nvPr/>
        </p:nvSpPr>
        <p:spPr>
          <a:xfrm>
            <a:off x="0" y="646715"/>
            <a:ext cx="1554480" cy="4389120"/>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8800" dirty="0">
                <a:solidFill>
                  <a:srgbClr val="2E1A47"/>
                </a:solidFill>
              </a:rPr>
              <a:t>1</a:t>
            </a:r>
          </a:p>
          <a:p>
            <a:r>
              <a:rPr lang="en-US" sz="1500" dirty="0">
                <a:solidFill>
                  <a:schemeClr val="tx1"/>
                </a:solidFill>
              </a:rPr>
              <a:t>Work with your employer to complete and sign the I-983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1" name="TextBox 10">
            <a:extLst>
              <a:ext uri="{FF2B5EF4-FFF2-40B4-BE49-F238E27FC236}">
                <a16:creationId xmlns:a16="http://schemas.microsoft.com/office/drawing/2014/main" id="{DF03CA90-8BB5-D3DF-BCE3-7065FB6E0FBF}"/>
              </a:ext>
            </a:extLst>
          </p:cNvPr>
          <p:cNvSpPr txBox="1">
            <a:spLocks noGrp="1" noRot="1" noMove="1" noResize="1" noEditPoints="1" noAdjustHandles="1" noChangeArrowheads="1" noChangeShapeType="1"/>
          </p:cNvSpPr>
          <p:nvPr/>
        </p:nvSpPr>
        <p:spPr>
          <a:xfrm>
            <a:off x="1420468" y="901453"/>
            <a:ext cx="7342531" cy="2301656"/>
          </a:xfrm>
          <a:prstGeom prst="rect">
            <a:avLst/>
          </a:prstGeom>
          <a:noFill/>
        </p:spPr>
        <p:txBody>
          <a:bodyPr wrap="square">
            <a:spAutoFit/>
          </a:bodyPr>
          <a:lstStyle/>
          <a:p>
            <a:pPr marL="111125" marR="5080">
              <a:lnSpc>
                <a:spcPct val="114599"/>
              </a:lnSpc>
              <a:spcBef>
                <a:spcPts val="100"/>
              </a:spcBef>
            </a:pPr>
            <a:r>
              <a:rPr lang="en-US" spc="30" dirty="0"/>
              <a:t>The </a:t>
            </a:r>
            <a:r>
              <a:rPr lang="en-US" b="1" u="heavy" spc="40" dirty="0">
                <a:solidFill>
                  <a:srgbClr val="522D80"/>
                </a:solidFill>
                <a:uFill>
                  <a:solidFill>
                    <a:srgbClr val="522D80"/>
                  </a:solidFill>
                </a:uFill>
                <a:latin typeface="Arial"/>
                <a:cs typeface="Arial"/>
                <a:hlinkClick r:id="rId3"/>
              </a:rPr>
              <a:t>Form </a:t>
            </a:r>
            <a:r>
              <a:rPr lang="en-US" b="1" spc="25" dirty="0">
                <a:solidFill>
                  <a:srgbClr val="522D80"/>
                </a:solidFill>
                <a:uFill>
                  <a:solidFill>
                    <a:srgbClr val="522D80"/>
                  </a:solidFill>
                </a:uFill>
                <a:latin typeface="Arial"/>
                <a:cs typeface="Arial"/>
                <a:hlinkClick r:id="rId3"/>
              </a:rPr>
              <a:t>I-983</a:t>
            </a:r>
            <a:r>
              <a:rPr lang="en-US" spc="50" dirty="0"/>
              <a:t> training </a:t>
            </a:r>
            <a:r>
              <a:rPr lang="en-US" spc="70" dirty="0"/>
              <a:t>plan </a:t>
            </a:r>
            <a:r>
              <a:rPr lang="en-US" spc="80" dirty="0"/>
              <a:t>must </a:t>
            </a:r>
            <a:r>
              <a:rPr lang="en-US" spc="40" dirty="0"/>
              <a:t>clearly </a:t>
            </a:r>
            <a:r>
              <a:rPr lang="en-US" spc="45" dirty="0"/>
              <a:t>articulate </a:t>
            </a:r>
            <a:r>
              <a:rPr lang="en-US" spc="60" dirty="0"/>
              <a:t>the </a:t>
            </a:r>
            <a:r>
              <a:rPr lang="en-US" spc="50" dirty="0"/>
              <a:t>OPT </a:t>
            </a:r>
            <a:r>
              <a:rPr lang="en-US" spc="35" dirty="0"/>
              <a:t>STEM </a:t>
            </a:r>
            <a:r>
              <a:rPr lang="en-US" spc="55" dirty="0"/>
              <a:t>learning </a:t>
            </a:r>
            <a:r>
              <a:rPr lang="en-US" spc="-550" dirty="0"/>
              <a:t> </a:t>
            </a:r>
            <a:r>
              <a:rPr lang="en-US" spc="45" dirty="0"/>
              <a:t>objectives </a:t>
            </a:r>
            <a:r>
              <a:rPr lang="en-US" spc="85" dirty="0"/>
              <a:t>and </a:t>
            </a:r>
            <a:r>
              <a:rPr lang="en-US" spc="120" dirty="0"/>
              <a:t>aﬃrm </a:t>
            </a:r>
            <a:r>
              <a:rPr lang="en-US" spc="60" dirty="0"/>
              <a:t>the </a:t>
            </a:r>
            <a:r>
              <a:rPr lang="en-US" spc="55" dirty="0"/>
              <a:t>employer’s </a:t>
            </a:r>
            <a:r>
              <a:rPr lang="en-US" spc="85" dirty="0"/>
              <a:t>commitment </a:t>
            </a:r>
            <a:r>
              <a:rPr lang="en-US" spc="65" dirty="0"/>
              <a:t>to </a:t>
            </a:r>
            <a:r>
              <a:rPr lang="en-US" spc="60" dirty="0"/>
              <a:t>helping </a:t>
            </a:r>
            <a:r>
              <a:rPr lang="en-US" spc="70" dirty="0"/>
              <a:t>you </a:t>
            </a:r>
            <a:r>
              <a:rPr lang="en-US" spc="45" dirty="0"/>
              <a:t>achieve </a:t>
            </a:r>
            <a:r>
              <a:rPr lang="en-US" spc="50" dirty="0"/>
              <a:t> </a:t>
            </a:r>
            <a:r>
              <a:rPr lang="en-US" spc="65" dirty="0"/>
              <a:t>those </a:t>
            </a:r>
            <a:r>
              <a:rPr lang="en-US" spc="35" dirty="0"/>
              <a:t>objectives. </a:t>
            </a:r>
            <a:r>
              <a:rPr lang="en-US" spc="20" dirty="0"/>
              <a:t>To </a:t>
            </a:r>
            <a:r>
              <a:rPr lang="en-US" spc="55" dirty="0"/>
              <a:t>fulﬁll </a:t>
            </a:r>
            <a:r>
              <a:rPr lang="en-US" spc="50" dirty="0"/>
              <a:t>this </a:t>
            </a:r>
            <a:r>
              <a:rPr lang="en-US" spc="60" dirty="0"/>
              <a:t>requirement, </a:t>
            </a:r>
            <a:r>
              <a:rPr lang="en-US" spc="70" dirty="0"/>
              <a:t>you </a:t>
            </a:r>
            <a:r>
              <a:rPr lang="en-US" spc="85" dirty="0"/>
              <a:t>and </a:t>
            </a:r>
            <a:r>
              <a:rPr lang="en-US" spc="70" dirty="0"/>
              <a:t>your </a:t>
            </a:r>
            <a:r>
              <a:rPr lang="en-US" spc="75" dirty="0"/>
              <a:t>employer </a:t>
            </a:r>
            <a:r>
              <a:rPr lang="en-US" spc="80" dirty="0"/>
              <a:t>must </a:t>
            </a:r>
            <a:r>
              <a:rPr lang="en-US" spc="85" dirty="0"/>
              <a:t> </a:t>
            </a:r>
            <a:r>
              <a:rPr lang="en-US" spc="70" dirty="0"/>
              <a:t>complete</a:t>
            </a:r>
            <a:r>
              <a:rPr lang="en-US" spc="-100" dirty="0"/>
              <a:t> </a:t>
            </a:r>
            <a:r>
              <a:rPr lang="en-US" spc="85" dirty="0"/>
              <a:t>and</a:t>
            </a:r>
            <a:r>
              <a:rPr lang="en-US" spc="-100" dirty="0"/>
              <a:t> </a:t>
            </a:r>
            <a:r>
              <a:rPr lang="en-US" spc="40" dirty="0"/>
              <a:t>sign</a:t>
            </a:r>
            <a:r>
              <a:rPr lang="en-US" spc="-100" dirty="0"/>
              <a:t> </a:t>
            </a:r>
            <a:r>
              <a:rPr lang="en-US" spc="50" dirty="0"/>
              <a:t>pages</a:t>
            </a:r>
            <a:r>
              <a:rPr lang="en-US" spc="-95" dirty="0"/>
              <a:t> </a:t>
            </a:r>
            <a:r>
              <a:rPr lang="en-US" dirty="0"/>
              <a:t>1-4</a:t>
            </a:r>
            <a:r>
              <a:rPr lang="en-US" spc="-100" dirty="0"/>
              <a:t> </a:t>
            </a:r>
            <a:r>
              <a:rPr lang="en-US" spc="70" dirty="0"/>
              <a:t>of</a:t>
            </a:r>
            <a:r>
              <a:rPr lang="en-US" spc="-100" dirty="0"/>
              <a:t> </a:t>
            </a:r>
            <a:r>
              <a:rPr lang="en-US" spc="60" dirty="0"/>
              <a:t>the</a:t>
            </a:r>
            <a:r>
              <a:rPr lang="en-US" spc="-95" dirty="0"/>
              <a:t> </a:t>
            </a:r>
            <a:r>
              <a:rPr lang="en-US" spc="80" dirty="0"/>
              <a:t>Form</a:t>
            </a:r>
            <a:r>
              <a:rPr lang="en-US" spc="-100" dirty="0"/>
              <a:t> </a:t>
            </a:r>
            <a:r>
              <a:rPr lang="en-US" spc="-25" dirty="0"/>
              <a:t>I-983</a:t>
            </a:r>
            <a:r>
              <a:rPr lang="en-US" spc="-100" dirty="0"/>
              <a:t> </a:t>
            </a:r>
            <a:r>
              <a:rPr lang="en-US" spc="85" dirty="0"/>
              <a:t>and</a:t>
            </a:r>
            <a:r>
              <a:rPr lang="en-US" spc="-95" dirty="0"/>
              <a:t> </a:t>
            </a:r>
            <a:r>
              <a:rPr lang="en-US" spc="75" dirty="0"/>
              <a:t>submit</a:t>
            </a:r>
            <a:r>
              <a:rPr lang="en-US" spc="-100" dirty="0"/>
              <a:t> </a:t>
            </a:r>
            <a:r>
              <a:rPr lang="en-US" spc="35" dirty="0"/>
              <a:t>it</a:t>
            </a:r>
            <a:r>
              <a:rPr lang="en-US" spc="-100" dirty="0"/>
              <a:t> </a:t>
            </a:r>
            <a:r>
              <a:rPr lang="en-US" spc="65" dirty="0"/>
              <a:t>to</a:t>
            </a:r>
            <a:r>
              <a:rPr lang="en-US" spc="-100" dirty="0"/>
              <a:t> </a:t>
            </a:r>
            <a:r>
              <a:rPr lang="en-US" spc="45" dirty="0"/>
              <a:t>International </a:t>
            </a:r>
            <a:r>
              <a:rPr lang="en-US" spc="-545" dirty="0"/>
              <a:t> </a:t>
            </a:r>
            <a:r>
              <a:rPr lang="en-US" spc="35" dirty="0"/>
              <a:t>Services </a:t>
            </a:r>
            <a:r>
              <a:rPr lang="en-US" spc="70" dirty="0"/>
              <a:t>through </a:t>
            </a:r>
            <a:r>
              <a:rPr lang="en-US" spc="60" dirty="0"/>
              <a:t>the </a:t>
            </a:r>
            <a:r>
              <a:rPr lang="en-US" spc="35" dirty="0"/>
              <a:t>iStart </a:t>
            </a:r>
            <a:r>
              <a:rPr lang="en-US" spc="45" dirty="0"/>
              <a:t>Portal. Electronic</a:t>
            </a:r>
            <a:r>
              <a:rPr lang="en-US" spc="-95" dirty="0"/>
              <a:t> </a:t>
            </a:r>
            <a:r>
              <a:rPr lang="en-US" spc="50" dirty="0"/>
              <a:t>signatures</a:t>
            </a:r>
            <a:r>
              <a:rPr lang="en-US" spc="-95" dirty="0"/>
              <a:t> </a:t>
            </a:r>
            <a:r>
              <a:rPr lang="en-US" spc="45" dirty="0"/>
              <a:t>are now </a:t>
            </a:r>
            <a:r>
              <a:rPr lang="en-US" spc="40" dirty="0"/>
              <a:t>accepted.</a:t>
            </a:r>
            <a:r>
              <a:rPr lang="en-US" spc="-95" dirty="0"/>
              <a:t> </a:t>
            </a:r>
            <a:r>
              <a:rPr lang="en-US" spc="55" dirty="0"/>
              <a:t>For</a:t>
            </a:r>
            <a:r>
              <a:rPr lang="en-US" spc="-95" dirty="0"/>
              <a:t> </a:t>
            </a:r>
            <a:r>
              <a:rPr lang="en-US" spc="65" dirty="0"/>
              <a:t>additional</a:t>
            </a:r>
            <a:r>
              <a:rPr lang="en-US" spc="-95" dirty="0"/>
              <a:t> </a:t>
            </a:r>
            <a:r>
              <a:rPr lang="en-US" spc="55" dirty="0"/>
              <a:t>guidance </a:t>
            </a:r>
            <a:r>
              <a:rPr lang="en-US" spc="-550" dirty="0"/>
              <a:t> </a:t>
            </a:r>
            <a:r>
              <a:rPr lang="en-US" spc="105" dirty="0"/>
              <a:t>on</a:t>
            </a:r>
            <a:r>
              <a:rPr lang="en-US" spc="-100" dirty="0"/>
              <a:t> </a:t>
            </a:r>
            <a:r>
              <a:rPr lang="en-US" spc="60" dirty="0"/>
              <a:t>completing</a:t>
            </a:r>
            <a:r>
              <a:rPr lang="en-US" spc="-100" dirty="0"/>
              <a:t> </a:t>
            </a:r>
            <a:r>
              <a:rPr lang="en-US" spc="60" dirty="0"/>
              <a:t>the</a:t>
            </a:r>
            <a:r>
              <a:rPr lang="en-US" spc="-100" dirty="0"/>
              <a:t> </a:t>
            </a:r>
            <a:r>
              <a:rPr lang="en-US" spc="-25" dirty="0"/>
              <a:t>I-983</a:t>
            </a:r>
            <a:r>
              <a:rPr lang="en-US" spc="-100" dirty="0"/>
              <a:t> </a:t>
            </a:r>
            <a:r>
              <a:rPr lang="en-US" spc="45" dirty="0"/>
              <a:t>review</a:t>
            </a:r>
            <a:r>
              <a:rPr lang="en-US" spc="-100" dirty="0"/>
              <a:t> </a:t>
            </a:r>
            <a:r>
              <a:rPr lang="en-US" spc="60" dirty="0"/>
              <a:t>the</a:t>
            </a:r>
            <a:r>
              <a:rPr lang="en-US" spc="-65" dirty="0"/>
              <a:t> </a:t>
            </a:r>
            <a:r>
              <a:rPr lang="en-US" b="1" u="heavy" spc="25" dirty="0">
                <a:solidFill>
                  <a:srgbClr val="522D80"/>
                </a:solidFill>
                <a:uFill>
                  <a:solidFill>
                    <a:srgbClr val="522D80"/>
                  </a:solidFill>
                </a:uFill>
                <a:latin typeface="Arial"/>
                <a:cs typeface="Arial"/>
                <a:hlinkClick r:id="rId4"/>
              </a:rPr>
              <a:t>I-983</a:t>
            </a:r>
            <a:r>
              <a:rPr lang="en-US" b="1" u="heavy" spc="-35" dirty="0">
                <a:solidFill>
                  <a:srgbClr val="522D80"/>
                </a:solidFill>
                <a:uFill>
                  <a:solidFill>
                    <a:srgbClr val="522D80"/>
                  </a:solidFill>
                </a:uFill>
                <a:latin typeface="Arial"/>
                <a:cs typeface="Arial"/>
                <a:hlinkClick r:id="rId4"/>
              </a:rPr>
              <a:t> </a:t>
            </a:r>
            <a:r>
              <a:rPr lang="en-US" b="1" u="heavy" spc="30" dirty="0">
                <a:solidFill>
                  <a:srgbClr val="522D80"/>
                </a:solidFill>
                <a:uFill>
                  <a:solidFill>
                    <a:srgbClr val="522D80"/>
                  </a:solidFill>
                </a:uFill>
                <a:latin typeface="Arial"/>
                <a:cs typeface="Arial"/>
                <a:hlinkClick r:id="rId4"/>
              </a:rPr>
              <a:t>instructions</a:t>
            </a:r>
            <a:r>
              <a:rPr lang="en-US" spc="30" dirty="0"/>
              <a:t>.</a:t>
            </a:r>
          </a:p>
        </p:txBody>
      </p:sp>
    </p:spTree>
    <p:extLst>
      <p:ext uri="{BB962C8B-B14F-4D97-AF65-F5344CB8AC3E}">
        <p14:creationId xmlns:p14="http://schemas.microsoft.com/office/powerpoint/2010/main" val="134305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hidden="1">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hidden="1">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hidden="1">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hidden="1">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hidden="1">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hidden="1">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568443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52"/>
                                        </p:tgtEl>
                                      </p:cBhvr>
                                    </p:animEffect>
                                    <p:set>
                                      <p:cBhvr>
                                        <p:cTn id="96" dur="1" fill="hold">
                                          <p:stCondLst>
                                            <p:cond delay="499"/>
                                          </p:stCondLst>
                                        </p:cTn>
                                        <p:tgtEl>
                                          <p:spTgt spid="52"/>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par>
                                <p:cTn id="100" presetID="10"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6"/>
                                        </p:tgtEl>
                                      </p:cBhvr>
                                    </p:animEffect>
                                    <p:set>
                                      <p:cBhvr>
                                        <p:cTn id="107" dur="1" fill="hold">
                                          <p:stCondLst>
                                            <p:cond delay="499"/>
                                          </p:stCondLst>
                                        </p:cTn>
                                        <p:tgtEl>
                                          <p:spTgt spid="26"/>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54"/>
                                        </p:tgtEl>
                                      </p:cBhvr>
                                    </p:animEffect>
                                    <p:set>
                                      <p:cBhvr>
                                        <p:cTn id="118" dur="1" fill="hold">
                                          <p:stCondLst>
                                            <p:cond delay="499"/>
                                          </p:stCondLst>
                                        </p:cTn>
                                        <p:tgtEl>
                                          <p:spTgt spid="54"/>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4"/>
                                        </p:tgtEl>
                                      </p:cBhvr>
                                    </p:animEffect>
                                    <p:set>
                                      <p:cBhvr>
                                        <p:cTn id="121" dur="1" fill="hold">
                                          <p:stCondLst>
                                            <p:cond delay="499"/>
                                          </p:stCondLst>
                                        </p:cTn>
                                        <p:tgtEl>
                                          <p:spTgt spid="2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1"/>
                                        </p:tgtEl>
                                      </p:cBhvr>
                                    </p:animEffect>
                                    <p:set>
                                      <p:cBhvr>
                                        <p:cTn id="124" dur="1" fill="hold">
                                          <p:stCondLst>
                                            <p:cond delay="499"/>
                                          </p:stCondLst>
                                        </p:cTn>
                                        <p:tgtEl>
                                          <p:spTgt spid="21"/>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7"/>
                                        </p:tgtEl>
                                      </p:cBhvr>
                                    </p:animEffect>
                                    <p:set>
                                      <p:cBhvr>
                                        <p:cTn id="127" dur="1" fill="hold">
                                          <p:stCondLst>
                                            <p:cond delay="499"/>
                                          </p:stCondLst>
                                        </p:cTn>
                                        <p:tgtEl>
                                          <p:spTgt spid="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
                                        </p:tgtEl>
                                      </p:cBhvr>
                                    </p:animEffect>
                                    <p:set>
                                      <p:cBhvr>
                                        <p:cTn id="133" dur="1" fill="hold">
                                          <p:stCondLst>
                                            <p:cond delay="499"/>
                                          </p:stCondLst>
                                        </p:cTn>
                                        <p:tgtEl>
                                          <p:spTgt spid="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56"/>
                                        </p:tgtEl>
                                      </p:cBhvr>
                                    </p:animEffect>
                                    <p:set>
                                      <p:cBhvr>
                                        <p:cTn id="136" dur="1" fill="hold">
                                          <p:stCondLst>
                                            <p:cond delay="499"/>
                                          </p:stCondLst>
                                        </p:cTn>
                                        <p:tgtEl>
                                          <p:spTgt spid="56"/>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7"/>
                                        </p:tgtEl>
                                      </p:cBhvr>
                                    </p:animEffect>
                                    <p:set>
                                      <p:cBhvr>
                                        <p:cTn id="139" dur="1" fill="hold">
                                          <p:stCondLst>
                                            <p:cond delay="499"/>
                                          </p:stCondLst>
                                        </p:cTn>
                                        <p:tgtEl>
                                          <p:spTgt spid="57"/>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8"/>
                                        </p:tgtEl>
                                      </p:cBhvr>
                                    </p:animEffect>
                                    <p:set>
                                      <p:cBhvr>
                                        <p:cTn id="142" dur="1" fill="hold">
                                          <p:stCondLst>
                                            <p:cond delay="499"/>
                                          </p:stCondLst>
                                        </p:cTn>
                                        <p:tgtEl>
                                          <p:spTgt spid="58"/>
                                        </p:tgtEl>
                                        <p:attrNameLst>
                                          <p:attrName>style.visibility</p:attrName>
                                        </p:attrNameLst>
                                      </p:cBhvr>
                                      <p:to>
                                        <p:strVal val="hidden"/>
                                      </p:to>
                                    </p:set>
                                  </p:childTnLst>
                                </p:cTn>
                              </p:par>
                              <p:par>
                                <p:cTn id="143" presetID="2" presetClass="entr" presetSubtype="4" fill="hold" nodeType="withEffect">
                                  <p:stCondLst>
                                    <p:cond delay="1000"/>
                                  </p:stCondLst>
                                  <p:childTnLst>
                                    <p:set>
                                      <p:cBhvr>
                                        <p:cTn id="144" dur="1" fill="hold">
                                          <p:stCondLst>
                                            <p:cond delay="0"/>
                                          </p:stCondLst>
                                        </p:cTn>
                                        <p:tgtEl>
                                          <p:spTgt spid="6"/>
                                        </p:tgtEl>
                                        <p:attrNameLst>
                                          <p:attrName>style.visibility</p:attrName>
                                        </p:attrNameLst>
                                      </p:cBhvr>
                                      <p:to>
                                        <p:strVal val="visible"/>
                                      </p:to>
                                    </p:set>
                                    <p:anim calcmode="lin" valueType="num">
                                      <p:cBhvr additive="base">
                                        <p:cTn id="145" dur="1750" fill="hold"/>
                                        <p:tgtEl>
                                          <p:spTgt spid="6"/>
                                        </p:tgtEl>
                                        <p:attrNameLst>
                                          <p:attrName>ppt_x</p:attrName>
                                        </p:attrNameLst>
                                      </p:cBhvr>
                                      <p:tavLst>
                                        <p:tav tm="0">
                                          <p:val>
                                            <p:strVal val="#ppt_x"/>
                                          </p:val>
                                        </p:tav>
                                        <p:tav tm="100000">
                                          <p:val>
                                            <p:strVal val="#ppt_x"/>
                                          </p:val>
                                        </p:tav>
                                      </p:tavLst>
                                    </p:anim>
                                    <p:anim calcmode="lin" valueType="num">
                                      <p:cBhvr additive="base">
                                        <p:cTn id="146" dur="1750" fill="hold"/>
                                        <p:tgtEl>
                                          <p:spTgt spid="6"/>
                                        </p:tgtEl>
                                        <p:attrNameLst>
                                          <p:attrName>ppt_y</p:attrName>
                                        </p:attrNameLst>
                                      </p:cBhvr>
                                      <p:tavLst>
                                        <p:tav tm="0">
                                          <p:val>
                                            <p:strVal val="1+#ppt_h/2"/>
                                          </p:val>
                                        </p:tav>
                                        <p:tav tm="100000">
                                          <p:val>
                                            <p:strVal val="#ppt_y"/>
                                          </p:val>
                                        </p:tav>
                                      </p:tavLst>
                                    </p:anim>
                                  </p:childTnLst>
                                </p:cTn>
                              </p:par>
                              <p:par>
                                <p:cTn id="147" presetID="10" presetClass="entr" presetSubtype="0" fill="hold" grpId="0" nodeType="withEffect">
                                  <p:stCondLst>
                                    <p:cond delay="1000"/>
                                  </p:stCondLst>
                                  <p:childTnLst>
                                    <p:set>
                                      <p:cBhvr>
                                        <p:cTn id="148" dur="1" fill="hold">
                                          <p:stCondLst>
                                            <p:cond delay="0"/>
                                          </p:stCondLst>
                                        </p:cTn>
                                        <p:tgtEl>
                                          <p:spTgt spid="22"/>
                                        </p:tgtEl>
                                        <p:attrNameLst>
                                          <p:attrName>style.visibility</p:attrName>
                                        </p:attrNameLst>
                                      </p:cBhvr>
                                      <p:to>
                                        <p:strVal val="visible"/>
                                      </p:to>
                                    </p:set>
                                    <p:animEffect transition="in" filter="fade">
                                      <p:cBhvr>
                                        <p:cTn id="1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6" grpId="0" animBg="1"/>
      <p:bldP spid="16" grpId="1" animBg="1"/>
      <p:bldP spid="17" grpId="0" animBg="1"/>
      <p:bldP spid="17" grpId="1" animBg="1"/>
      <p:bldP spid="19" grpId="0" animBg="1"/>
      <p:bldP spid="19" grpId="1" animBg="1"/>
      <p:bldP spid="20" grpId="0"/>
      <p:bldP spid="20" grpId="1"/>
      <p:bldP spid="21" grpId="0"/>
      <p:bldP spid="21" grpId="1"/>
      <p:bldP spid="23" grpId="0"/>
      <p:bldP spid="23" grpId="1"/>
      <p:bldP spid="25" grpId="0"/>
      <p:bldP spid="25" grpId="1"/>
      <p:bldP spid="3" grpId="0"/>
      <p:bldP spid="3" grpId="1"/>
      <p:bldP spid="5" grpId="0"/>
      <p:bldP spid="5" grpId="1"/>
      <p:bldP spid="7" grpId="0"/>
      <p:bldP spid="7"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hidden="1">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hidden="1">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hidden="1">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hidden="1">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265776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54"/>
                                        </p:tgtEl>
                                      </p:cBhvr>
                                    </p:animEffect>
                                    <p:set>
                                      <p:cBhvr>
                                        <p:cTn id="106" dur="1" fill="hold">
                                          <p:stCondLst>
                                            <p:cond delay="499"/>
                                          </p:stCondLst>
                                        </p:cTn>
                                        <p:tgtEl>
                                          <p:spTgt spid="5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7"/>
                                        </p:tgtEl>
                                      </p:cBhvr>
                                    </p:animEffect>
                                    <p:set>
                                      <p:cBhvr>
                                        <p:cTn id="127" dur="1" fill="hold">
                                          <p:stCondLst>
                                            <p:cond delay="499"/>
                                          </p:stCondLst>
                                        </p:cTn>
                                        <p:tgtEl>
                                          <p:spTgt spid="5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58"/>
                                        </p:tgtEl>
                                      </p:cBhvr>
                                    </p:animEffect>
                                    <p:set>
                                      <p:cBhvr>
                                        <p:cTn id="130" dur="1" fill="hold">
                                          <p:stCondLst>
                                            <p:cond delay="499"/>
                                          </p:stCondLst>
                                        </p:cTn>
                                        <p:tgtEl>
                                          <p:spTgt spid="58"/>
                                        </p:tgtEl>
                                        <p:attrNameLst>
                                          <p:attrName>style.visibility</p:attrName>
                                        </p:attrNameLst>
                                      </p:cBhvr>
                                      <p:to>
                                        <p:strVal val="hidden"/>
                                      </p:to>
                                    </p:set>
                                  </p:childTnLst>
                                </p:cTn>
                              </p:par>
                              <p:par>
                                <p:cTn id="131" presetID="2" presetClass="entr" presetSubtype="4" fill="hold" nodeType="withEffect">
                                  <p:stCondLst>
                                    <p:cond delay="1000"/>
                                  </p:stCondLst>
                                  <p:childTnLst>
                                    <p:set>
                                      <p:cBhvr>
                                        <p:cTn id="132" dur="1" fill="hold">
                                          <p:stCondLst>
                                            <p:cond delay="0"/>
                                          </p:stCondLst>
                                        </p:cTn>
                                        <p:tgtEl>
                                          <p:spTgt spid="6"/>
                                        </p:tgtEl>
                                        <p:attrNameLst>
                                          <p:attrName>style.visibility</p:attrName>
                                        </p:attrNameLst>
                                      </p:cBhvr>
                                      <p:to>
                                        <p:strVal val="visible"/>
                                      </p:to>
                                    </p:set>
                                    <p:anim calcmode="lin" valueType="num">
                                      <p:cBhvr additive="base">
                                        <p:cTn id="133" dur="1750" fill="hold"/>
                                        <p:tgtEl>
                                          <p:spTgt spid="6"/>
                                        </p:tgtEl>
                                        <p:attrNameLst>
                                          <p:attrName>ppt_x</p:attrName>
                                        </p:attrNameLst>
                                      </p:cBhvr>
                                      <p:tavLst>
                                        <p:tav tm="0">
                                          <p:val>
                                            <p:strVal val="#ppt_x"/>
                                          </p:val>
                                        </p:tav>
                                        <p:tav tm="100000">
                                          <p:val>
                                            <p:strVal val="#ppt_x"/>
                                          </p:val>
                                        </p:tav>
                                      </p:tavLst>
                                    </p:anim>
                                    <p:anim calcmode="lin" valueType="num">
                                      <p:cBhvr additive="base">
                                        <p:cTn id="134" dur="1750" fill="hold"/>
                                        <p:tgtEl>
                                          <p:spTgt spid="6"/>
                                        </p:tgtEl>
                                        <p:attrNameLst>
                                          <p:attrName>ppt_y</p:attrName>
                                        </p:attrNameLst>
                                      </p:cBhvr>
                                      <p:tavLst>
                                        <p:tav tm="0">
                                          <p:val>
                                            <p:strVal val="1+#ppt_h/2"/>
                                          </p:val>
                                        </p:tav>
                                        <p:tav tm="100000">
                                          <p:val>
                                            <p:strVal val="#ppt_y"/>
                                          </p:val>
                                        </p:tav>
                                      </p:tavLst>
                                    </p:anim>
                                  </p:childTnLst>
                                </p:cTn>
                              </p:par>
                              <p:par>
                                <p:cTn id="135" presetID="10" presetClass="entr" presetSubtype="0" fill="hold" grpId="0" nodeType="withEffect">
                                  <p:stCondLst>
                                    <p:cond delay="100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9" grpId="0" animBg="1"/>
      <p:bldP spid="19" grpId="1" animBg="1"/>
      <p:bldP spid="20" grpId="0"/>
      <p:bldP spid="20" grpId="1"/>
      <p:bldP spid="21" grpId="0"/>
      <p:bldP spid="21" grpId="1"/>
      <p:bldP spid="23" grpId="0"/>
      <p:bldP spid="23" grpId="1"/>
      <p:bldP spid="25" grpId="0"/>
      <p:bldP spid="25" grpId="1"/>
      <p:bldP spid="3" grpId="0"/>
      <p:bldP spid="3" grpId="1"/>
      <p:bldP spid="5" grpId="0"/>
      <p:bldP spid="5" grpId="1"/>
      <p:bldP spid="7" grpId="0"/>
      <p:bldP spid="7"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3108543"/>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wa</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p>
          <a:p>
            <a:pPr marL="12700" marR="5080"/>
            <a:endParaRPr lang="en-US" sz="1400" spc="25" dirty="0">
              <a:latin typeface="Tahoma"/>
              <a:cs typeface="Tahoma"/>
            </a:endParaRPr>
          </a:p>
          <a:p>
            <a:pPr marL="12700" marR="5080"/>
            <a:r>
              <a:rPr lang="en-US" sz="1400" spc="25" dirty="0">
                <a:latin typeface="Tahoma"/>
                <a:cs typeface="Tahoma"/>
              </a:rPr>
              <a:t>In most cases, you will still write Clemson University in this section.</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hidden="1">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hidden="1">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hidden="1">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5784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54"/>
                                        </p:tgtEl>
                                      </p:cBhvr>
                                    </p:animEffect>
                                    <p:set>
                                      <p:cBhvr>
                                        <p:cTn id="100" dur="1" fill="hold">
                                          <p:stCondLst>
                                            <p:cond delay="499"/>
                                          </p:stCondLst>
                                        </p:cTn>
                                        <p:tgtEl>
                                          <p:spTgt spid="54"/>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7"/>
                                        </p:tgtEl>
                                      </p:cBhvr>
                                    </p:animEffect>
                                    <p:set>
                                      <p:cBhvr>
                                        <p:cTn id="109" dur="1" fill="hold">
                                          <p:stCondLst>
                                            <p:cond delay="499"/>
                                          </p:stCondLst>
                                        </p:cTn>
                                        <p:tgtEl>
                                          <p:spTgt spid="7"/>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
                                        </p:tgtEl>
                                      </p:cBhvr>
                                    </p:animEffect>
                                    <p:set>
                                      <p:cBhvr>
                                        <p:cTn id="115" dur="1" fill="hold">
                                          <p:stCondLst>
                                            <p:cond delay="499"/>
                                          </p:stCondLst>
                                        </p:cTn>
                                        <p:tgtEl>
                                          <p:spTgt spid="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57"/>
                                        </p:tgtEl>
                                      </p:cBhvr>
                                    </p:animEffect>
                                    <p:set>
                                      <p:cBhvr>
                                        <p:cTn id="121" dur="1" fill="hold">
                                          <p:stCondLst>
                                            <p:cond delay="499"/>
                                          </p:stCondLst>
                                        </p:cTn>
                                        <p:tgtEl>
                                          <p:spTgt spid="5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8"/>
                                        </p:tgtEl>
                                      </p:cBhvr>
                                    </p:animEffect>
                                    <p:set>
                                      <p:cBhvr>
                                        <p:cTn id="124" dur="1" fill="hold">
                                          <p:stCondLst>
                                            <p:cond delay="499"/>
                                          </p:stCondLst>
                                        </p:cTn>
                                        <p:tgtEl>
                                          <p:spTgt spid="58"/>
                                        </p:tgtEl>
                                        <p:attrNameLst>
                                          <p:attrName>style.visibility</p:attrName>
                                        </p:attrNameLst>
                                      </p:cBhvr>
                                      <p:to>
                                        <p:strVal val="hidden"/>
                                      </p:to>
                                    </p:set>
                                  </p:childTnLst>
                                </p:cTn>
                              </p:par>
                              <p:par>
                                <p:cTn id="125" presetID="2" presetClass="entr" presetSubtype="4" fill="hold" nodeType="withEffect">
                                  <p:stCondLst>
                                    <p:cond delay="100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1750" fill="hold"/>
                                        <p:tgtEl>
                                          <p:spTgt spid="6"/>
                                        </p:tgtEl>
                                        <p:attrNameLst>
                                          <p:attrName>ppt_x</p:attrName>
                                        </p:attrNameLst>
                                      </p:cBhvr>
                                      <p:tavLst>
                                        <p:tav tm="0">
                                          <p:val>
                                            <p:strVal val="#ppt_x"/>
                                          </p:val>
                                        </p:tav>
                                        <p:tav tm="100000">
                                          <p:val>
                                            <p:strVal val="#ppt_x"/>
                                          </p:val>
                                        </p:tav>
                                      </p:tavLst>
                                    </p:anim>
                                    <p:anim calcmode="lin" valueType="num">
                                      <p:cBhvr additive="base">
                                        <p:cTn id="128" dur="1750" fill="hold"/>
                                        <p:tgtEl>
                                          <p:spTgt spid="6"/>
                                        </p:tgtEl>
                                        <p:attrNameLst>
                                          <p:attrName>ppt_y</p:attrName>
                                        </p:attrNameLst>
                                      </p:cBhvr>
                                      <p:tavLst>
                                        <p:tav tm="0">
                                          <p:val>
                                            <p:strVal val="1+#ppt_h/2"/>
                                          </p:val>
                                        </p:tav>
                                        <p:tav tm="100000">
                                          <p:val>
                                            <p:strVal val="#ppt_y"/>
                                          </p:val>
                                        </p:tav>
                                      </p:tavLst>
                                    </p:anim>
                                  </p:childTnLst>
                                </p:cTn>
                              </p:par>
                              <p:par>
                                <p:cTn id="129" presetID="10" presetClass="entr" presetSubtype="0" fill="hold" grpId="0" nodeType="withEffect">
                                  <p:stCondLst>
                                    <p:cond delay="100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20" grpId="0"/>
      <p:bldP spid="20" grpId="1"/>
      <p:bldP spid="21" grpId="0"/>
      <p:bldP spid="21" grpId="1"/>
      <p:bldP spid="23" grpId="0"/>
      <p:bldP spid="23" grpId="1"/>
      <p:bldP spid="25" grpId="0"/>
      <p:bldP spid="25" grpId="1"/>
      <p:bldP spid="3" grpId="0"/>
      <p:bldP spid="3" grpId="1"/>
      <p:bldP spid="5" grpId="0"/>
      <p:bldP spid="5" grpId="1"/>
      <p:bldP spid="7" grpId="0"/>
      <p:bldP spid="7"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hidden="1">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738664"/>
          </a:xfrm>
          <a:prstGeom prst="rect">
            <a:avLst/>
          </a:prstGeom>
          <a:noFill/>
        </p:spPr>
        <p:txBody>
          <a:bodyPr wrap="square">
            <a:spAutoFit/>
          </a:bodyPr>
          <a:lstStyle/>
          <a:p>
            <a:pPr marR="670560">
              <a:spcBef>
                <a:spcPts val="100"/>
              </a:spcBef>
            </a:pPr>
            <a:r>
              <a:rPr lang="en-US" sz="1400" dirty="0">
                <a:latin typeface="Tahoma"/>
                <a:cs typeface="Tahoma"/>
              </a:rPr>
              <a:t>Enter DSO Information as shown</a:t>
            </a:r>
            <a:endParaRPr lang="en-US" sz="16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hidden="1">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4285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54"/>
                                        </p:tgtEl>
                                      </p:cBhvr>
                                    </p:animEffect>
                                    <p:set>
                                      <p:cBhvr>
                                        <p:cTn id="95" dur="1" fill="hold">
                                          <p:stCondLst>
                                            <p:cond delay="499"/>
                                          </p:stCondLst>
                                        </p:cTn>
                                        <p:tgtEl>
                                          <p:spTgt spid="5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7"/>
                                        </p:tgtEl>
                                      </p:cBhvr>
                                    </p:animEffect>
                                    <p:set>
                                      <p:cBhvr>
                                        <p:cTn id="101" dur="1" fill="hold">
                                          <p:stCondLst>
                                            <p:cond delay="499"/>
                                          </p:stCondLst>
                                        </p:cTn>
                                        <p:tgtEl>
                                          <p:spTgt spid="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
                                        </p:tgtEl>
                                      </p:cBhvr>
                                    </p:animEffect>
                                    <p:set>
                                      <p:cBhvr>
                                        <p:cTn id="107" dur="1" fill="hold">
                                          <p:stCondLst>
                                            <p:cond delay="499"/>
                                          </p:stCondLst>
                                        </p:cTn>
                                        <p:tgtEl>
                                          <p:spTgt spid="3"/>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56"/>
                                        </p:tgtEl>
                                      </p:cBhvr>
                                    </p:animEffect>
                                    <p:set>
                                      <p:cBhvr>
                                        <p:cTn id="110" dur="1" fill="hold">
                                          <p:stCondLst>
                                            <p:cond delay="499"/>
                                          </p:stCondLst>
                                        </p:cTn>
                                        <p:tgtEl>
                                          <p:spTgt spid="5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7"/>
                                        </p:tgtEl>
                                      </p:cBhvr>
                                    </p:animEffect>
                                    <p:set>
                                      <p:cBhvr>
                                        <p:cTn id="113" dur="1" fill="hold">
                                          <p:stCondLst>
                                            <p:cond delay="499"/>
                                          </p:stCondLst>
                                        </p:cTn>
                                        <p:tgtEl>
                                          <p:spTgt spid="57"/>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8"/>
                                        </p:tgtEl>
                                      </p:cBhvr>
                                    </p:animEffect>
                                    <p:set>
                                      <p:cBhvr>
                                        <p:cTn id="116" dur="1" fill="hold">
                                          <p:stCondLst>
                                            <p:cond delay="499"/>
                                          </p:stCondLst>
                                        </p:cTn>
                                        <p:tgtEl>
                                          <p:spTgt spid="58"/>
                                        </p:tgtEl>
                                        <p:attrNameLst>
                                          <p:attrName>style.visibility</p:attrName>
                                        </p:attrNameLst>
                                      </p:cBhvr>
                                      <p:to>
                                        <p:strVal val="hidden"/>
                                      </p:to>
                                    </p:set>
                                  </p:childTnLst>
                                </p:cTn>
                              </p:par>
                              <p:par>
                                <p:cTn id="117" presetID="2" presetClass="entr" presetSubtype="4" fill="hold" nodeType="withEffect">
                                  <p:stCondLst>
                                    <p:cond delay="100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1750" fill="hold"/>
                                        <p:tgtEl>
                                          <p:spTgt spid="6"/>
                                        </p:tgtEl>
                                        <p:attrNameLst>
                                          <p:attrName>ppt_x</p:attrName>
                                        </p:attrNameLst>
                                      </p:cBhvr>
                                      <p:tavLst>
                                        <p:tav tm="0">
                                          <p:val>
                                            <p:strVal val="#ppt_x"/>
                                          </p:val>
                                        </p:tav>
                                        <p:tav tm="100000">
                                          <p:val>
                                            <p:strVal val="#ppt_x"/>
                                          </p:val>
                                        </p:tav>
                                      </p:tavLst>
                                    </p:anim>
                                    <p:anim calcmode="lin" valueType="num">
                                      <p:cBhvr additive="base">
                                        <p:cTn id="120" dur="1750" fill="hold"/>
                                        <p:tgtEl>
                                          <p:spTgt spid="6"/>
                                        </p:tgtEl>
                                        <p:attrNameLst>
                                          <p:attrName>ppt_y</p:attrName>
                                        </p:attrNameLst>
                                      </p:cBhvr>
                                      <p:tavLst>
                                        <p:tav tm="0">
                                          <p:val>
                                            <p:strVal val="1+#ppt_h/2"/>
                                          </p:val>
                                        </p:tav>
                                        <p:tav tm="100000">
                                          <p:val>
                                            <p:strVal val="#ppt_y"/>
                                          </p:val>
                                        </p:tav>
                                      </p:tavLst>
                                    </p:anim>
                                  </p:childTnLst>
                                </p:cTn>
                              </p:par>
                              <p:par>
                                <p:cTn id="121" presetID="10" presetClass="entr" presetSubtype="0" fill="hold" grpId="0" nodeType="withEffect">
                                  <p:stCondLst>
                                    <p:cond delay="100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0" grpId="0"/>
      <p:bldP spid="20" grpId="1"/>
      <p:bldP spid="25" grpId="0"/>
      <p:bldP spid="25" grpId="1"/>
      <p:bldP spid="3" grpId="0"/>
      <p:bldP spid="3" grpId="1"/>
      <p:bldP spid="5" grpId="0"/>
      <p:bldP spid="5" grpId="1"/>
      <p:bldP spid="7" grpId="0"/>
      <p:bldP spid="7"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hidden="1">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2455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52"/>
                                        </p:tgtEl>
                                      </p:cBhvr>
                                    </p:animEffect>
                                    <p:set>
                                      <p:cBhvr>
                                        <p:cTn id="70" dur="1" fill="hold">
                                          <p:stCondLst>
                                            <p:cond delay="499"/>
                                          </p:stCondLst>
                                        </p:cTn>
                                        <p:tgtEl>
                                          <p:spTgt spid="52"/>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54"/>
                                        </p:tgtEl>
                                      </p:cBhvr>
                                    </p:animEffect>
                                    <p:set>
                                      <p:cBhvr>
                                        <p:cTn id="92" dur="1" fill="hold">
                                          <p:stCondLst>
                                            <p:cond delay="499"/>
                                          </p:stCondLst>
                                        </p:cTn>
                                        <p:tgtEl>
                                          <p:spTgt spid="5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
                                        </p:tgtEl>
                                      </p:cBhvr>
                                    </p:animEffect>
                                    <p:set>
                                      <p:cBhvr>
                                        <p:cTn id="101" dur="1" fill="hold">
                                          <p:stCondLst>
                                            <p:cond delay="499"/>
                                          </p:stCondLst>
                                        </p:cTn>
                                        <p:tgtEl>
                                          <p:spTgt spid="3"/>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56"/>
                                        </p:tgtEl>
                                      </p:cBhvr>
                                    </p:animEffect>
                                    <p:set>
                                      <p:cBhvr>
                                        <p:cTn id="104" dur="1" fill="hold">
                                          <p:stCondLst>
                                            <p:cond delay="499"/>
                                          </p:stCondLst>
                                        </p:cTn>
                                        <p:tgtEl>
                                          <p:spTgt spid="5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7"/>
                                        </p:tgtEl>
                                      </p:cBhvr>
                                    </p:animEffect>
                                    <p:set>
                                      <p:cBhvr>
                                        <p:cTn id="107" dur="1" fill="hold">
                                          <p:stCondLst>
                                            <p:cond delay="499"/>
                                          </p:stCondLst>
                                        </p:cTn>
                                        <p:tgtEl>
                                          <p:spTgt spid="5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58"/>
                                        </p:tgtEl>
                                      </p:cBhvr>
                                    </p:animEffect>
                                    <p:set>
                                      <p:cBhvr>
                                        <p:cTn id="110" dur="1" fill="hold">
                                          <p:stCondLst>
                                            <p:cond delay="499"/>
                                          </p:stCondLst>
                                        </p:cTn>
                                        <p:tgtEl>
                                          <p:spTgt spid="58"/>
                                        </p:tgtEl>
                                        <p:attrNameLst>
                                          <p:attrName>style.visibility</p:attrName>
                                        </p:attrNameLst>
                                      </p:cBhvr>
                                      <p:to>
                                        <p:strVal val="hidden"/>
                                      </p:to>
                                    </p:set>
                                  </p:childTnLst>
                                </p:cTn>
                              </p:par>
                              <p:par>
                                <p:cTn id="111" presetID="2" presetClass="entr" presetSubtype="4" fill="hold" nodeType="withEffect">
                                  <p:stCondLst>
                                    <p:cond delay="1000"/>
                                  </p:stCondLst>
                                  <p:childTnLst>
                                    <p:set>
                                      <p:cBhvr>
                                        <p:cTn id="112" dur="1" fill="hold">
                                          <p:stCondLst>
                                            <p:cond delay="0"/>
                                          </p:stCondLst>
                                        </p:cTn>
                                        <p:tgtEl>
                                          <p:spTgt spid="6"/>
                                        </p:tgtEl>
                                        <p:attrNameLst>
                                          <p:attrName>style.visibility</p:attrName>
                                        </p:attrNameLst>
                                      </p:cBhvr>
                                      <p:to>
                                        <p:strVal val="visible"/>
                                      </p:to>
                                    </p:set>
                                    <p:anim calcmode="lin" valueType="num">
                                      <p:cBhvr additive="base">
                                        <p:cTn id="113" dur="1750" fill="hold"/>
                                        <p:tgtEl>
                                          <p:spTgt spid="6"/>
                                        </p:tgtEl>
                                        <p:attrNameLst>
                                          <p:attrName>ppt_x</p:attrName>
                                        </p:attrNameLst>
                                      </p:cBhvr>
                                      <p:tavLst>
                                        <p:tav tm="0">
                                          <p:val>
                                            <p:strVal val="#ppt_x"/>
                                          </p:val>
                                        </p:tav>
                                        <p:tav tm="100000">
                                          <p:val>
                                            <p:strVal val="#ppt_x"/>
                                          </p:val>
                                        </p:tav>
                                      </p:tavLst>
                                    </p:anim>
                                    <p:anim calcmode="lin" valueType="num">
                                      <p:cBhvr additive="base">
                                        <p:cTn id="114" dur="1750" fill="hold"/>
                                        <p:tgtEl>
                                          <p:spTgt spid="6"/>
                                        </p:tgtEl>
                                        <p:attrNameLst>
                                          <p:attrName>ppt_y</p:attrName>
                                        </p:attrNameLst>
                                      </p:cBhvr>
                                      <p:tavLst>
                                        <p:tav tm="0">
                                          <p:val>
                                            <p:strVal val="1+#ppt_h/2"/>
                                          </p:val>
                                        </p:tav>
                                        <p:tav tm="100000">
                                          <p:val>
                                            <p:strVal val="#ppt_y"/>
                                          </p:val>
                                        </p:tav>
                                      </p:tavLst>
                                    </p:anim>
                                  </p:childTnLst>
                                </p:cTn>
                              </p:par>
                              <p:par>
                                <p:cTn id="115" presetID="10" presetClass="entr" presetSubtype="0" fill="hold" grpId="0" nodeType="withEffect">
                                  <p:stCondLst>
                                    <p:cond delay="100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0" grpId="0"/>
      <p:bldP spid="20" grpId="1"/>
      <p:bldP spid="23" grpId="0"/>
      <p:bldP spid="23" grpId="1"/>
      <p:bldP spid="25" grpId="0"/>
      <p:bldP spid="25" grpId="1"/>
      <p:bldP spid="3" grpId="0"/>
      <p:bldP spid="3"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hidden="1">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AND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hidden="1">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11632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52"/>
                                        </p:tgtEl>
                                      </p:cBhvr>
                                    </p:animEffect>
                                    <p:set>
                                      <p:cBhvr>
                                        <p:cTn id="67" dur="1" fill="hold">
                                          <p:stCondLst>
                                            <p:cond delay="499"/>
                                          </p:stCondLst>
                                        </p:cTn>
                                        <p:tgtEl>
                                          <p:spTgt spid="5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
                                        </p:tgtEl>
                                      </p:cBhvr>
                                    </p:animEffect>
                                    <p:set>
                                      <p:cBhvr>
                                        <p:cTn id="95" dur="1" fill="hold">
                                          <p:stCondLst>
                                            <p:cond delay="499"/>
                                          </p:stCondLst>
                                        </p:cTn>
                                        <p:tgtEl>
                                          <p:spTgt spid="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6"/>
                                        </p:tgtEl>
                                      </p:cBhvr>
                                    </p:animEffect>
                                    <p:set>
                                      <p:cBhvr>
                                        <p:cTn id="98" dur="1" fill="hold">
                                          <p:stCondLst>
                                            <p:cond delay="499"/>
                                          </p:stCondLst>
                                        </p:cTn>
                                        <p:tgtEl>
                                          <p:spTgt spid="5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7"/>
                                        </p:tgtEl>
                                      </p:cBhvr>
                                    </p:animEffect>
                                    <p:set>
                                      <p:cBhvr>
                                        <p:cTn id="101" dur="1" fill="hold">
                                          <p:stCondLst>
                                            <p:cond delay="499"/>
                                          </p:stCondLst>
                                        </p:cTn>
                                        <p:tgtEl>
                                          <p:spTgt spid="5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58"/>
                                        </p:tgtEl>
                                      </p:cBhvr>
                                    </p:animEffect>
                                    <p:set>
                                      <p:cBhvr>
                                        <p:cTn id="104" dur="1" fill="hold">
                                          <p:stCondLst>
                                            <p:cond delay="499"/>
                                          </p:stCondLst>
                                        </p:cTn>
                                        <p:tgtEl>
                                          <p:spTgt spid="58"/>
                                        </p:tgtEl>
                                        <p:attrNameLst>
                                          <p:attrName>style.visibility</p:attrName>
                                        </p:attrNameLst>
                                      </p:cBhvr>
                                      <p:to>
                                        <p:strVal val="hidden"/>
                                      </p:to>
                                    </p:set>
                                  </p:childTnLst>
                                </p:cTn>
                              </p:par>
                              <p:par>
                                <p:cTn id="105" presetID="2" presetClass="entr" presetSubtype="4" fill="hold" nodeType="withEffect">
                                  <p:stCondLst>
                                    <p:cond delay="100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1750" fill="hold"/>
                                        <p:tgtEl>
                                          <p:spTgt spid="6"/>
                                        </p:tgtEl>
                                        <p:attrNameLst>
                                          <p:attrName>ppt_x</p:attrName>
                                        </p:attrNameLst>
                                      </p:cBhvr>
                                      <p:tavLst>
                                        <p:tav tm="0">
                                          <p:val>
                                            <p:strVal val="#ppt_x"/>
                                          </p:val>
                                        </p:tav>
                                        <p:tav tm="100000">
                                          <p:val>
                                            <p:strVal val="#ppt_x"/>
                                          </p:val>
                                        </p:tav>
                                      </p:tavLst>
                                    </p:anim>
                                    <p:anim calcmode="lin" valueType="num">
                                      <p:cBhvr additive="base">
                                        <p:cTn id="108" dur="1750" fill="hold"/>
                                        <p:tgtEl>
                                          <p:spTgt spid="6"/>
                                        </p:tgtEl>
                                        <p:attrNameLst>
                                          <p:attrName>ppt_y</p:attrName>
                                        </p:attrNameLst>
                                      </p:cBhvr>
                                      <p:tavLst>
                                        <p:tav tm="0">
                                          <p:val>
                                            <p:strVal val="1+#ppt_h/2"/>
                                          </p:val>
                                        </p:tav>
                                        <p:tav tm="100000">
                                          <p:val>
                                            <p:strVal val="#ppt_y"/>
                                          </p:val>
                                        </p:tav>
                                      </p:tavLst>
                                    </p:anim>
                                  </p:childTnLst>
                                </p:cTn>
                              </p:par>
                              <p:par>
                                <p:cTn id="109" presetID="10" presetClass="entr" presetSubtype="0" fill="hold" grpId="0" nodeType="withEffect">
                                  <p:stCondLst>
                                    <p:cond delay="100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3" grpId="0"/>
      <p:bldP spid="23" grpId="1"/>
      <p:bldP spid="3" grpId="0"/>
      <p:bldP spid="3" grpId="1"/>
      <p:bldP spid="5" grpId="0"/>
      <p:bldP spid="5" grpId="1"/>
      <p:bldP spid="14" grpId="0"/>
      <p:bldP spid="14" grpId="1"/>
      <p:bldP spid="26" grpId="0"/>
      <p:bldP spid="26" grpId="1"/>
      <p:bldP spid="52" grpId="0"/>
      <p:bldP spid="52" grpId="1"/>
      <p:bldP spid="54" grpId="0"/>
      <p:bldP spid="54" grpId="1"/>
      <p:bldP spid="56" grpId="0"/>
      <p:bldP spid="56" grpId="1"/>
      <p:bldP spid="57" grpId="0"/>
      <p:bldP spid="57" grpId="1"/>
      <p:bldP spid="58" grpId="0"/>
      <p:bldP spid="58" grpId="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t>
            </a:r>
            <a:r>
              <a:rPr lang="en-US" sz="1400" b="1" dirty="0">
                <a:latin typeface="Tahoma"/>
                <a:cs typeface="Tahoma"/>
              </a:rPr>
              <a:t>AND</a:t>
            </a:r>
            <a:r>
              <a:rPr lang="en-US" sz="1400" dirty="0">
                <a:latin typeface="Tahoma"/>
                <a:cs typeface="Tahoma"/>
              </a:rPr>
              <a:t>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hidden="1">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1023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52"/>
                                        </p:tgtEl>
                                      </p:cBhvr>
                                    </p:animEffect>
                                    <p:set>
                                      <p:cBhvr>
                                        <p:cTn id="61" dur="1" fill="hold">
                                          <p:stCondLst>
                                            <p:cond delay="499"/>
                                          </p:stCondLst>
                                        </p:cTn>
                                        <p:tgtEl>
                                          <p:spTgt spid="52"/>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4"/>
                                        </p:tgtEl>
                                      </p:cBhvr>
                                    </p:animEffect>
                                    <p:set>
                                      <p:cBhvr>
                                        <p:cTn id="83" dur="1" fill="hold">
                                          <p:stCondLst>
                                            <p:cond delay="499"/>
                                          </p:stCondLst>
                                        </p:cTn>
                                        <p:tgtEl>
                                          <p:spTgt spid="5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58"/>
                                        </p:tgtEl>
                                      </p:cBhvr>
                                    </p:animEffect>
                                    <p:set>
                                      <p:cBhvr>
                                        <p:cTn id="92" dur="1" fill="hold">
                                          <p:stCondLst>
                                            <p:cond delay="499"/>
                                          </p:stCondLst>
                                        </p:cTn>
                                        <p:tgtEl>
                                          <p:spTgt spid="58"/>
                                        </p:tgtEl>
                                        <p:attrNameLst>
                                          <p:attrName>style.visibility</p:attrName>
                                        </p:attrNameLst>
                                      </p:cBhvr>
                                      <p:to>
                                        <p:strVal val="hidden"/>
                                      </p:to>
                                    </p:set>
                                  </p:childTnLst>
                                </p:cTn>
                              </p:par>
                              <p:par>
                                <p:cTn id="93" presetID="2" presetClass="entr" presetSubtype="4" fill="hold" nodeType="withEffect">
                                  <p:stCondLst>
                                    <p:cond delay="100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1750" fill="hold"/>
                                        <p:tgtEl>
                                          <p:spTgt spid="6"/>
                                        </p:tgtEl>
                                        <p:attrNameLst>
                                          <p:attrName>ppt_x</p:attrName>
                                        </p:attrNameLst>
                                      </p:cBhvr>
                                      <p:tavLst>
                                        <p:tav tm="0">
                                          <p:val>
                                            <p:strVal val="#ppt_x"/>
                                          </p:val>
                                        </p:tav>
                                        <p:tav tm="100000">
                                          <p:val>
                                            <p:strVal val="#ppt_x"/>
                                          </p:val>
                                        </p:tav>
                                      </p:tavLst>
                                    </p:anim>
                                    <p:anim calcmode="lin" valueType="num">
                                      <p:cBhvr additive="base">
                                        <p:cTn id="96" dur="1750" fill="hold"/>
                                        <p:tgtEl>
                                          <p:spTgt spid="6"/>
                                        </p:tgtEl>
                                        <p:attrNameLst>
                                          <p:attrName>ppt_y</p:attrName>
                                        </p:attrNameLst>
                                      </p:cBhvr>
                                      <p:tavLst>
                                        <p:tav tm="0">
                                          <p:val>
                                            <p:strVal val="1+#ppt_h/2"/>
                                          </p:val>
                                        </p:tav>
                                        <p:tav tm="100000">
                                          <p:val>
                                            <p:strVal val="#ppt_y"/>
                                          </p:val>
                                        </p:tav>
                                      </p:tavLst>
                                    </p:anim>
                                  </p:childTnLst>
                                </p:cTn>
                              </p:par>
                              <p:par>
                                <p:cTn id="97" presetID="10" presetClass="entr" presetSubtype="0" fill="hold" grpId="0" nodeType="withEffect">
                                  <p:stCondLst>
                                    <p:cond delay="100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3" grpId="0"/>
      <p:bldP spid="23" grpId="1"/>
      <p:bldP spid="25" grpId="0"/>
      <p:bldP spid="25" grpId="1"/>
      <p:bldP spid="5" grpId="0"/>
      <p:bldP spid="5" grpId="1"/>
      <p:bldP spid="26" grpId="0"/>
      <p:bldP spid="26" grpId="1"/>
      <p:bldP spid="52" grpId="0"/>
      <p:bldP spid="52" grpId="1"/>
      <p:bldP spid="54" grpId="0"/>
      <p:bldP spid="54" grpId="1"/>
      <p:bldP spid="57" grpId="0"/>
      <p:bldP spid="57" grpId="1"/>
      <p:bldP spid="58" grpId="0"/>
      <p:bldP spid="58" grpId="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284600" y="418212"/>
            <a:ext cx="398260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Table of Contents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ph sz="half" idx="2"/>
          </p:nvPr>
        </p:nvSpPr>
        <p:spPr>
          <a:xfrm>
            <a:off x="332800" y="965374"/>
            <a:ext cx="8478400" cy="4089580"/>
          </a:xfrm>
          <a:prstGeom prst="rect">
            <a:avLst/>
          </a:prstGeom>
        </p:spPr>
        <p:txBody>
          <a:bodyPr vert="horz" wrap="square" lIns="0" tIns="39369" rIns="0" bIns="0" numCol="2" rtlCol="0">
            <a:spAutoFit/>
          </a:bodyPr>
          <a:lstStyle/>
          <a:p>
            <a:pPr marL="355600" indent="-342900" algn="l">
              <a:spcBef>
                <a:spcPts val="309"/>
              </a:spcBef>
              <a:buClr>
                <a:srgbClr val="000000"/>
              </a:buClr>
              <a:buFont typeface="+mj-lt"/>
              <a:buAutoNum type="arabicPeriod"/>
              <a:tabLst>
                <a:tab pos="393065" algn="l"/>
                <a:tab pos="393700" algn="l"/>
              </a:tabLst>
            </a:pPr>
            <a:r>
              <a:rPr lang="en-US" sz="1600" u="none" spc="30" dirty="0">
                <a:solidFill>
                  <a:srgbClr val="000000"/>
                </a:solidFill>
                <a:latin typeface="+mj-lt"/>
              </a:rPr>
              <a:t>Introduction to STEM OPT Extension</a:t>
            </a:r>
            <a:r>
              <a:rPr lang="en-US" sz="1600" u="none" spc="35" dirty="0">
                <a:solidFill>
                  <a:srgbClr val="000000"/>
                </a:solidFill>
                <a:latin typeface="+mj-lt"/>
              </a:rPr>
              <a:t> </a:t>
            </a:r>
          </a:p>
          <a:p>
            <a:pPr marL="685800" lvl="1" indent="-228600" algn="l">
              <a:spcBef>
                <a:spcPts val="3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Understanding STEM OPT Extension</a:t>
            </a:r>
          </a:p>
          <a:p>
            <a:pPr marL="685800" lvl="1" indent="-228600" algn="l">
              <a:spcBef>
                <a:spcPts val="3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STEM OPT Extension Eligibility</a:t>
            </a:r>
          </a:p>
          <a:p>
            <a:pPr marL="685800" lvl="1" indent="-228600" algn="l">
              <a:spcBef>
                <a:spcPts val="3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Types of Allowable Employment</a:t>
            </a:r>
          </a:p>
          <a:p>
            <a:pPr marL="685800" lvl="1" indent="-228600" algn="l">
              <a:spcBef>
                <a:spcPts val="3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Third Party and Staffing Agencies</a:t>
            </a:r>
          </a:p>
          <a:p>
            <a:pPr lvl="1" algn="l">
              <a:spcBef>
                <a:spcPts val="309"/>
              </a:spcBef>
              <a:buClr>
                <a:srgbClr val="000000"/>
              </a:buClr>
              <a:tabLst>
                <a:tab pos="392113" algn="l"/>
                <a:tab pos="393700" algn="l"/>
                <a:tab pos="450850" algn="l"/>
              </a:tabLst>
            </a:pPr>
            <a:endParaRPr lang="en-US" sz="1600" u="none" spc="35" dirty="0">
              <a:solidFill>
                <a:srgbClr val="000000"/>
              </a:solidFill>
              <a:latin typeface="+mj-lt"/>
            </a:endParaRPr>
          </a:p>
          <a:p>
            <a:pPr marL="355600" indent="-342900" algn="l">
              <a:spcBef>
                <a:spcPts val="209"/>
              </a:spcBef>
              <a:buClr>
                <a:srgbClr val="000000"/>
              </a:buClr>
              <a:buFont typeface="+mj-lt"/>
              <a:buAutoNum type="arabicPeriod"/>
              <a:tabLst>
                <a:tab pos="393065" algn="l"/>
                <a:tab pos="393700" algn="l"/>
              </a:tabLst>
            </a:pPr>
            <a:r>
              <a:rPr lang="en-US" sz="1600" u="none" spc="30" dirty="0">
                <a:solidFill>
                  <a:srgbClr val="000000"/>
                </a:solidFill>
                <a:latin typeface="+mj-lt"/>
              </a:rPr>
              <a:t>Applying</a:t>
            </a:r>
            <a:r>
              <a:rPr lang="en-US" sz="1600" u="none" spc="-75" dirty="0">
                <a:solidFill>
                  <a:srgbClr val="000000"/>
                </a:solidFill>
                <a:latin typeface="+mj-lt"/>
              </a:rPr>
              <a:t> </a:t>
            </a:r>
            <a:r>
              <a:rPr lang="en-US" sz="1600" u="none" spc="45" dirty="0">
                <a:solidFill>
                  <a:srgbClr val="000000"/>
                </a:solidFill>
                <a:latin typeface="+mj-lt"/>
              </a:rPr>
              <a:t>for</a:t>
            </a:r>
            <a:r>
              <a:rPr lang="en-US" sz="1600" u="none" spc="-75" dirty="0">
                <a:solidFill>
                  <a:srgbClr val="000000"/>
                </a:solidFill>
                <a:latin typeface="+mj-lt"/>
              </a:rPr>
              <a:t> </a:t>
            </a:r>
            <a:r>
              <a:rPr lang="en-US" sz="1600" u="none" spc="40" dirty="0">
                <a:solidFill>
                  <a:srgbClr val="000000"/>
                </a:solidFill>
                <a:latin typeface="+mj-lt"/>
              </a:rPr>
              <a:t>the</a:t>
            </a:r>
            <a:r>
              <a:rPr lang="en-US" sz="1600" u="none" spc="-65" dirty="0">
                <a:solidFill>
                  <a:srgbClr val="000000"/>
                </a:solidFill>
                <a:latin typeface="+mj-lt"/>
              </a:rPr>
              <a:t> </a:t>
            </a:r>
            <a:r>
              <a:rPr lang="en-US" sz="1600" u="none" spc="20" dirty="0">
                <a:solidFill>
                  <a:srgbClr val="000000"/>
                </a:solidFill>
                <a:latin typeface="+mj-lt"/>
              </a:rPr>
              <a:t>STEM</a:t>
            </a:r>
            <a:r>
              <a:rPr lang="en-US" sz="1600" u="none" spc="-75" dirty="0">
                <a:solidFill>
                  <a:srgbClr val="000000"/>
                </a:solidFill>
                <a:latin typeface="+mj-lt"/>
              </a:rPr>
              <a:t> </a:t>
            </a:r>
            <a:r>
              <a:rPr lang="en-US" sz="1600" u="none" spc="30" dirty="0">
                <a:solidFill>
                  <a:srgbClr val="000000"/>
                </a:solidFill>
                <a:latin typeface="+mj-lt"/>
              </a:rPr>
              <a:t>OPT</a:t>
            </a:r>
            <a:r>
              <a:rPr lang="en-US" sz="1600" u="none" spc="-70" dirty="0">
                <a:solidFill>
                  <a:srgbClr val="000000"/>
                </a:solidFill>
                <a:latin typeface="+mj-lt"/>
              </a:rPr>
              <a:t> </a:t>
            </a:r>
            <a:r>
              <a:rPr lang="en-US" sz="1600" u="none" spc="35" dirty="0">
                <a:solidFill>
                  <a:srgbClr val="000000"/>
                </a:solidFill>
                <a:latin typeface="+mj-lt"/>
              </a:rPr>
              <a:t>Extension</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Application Timeline</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Application Process</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35" dirty="0">
                <a:solidFill>
                  <a:srgbClr val="000000"/>
                </a:solidFill>
                <a:latin typeface="+mj-lt"/>
              </a:rPr>
              <a:t>Completing the I-983</a:t>
            </a:r>
          </a:p>
          <a:p>
            <a:pPr marL="469900" lvl="1" algn="l">
              <a:spcBef>
                <a:spcPts val="209"/>
              </a:spcBef>
              <a:buClr>
                <a:srgbClr val="000000"/>
              </a:buClr>
              <a:tabLst>
                <a:tab pos="393065" algn="l"/>
                <a:tab pos="393700" algn="l"/>
              </a:tabLst>
            </a:pPr>
            <a:endParaRPr lang="en-US" sz="1600" u="none" spc="35" dirty="0">
              <a:solidFill>
                <a:srgbClr val="000000"/>
              </a:solidFill>
              <a:latin typeface="+mj-lt"/>
            </a:endParaRPr>
          </a:p>
          <a:p>
            <a:pPr marL="355600" indent="-342900" algn="l">
              <a:spcBef>
                <a:spcPts val="209"/>
              </a:spcBef>
              <a:buClr>
                <a:srgbClr val="000000"/>
              </a:buClr>
              <a:buFont typeface="+mj-lt"/>
              <a:buAutoNum type="arabicPeriod"/>
              <a:tabLst>
                <a:tab pos="393065" algn="l"/>
                <a:tab pos="393700" algn="l"/>
              </a:tabLst>
            </a:pPr>
            <a:r>
              <a:rPr lang="en-US" sz="1600" u="none" spc="45" dirty="0">
                <a:solidFill>
                  <a:srgbClr val="000000"/>
                </a:solidFill>
                <a:latin typeface="+mj-lt"/>
              </a:rPr>
              <a:t>Filing for STEM OPT Extension</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u="none" spc="45" dirty="0">
                <a:solidFill>
                  <a:srgbClr val="000000"/>
                </a:solidFill>
                <a:latin typeface="+mj-lt"/>
              </a:rPr>
              <a:t>Benefit of Filing the I-765 Online</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45" dirty="0">
                <a:solidFill>
                  <a:srgbClr val="000000"/>
                </a:solidFill>
                <a:latin typeface="+mj-lt"/>
              </a:rPr>
              <a:t>Gathering your Application Materials</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45" dirty="0">
                <a:solidFill>
                  <a:srgbClr val="000000"/>
                </a:solidFill>
                <a:latin typeface="+mj-lt"/>
              </a:rPr>
              <a:t>Completing the I-765 Online</a:t>
            </a:r>
          </a:p>
          <a:p>
            <a:pPr marL="685800" lvl="1" indent="-228600" algn="l">
              <a:spcBef>
                <a:spcPts val="209"/>
              </a:spcBef>
              <a:buClr>
                <a:srgbClr val="000000"/>
              </a:buClr>
              <a:buFont typeface="Arial" panose="020B0604020202020204" pitchFamily="34" charset="0"/>
              <a:buChar char="•"/>
              <a:tabLst>
                <a:tab pos="392113" algn="l"/>
                <a:tab pos="393700" algn="l"/>
                <a:tab pos="450850" algn="l"/>
              </a:tabLst>
            </a:pPr>
            <a:r>
              <a:rPr lang="en-US" sz="1400" spc="45" dirty="0">
                <a:solidFill>
                  <a:srgbClr val="000000"/>
                </a:solidFill>
                <a:latin typeface="+mj-lt"/>
              </a:rPr>
              <a:t>Filing Issues/RFE</a:t>
            </a:r>
            <a:endParaRPr lang="en-US" sz="1400" u="none" spc="45" dirty="0">
              <a:solidFill>
                <a:srgbClr val="000000"/>
              </a:solidFill>
              <a:latin typeface="+mj-lt"/>
            </a:endParaRPr>
          </a:p>
          <a:p>
            <a:pPr marL="355600" indent="-342900" algn="l">
              <a:spcBef>
                <a:spcPts val="209"/>
              </a:spcBef>
              <a:buClr>
                <a:srgbClr val="000000"/>
              </a:buClr>
              <a:buFont typeface="+mj-lt"/>
              <a:buAutoNum type="arabicPeriod"/>
              <a:tabLst>
                <a:tab pos="393065" algn="l"/>
                <a:tab pos="393700" algn="l"/>
              </a:tabLst>
            </a:pPr>
            <a:r>
              <a:rPr lang="en-US" sz="1600" u="none" spc="45" dirty="0">
                <a:solidFill>
                  <a:srgbClr val="000000"/>
                </a:solidFill>
                <a:latin typeface="+mj-lt"/>
              </a:rPr>
              <a:t>Maintaining Status on STEM Extension</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While STEM OPT Application is Pending</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STEM OPT Reporting Requirements</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u="none" spc="45" dirty="0">
                <a:solidFill>
                  <a:srgbClr val="000000"/>
                </a:solidFill>
                <a:latin typeface="+mj-lt"/>
              </a:rPr>
              <a:t>Unemployment</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u="none" spc="45" dirty="0">
                <a:solidFill>
                  <a:srgbClr val="000000"/>
                </a:solidFill>
                <a:latin typeface="+mj-lt"/>
              </a:rPr>
              <a:t>International Travel </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Renewing F-1 Visa</a:t>
            </a:r>
          </a:p>
          <a:p>
            <a:pPr marL="469900" lvl="1" algn="l">
              <a:spcBef>
                <a:spcPts val="209"/>
              </a:spcBef>
              <a:buClr>
                <a:srgbClr val="000000"/>
              </a:buClr>
              <a:tabLst>
                <a:tab pos="393065" algn="l"/>
                <a:tab pos="393700" algn="l"/>
              </a:tabLst>
            </a:pPr>
            <a:endParaRPr lang="en-US" sz="1600" u="none" spc="45" dirty="0">
              <a:solidFill>
                <a:srgbClr val="000000"/>
              </a:solidFill>
              <a:latin typeface="+mj-lt"/>
            </a:endParaRPr>
          </a:p>
          <a:p>
            <a:pPr marL="355600" indent="-342900" algn="l">
              <a:spcBef>
                <a:spcPts val="209"/>
              </a:spcBef>
              <a:buClr>
                <a:srgbClr val="000000"/>
              </a:buClr>
              <a:buFont typeface="+mj-lt"/>
              <a:buAutoNum type="arabicPeriod"/>
              <a:tabLst>
                <a:tab pos="393065" algn="l"/>
                <a:tab pos="393700" algn="l"/>
              </a:tabLst>
            </a:pPr>
            <a:r>
              <a:rPr lang="en-US" sz="1600" u="none" spc="45" dirty="0">
                <a:solidFill>
                  <a:srgbClr val="000000"/>
                </a:solidFill>
                <a:latin typeface="+mj-lt"/>
              </a:rPr>
              <a:t>Completing STEM Extension Period</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Changing Status to H1-B</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Cap-Gap Extension</a:t>
            </a:r>
          </a:p>
          <a:p>
            <a:pPr marL="685800" lvl="1" indent="-228600" algn="l">
              <a:spcBef>
                <a:spcPts val="209"/>
              </a:spcBef>
              <a:buClr>
                <a:srgbClr val="000000"/>
              </a:buClr>
              <a:buFont typeface="Arial" panose="020B0604020202020204" pitchFamily="34" charset="0"/>
              <a:buChar char="•"/>
              <a:tabLst>
                <a:tab pos="393065" algn="l"/>
                <a:tab pos="393700" algn="l"/>
              </a:tabLst>
            </a:pPr>
            <a:r>
              <a:rPr lang="en-US" sz="1400" spc="45" dirty="0">
                <a:solidFill>
                  <a:srgbClr val="000000"/>
                </a:solidFill>
                <a:latin typeface="+mj-lt"/>
              </a:rPr>
              <a:t>After STEM Extension and Grace Period</a:t>
            </a:r>
          </a:p>
          <a:p>
            <a:pPr marL="812800" lvl="1" indent="-342900" algn="l">
              <a:spcBef>
                <a:spcPts val="209"/>
              </a:spcBef>
              <a:buClr>
                <a:srgbClr val="000000"/>
              </a:buClr>
              <a:buFont typeface="Arial" panose="020B0604020202020204" pitchFamily="34" charset="0"/>
              <a:buChar char="•"/>
              <a:tabLst>
                <a:tab pos="393065" algn="l"/>
                <a:tab pos="393700" algn="l"/>
              </a:tabLst>
            </a:pPr>
            <a:endParaRPr lang="en-US" sz="1400" u="none" spc="45" dirty="0">
              <a:solidFill>
                <a:srgbClr val="000000"/>
              </a:solidFill>
              <a:latin typeface="+mj-lt"/>
            </a:endParaRPr>
          </a:p>
          <a:p>
            <a:pPr marL="812800" lvl="1" indent="-342900" algn="l">
              <a:spcBef>
                <a:spcPts val="209"/>
              </a:spcBef>
              <a:buClr>
                <a:srgbClr val="000000"/>
              </a:buClr>
              <a:buFont typeface="Arial" panose="020B0604020202020204" pitchFamily="34" charset="0"/>
              <a:buChar char="•"/>
              <a:tabLst>
                <a:tab pos="393065" algn="l"/>
                <a:tab pos="393700" algn="l"/>
              </a:tabLst>
            </a:pPr>
            <a:endParaRPr lang="en-US" sz="1600" u="none" spc="45" dirty="0">
              <a:solidFill>
                <a:srgbClr val="000000"/>
              </a:solidFill>
              <a:latin typeface="+mj-lt"/>
            </a:endParaRPr>
          </a:p>
          <a:p>
            <a:pPr marL="812800" lvl="1" indent="-342900" algn="l">
              <a:spcBef>
                <a:spcPts val="209"/>
              </a:spcBef>
              <a:buClr>
                <a:srgbClr val="000000"/>
              </a:buClr>
              <a:buFont typeface="Arial" panose="020B0604020202020204" pitchFamily="34" charset="0"/>
              <a:buChar char="•"/>
              <a:tabLst>
                <a:tab pos="393065" algn="l"/>
                <a:tab pos="393700" algn="l"/>
              </a:tabLst>
            </a:pPr>
            <a:endParaRPr lang="en-US" sz="1600" u="none" spc="45" dirty="0">
              <a:solidFill>
                <a:srgbClr val="000000"/>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t>
            </a:r>
            <a:r>
              <a:rPr lang="en-US" sz="1400" b="1" dirty="0">
                <a:latin typeface="Tahoma"/>
                <a:cs typeface="Tahoma"/>
              </a:rPr>
              <a:t>AND</a:t>
            </a:r>
            <a:r>
              <a:rPr lang="en-US" sz="1400" dirty="0">
                <a:latin typeface="Tahoma"/>
                <a:cs typeface="Tahoma"/>
              </a:rPr>
              <a:t> the associated CIP Code as listed on your I-20.</a:t>
            </a:r>
          </a:p>
        </p:txBody>
      </p:sp>
      <p:pic>
        <p:nvPicPr>
          <p:cNvPr id="24" name="Sec.9 Check Prior Degree" descr="Checkmark with solid fill" hidden="1">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25070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8"/>
                                        </p:tgtEl>
                                      </p:cBhvr>
                                    </p:animEffect>
                                    <p:set>
                                      <p:cBhvr>
                                        <p:cTn id="86" dur="1" fill="hold">
                                          <p:stCondLst>
                                            <p:cond delay="499"/>
                                          </p:stCondLst>
                                        </p:cTn>
                                        <p:tgtEl>
                                          <p:spTgt spid="58"/>
                                        </p:tgtEl>
                                        <p:attrNameLst>
                                          <p:attrName>style.visibility</p:attrName>
                                        </p:attrNameLst>
                                      </p:cBhvr>
                                      <p:to>
                                        <p:strVal val="hidden"/>
                                      </p:to>
                                    </p:set>
                                  </p:childTnLst>
                                </p:cTn>
                              </p:par>
                              <p:par>
                                <p:cTn id="87" presetID="2" presetClass="entr" presetSubtype="4" fill="hold" nodeType="withEffect">
                                  <p:stCondLst>
                                    <p:cond delay="100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1750" fill="hold"/>
                                        <p:tgtEl>
                                          <p:spTgt spid="6"/>
                                        </p:tgtEl>
                                        <p:attrNameLst>
                                          <p:attrName>ppt_x</p:attrName>
                                        </p:attrNameLst>
                                      </p:cBhvr>
                                      <p:tavLst>
                                        <p:tav tm="0">
                                          <p:val>
                                            <p:strVal val="#ppt_x"/>
                                          </p:val>
                                        </p:tav>
                                        <p:tav tm="100000">
                                          <p:val>
                                            <p:strVal val="#ppt_x"/>
                                          </p:val>
                                        </p:tav>
                                      </p:tavLst>
                                    </p:anim>
                                    <p:anim calcmode="lin" valueType="num">
                                      <p:cBhvr additive="base">
                                        <p:cTn id="90" dur="1750" fill="hold"/>
                                        <p:tgtEl>
                                          <p:spTgt spid="6"/>
                                        </p:tgtEl>
                                        <p:attrNameLst>
                                          <p:attrName>ppt_y</p:attrName>
                                        </p:attrNameLst>
                                      </p:cBhvr>
                                      <p:tavLst>
                                        <p:tav tm="0">
                                          <p:val>
                                            <p:strVal val="1+#ppt_h/2"/>
                                          </p:val>
                                        </p:tav>
                                        <p:tav tm="100000">
                                          <p:val>
                                            <p:strVal val="#ppt_y"/>
                                          </p:val>
                                        </p:tav>
                                      </p:tavLst>
                                    </p:anim>
                                  </p:childTnLst>
                                </p:cTn>
                              </p:par>
                              <p:par>
                                <p:cTn id="91" presetID="10" presetClass="entr" presetSubtype="0" fill="hold" grpId="0" nodeType="withEffect">
                                  <p:stCondLst>
                                    <p:cond delay="100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3" grpId="0"/>
      <p:bldP spid="23" grpId="1"/>
      <p:bldP spid="25" grpId="0"/>
      <p:bldP spid="25" grpId="1"/>
      <p:bldP spid="5" grpId="0"/>
      <p:bldP spid="5" grpId="1"/>
      <p:bldP spid="14" grpId="0"/>
      <p:bldP spid="14" grpId="1"/>
      <p:bldP spid="26" grpId="0"/>
      <p:bldP spid="26" grpId="1"/>
      <p:bldP spid="54" grpId="0"/>
      <p:bldP spid="54" grpId="1"/>
      <p:bldP spid="58" grpId="0"/>
      <p:bldP spid="58" grpId="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t>
            </a:r>
            <a:r>
              <a:rPr lang="en-US" sz="1400" b="1" dirty="0">
                <a:latin typeface="Tahoma"/>
                <a:cs typeface="Tahoma"/>
              </a:rPr>
              <a:t>AND</a:t>
            </a:r>
            <a:r>
              <a:rPr lang="en-US" sz="1400" dirty="0">
                <a:latin typeface="Tahoma"/>
                <a:cs typeface="Tahoma"/>
              </a:rPr>
              <a:t> the associated CIP Code as listed on your I-20.</a:t>
            </a:r>
          </a:p>
        </p:txBody>
      </p:sp>
      <p:pic>
        <p:nvPicPr>
          <p:cNvPr id="24" name="Sec.9 Check Prior Degree" descr="Checkmark with solid fill">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hidden="1">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hidden="1">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12547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par>
                                <p:cTn id="81" presetID="2" presetClass="entr" presetSubtype="4" fill="hold" nodeType="withEffect">
                                  <p:stCondLst>
                                    <p:cond delay="100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1750" fill="hold"/>
                                        <p:tgtEl>
                                          <p:spTgt spid="6"/>
                                        </p:tgtEl>
                                        <p:attrNameLst>
                                          <p:attrName>ppt_x</p:attrName>
                                        </p:attrNameLst>
                                      </p:cBhvr>
                                      <p:tavLst>
                                        <p:tav tm="0">
                                          <p:val>
                                            <p:strVal val="#ppt_x"/>
                                          </p:val>
                                        </p:tav>
                                        <p:tav tm="100000">
                                          <p:val>
                                            <p:strVal val="#ppt_x"/>
                                          </p:val>
                                        </p:tav>
                                      </p:tavLst>
                                    </p:anim>
                                    <p:anim calcmode="lin" valueType="num">
                                      <p:cBhvr additive="base">
                                        <p:cTn id="84" dur="1750" fill="hold"/>
                                        <p:tgtEl>
                                          <p:spTgt spid="6"/>
                                        </p:tgtEl>
                                        <p:attrNameLst>
                                          <p:attrName>ppt_y</p:attrName>
                                        </p:attrNameLst>
                                      </p:cBhvr>
                                      <p:tavLst>
                                        <p:tav tm="0">
                                          <p:val>
                                            <p:strVal val="1+#ppt_h/2"/>
                                          </p:val>
                                        </p:tav>
                                        <p:tav tm="100000">
                                          <p:val>
                                            <p:strVal val="#ppt_y"/>
                                          </p:val>
                                        </p:tav>
                                      </p:tavLst>
                                    </p:anim>
                                  </p:childTnLst>
                                </p:cTn>
                              </p:par>
                              <p:par>
                                <p:cTn id="85" presetID="10" presetClass="entr" presetSubtype="0" fill="hold" grpId="0" nodeType="withEffect">
                                  <p:stCondLst>
                                    <p:cond delay="100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3" grpId="0"/>
      <p:bldP spid="23" grpId="1"/>
      <p:bldP spid="25" grpId="0"/>
      <p:bldP spid="25" grpId="1"/>
      <p:bldP spid="5" grpId="0"/>
      <p:bldP spid="5" grpId="1"/>
      <p:bldP spid="14" grpId="0"/>
      <p:bldP spid="14" grpId="1"/>
      <p:bldP spid="52" grpId="0"/>
      <p:bldP spid="52" grpId="1"/>
      <p:bldP spid="54" grpId="0"/>
      <p:bldP spid="54" grpId="1"/>
      <p:bldP spid="58" grpId="0"/>
      <p:bldP spid="58" grpId="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983 Section 3" descr="A close-up of a document&#10;&#10;Description automatically generated" hidden="1">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pic>
        <p:nvPicPr>
          <p:cNvPr id="4" name="I-983 Section 1" descr="A close-up of a document&#10;&#10;Description automatically generated">
            <a:extLst>
              <a:ext uri="{FF2B5EF4-FFF2-40B4-BE49-F238E27FC236}">
                <a16:creationId xmlns:a16="http://schemas.microsoft.com/office/drawing/2014/main" id="{D77EE3B2-3C00-1D6C-DD60-DB85455105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799" y="819149"/>
            <a:ext cx="5138928" cy="6650377"/>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9200"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Slide Title I-983 Instructions">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10" name="Section 1 title">
            <a:extLst>
              <a:ext uri="{FF2B5EF4-FFF2-40B4-BE49-F238E27FC236}">
                <a16:creationId xmlns:a16="http://schemas.microsoft.com/office/drawing/2014/main" id="{723E3CB4-9E4C-C087-89BB-0EFBEBBE9137}"/>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1</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2" name="TB.1 Always Download" hidden="1">
            <a:extLst>
              <a:ext uri="{FF2B5EF4-FFF2-40B4-BE49-F238E27FC236}">
                <a16:creationId xmlns:a16="http://schemas.microsoft.com/office/drawing/2014/main" id="{8D5374CD-C30C-2948-8EEF-85D3A8004120}"/>
              </a:ext>
            </a:extLst>
          </p:cNvPr>
          <p:cNvSpPr txBox="1">
            <a:spLocks noGrp="1" noRot="1" noMove="1" noResize="1" noEditPoints="1" noAdjustHandles="1" noChangeArrowheads="1" noChangeShapeType="1"/>
          </p:cNvSpPr>
          <p:nvPr/>
        </p:nvSpPr>
        <p:spPr>
          <a:xfrm>
            <a:off x="350298" y="1885950"/>
            <a:ext cx="2980235" cy="1151597"/>
          </a:xfrm>
          <a:prstGeom prst="rect">
            <a:avLst/>
          </a:prstGeom>
          <a:noFill/>
        </p:spPr>
        <p:txBody>
          <a:bodyPr wrap="square">
            <a:spAutoFit/>
          </a:bodyPr>
          <a:lstStyle/>
          <a:p>
            <a:pPr marR="670560">
              <a:spcBef>
                <a:spcPts val="100"/>
              </a:spcBef>
            </a:pPr>
            <a:r>
              <a:rPr lang="en-US" sz="1400" spc="30" dirty="0">
                <a:latin typeface="Tahoma"/>
                <a:cs typeface="Tahoma"/>
              </a:rPr>
              <a:t>Always </a:t>
            </a:r>
            <a:r>
              <a:rPr lang="en-US" sz="1400" spc="60" dirty="0">
                <a:latin typeface="Tahoma"/>
                <a:cs typeface="Tahoma"/>
              </a:rPr>
              <a:t>downloa</a:t>
            </a:r>
            <a:r>
              <a:rPr lang="en-US" sz="1400" spc="70" dirty="0">
                <a:latin typeface="Tahoma"/>
                <a:cs typeface="Tahoma"/>
              </a:rPr>
              <a:t>d</a:t>
            </a:r>
            <a:r>
              <a:rPr lang="en-US" sz="1400" spc="-80" dirty="0">
                <a:latin typeface="Tahoma"/>
                <a:cs typeface="Tahoma"/>
              </a:rPr>
              <a:t> </a:t>
            </a:r>
            <a:r>
              <a:rPr lang="en-US" sz="1400" spc="35" dirty="0">
                <a:latin typeface="Tahoma"/>
                <a:cs typeface="Tahoma"/>
              </a:rPr>
              <a:t>the  </a:t>
            </a:r>
            <a:r>
              <a:rPr lang="en-US" sz="1400" spc="65" dirty="0">
                <a:latin typeface="Tahoma"/>
                <a:cs typeface="Tahoma"/>
              </a:rPr>
              <a:t>most </a:t>
            </a:r>
            <a:r>
              <a:rPr lang="en-US" sz="1400" spc="40" dirty="0">
                <a:latin typeface="Tahoma"/>
                <a:cs typeface="Tahoma"/>
              </a:rPr>
              <a:t>recent </a:t>
            </a:r>
            <a:r>
              <a:rPr lang="en-US" sz="1400" spc="60" dirty="0">
                <a:latin typeface="Tahoma"/>
                <a:cs typeface="Tahoma"/>
              </a:rPr>
              <a:t>Form</a:t>
            </a:r>
            <a:r>
              <a:rPr lang="en-US" sz="1400" spc="-90" dirty="0">
                <a:latin typeface="Tahoma"/>
                <a:cs typeface="Tahoma"/>
              </a:rPr>
              <a:t> </a:t>
            </a:r>
            <a:r>
              <a:rPr lang="en-US" sz="1400" spc="-25" dirty="0">
                <a:latin typeface="Tahoma"/>
                <a:cs typeface="Tahoma"/>
              </a:rPr>
              <a:t>I-983</a:t>
            </a:r>
            <a:endParaRPr lang="en-US" sz="1400" dirty="0">
              <a:latin typeface="Tahoma"/>
              <a:cs typeface="Tahoma"/>
            </a:endParaRPr>
          </a:p>
          <a:p>
            <a:pPr marR="670560">
              <a:spcBef>
                <a:spcPts val="100"/>
              </a:spcBef>
            </a:pPr>
            <a:endParaRPr lang="en-US" sz="12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1" name="TB.2 Use Clemson School Code" hidden="1">
            <a:extLst>
              <a:ext uri="{FF2B5EF4-FFF2-40B4-BE49-F238E27FC236}">
                <a16:creationId xmlns:a16="http://schemas.microsoft.com/office/drawing/2014/main" id="{06C89DB0-88C5-C764-E6EF-95A3A3FBAA73}"/>
              </a:ext>
            </a:extLst>
          </p:cNvPr>
          <p:cNvSpPr txBox="1">
            <a:spLocks noGrp="1" noRot="1" noMove="1" noResize="1" noEditPoints="1" noAdjustHandles="1" noChangeArrowheads="1" noChangeShapeType="1"/>
          </p:cNvSpPr>
          <p:nvPr/>
        </p:nvSpPr>
        <p:spPr>
          <a:xfrm>
            <a:off x="350298" y="1885950"/>
            <a:ext cx="2763556" cy="2462213"/>
          </a:xfrm>
          <a:prstGeom prst="rect">
            <a:avLst/>
          </a:prstGeom>
          <a:noFill/>
        </p:spPr>
        <p:txBody>
          <a:bodyPr wrap="square">
            <a:spAutoFit/>
          </a:bodyPr>
          <a:lstStyle/>
          <a:p>
            <a:pPr marL="12700" marR="5080"/>
            <a:r>
              <a:rPr lang="en-US" sz="1200" dirty="0">
                <a:latin typeface="Tahoma"/>
                <a:cs typeface="Tahoma"/>
              </a:rPr>
              <a:t>U</a:t>
            </a:r>
            <a:r>
              <a:rPr lang="en-US" sz="1400" spc="50" dirty="0">
                <a:latin typeface="Tahoma"/>
                <a:cs typeface="Tahoma"/>
              </a:rPr>
              <a:t>se </a:t>
            </a:r>
            <a:r>
              <a:rPr lang="en-US" sz="1400" spc="40" dirty="0">
                <a:latin typeface="Tahoma"/>
                <a:cs typeface="Tahoma"/>
              </a:rPr>
              <a:t>the </a:t>
            </a:r>
            <a:r>
              <a:rPr lang="en-US" sz="1400" spc="50" dirty="0">
                <a:latin typeface="Tahoma"/>
                <a:cs typeface="Tahoma"/>
              </a:rPr>
              <a:t>Clemson </a:t>
            </a:r>
            <a:r>
              <a:rPr lang="en-US" sz="1400" spc="40" dirty="0">
                <a:latin typeface="Tahoma"/>
                <a:cs typeface="Tahoma"/>
              </a:rPr>
              <a:t>school </a:t>
            </a:r>
            <a:r>
              <a:rPr lang="en-US" sz="1400" spc="45" dirty="0">
                <a:latin typeface="Tahoma"/>
                <a:cs typeface="Tahoma"/>
              </a:rPr>
              <a:t> code </a:t>
            </a:r>
            <a:r>
              <a:rPr lang="en-US" sz="1400" spc="55" dirty="0">
                <a:latin typeface="Tahoma"/>
                <a:cs typeface="Tahoma"/>
              </a:rPr>
              <a:t>found </a:t>
            </a:r>
            <a:r>
              <a:rPr lang="en-US" sz="1400" spc="70" dirty="0">
                <a:latin typeface="Tahoma"/>
                <a:cs typeface="Tahoma"/>
              </a:rPr>
              <a:t>on </a:t>
            </a:r>
            <a:r>
              <a:rPr lang="en-US" sz="1400" u="sng" spc="40" dirty="0">
                <a:latin typeface="Tahoma"/>
                <a:cs typeface="Tahoma"/>
              </a:rPr>
              <a:t>the ﬁrs</a:t>
            </a:r>
            <a:r>
              <a:rPr lang="en-US" sz="1400" spc="30" dirty="0">
                <a:latin typeface="Tahoma"/>
                <a:cs typeface="Tahoma"/>
              </a:rPr>
              <a:t>t pag</a:t>
            </a:r>
            <a:r>
              <a:rPr lang="en-US" sz="1400" spc="35" dirty="0">
                <a:latin typeface="Tahoma"/>
                <a:cs typeface="Tahoma"/>
              </a:rPr>
              <a:t>e</a:t>
            </a:r>
            <a:r>
              <a:rPr lang="en-US" sz="1400" spc="-70" dirty="0">
                <a:latin typeface="Tahoma"/>
                <a:cs typeface="Tahoma"/>
              </a:rPr>
              <a:t> </a:t>
            </a:r>
            <a:r>
              <a:rPr lang="en-US" sz="1400" spc="45" dirty="0">
                <a:latin typeface="Tahoma"/>
                <a:cs typeface="Tahoma"/>
              </a:rPr>
              <a:t>of</a:t>
            </a:r>
            <a:r>
              <a:rPr lang="en-US" sz="1400" spc="-65" dirty="0">
                <a:latin typeface="Tahoma"/>
                <a:cs typeface="Tahoma"/>
              </a:rPr>
              <a:t> </a:t>
            </a:r>
            <a:r>
              <a:rPr lang="en-US" sz="1400" spc="50" dirty="0">
                <a:latin typeface="Tahoma"/>
                <a:cs typeface="Tahoma"/>
              </a:rPr>
              <a:t>you</a:t>
            </a:r>
            <a:r>
              <a:rPr lang="en-US" sz="1400" spc="35" dirty="0">
                <a:latin typeface="Tahoma"/>
                <a:cs typeface="Tahoma"/>
              </a:rPr>
              <a:t>r</a:t>
            </a:r>
            <a:r>
              <a:rPr lang="en-US" sz="1400" spc="-70" dirty="0">
                <a:latin typeface="Tahoma"/>
                <a:cs typeface="Tahoma"/>
              </a:rPr>
              <a:t> </a:t>
            </a:r>
            <a:r>
              <a:rPr lang="en-US" sz="1400" spc="-30" dirty="0">
                <a:latin typeface="Tahoma"/>
                <a:cs typeface="Tahoma"/>
              </a:rPr>
              <a:t>I-2</a:t>
            </a:r>
            <a:r>
              <a:rPr lang="en-US" sz="1400" spc="-35" dirty="0">
                <a:latin typeface="Tahoma"/>
                <a:cs typeface="Tahoma"/>
              </a:rPr>
              <a:t>0</a:t>
            </a:r>
            <a:r>
              <a:rPr lang="en-US" sz="1400" spc="30" dirty="0">
                <a:latin typeface="Tahoma"/>
                <a:cs typeface="Tahoma"/>
              </a:rPr>
              <a:t>. </a:t>
            </a:r>
            <a:r>
              <a:rPr lang="en-US" sz="1400" spc="20" dirty="0">
                <a:latin typeface="Tahoma"/>
                <a:cs typeface="Tahoma"/>
              </a:rPr>
              <a:t>Each </a:t>
            </a:r>
            <a:r>
              <a:rPr lang="en-US" sz="1400" spc="25" dirty="0">
                <a:latin typeface="Tahoma"/>
                <a:cs typeface="Tahoma"/>
              </a:rPr>
              <a:t> </a:t>
            </a:r>
            <a:r>
              <a:rPr lang="en-US" sz="1400" spc="50" dirty="0">
                <a:latin typeface="Tahoma"/>
                <a:cs typeface="Tahoma"/>
              </a:rPr>
              <a:t>Clemson campus </a:t>
            </a:r>
            <a:r>
              <a:rPr lang="en-US" sz="1400" spc="40" dirty="0">
                <a:latin typeface="Tahoma"/>
                <a:cs typeface="Tahoma"/>
              </a:rPr>
              <a:t>has </a:t>
            </a:r>
            <a:r>
              <a:rPr lang="en-US" sz="1400" spc="35" dirty="0">
                <a:latin typeface="Tahoma"/>
                <a:cs typeface="Tahoma"/>
              </a:rPr>
              <a:t>a </a:t>
            </a:r>
            <a:r>
              <a:rPr lang="en-US" sz="1400" spc="40" dirty="0">
                <a:latin typeface="Tahoma"/>
                <a:cs typeface="Tahoma"/>
              </a:rPr>
              <a:t> </a:t>
            </a:r>
            <a:r>
              <a:rPr lang="en-US" sz="1400" spc="50" dirty="0">
                <a:latin typeface="Tahoma"/>
                <a:cs typeface="Tahoma"/>
              </a:rPr>
              <a:t>unique</a:t>
            </a:r>
            <a:r>
              <a:rPr lang="en-US" sz="1400" spc="-80" dirty="0">
                <a:latin typeface="Tahoma"/>
                <a:cs typeface="Tahoma"/>
              </a:rPr>
              <a:t> </a:t>
            </a:r>
            <a:r>
              <a:rPr lang="en-US" sz="1400" spc="45" dirty="0">
                <a:latin typeface="Tahoma"/>
                <a:cs typeface="Tahoma"/>
              </a:rPr>
              <a:t>school</a:t>
            </a:r>
            <a:r>
              <a:rPr lang="en-US" sz="1400" spc="-75" dirty="0">
                <a:latin typeface="Tahoma"/>
                <a:cs typeface="Tahoma"/>
              </a:rPr>
              <a:t> </a:t>
            </a:r>
            <a:r>
              <a:rPr lang="en-US" sz="1400" spc="20" dirty="0">
                <a:latin typeface="Tahoma"/>
                <a:cs typeface="Tahoma"/>
              </a:rPr>
              <a:t>code,</a:t>
            </a:r>
            <a:r>
              <a:rPr lang="en-US" sz="1400" spc="-70" dirty="0">
                <a:latin typeface="Tahoma"/>
                <a:cs typeface="Tahoma"/>
              </a:rPr>
              <a:t> </a:t>
            </a:r>
            <a:r>
              <a:rPr lang="en-US" sz="1400" spc="50" dirty="0">
                <a:latin typeface="Tahoma"/>
                <a:cs typeface="Tahoma"/>
              </a:rPr>
              <a:t>so</a:t>
            </a:r>
            <a:r>
              <a:rPr lang="en-US" sz="1400" spc="-75" dirty="0">
                <a:latin typeface="Tahoma"/>
                <a:cs typeface="Tahoma"/>
              </a:rPr>
              <a:t> </a:t>
            </a:r>
            <a:r>
              <a:rPr lang="en-US" sz="1400" spc="20" dirty="0">
                <a:latin typeface="Tahoma"/>
                <a:cs typeface="Tahoma"/>
              </a:rPr>
              <a:t>it</a:t>
            </a:r>
            <a:r>
              <a:rPr lang="en-US" sz="1400" spc="-80" dirty="0">
                <a:latin typeface="Tahoma"/>
                <a:cs typeface="Tahoma"/>
              </a:rPr>
              <a:t> </a:t>
            </a:r>
            <a:r>
              <a:rPr lang="en-US" sz="1400" spc="25" dirty="0">
                <a:latin typeface="Tahoma"/>
                <a:cs typeface="Tahoma"/>
              </a:rPr>
              <a:t>is </a:t>
            </a:r>
            <a:r>
              <a:rPr lang="en-US" sz="1400" spc="50" dirty="0">
                <a:latin typeface="Tahoma"/>
                <a:cs typeface="Tahoma"/>
              </a:rPr>
              <a:t>important</a:t>
            </a:r>
            <a:r>
              <a:rPr lang="en-US" sz="1400" spc="-90" dirty="0">
                <a:latin typeface="Tahoma"/>
                <a:cs typeface="Tahoma"/>
              </a:rPr>
              <a:t> </a:t>
            </a:r>
            <a:r>
              <a:rPr lang="en-US" sz="1400" spc="30" dirty="0">
                <a:latin typeface="Tahoma"/>
                <a:cs typeface="Tahoma"/>
              </a:rPr>
              <a:t>review</a:t>
            </a:r>
            <a:r>
              <a:rPr lang="en-US" sz="1400" spc="-85" dirty="0">
                <a:latin typeface="Tahoma"/>
                <a:cs typeface="Tahoma"/>
              </a:rPr>
              <a:t> </a:t>
            </a:r>
            <a:r>
              <a:rPr lang="en-US" sz="1400" spc="45" dirty="0">
                <a:latin typeface="Tahoma"/>
                <a:cs typeface="Tahoma"/>
              </a:rPr>
              <a:t>your</a:t>
            </a:r>
            <a:r>
              <a:rPr lang="en-US" sz="1400" spc="-85" dirty="0">
                <a:latin typeface="Tahoma"/>
                <a:cs typeface="Tahoma"/>
              </a:rPr>
              <a:t> </a:t>
            </a:r>
            <a:r>
              <a:rPr lang="en-US" sz="1400" spc="-35" dirty="0">
                <a:latin typeface="Tahoma"/>
                <a:cs typeface="Tahoma"/>
              </a:rPr>
              <a:t>I-20 </a:t>
            </a:r>
            <a:r>
              <a:rPr lang="en-US" sz="1400" spc="-360" dirty="0">
                <a:latin typeface="Tahoma"/>
                <a:cs typeface="Tahoma"/>
              </a:rPr>
              <a:t> </a:t>
            </a:r>
            <a:r>
              <a:rPr lang="en-US" sz="1400" spc="45" dirty="0">
                <a:latin typeface="Tahoma"/>
                <a:cs typeface="Tahoma"/>
              </a:rPr>
              <a:t>before </a:t>
            </a:r>
            <a:r>
              <a:rPr lang="en-US" sz="1400" spc="40" dirty="0">
                <a:latin typeface="Tahoma"/>
                <a:cs typeface="Tahoma"/>
              </a:rPr>
              <a:t>completing </a:t>
            </a:r>
            <a:r>
              <a:rPr lang="en-US" sz="1400" spc="30" dirty="0">
                <a:latin typeface="Tahoma"/>
                <a:cs typeface="Tahoma"/>
              </a:rPr>
              <a:t>this </a:t>
            </a:r>
            <a:r>
              <a:rPr lang="en-US" sz="1400" spc="35" dirty="0">
                <a:latin typeface="Tahoma"/>
                <a:cs typeface="Tahoma"/>
              </a:rPr>
              <a:t> </a:t>
            </a:r>
            <a:r>
              <a:rPr lang="en-US" sz="1400" spc="25" dirty="0">
                <a:latin typeface="Tahoma"/>
                <a:cs typeface="Tahoma"/>
              </a:rPr>
              <a:t>section.</a:t>
            </a:r>
          </a:p>
          <a:p>
            <a:pPr marL="12700" marR="5080"/>
            <a:endParaRPr lang="en-US" sz="1400" spc="25" dirty="0">
              <a:latin typeface="Tahoma"/>
              <a:cs typeface="Tahoma"/>
            </a:endParaRPr>
          </a:p>
          <a:p>
            <a:pPr marL="12700" marR="5080"/>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3" name="TB.3 STEM Degree Diff School" hidden="1">
            <a:extLst>
              <a:ext uri="{FF2B5EF4-FFF2-40B4-BE49-F238E27FC236}">
                <a16:creationId xmlns:a16="http://schemas.microsoft.com/office/drawing/2014/main" id="{D848CD3F-D613-6F40-F476-E91738B208F3}"/>
              </a:ext>
            </a:extLst>
          </p:cNvPr>
          <p:cNvSpPr txBox="1">
            <a:spLocks noGrp="1" noRot="1" noMove="1" noResize="1" noEditPoints="1" noAdjustHandles="1" noChangeArrowheads="1" noChangeShapeType="1"/>
          </p:cNvSpPr>
          <p:nvPr/>
        </p:nvSpPr>
        <p:spPr>
          <a:xfrm>
            <a:off x="350298" y="1885950"/>
            <a:ext cx="2101152" cy="2031325"/>
          </a:xfrm>
          <a:prstGeom prst="rect">
            <a:avLst/>
          </a:prstGeom>
          <a:noFill/>
        </p:spPr>
        <p:txBody>
          <a:bodyPr wrap="square">
            <a:spAutoFit/>
          </a:bodyPr>
          <a:lstStyle/>
          <a:p>
            <a:pPr marL="12700" marR="5080"/>
            <a:r>
              <a:rPr lang="en-US" sz="1400" spc="-65" dirty="0">
                <a:latin typeface="Tahoma"/>
                <a:cs typeface="Tahoma"/>
              </a:rPr>
              <a:t>I</a:t>
            </a:r>
            <a:r>
              <a:rPr lang="en-US" sz="1400" spc="-50" dirty="0">
                <a:latin typeface="Tahoma"/>
                <a:cs typeface="Tahoma"/>
              </a:rPr>
              <a:t>f</a:t>
            </a:r>
            <a:r>
              <a:rPr lang="en-US" sz="1400" spc="-80" dirty="0">
                <a:latin typeface="Tahoma"/>
                <a:cs typeface="Tahoma"/>
              </a:rPr>
              <a:t> </a:t>
            </a:r>
            <a:r>
              <a:rPr lang="en-US" sz="1400" spc="60" dirty="0">
                <a:latin typeface="Tahoma"/>
                <a:cs typeface="Tahoma"/>
              </a:rPr>
              <a:t>you</a:t>
            </a:r>
            <a:r>
              <a:rPr lang="en-US" sz="1400" spc="40" dirty="0">
                <a:latin typeface="Tahoma"/>
                <a:cs typeface="Tahoma"/>
              </a:rPr>
              <a:t>r</a:t>
            </a:r>
            <a:r>
              <a:rPr lang="en-US" sz="1400" spc="-80" dirty="0">
                <a:latin typeface="Tahoma"/>
                <a:cs typeface="Tahoma"/>
              </a:rPr>
              <a:t> </a:t>
            </a:r>
            <a:r>
              <a:rPr lang="en-US" sz="1400" spc="20" dirty="0">
                <a:latin typeface="Tahoma"/>
                <a:cs typeface="Tahoma"/>
              </a:rPr>
              <a:t>STE</a:t>
            </a:r>
            <a:r>
              <a:rPr lang="en-US" sz="1400" spc="35" dirty="0">
                <a:latin typeface="Tahoma"/>
                <a:cs typeface="Tahoma"/>
              </a:rPr>
              <a:t>M</a:t>
            </a:r>
            <a:r>
              <a:rPr lang="en-US" sz="1400" spc="-80" dirty="0">
                <a:latin typeface="Tahoma"/>
                <a:cs typeface="Tahoma"/>
              </a:rPr>
              <a:t> </a:t>
            </a:r>
            <a:r>
              <a:rPr lang="en-US" sz="1400" spc="45" dirty="0">
                <a:latin typeface="Tahoma"/>
                <a:cs typeface="Tahoma"/>
              </a:rPr>
              <a:t>Degree</a:t>
            </a:r>
            <a:r>
              <a:rPr lang="en-US" sz="1400" spc="-75" dirty="0">
                <a:latin typeface="Tahoma"/>
                <a:cs typeface="Tahoma"/>
              </a:rPr>
              <a:t> </a:t>
            </a:r>
            <a:r>
              <a:rPr lang="en-US" sz="1400" spc="20" dirty="0">
                <a:latin typeface="Tahoma"/>
                <a:cs typeface="Tahoma"/>
              </a:rPr>
              <a:t>i</a:t>
            </a:r>
            <a:r>
              <a:rPr lang="en-US" sz="1400" spc="50" dirty="0">
                <a:latin typeface="Tahoma"/>
                <a:cs typeface="Tahoma"/>
              </a:rPr>
              <a:t>s</a:t>
            </a:r>
            <a:r>
              <a:rPr lang="en-US" sz="1400" spc="-80" dirty="0">
                <a:latin typeface="Tahoma"/>
                <a:cs typeface="Tahoma"/>
              </a:rPr>
              <a:t> </a:t>
            </a:r>
            <a:r>
              <a:rPr lang="en-US" sz="1400" spc="55" dirty="0">
                <a:latin typeface="Tahoma"/>
                <a:cs typeface="Tahoma"/>
              </a:rPr>
              <a:t>fro</a:t>
            </a:r>
            <a:r>
              <a:rPr lang="en-US" sz="1400" spc="125" dirty="0">
                <a:latin typeface="Tahoma"/>
                <a:cs typeface="Tahoma"/>
              </a:rPr>
              <a:t>m</a:t>
            </a:r>
            <a:r>
              <a:rPr lang="en-US" sz="1400" spc="-80" dirty="0">
                <a:latin typeface="Tahoma"/>
                <a:cs typeface="Tahoma"/>
              </a:rPr>
              <a:t> </a:t>
            </a:r>
            <a:r>
              <a:rPr lang="en-US" sz="1400" spc="40" dirty="0">
                <a:latin typeface="Tahoma"/>
                <a:cs typeface="Tahoma"/>
              </a:rPr>
              <a:t>a</a:t>
            </a:r>
            <a:r>
              <a:rPr lang="en-US" sz="1400" spc="-80" dirty="0">
                <a:latin typeface="Tahoma"/>
                <a:cs typeface="Tahoma"/>
              </a:rPr>
              <a:t> </a:t>
            </a:r>
            <a:r>
              <a:rPr lang="en-US" sz="1400" spc="50" dirty="0">
                <a:latin typeface="Tahoma"/>
                <a:cs typeface="Tahoma"/>
              </a:rPr>
              <a:t>diﬀerent  school </a:t>
            </a:r>
            <a:r>
              <a:rPr lang="en-US" sz="1400" spc="10" dirty="0">
                <a:latin typeface="Tahoma"/>
                <a:cs typeface="Tahoma"/>
              </a:rPr>
              <a:t>(NOT </a:t>
            </a:r>
            <a:r>
              <a:rPr lang="en-US" sz="1400" spc="20" dirty="0">
                <a:latin typeface="Tahoma"/>
                <a:cs typeface="Tahoma"/>
              </a:rPr>
              <a:t>Clemson), </a:t>
            </a:r>
            <a:r>
              <a:rPr lang="en-US" sz="1400" spc="50" dirty="0">
                <a:latin typeface="Tahoma"/>
                <a:cs typeface="Tahoma"/>
              </a:rPr>
              <a:t>you </a:t>
            </a:r>
            <a:r>
              <a:rPr lang="en-US" sz="1400" spc="30" dirty="0">
                <a:latin typeface="Tahoma"/>
                <a:cs typeface="Tahoma"/>
              </a:rPr>
              <a:t>will </a:t>
            </a:r>
            <a:r>
              <a:rPr lang="en-US" sz="1400" spc="60" dirty="0">
                <a:latin typeface="Tahoma"/>
                <a:cs typeface="Tahoma"/>
              </a:rPr>
              <a:t>need </a:t>
            </a:r>
            <a:r>
              <a:rPr lang="en-US" sz="1400" spc="50" dirty="0">
                <a:latin typeface="Tahoma"/>
                <a:cs typeface="Tahoma"/>
              </a:rPr>
              <a:t>to </a:t>
            </a:r>
            <a:r>
              <a:rPr lang="en-US" sz="1400" spc="-425" dirty="0">
                <a:latin typeface="Tahoma"/>
                <a:cs typeface="Tahoma"/>
              </a:rPr>
              <a:t> </a:t>
            </a:r>
            <a:r>
              <a:rPr lang="en-US" sz="1400" spc="45" dirty="0">
                <a:latin typeface="Tahoma"/>
                <a:cs typeface="Tahoma"/>
              </a:rPr>
              <a:t>enter</a:t>
            </a:r>
            <a:r>
              <a:rPr lang="en-US" sz="1400" spc="-80" dirty="0">
                <a:latin typeface="Tahoma"/>
                <a:cs typeface="Tahoma"/>
              </a:rPr>
              <a:t> </a:t>
            </a:r>
            <a:r>
              <a:rPr lang="en-US" sz="1400" spc="45" dirty="0">
                <a:latin typeface="Tahoma"/>
                <a:cs typeface="Tahoma"/>
              </a:rPr>
              <a:t>the</a:t>
            </a:r>
            <a:r>
              <a:rPr lang="en-US" sz="1400" spc="-75" dirty="0">
                <a:latin typeface="Tahoma"/>
                <a:cs typeface="Tahoma"/>
              </a:rPr>
              <a:t> </a:t>
            </a:r>
            <a:r>
              <a:rPr lang="en-US" sz="1400" spc="70" dirty="0">
                <a:latin typeface="Tahoma"/>
                <a:cs typeface="Tahoma"/>
              </a:rPr>
              <a:t>name</a:t>
            </a:r>
            <a:r>
              <a:rPr lang="en-US" sz="1400" spc="-80" dirty="0">
                <a:latin typeface="Tahoma"/>
                <a:cs typeface="Tahoma"/>
              </a:rPr>
              <a:t> </a:t>
            </a:r>
            <a:r>
              <a:rPr lang="en-US" sz="1400" spc="55" dirty="0">
                <a:latin typeface="Tahoma"/>
                <a:cs typeface="Tahoma"/>
              </a:rPr>
              <a:t>of</a:t>
            </a:r>
            <a:r>
              <a:rPr lang="en-US" sz="1400" spc="-75" dirty="0">
                <a:latin typeface="Tahoma"/>
                <a:cs typeface="Tahoma"/>
              </a:rPr>
              <a:t> </a:t>
            </a:r>
            <a:r>
              <a:rPr lang="en-US" sz="1400" spc="45" dirty="0">
                <a:latin typeface="Tahoma"/>
                <a:cs typeface="Tahoma"/>
              </a:rPr>
              <a:t>the</a:t>
            </a:r>
            <a:r>
              <a:rPr lang="en-US" sz="1400" spc="-75" dirty="0">
                <a:latin typeface="Tahoma"/>
                <a:cs typeface="Tahoma"/>
              </a:rPr>
              <a:t> </a:t>
            </a:r>
            <a:r>
              <a:rPr lang="en-US" sz="1400" spc="50" dirty="0">
                <a:latin typeface="Tahoma"/>
                <a:cs typeface="Tahoma"/>
              </a:rPr>
              <a:t>school</a:t>
            </a:r>
            <a:r>
              <a:rPr lang="en-US" sz="1400" spc="-75" dirty="0">
                <a:latin typeface="Tahoma"/>
                <a:cs typeface="Tahoma"/>
              </a:rPr>
              <a:t> </a:t>
            </a:r>
            <a:r>
              <a:rPr lang="en-US" sz="1400" spc="50" dirty="0">
                <a:latin typeface="Tahoma"/>
                <a:cs typeface="Tahoma"/>
              </a:rPr>
              <a:t>where</a:t>
            </a:r>
            <a:r>
              <a:rPr lang="en-US" sz="1400" spc="-80" dirty="0">
                <a:latin typeface="Tahoma"/>
                <a:cs typeface="Tahoma"/>
              </a:rPr>
              <a:t> </a:t>
            </a:r>
            <a:r>
              <a:rPr lang="en-US" sz="1400" spc="50" dirty="0">
                <a:latin typeface="Tahoma"/>
                <a:cs typeface="Tahoma"/>
              </a:rPr>
              <a:t>you </a:t>
            </a:r>
            <a:r>
              <a:rPr lang="en-US" sz="1400" spc="-420" dirty="0">
                <a:latin typeface="Tahoma"/>
                <a:cs typeface="Tahoma"/>
              </a:rPr>
              <a:t> </a:t>
            </a:r>
            <a:r>
              <a:rPr lang="en-US" sz="1400" spc="60" dirty="0">
                <a:latin typeface="Tahoma"/>
                <a:cs typeface="Tahoma"/>
              </a:rPr>
              <a:t>obtained</a:t>
            </a:r>
            <a:r>
              <a:rPr lang="en-US" sz="1400" spc="-80" dirty="0">
                <a:latin typeface="Tahoma"/>
                <a:cs typeface="Tahoma"/>
              </a:rPr>
              <a:t> </a:t>
            </a:r>
            <a:r>
              <a:rPr lang="en-US" sz="1400" spc="55" dirty="0">
                <a:latin typeface="Tahoma"/>
                <a:cs typeface="Tahoma"/>
              </a:rPr>
              <a:t>your</a:t>
            </a:r>
            <a:r>
              <a:rPr lang="en-US" sz="1400" spc="280" dirty="0">
                <a:latin typeface="Tahoma"/>
                <a:cs typeface="Tahoma"/>
              </a:rPr>
              <a:t> </a:t>
            </a:r>
            <a:r>
              <a:rPr lang="en-US" sz="1400" spc="25" dirty="0">
                <a:latin typeface="Tahoma"/>
                <a:cs typeface="Tahoma"/>
              </a:rPr>
              <a:t>STEM</a:t>
            </a:r>
            <a:r>
              <a:rPr lang="en-US" sz="1400" spc="-85" dirty="0">
                <a:latin typeface="Tahoma"/>
                <a:cs typeface="Tahoma"/>
              </a:rPr>
              <a:t> </a:t>
            </a:r>
            <a:r>
              <a:rPr lang="en-US" sz="1400" spc="25" dirty="0">
                <a:latin typeface="Tahoma"/>
                <a:cs typeface="Tahoma"/>
              </a:rPr>
              <a:t>degree.</a:t>
            </a:r>
            <a:endParaRPr lang="en-US" sz="1400" dirty="0">
              <a:latin typeface="Tahoma"/>
              <a:cs typeface="Tahoma"/>
            </a:endParaRPr>
          </a:p>
          <a:p>
            <a:pPr marL="12700" marR="5080">
              <a:lnSpc>
                <a:spcPct val="100000"/>
              </a:lnSpc>
            </a:pPr>
            <a:endParaRPr lang="en-US" sz="1400" dirty="0">
              <a:latin typeface="Tahoma"/>
              <a:cs typeface="Tahoma"/>
            </a:endParaRPr>
          </a:p>
          <a:p>
            <a:pPr marL="12700" marR="5080">
              <a:lnSpc>
                <a:spcPct val="100000"/>
              </a:lnSpc>
            </a:pPr>
            <a:endParaRPr lang="en-US" sz="1400" dirty="0">
              <a:latin typeface="Tahoma"/>
              <a:cs typeface="Tahoma"/>
            </a:endParaRPr>
          </a:p>
        </p:txBody>
      </p:sp>
      <p:sp>
        <p:nvSpPr>
          <p:cNvPr id="15" name="Sec.1 Doc Dates">
            <a:extLst>
              <a:ext uri="{FF2B5EF4-FFF2-40B4-BE49-F238E27FC236}">
                <a16:creationId xmlns:a16="http://schemas.microsoft.com/office/drawing/2014/main" id="{D9520A0C-208B-3C5E-A1B3-7C22F973EAD6}"/>
              </a:ext>
            </a:extLst>
          </p:cNvPr>
          <p:cNvSpPr>
            <a:spLocks noGrp="1" noRot="1" noMove="1" noResize="1" noEditPoints="1" noAdjustHandles="1" noChangeArrowheads="1" noChangeShapeType="1"/>
          </p:cNvSpPr>
          <p:nvPr/>
        </p:nvSpPr>
        <p:spPr>
          <a:xfrm>
            <a:off x="7543800" y="971550"/>
            <a:ext cx="1143000" cy="457200"/>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c.2A Name of Rec School">
            <a:extLst>
              <a:ext uri="{FF2B5EF4-FFF2-40B4-BE49-F238E27FC236}">
                <a16:creationId xmlns:a16="http://schemas.microsoft.com/office/drawing/2014/main" id="{404A4955-0722-6434-4A3D-1263F5ABF80C}"/>
              </a:ext>
            </a:extLst>
          </p:cNvPr>
          <p:cNvSpPr>
            <a:spLocks noGrp="1" noRot="1" noMove="1" noResize="1" noEditPoints="1" noAdjustHandles="1" noChangeArrowheads="1" noChangeShapeType="1"/>
          </p:cNvSpPr>
          <p:nvPr/>
        </p:nvSpPr>
        <p:spPr>
          <a:xfrm>
            <a:off x="4032556" y="2135446"/>
            <a:ext cx="1149165" cy="401707"/>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c.2B School Code">
            <a:extLst>
              <a:ext uri="{FF2B5EF4-FFF2-40B4-BE49-F238E27FC236}">
                <a16:creationId xmlns:a16="http://schemas.microsoft.com/office/drawing/2014/main" id="{372E2DA7-13CD-6538-D71E-AD44D6BE9D48}"/>
              </a:ext>
            </a:extLst>
          </p:cNvPr>
          <p:cNvSpPr>
            <a:spLocks noGrp="1" noRot="1" noMove="1" noResize="1" noEditPoints="1" noAdjustHandles="1" noChangeArrowheads="1" noChangeShapeType="1"/>
          </p:cNvSpPr>
          <p:nvPr/>
        </p:nvSpPr>
        <p:spPr>
          <a:xfrm>
            <a:off x="6302458" y="2135135"/>
            <a:ext cx="2266772"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ec.3 Name where Degree earned">
            <a:extLst>
              <a:ext uri="{FF2B5EF4-FFF2-40B4-BE49-F238E27FC236}">
                <a16:creationId xmlns:a16="http://schemas.microsoft.com/office/drawing/2014/main" id="{8541737C-F887-BD02-A614-303F6D5DFE17}"/>
              </a:ext>
            </a:extLst>
          </p:cNvPr>
          <p:cNvSpPr>
            <a:spLocks noGrp="1" noRot="1" noMove="1" noResize="1" noEditPoints="1" noAdjustHandles="1" noChangeArrowheads="1" noChangeShapeType="1"/>
          </p:cNvSpPr>
          <p:nvPr/>
        </p:nvSpPr>
        <p:spPr>
          <a:xfrm>
            <a:off x="5181721" y="2135446"/>
            <a:ext cx="1120738" cy="390831"/>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ec.6 STEM Req. Dates">
            <a:extLst>
              <a:ext uri="{FF2B5EF4-FFF2-40B4-BE49-F238E27FC236}">
                <a16:creationId xmlns:a16="http://schemas.microsoft.com/office/drawing/2014/main" id="{407639BD-135C-9BBF-A497-765767D3D8CF}"/>
              </a:ext>
            </a:extLst>
          </p:cNvPr>
          <p:cNvSpPr txBox="1">
            <a:spLocks noGrp="1" noRot="1" noMove="1" noResize="1" noEditPoints="1" noAdjustHandles="1" noChangeArrowheads="1" noChangeShapeType="1"/>
          </p:cNvSpPr>
          <p:nvPr/>
        </p:nvSpPr>
        <p:spPr>
          <a:xfrm>
            <a:off x="7239000" y="2560383"/>
            <a:ext cx="685800" cy="338554"/>
          </a:xfrm>
          <a:prstGeom prst="rect">
            <a:avLst/>
          </a:prstGeom>
          <a:noFill/>
        </p:spPr>
        <p:txBody>
          <a:bodyPr wrap="square" rtlCol="0">
            <a:spAutoFit/>
          </a:bodyPr>
          <a:lstStyle/>
          <a:p>
            <a:r>
              <a:rPr lang="en-US" sz="800" b="1" dirty="0">
                <a:solidFill>
                  <a:srgbClr val="F56600"/>
                </a:solidFill>
              </a:rPr>
              <a:t>12/21/2023</a:t>
            </a:r>
          </a:p>
          <a:p>
            <a:r>
              <a:rPr lang="en-US" sz="800" b="1" dirty="0">
                <a:solidFill>
                  <a:srgbClr val="F56600"/>
                </a:solidFill>
              </a:rPr>
              <a:t>12/20/2025</a:t>
            </a:r>
          </a:p>
        </p:txBody>
      </p:sp>
      <p:sp>
        <p:nvSpPr>
          <p:cNvPr id="21" name="Sec.4 DSO Contact">
            <a:extLst>
              <a:ext uri="{FF2B5EF4-FFF2-40B4-BE49-F238E27FC236}">
                <a16:creationId xmlns:a16="http://schemas.microsoft.com/office/drawing/2014/main" id="{D67F2371-283D-2709-BE94-0C5E6FE52F5A}"/>
              </a:ext>
            </a:extLst>
          </p:cNvPr>
          <p:cNvSpPr txBox="1">
            <a:spLocks noGrp="1" noRot="1" noMove="1" noResize="1" noEditPoints="1" noAdjustHandles="1" noChangeArrowheads="1" noChangeShapeType="1"/>
          </p:cNvSpPr>
          <p:nvPr/>
        </p:nvSpPr>
        <p:spPr>
          <a:xfrm>
            <a:off x="4032556" y="2602431"/>
            <a:ext cx="2160626" cy="215444"/>
          </a:xfrm>
          <a:prstGeom prst="rect">
            <a:avLst/>
          </a:prstGeom>
          <a:noFill/>
        </p:spPr>
        <p:txBody>
          <a:bodyPr wrap="square" rtlCol="0">
            <a:spAutoFit/>
          </a:bodyPr>
          <a:lstStyle/>
          <a:p>
            <a:r>
              <a:rPr lang="en-US" sz="800" b="1" dirty="0">
                <a:solidFill>
                  <a:srgbClr val="F56600"/>
                </a:solidFill>
              </a:rPr>
              <a:t>Clemson DSO, </a:t>
            </a:r>
            <a:r>
              <a:rPr lang="en-US" sz="800" b="1" dirty="0">
                <a:solidFill>
                  <a:srgbClr val="F56600"/>
                </a:solidFill>
                <a:hlinkClick r:id="rId6"/>
              </a:rPr>
              <a:t>is@clemson.edu</a:t>
            </a:r>
            <a:r>
              <a:rPr lang="en-US" sz="800" b="1" dirty="0">
                <a:solidFill>
                  <a:srgbClr val="F56600"/>
                </a:solidFill>
              </a:rPr>
              <a:t>, 864-656-3614 </a:t>
            </a:r>
          </a:p>
        </p:txBody>
      </p:sp>
      <p:sp>
        <p:nvSpPr>
          <p:cNvPr id="23" name="TB.4 DSO Contact" hidden="1">
            <a:extLst>
              <a:ext uri="{FF2B5EF4-FFF2-40B4-BE49-F238E27FC236}">
                <a16:creationId xmlns:a16="http://schemas.microsoft.com/office/drawing/2014/main" id="{1A9D9754-3A32-3CF2-04F1-0F3B73239662}"/>
              </a:ext>
            </a:extLst>
          </p:cNvPr>
          <p:cNvSpPr txBox="1">
            <a:spLocks noGrp="1" noRot="1" noMove="1" noResize="1" noEditPoints="1" noAdjustHandles="1" noChangeArrowheads="1" noChangeShapeType="1"/>
          </p:cNvSpPr>
          <p:nvPr/>
        </p:nvSpPr>
        <p:spPr>
          <a:xfrm>
            <a:off x="350298" y="1885950"/>
            <a:ext cx="2101152" cy="646331"/>
          </a:xfrm>
          <a:prstGeom prst="rect">
            <a:avLst/>
          </a:prstGeom>
          <a:noFill/>
        </p:spPr>
        <p:txBody>
          <a:bodyPr wrap="square">
            <a:spAutoFit/>
          </a:bodyPr>
          <a:lstStyle/>
          <a:p>
            <a:pPr marR="670560">
              <a:spcBef>
                <a:spcPts val="100"/>
              </a:spcBef>
            </a:pPr>
            <a:r>
              <a:rPr lang="en-US" sz="1200" dirty="0">
                <a:latin typeface="Tahoma"/>
                <a:cs typeface="Tahoma"/>
              </a:rPr>
              <a:t>Enter DSO Information as shown</a:t>
            </a:r>
            <a:endParaRPr lang="en-US" sz="1400" dirty="0">
              <a:latin typeface="Tahoma"/>
              <a:cs typeface="Tahoma"/>
            </a:endParaRPr>
          </a:p>
        </p:txBody>
      </p:sp>
      <p:sp>
        <p:nvSpPr>
          <p:cNvPr id="25" name="TB.6 STEM Req. Start" hidden="1">
            <a:extLst>
              <a:ext uri="{FF2B5EF4-FFF2-40B4-BE49-F238E27FC236}">
                <a16:creationId xmlns:a16="http://schemas.microsoft.com/office/drawing/2014/main" id="{DCBE8CAC-F4B4-BB71-BA74-9C4AC4A4B98E}"/>
              </a:ext>
            </a:extLst>
          </p:cNvPr>
          <p:cNvSpPr txBox="1">
            <a:spLocks noGrp="1" noRot="1" noMove="1" noResize="1" noEditPoints="1" noAdjustHandles="1" noChangeArrowheads="1" noChangeShapeType="1"/>
          </p:cNvSpPr>
          <p:nvPr/>
        </p:nvSpPr>
        <p:spPr>
          <a:xfrm>
            <a:off x="350297" y="1885950"/>
            <a:ext cx="2754439" cy="2728952"/>
          </a:xfrm>
          <a:prstGeom prst="rect">
            <a:avLst/>
          </a:prstGeom>
          <a:noFill/>
        </p:spPr>
        <p:txBody>
          <a:bodyPr wrap="square">
            <a:spAutoFit/>
          </a:bodyPr>
          <a:lstStyle/>
          <a:p>
            <a:pPr marR="670560">
              <a:spcBef>
                <a:spcPts val="100"/>
              </a:spcBef>
            </a:pPr>
            <a:r>
              <a:rPr lang="en-US" sz="1400" dirty="0">
                <a:latin typeface="Tahoma"/>
                <a:cs typeface="Tahoma"/>
              </a:rPr>
              <a:t>The STEM OPT Requested start date will ALWAYS be the first day after your OPT End Date.</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The STEM Authorization end date will be 2 years afterwards.</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Use the example listed here. </a:t>
            </a:r>
          </a:p>
        </p:txBody>
      </p:sp>
      <p:sp>
        <p:nvSpPr>
          <p:cNvPr id="3" name="Sec.7A Major Name/CIP">
            <a:extLst>
              <a:ext uri="{FF2B5EF4-FFF2-40B4-BE49-F238E27FC236}">
                <a16:creationId xmlns:a16="http://schemas.microsoft.com/office/drawing/2014/main" id="{690E1ECF-6647-1552-4A59-1F96C55381FF}"/>
              </a:ext>
            </a:extLst>
          </p:cNvPr>
          <p:cNvSpPr txBox="1">
            <a:spLocks noGrp="1" noRot="1" noMove="1" noResize="1" noEditPoints="1" noAdjustHandles="1" noChangeArrowheads="1" noChangeShapeType="1"/>
          </p:cNvSpPr>
          <p:nvPr/>
        </p:nvSpPr>
        <p:spPr>
          <a:xfrm>
            <a:off x="6277635" y="2875492"/>
            <a:ext cx="2160626" cy="215444"/>
          </a:xfrm>
          <a:prstGeom prst="rect">
            <a:avLst/>
          </a:prstGeom>
          <a:noFill/>
        </p:spPr>
        <p:txBody>
          <a:bodyPr wrap="square" rtlCol="0">
            <a:spAutoFit/>
          </a:bodyPr>
          <a:lstStyle/>
          <a:p>
            <a:r>
              <a:rPr lang="en-US" sz="800" b="1" dirty="0">
                <a:solidFill>
                  <a:srgbClr val="F56600"/>
                </a:solidFill>
              </a:rPr>
              <a:t>Industrial Engineering      14.1901</a:t>
            </a:r>
            <a:endParaRPr lang="en-US" sz="700" b="1" dirty="0">
              <a:solidFill>
                <a:srgbClr val="F56600"/>
              </a:solidFill>
            </a:endParaRPr>
          </a:p>
        </p:txBody>
      </p:sp>
      <p:sp>
        <p:nvSpPr>
          <p:cNvPr id="5" name="TB.5 SEVIS#" hidden="1">
            <a:extLst>
              <a:ext uri="{FF2B5EF4-FFF2-40B4-BE49-F238E27FC236}">
                <a16:creationId xmlns:a16="http://schemas.microsoft.com/office/drawing/2014/main" id="{0C50FD3C-F391-21A7-C14A-061667511D02}"/>
              </a:ext>
            </a:extLst>
          </p:cNvPr>
          <p:cNvSpPr txBox="1">
            <a:spLocks noGrp="1" noRot="1" noMove="1" noResize="1" noEditPoints="1" noAdjustHandles="1" noChangeArrowheads="1" noChangeShapeType="1"/>
          </p:cNvSpPr>
          <p:nvPr/>
        </p:nvSpPr>
        <p:spPr>
          <a:xfrm>
            <a:off x="350298" y="1885950"/>
            <a:ext cx="3147632" cy="523220"/>
          </a:xfrm>
          <a:prstGeom prst="rect">
            <a:avLst/>
          </a:prstGeom>
          <a:noFill/>
        </p:spPr>
        <p:txBody>
          <a:bodyPr wrap="square">
            <a:spAutoFit/>
          </a:bodyPr>
          <a:lstStyle/>
          <a:p>
            <a:pPr marR="670560">
              <a:spcBef>
                <a:spcPts val="100"/>
              </a:spcBef>
            </a:pPr>
            <a:r>
              <a:rPr lang="en-US" sz="1400" dirty="0">
                <a:latin typeface="Tahoma"/>
                <a:cs typeface="Tahoma"/>
              </a:rPr>
              <a:t>List your SEVIS ID as listed on Page 1 of your I-20.</a:t>
            </a:r>
          </a:p>
        </p:txBody>
      </p:sp>
      <p:sp>
        <p:nvSpPr>
          <p:cNvPr id="7" name="Sec.5 N0001212">
            <a:extLst>
              <a:ext uri="{FF2B5EF4-FFF2-40B4-BE49-F238E27FC236}">
                <a16:creationId xmlns:a16="http://schemas.microsoft.com/office/drawing/2014/main" id="{9016B76F-6538-398F-3E9C-A89624B974D5}"/>
              </a:ext>
            </a:extLst>
          </p:cNvPr>
          <p:cNvSpPr txBox="1">
            <a:spLocks noGrp="1" noRot="1" noMove="1" noResize="1" noEditPoints="1" noAdjustHandles="1" noChangeArrowheads="1" noChangeShapeType="1"/>
          </p:cNvSpPr>
          <p:nvPr/>
        </p:nvSpPr>
        <p:spPr>
          <a:xfrm>
            <a:off x="6146667" y="2617533"/>
            <a:ext cx="823969" cy="215444"/>
          </a:xfrm>
          <a:prstGeom prst="rect">
            <a:avLst/>
          </a:prstGeom>
          <a:noFill/>
        </p:spPr>
        <p:txBody>
          <a:bodyPr wrap="square" rtlCol="0">
            <a:spAutoFit/>
          </a:bodyPr>
          <a:lstStyle/>
          <a:p>
            <a:r>
              <a:rPr lang="en-US" sz="800" b="1" dirty="0">
                <a:solidFill>
                  <a:srgbClr val="F56600"/>
                </a:solidFill>
              </a:rPr>
              <a:t>N00012121212</a:t>
            </a:r>
          </a:p>
        </p:txBody>
      </p:sp>
      <p:sp>
        <p:nvSpPr>
          <p:cNvPr id="14" name="TB.7 List name/CIP" hidden="1">
            <a:extLst>
              <a:ext uri="{FF2B5EF4-FFF2-40B4-BE49-F238E27FC236}">
                <a16:creationId xmlns:a16="http://schemas.microsoft.com/office/drawing/2014/main" id="{F167D7FD-2E7E-A2A8-D26D-DE21F44DF3D2}"/>
              </a:ext>
            </a:extLst>
          </p:cNvPr>
          <p:cNvSpPr txBox="1">
            <a:spLocks noGrp="1" noRot="1" noMove="1" noResize="1" noEditPoints="1" noAdjustHandles="1" noChangeArrowheads="1" noChangeShapeType="1"/>
          </p:cNvSpPr>
          <p:nvPr/>
        </p:nvSpPr>
        <p:spPr>
          <a:xfrm>
            <a:off x="350298" y="1885950"/>
            <a:ext cx="3147632" cy="738664"/>
          </a:xfrm>
          <a:prstGeom prst="rect">
            <a:avLst/>
          </a:prstGeom>
          <a:noFill/>
        </p:spPr>
        <p:txBody>
          <a:bodyPr wrap="square">
            <a:spAutoFit/>
          </a:bodyPr>
          <a:lstStyle/>
          <a:p>
            <a:pPr marR="670560">
              <a:spcBef>
                <a:spcPts val="100"/>
              </a:spcBef>
            </a:pPr>
            <a:r>
              <a:rPr lang="en-US" sz="1400" dirty="0">
                <a:latin typeface="Tahoma"/>
                <a:cs typeface="Tahoma"/>
              </a:rPr>
              <a:t>List the name of your major </a:t>
            </a:r>
            <a:r>
              <a:rPr lang="en-US" sz="1400" b="1" dirty="0">
                <a:latin typeface="Tahoma"/>
                <a:cs typeface="Tahoma"/>
              </a:rPr>
              <a:t>AND</a:t>
            </a:r>
            <a:r>
              <a:rPr lang="en-US" sz="1400" dirty="0">
                <a:latin typeface="Tahoma"/>
                <a:cs typeface="Tahoma"/>
              </a:rPr>
              <a:t> the associated CIP Code as listed on your I-20.</a:t>
            </a:r>
          </a:p>
        </p:txBody>
      </p:sp>
      <p:pic>
        <p:nvPicPr>
          <p:cNvPr id="24" name="Sec.9 Check Prior Degree" descr="Checkmark with solid fill">
            <a:extLst>
              <a:ext uri="{FF2B5EF4-FFF2-40B4-BE49-F238E27FC236}">
                <a16:creationId xmlns:a16="http://schemas.microsoft.com/office/drawing/2014/main" id="{BA505A48-A58C-8A34-DEFE-3AA2FB4D33E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8215" y="3364145"/>
            <a:ext cx="117167" cy="117167"/>
          </a:xfrm>
          <a:prstGeom prst="rect">
            <a:avLst/>
          </a:prstGeom>
        </p:spPr>
      </p:pic>
      <p:sp>
        <p:nvSpPr>
          <p:cNvPr id="26" name="TB.9 Prior Degree" hidden="1">
            <a:extLst>
              <a:ext uri="{FF2B5EF4-FFF2-40B4-BE49-F238E27FC236}">
                <a16:creationId xmlns:a16="http://schemas.microsoft.com/office/drawing/2014/main" id="{A0F463BF-5DEF-4F0E-9149-2E527C8AAD5E}"/>
              </a:ext>
            </a:extLst>
          </p:cNvPr>
          <p:cNvSpPr txBox="1">
            <a:spLocks noGrp="1" noRot="1" noMove="1" noResize="1" noEditPoints="1" noAdjustHandles="1" noChangeArrowheads="1" noChangeShapeType="1"/>
          </p:cNvSpPr>
          <p:nvPr/>
        </p:nvSpPr>
        <p:spPr>
          <a:xfrm>
            <a:off x="350298" y="1885950"/>
            <a:ext cx="3147632" cy="2944396"/>
          </a:xfrm>
          <a:prstGeom prst="rect">
            <a:avLst/>
          </a:prstGeom>
          <a:noFill/>
        </p:spPr>
        <p:txBody>
          <a:bodyPr wrap="square">
            <a:spAutoFit/>
          </a:bodyPr>
          <a:lstStyle/>
          <a:p>
            <a:pPr marR="670560">
              <a:spcBef>
                <a:spcPts val="100"/>
              </a:spcBef>
            </a:pPr>
            <a:r>
              <a:rPr lang="en-US" sz="1400" dirty="0">
                <a:latin typeface="Tahoma"/>
                <a:cs typeface="Tahoma"/>
              </a:rPr>
              <a:t>Under certain circumstances, an F-1 student may use a STEM degree </a:t>
            </a:r>
            <a:r>
              <a:rPr lang="en-US" sz="1400" i="1" dirty="0">
                <a:latin typeface="Tahoma"/>
                <a:cs typeface="Tahoma"/>
              </a:rPr>
              <a:t>prior</a:t>
            </a:r>
            <a:r>
              <a:rPr lang="en-US" sz="1400" dirty="0">
                <a:latin typeface="Tahoma"/>
                <a:cs typeface="Tahoma"/>
              </a:rPr>
              <a:t> to their most recently-earned degree. </a:t>
            </a:r>
            <a:r>
              <a:rPr lang="en-US" sz="1400" b="1" dirty="0">
                <a:latin typeface="Tahoma"/>
                <a:cs typeface="Tahoma"/>
              </a:rPr>
              <a:t>This is a rare case </a:t>
            </a:r>
            <a:r>
              <a:rPr lang="en-US" sz="1400" dirty="0">
                <a:latin typeface="Tahoma"/>
                <a:cs typeface="Tahoma"/>
              </a:rPr>
              <a:t>and will most likely not apply to you. </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Mark “No”.</a:t>
            </a:r>
          </a:p>
          <a:p>
            <a:pPr marR="670560">
              <a:spcBef>
                <a:spcPts val="100"/>
              </a:spcBef>
            </a:pPr>
            <a:endParaRPr lang="en-US" sz="1400" dirty="0">
              <a:latin typeface="Tahoma"/>
              <a:cs typeface="Tahoma"/>
            </a:endParaRPr>
          </a:p>
          <a:p>
            <a:pPr marR="670560">
              <a:spcBef>
                <a:spcPts val="100"/>
              </a:spcBef>
            </a:pPr>
            <a:r>
              <a:rPr lang="en-US" sz="1400" dirty="0">
                <a:latin typeface="Tahoma"/>
                <a:cs typeface="Tahoma"/>
              </a:rPr>
              <a:t>We will discuss this further in the Online I-765 Filing Instructions slides.</a:t>
            </a:r>
          </a:p>
        </p:txBody>
      </p:sp>
      <p:sp>
        <p:nvSpPr>
          <p:cNvPr id="52" name="TB.8 Graduation Date" hidden="1">
            <a:extLst>
              <a:ext uri="{FF2B5EF4-FFF2-40B4-BE49-F238E27FC236}">
                <a16:creationId xmlns:a16="http://schemas.microsoft.com/office/drawing/2014/main" id="{EFAD045C-B823-8F6C-CA1D-3A20879AEB83}"/>
              </a:ext>
            </a:extLst>
          </p:cNvPr>
          <p:cNvSpPr txBox="1">
            <a:spLocks noGrp="1" noRot="1" noMove="1" noResize="1" noEditPoints="1" noAdjustHandles="1" noChangeArrowheads="1" noChangeShapeType="1"/>
          </p:cNvSpPr>
          <p:nvPr/>
        </p:nvSpPr>
        <p:spPr>
          <a:xfrm>
            <a:off x="350298" y="1885950"/>
            <a:ext cx="3147632" cy="307777"/>
          </a:xfrm>
          <a:prstGeom prst="rect">
            <a:avLst/>
          </a:prstGeom>
          <a:noFill/>
        </p:spPr>
        <p:txBody>
          <a:bodyPr wrap="square">
            <a:spAutoFit/>
          </a:bodyPr>
          <a:lstStyle/>
          <a:p>
            <a:pPr marR="670560">
              <a:spcBef>
                <a:spcPts val="100"/>
              </a:spcBef>
            </a:pPr>
            <a:r>
              <a:rPr lang="en-US" sz="1400" dirty="0">
                <a:latin typeface="Tahoma"/>
                <a:cs typeface="Tahoma"/>
              </a:rPr>
              <a:t>List your graduation date</a:t>
            </a:r>
          </a:p>
        </p:txBody>
      </p:sp>
      <p:sp>
        <p:nvSpPr>
          <p:cNvPr id="54" name="Sec.10 USCIS#">
            <a:extLst>
              <a:ext uri="{FF2B5EF4-FFF2-40B4-BE49-F238E27FC236}">
                <a16:creationId xmlns:a16="http://schemas.microsoft.com/office/drawing/2014/main" id="{1C0A380A-D69C-86A1-C877-595FC4128C57}"/>
              </a:ext>
            </a:extLst>
          </p:cNvPr>
          <p:cNvSpPr txBox="1">
            <a:spLocks noGrp="1" noRot="1" noMove="1" noResize="1" noEditPoints="1" noAdjustHandles="1" noChangeArrowheads="1" noChangeShapeType="1"/>
          </p:cNvSpPr>
          <p:nvPr/>
        </p:nvSpPr>
        <p:spPr>
          <a:xfrm>
            <a:off x="5351652" y="3434042"/>
            <a:ext cx="817800" cy="230832"/>
          </a:xfrm>
          <a:prstGeom prst="rect">
            <a:avLst/>
          </a:prstGeom>
          <a:noFill/>
        </p:spPr>
        <p:txBody>
          <a:bodyPr wrap="square" rtlCol="0">
            <a:spAutoFit/>
          </a:bodyPr>
          <a:lstStyle/>
          <a:p>
            <a:r>
              <a:rPr lang="en-US" sz="900" b="1" dirty="0">
                <a:solidFill>
                  <a:srgbClr val="F56600"/>
                </a:solidFill>
              </a:rPr>
              <a:t>123-456-789</a:t>
            </a:r>
          </a:p>
        </p:txBody>
      </p:sp>
      <p:sp>
        <p:nvSpPr>
          <p:cNvPr id="56" name="Sec.7B Masters">
            <a:extLst>
              <a:ext uri="{FF2B5EF4-FFF2-40B4-BE49-F238E27FC236}">
                <a16:creationId xmlns:a16="http://schemas.microsoft.com/office/drawing/2014/main" id="{6D439209-E78F-F380-CA19-538FE5F317FF}"/>
              </a:ext>
            </a:extLst>
          </p:cNvPr>
          <p:cNvSpPr txBox="1">
            <a:spLocks noGrp="1" noRot="1" noMove="1" noResize="1" noEditPoints="1" noAdjustHandles="1" noChangeArrowheads="1" noChangeShapeType="1"/>
          </p:cNvSpPr>
          <p:nvPr/>
        </p:nvSpPr>
        <p:spPr>
          <a:xfrm>
            <a:off x="5014131" y="3010685"/>
            <a:ext cx="2160626" cy="215444"/>
          </a:xfrm>
          <a:prstGeom prst="rect">
            <a:avLst/>
          </a:prstGeom>
          <a:noFill/>
        </p:spPr>
        <p:txBody>
          <a:bodyPr wrap="square" rtlCol="0">
            <a:spAutoFit/>
          </a:bodyPr>
          <a:lstStyle/>
          <a:p>
            <a:r>
              <a:rPr lang="en-US" sz="800" b="1" dirty="0">
                <a:solidFill>
                  <a:srgbClr val="F56600"/>
                </a:solidFill>
              </a:rPr>
              <a:t>Master’s</a:t>
            </a:r>
          </a:p>
        </p:txBody>
      </p:sp>
      <p:sp>
        <p:nvSpPr>
          <p:cNvPr id="57" name="Sec.8 12/20/2022">
            <a:extLst>
              <a:ext uri="{FF2B5EF4-FFF2-40B4-BE49-F238E27FC236}">
                <a16:creationId xmlns:a16="http://schemas.microsoft.com/office/drawing/2014/main" id="{424C3C51-B4EA-3DED-917A-B0B98FDFC533}"/>
              </a:ext>
            </a:extLst>
          </p:cNvPr>
          <p:cNvSpPr txBox="1">
            <a:spLocks noGrp="1" noRot="1" noMove="1" noResize="1" noEditPoints="1" noAdjustHandles="1" noChangeArrowheads="1" noChangeShapeType="1"/>
          </p:cNvSpPr>
          <p:nvPr/>
        </p:nvSpPr>
        <p:spPr>
          <a:xfrm>
            <a:off x="4928921" y="3171204"/>
            <a:ext cx="2160626" cy="215444"/>
          </a:xfrm>
          <a:prstGeom prst="rect">
            <a:avLst/>
          </a:prstGeom>
          <a:noFill/>
        </p:spPr>
        <p:txBody>
          <a:bodyPr wrap="square" rtlCol="0">
            <a:spAutoFit/>
          </a:bodyPr>
          <a:lstStyle/>
          <a:p>
            <a:r>
              <a:rPr lang="en-US" sz="800" b="1" dirty="0">
                <a:solidFill>
                  <a:srgbClr val="F56600"/>
                </a:solidFill>
              </a:rPr>
              <a:t>12/20/2022</a:t>
            </a:r>
          </a:p>
        </p:txBody>
      </p:sp>
      <p:sp>
        <p:nvSpPr>
          <p:cNvPr id="58" name="TB.10 Your EAD is USCIS#">
            <a:extLst>
              <a:ext uri="{FF2B5EF4-FFF2-40B4-BE49-F238E27FC236}">
                <a16:creationId xmlns:a16="http://schemas.microsoft.com/office/drawing/2014/main" id="{34EF200F-FEE0-6CB2-DBDD-A937637CA7D9}"/>
              </a:ext>
            </a:extLst>
          </p:cNvPr>
          <p:cNvSpPr txBox="1">
            <a:spLocks noGrp="1" noRot="1" noMove="1" noResize="1" noEditPoints="1" noAdjustHandles="1" noChangeArrowheads="1" noChangeShapeType="1"/>
          </p:cNvSpPr>
          <p:nvPr/>
        </p:nvSpPr>
        <p:spPr>
          <a:xfrm>
            <a:off x="350298" y="1885950"/>
            <a:ext cx="3147632" cy="954107"/>
          </a:xfrm>
          <a:prstGeom prst="rect">
            <a:avLst/>
          </a:prstGeom>
          <a:noFill/>
        </p:spPr>
        <p:txBody>
          <a:bodyPr wrap="square">
            <a:spAutoFit/>
          </a:bodyPr>
          <a:lstStyle/>
          <a:p>
            <a:pPr marR="670560">
              <a:spcBef>
                <a:spcPts val="100"/>
              </a:spcBef>
            </a:pPr>
            <a:r>
              <a:rPr lang="en-US" sz="1400" dirty="0">
                <a:latin typeface="Tahoma"/>
                <a:cs typeface="Tahoma"/>
              </a:rPr>
              <a:t>Your Employment Authorization Number is the USCIS# Listed on your most recent EAD Card.</a:t>
            </a:r>
          </a:p>
        </p:txBody>
      </p:sp>
      <p:sp>
        <p:nvSpPr>
          <p:cNvPr id="22" name="Section 3 title" hidden="1">
            <a:extLst>
              <a:ext uri="{FF2B5EF4-FFF2-40B4-BE49-F238E27FC236}">
                <a16:creationId xmlns:a16="http://schemas.microsoft.com/office/drawing/2014/main" id="{DAB1BB6F-388E-AAE3-7870-52D6F7975ECF}"/>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9904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2" presetClass="entr" presetSubtype="4" fill="hold" nodeType="withEffect">
                                  <p:stCondLst>
                                    <p:cond delay="100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1750" fill="hold"/>
                                        <p:tgtEl>
                                          <p:spTgt spid="6"/>
                                        </p:tgtEl>
                                        <p:attrNameLst>
                                          <p:attrName>ppt_x</p:attrName>
                                        </p:attrNameLst>
                                      </p:cBhvr>
                                      <p:tavLst>
                                        <p:tav tm="0">
                                          <p:val>
                                            <p:strVal val="#ppt_x"/>
                                          </p:val>
                                        </p:tav>
                                        <p:tav tm="100000">
                                          <p:val>
                                            <p:strVal val="#ppt_x"/>
                                          </p:val>
                                        </p:tav>
                                      </p:tavLst>
                                    </p:anim>
                                    <p:anim calcmode="lin" valueType="num">
                                      <p:cBhvr additive="base">
                                        <p:cTn id="78" dur="1750" fill="hold"/>
                                        <p:tgtEl>
                                          <p:spTgt spid="6"/>
                                        </p:tgtEl>
                                        <p:attrNameLst>
                                          <p:attrName>ppt_y</p:attrName>
                                        </p:attrNameLst>
                                      </p:cBhvr>
                                      <p:tavLst>
                                        <p:tav tm="0">
                                          <p:val>
                                            <p:strVal val="1+#ppt_h/2"/>
                                          </p:val>
                                        </p:tav>
                                        <p:tav tm="100000">
                                          <p:val>
                                            <p:strVal val="#ppt_y"/>
                                          </p:val>
                                        </p:tav>
                                      </p:tavLst>
                                    </p:anim>
                                  </p:childTnLst>
                                </p:cTn>
                              </p:par>
                              <p:par>
                                <p:cTn id="79" presetID="10" presetClass="entr" presetSubtype="0" fill="hold" grpId="0" nodeType="withEffect">
                                  <p:stCondLst>
                                    <p:cond delay="100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13" grpId="0"/>
      <p:bldP spid="13" grpId="1"/>
      <p:bldP spid="23" grpId="0"/>
      <p:bldP spid="23" grpId="1"/>
      <p:bldP spid="25" grpId="0"/>
      <p:bldP spid="25" grpId="1"/>
      <p:bldP spid="5" grpId="0"/>
      <p:bldP spid="5" grpId="1"/>
      <p:bldP spid="14" grpId="0"/>
      <p:bldP spid="14" grpId="1"/>
      <p:bldP spid="26" grpId="0"/>
      <p:bldP spid="26" grpId="1"/>
      <p:bldP spid="52" grpId="0"/>
      <p:bldP spid="52" grpId="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hidden="1">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hidden="1">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hidden="1">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hidden="1">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hidden="1">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hidden="1">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hidden="1">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hidden="1">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hidden="1">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hidden="1">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hidden="1">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hidden="1">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hidden="1">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1279860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2"/>
                                        </p:tgtEl>
                                      </p:cBhvr>
                                    </p:animEffect>
                                    <p:set>
                                      <p:cBhvr>
                                        <p:cTn id="15" dur="1" fill="hold">
                                          <p:stCondLst>
                                            <p:cond delay="499"/>
                                          </p:stCondLst>
                                        </p:cTn>
                                        <p:tgtEl>
                                          <p:spTgt spid="6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3"/>
                                        </p:tgtEl>
                                      </p:cBhvr>
                                    </p:animEffect>
                                    <p:set>
                                      <p:cBhvr>
                                        <p:cTn id="18" dur="1" fill="hold">
                                          <p:stCondLst>
                                            <p:cond delay="499"/>
                                          </p:stCondLst>
                                        </p:cTn>
                                        <p:tgtEl>
                                          <p:spTgt spid="6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4"/>
                                        </p:tgtEl>
                                      </p:cBhvr>
                                    </p:animEffect>
                                    <p:set>
                                      <p:cBhvr>
                                        <p:cTn id="32" dur="1" fill="hold">
                                          <p:stCondLst>
                                            <p:cond delay="499"/>
                                          </p:stCondLst>
                                        </p:cTn>
                                        <p:tgtEl>
                                          <p:spTgt spid="6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8"/>
                                        </p:tgtEl>
                                      </p:cBhvr>
                                    </p:animEffect>
                                    <p:set>
                                      <p:cBhvr>
                                        <p:cTn id="35" dur="1" fill="hold">
                                          <p:stCondLst>
                                            <p:cond delay="499"/>
                                          </p:stCondLst>
                                        </p:cTn>
                                        <p:tgtEl>
                                          <p:spTgt spid="6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7"/>
                                        </p:tgtEl>
                                      </p:cBhvr>
                                    </p:animEffect>
                                    <p:set>
                                      <p:cBhvr>
                                        <p:cTn id="38" dur="1" fill="hold">
                                          <p:stCondLst>
                                            <p:cond delay="499"/>
                                          </p:stCondLst>
                                        </p:cTn>
                                        <p:tgtEl>
                                          <p:spTgt spid="6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35" presetClass="emph" presetSubtype="0" repeatCount="4000" fill="hold" nodeType="withEffect">
                                  <p:stCondLst>
                                    <p:cond delay="0"/>
                                  </p:stCondLst>
                                  <p:childTnLst>
                                    <p:anim calcmode="discrete" valueType="str">
                                      <p:cBhvr>
                                        <p:cTn id="50"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7"/>
                                        </p:tgtEl>
                                      </p:cBhvr>
                                    </p:animEffect>
                                    <p:set>
                                      <p:cBhvr>
                                        <p:cTn id="58" dur="1" fill="hold">
                                          <p:stCondLst>
                                            <p:cond delay="499"/>
                                          </p:stCondLst>
                                        </p:cTn>
                                        <p:tgtEl>
                                          <p:spTgt spid="37"/>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0"/>
                                        </p:tgtEl>
                                      </p:cBhvr>
                                    </p:animEffect>
                                    <p:set>
                                      <p:cBhvr>
                                        <p:cTn id="78" dur="1" fill="hold">
                                          <p:stCondLst>
                                            <p:cond delay="499"/>
                                          </p:stCondLst>
                                        </p:cTn>
                                        <p:tgtEl>
                                          <p:spTgt spid="3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34"/>
                                        </p:tgtEl>
                                      </p:cBhvr>
                                    </p:animEffect>
                                    <p:set>
                                      <p:cBhvr>
                                        <p:cTn id="92" dur="1" fill="hold">
                                          <p:stCondLst>
                                            <p:cond delay="499"/>
                                          </p:stCondLst>
                                        </p:cTn>
                                        <p:tgtEl>
                                          <p:spTgt spid="3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2" presetClass="entr" presetSubtype="4"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2750" fill="hold"/>
                                        <p:tgtEl>
                                          <p:spTgt spid="9"/>
                                        </p:tgtEl>
                                        <p:attrNameLst>
                                          <p:attrName>ppt_x</p:attrName>
                                        </p:attrNameLst>
                                      </p:cBhvr>
                                      <p:tavLst>
                                        <p:tav tm="0">
                                          <p:val>
                                            <p:strVal val="#ppt_x"/>
                                          </p:val>
                                        </p:tav>
                                        <p:tav tm="100000">
                                          <p:val>
                                            <p:strVal val="#ppt_x"/>
                                          </p:val>
                                        </p:tav>
                                      </p:tavLst>
                                    </p:anim>
                                    <p:anim calcmode="lin" valueType="num">
                                      <p:cBhvr additive="base">
                                        <p:cTn id="102"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p:bldP spid="63" grpId="1"/>
      <p:bldP spid="64" grpId="0"/>
      <p:bldP spid="64" grpId="1"/>
      <p:bldP spid="67" grpId="0" animBg="1"/>
      <p:bldP spid="67" grpId="1" animBg="1"/>
      <p:bldP spid="68" grpId="0" animBg="1"/>
      <p:bldP spid="68" grpId="1" animBg="1"/>
      <p:bldP spid="69" grpId="0"/>
      <p:bldP spid="69" grpId="1"/>
      <p:bldP spid="27" grpId="0"/>
      <p:bldP spid="27" grpId="1"/>
      <p:bldP spid="30" grpId="0"/>
      <p:bldP spid="30" grpId="1"/>
      <p:bldP spid="31" grpId="0"/>
      <p:bldP spid="31" grpId="1"/>
      <p:bldP spid="32" grpId="0"/>
      <p:bldP spid="32" grpId="1"/>
      <p:bldP spid="34" grpId="0"/>
      <p:bldP spid="34" grpId="1"/>
      <p:bldP spid="38" grpId="0" animBg="1"/>
      <p:bldP spid="41" grpId="0" animBg="1"/>
      <p:bldP spid="4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hidden="1">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hidden="1">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hidden="1">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hidden="1">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hidden="1">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hidden="1">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hidden="1">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hidden="1">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hidden="1">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hidden="1">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hidden="1">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hidden="1">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696900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xit" presetSubtype="0" fill="hold" grpId="1" nodeType="withEffect">
                                  <p:stCondLst>
                                    <p:cond delay="0"/>
                                  </p:stCondLst>
                                  <p:childTnLst>
                                    <p:animEffect transition="out" filter="fad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8"/>
                                        </p:tgtEl>
                                      </p:cBhvr>
                                    </p:animEffect>
                                    <p:set>
                                      <p:cBhvr>
                                        <p:cTn id="27" dur="1" fill="hold">
                                          <p:stCondLst>
                                            <p:cond delay="499"/>
                                          </p:stCondLst>
                                        </p:cTn>
                                        <p:tgtEl>
                                          <p:spTgt spid="6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7"/>
                                        </p:tgtEl>
                                      </p:cBhvr>
                                    </p:animEffect>
                                    <p:set>
                                      <p:cBhvr>
                                        <p:cTn id="30" dur="1" fill="hold">
                                          <p:stCondLst>
                                            <p:cond delay="499"/>
                                          </p:stCondLst>
                                        </p:cTn>
                                        <p:tgtEl>
                                          <p:spTgt spid="6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35" presetClass="emph" presetSubtype="0" repeatCount="4000" fill="hold" nodeType="withEffect">
                                  <p:stCondLst>
                                    <p:cond delay="0"/>
                                  </p:stCondLst>
                                  <p:childTnLst>
                                    <p:anim calcmode="discrete" valueType="str">
                                      <p:cBhvr>
                                        <p:cTn id="42"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9"/>
                                        </p:tgtEl>
                                      </p:cBhvr>
                                    </p:animEffect>
                                    <p:set>
                                      <p:cBhvr>
                                        <p:cTn id="47" dur="1" fill="hold">
                                          <p:stCondLst>
                                            <p:cond delay="499"/>
                                          </p:stCondLst>
                                        </p:cTn>
                                        <p:tgtEl>
                                          <p:spTgt spid="6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2" presetClass="entr" presetSubtype="4"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2750" fill="hold"/>
                                        <p:tgtEl>
                                          <p:spTgt spid="9"/>
                                        </p:tgtEl>
                                        <p:attrNameLst>
                                          <p:attrName>ppt_x</p:attrName>
                                        </p:attrNameLst>
                                      </p:cBhvr>
                                      <p:tavLst>
                                        <p:tav tm="0">
                                          <p:val>
                                            <p:strVal val="#ppt_x"/>
                                          </p:val>
                                        </p:tav>
                                        <p:tav tm="100000">
                                          <p:val>
                                            <p:strVal val="#ppt_x"/>
                                          </p:val>
                                        </p:tav>
                                      </p:tavLst>
                                    </p:anim>
                                    <p:anim calcmode="lin" valueType="num">
                                      <p:cBhvr additive="base">
                                        <p:cTn id="94"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5" grpId="0"/>
      <p:bldP spid="65" grpId="1"/>
      <p:bldP spid="67" grpId="0" animBg="1"/>
      <p:bldP spid="67" grpId="1" animBg="1"/>
      <p:bldP spid="68" grpId="0" animBg="1"/>
      <p:bldP spid="68" grpId="1" animBg="1"/>
      <p:bldP spid="69" grpId="0"/>
      <p:bldP spid="69" grpId="1"/>
      <p:bldP spid="27" grpId="0"/>
      <p:bldP spid="27" grpId="1"/>
      <p:bldP spid="30" grpId="0"/>
      <p:bldP spid="30" grpId="1"/>
      <p:bldP spid="31" grpId="0"/>
      <p:bldP spid="31" grpId="1"/>
      <p:bldP spid="32" grpId="0"/>
      <p:bldP spid="32" grpId="1"/>
      <p:bldP spid="34" grpId="0"/>
      <p:bldP spid="34" grpId="1"/>
      <p:bldP spid="38" grpId="0" animBg="1"/>
      <p:bldP spid="41" grpId="0" animBg="1"/>
      <p:bldP spid="4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hidden="1">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hidden="1">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hidden="1">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hidden="1">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hidden="1">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hidden="1">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hidden="1">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hidden="1">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hidden="1">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hidden="1">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2176400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xit" presetSubtype="0" fill="hold" grpId="1" nodeType="withEffect">
                                  <p:stCondLst>
                                    <p:cond delay="0"/>
                                  </p:stCondLst>
                                  <p:childTnLst>
                                    <p:animEffect transition="out" filter="fad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xit" presetSubtype="0" fill="hold" grpId="1" nodeType="with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35" presetClass="emph" presetSubtype="0" repeatCount="4000" fill="hold" nodeType="withEffect">
                                  <p:stCondLst>
                                    <p:cond delay="0"/>
                                  </p:stCondLst>
                                  <p:childTnLst>
                                    <p:anim calcmode="discrete" valueType="str">
                                      <p:cBhvr>
                                        <p:cTn id="28"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9"/>
                                        </p:tgtEl>
                                      </p:cBhvr>
                                    </p:animEffect>
                                    <p:set>
                                      <p:cBhvr>
                                        <p:cTn id="33" dur="1" fill="hold">
                                          <p:stCondLst>
                                            <p:cond delay="499"/>
                                          </p:stCondLst>
                                        </p:cTn>
                                        <p:tgtEl>
                                          <p:spTgt spid="6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2750" fill="hold"/>
                                        <p:tgtEl>
                                          <p:spTgt spid="9"/>
                                        </p:tgtEl>
                                        <p:attrNameLst>
                                          <p:attrName>ppt_x</p:attrName>
                                        </p:attrNameLst>
                                      </p:cBhvr>
                                      <p:tavLst>
                                        <p:tav tm="0">
                                          <p:val>
                                            <p:strVal val="#ppt_x"/>
                                          </p:val>
                                        </p:tav>
                                        <p:tav tm="100000">
                                          <p:val>
                                            <p:strVal val="#ppt_x"/>
                                          </p:val>
                                        </p:tav>
                                      </p:tavLst>
                                    </p:anim>
                                    <p:anim calcmode="lin" valueType="num">
                                      <p:cBhvr additive="base">
                                        <p:cTn id="80"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5" grpId="0"/>
      <p:bldP spid="65" grpId="1"/>
      <p:bldP spid="69" grpId="0"/>
      <p:bldP spid="69" grpId="1"/>
      <p:bldP spid="27" grpId="0"/>
      <p:bldP spid="27" grpId="1"/>
      <p:bldP spid="30" grpId="0"/>
      <p:bldP spid="30" grpId="1"/>
      <p:bldP spid="31" grpId="0"/>
      <p:bldP spid="31" grpId="1"/>
      <p:bldP spid="32" grpId="0"/>
      <p:bldP spid="32" grpId="1"/>
      <p:bldP spid="34" grpId="0"/>
      <p:bldP spid="34" grpId="1"/>
      <p:bldP spid="38" grpId="0" animBg="1"/>
      <p:bldP spid="41" grpId="0" animBg="1"/>
      <p:bldP spid="4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hidden="1">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hidden="1">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hidden="1">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hidden="1">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hidden="1">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hidden="1">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hidden="1">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hidden="1">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hidden="1">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223515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xit" presetSubtype="0" fill="hold" grpId="1" nodeType="withEffect">
                                  <p:stCondLst>
                                    <p:cond delay="0"/>
                                  </p:stCondLst>
                                  <p:childTnLst>
                                    <p:animEffect transition="out" filter="fad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xit" presetSubtype="0" fill="hold" grpId="1" nodeType="with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2" presetClass="entr" presetSubtype="4"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2750" fill="hold"/>
                                        <p:tgtEl>
                                          <p:spTgt spid="9"/>
                                        </p:tgtEl>
                                        <p:attrNameLst>
                                          <p:attrName>ppt_x</p:attrName>
                                        </p:attrNameLst>
                                      </p:cBhvr>
                                      <p:tavLst>
                                        <p:tav tm="0">
                                          <p:val>
                                            <p:strVal val="#ppt_x"/>
                                          </p:val>
                                        </p:tav>
                                        <p:tav tm="100000">
                                          <p:val>
                                            <p:strVal val="#ppt_x"/>
                                          </p:val>
                                        </p:tav>
                                      </p:tavLst>
                                    </p:anim>
                                    <p:anim calcmode="lin" valueType="num">
                                      <p:cBhvr additive="base">
                                        <p:cTn id="71"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4" grpId="1"/>
      <p:bldP spid="65" grpId="0"/>
      <p:bldP spid="65" grpId="1"/>
      <p:bldP spid="27" grpId="0"/>
      <p:bldP spid="27" grpId="1"/>
      <p:bldP spid="30" grpId="0"/>
      <p:bldP spid="30" grpId="1"/>
      <p:bldP spid="31" grpId="0"/>
      <p:bldP spid="31" grpId="1"/>
      <p:bldP spid="32" grpId="0"/>
      <p:bldP spid="32" grpId="1"/>
      <p:bldP spid="34" grpId="0"/>
      <p:bldP spid="34" grpId="1"/>
      <p:bldP spid="38" grpId="0" animBg="1"/>
      <p:bldP spid="41" grpId="0" animBg="1"/>
      <p:bldP spid="4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819149"/>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hidden="1">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hidden="1">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hidden="1">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hidden="1">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hidden="1">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hidden="1">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hidden="1">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hidden="1">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hidden="1">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1028560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xit" presetSubtype="0" fill="hold" grpId="1" nodeType="withEffect">
                                  <p:stCondLst>
                                    <p:cond delay="0"/>
                                  </p:stCondLst>
                                  <p:childTnLst>
                                    <p:animEffect transition="out" filter="fade">
                                      <p:cBhvr>
                                        <p:cTn id="9" dur="500"/>
                                        <p:tgtEl>
                                          <p:spTgt spid="65"/>
                                        </p:tgtEl>
                                      </p:cBhvr>
                                    </p:animEffect>
                                    <p:set>
                                      <p:cBhvr>
                                        <p:cTn id="10" dur="1" fill="hold">
                                          <p:stCondLst>
                                            <p:cond delay="499"/>
                                          </p:stCondLst>
                                        </p:cTn>
                                        <p:tgtEl>
                                          <p:spTgt spid="6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xit" presetSubtype="0" fill="hold" grpId="1" nodeType="withEffect">
                                  <p:stCondLst>
                                    <p:cond delay="0"/>
                                  </p:stCondLst>
                                  <p:childTnLst>
                                    <p:animEffect transition="out" filter="fade">
                                      <p:cBhvr>
                                        <p:cTn id="15" dur="500"/>
                                        <p:tgtEl>
                                          <p:spTgt spid="63"/>
                                        </p:tgtEl>
                                      </p:cBhvr>
                                    </p:animEffect>
                                    <p:set>
                                      <p:cBhvr>
                                        <p:cTn id="16" dur="1" fill="hold">
                                          <p:stCondLst>
                                            <p:cond delay="499"/>
                                          </p:stCondLst>
                                        </p:cTn>
                                        <p:tgtEl>
                                          <p:spTgt spid="6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35" presetClass="emph" presetSubtype="0" repeatCount="4000" fill="hold" nodeType="withEffect">
                                  <p:stCondLst>
                                    <p:cond delay="0"/>
                                  </p:stCondLst>
                                  <p:childTnLst>
                                    <p:anim calcmode="discrete" valueType="str">
                                      <p:cBhvr>
                                        <p:cTn id="33"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9"/>
                                        </p:tgtEl>
                                      </p:cBhvr>
                                    </p:animEffect>
                                    <p:set>
                                      <p:cBhvr>
                                        <p:cTn id="38" dur="1" fill="hold">
                                          <p:stCondLst>
                                            <p:cond delay="499"/>
                                          </p:stCondLst>
                                        </p:cTn>
                                        <p:tgtEl>
                                          <p:spTgt spid="6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7"/>
                                        </p:tgtEl>
                                      </p:cBhvr>
                                    </p:animEffect>
                                    <p:set>
                                      <p:cBhvr>
                                        <p:cTn id="41" dur="1" fill="hold">
                                          <p:stCondLst>
                                            <p:cond delay="499"/>
                                          </p:stCondLst>
                                        </p:cTn>
                                        <p:tgtEl>
                                          <p:spTgt spid="37"/>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2750" fill="hold"/>
                                        <p:tgtEl>
                                          <p:spTgt spid="9"/>
                                        </p:tgtEl>
                                        <p:attrNameLst>
                                          <p:attrName>ppt_x</p:attrName>
                                        </p:attrNameLst>
                                      </p:cBhvr>
                                      <p:tavLst>
                                        <p:tav tm="0">
                                          <p:val>
                                            <p:strVal val="#ppt_x"/>
                                          </p:val>
                                        </p:tav>
                                        <p:tav tm="100000">
                                          <p:val>
                                            <p:strVal val="#ppt_x"/>
                                          </p:val>
                                        </p:tav>
                                      </p:tavLst>
                                    </p:anim>
                                    <p:anim calcmode="lin" valueType="num">
                                      <p:cBhvr additive="base">
                                        <p:cTn id="62"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4" grpId="1"/>
      <p:bldP spid="65" grpId="0"/>
      <p:bldP spid="65" grpId="1"/>
      <p:bldP spid="69" grpId="0"/>
      <p:bldP spid="69" grpId="1"/>
      <p:bldP spid="34" grpId="0"/>
      <p:bldP spid="34" grpId="1"/>
      <p:bldP spid="38" grpId="0" animBg="1"/>
      <p:bldP spid="41" grpId="0" animBg="1"/>
      <p:bldP spid="4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6" name="I-983 Section 3" descr="A close-up of a document&#10;&#10;Description automatically generated">
            <a:extLst>
              <a:ext uri="{FF2B5EF4-FFF2-40B4-BE49-F238E27FC236}">
                <a16:creationId xmlns:a16="http://schemas.microsoft.com/office/drawing/2014/main" id="{828DC71E-D1CD-05C3-C81D-B7A7FD2F7D1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33800" y="-1945027"/>
            <a:ext cx="5138928" cy="6650377"/>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62" name="Sec.3 Emp. Address" hidden="1">
            <a:extLst>
              <a:ext uri="{FF2B5EF4-FFF2-40B4-BE49-F238E27FC236}">
                <a16:creationId xmlns:a16="http://schemas.microsoft.com/office/drawing/2014/main" id="{082985BA-F8D9-0E0D-F693-B0B7DE67E545}"/>
              </a:ext>
            </a:extLst>
          </p:cNvPr>
          <p:cNvSpPr>
            <a:spLocks noGrp="1" noRot="1" noMove="1" noResize="1" noEditPoints="1" noAdjustHandles="1" noChangeArrowheads="1" noChangeShapeType="1"/>
          </p:cNvSpPr>
          <p:nvPr/>
        </p:nvSpPr>
        <p:spPr>
          <a:xfrm>
            <a:off x="6339264" y="1259358"/>
            <a:ext cx="2229966" cy="3969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B.12 Employers mailing" hidden="1">
            <a:extLst>
              <a:ext uri="{FF2B5EF4-FFF2-40B4-BE49-F238E27FC236}">
                <a16:creationId xmlns:a16="http://schemas.microsoft.com/office/drawing/2014/main" id="{3FE781DE-213D-D774-28AF-E5D09C71401A}"/>
              </a:ext>
            </a:extLst>
          </p:cNvPr>
          <p:cNvSpPr txBox="1">
            <a:spLocks noGrp="1" noRot="1" noMove="1" noResize="1" noEditPoints="1" noAdjustHandles="1" noChangeArrowheads="1" noChangeShapeType="1"/>
          </p:cNvSpPr>
          <p:nvPr/>
        </p:nvSpPr>
        <p:spPr>
          <a:xfrm>
            <a:off x="190921" y="1883403"/>
            <a:ext cx="2743247" cy="830997"/>
          </a:xfrm>
          <a:prstGeom prst="rect">
            <a:avLst/>
          </a:prstGeom>
          <a:noFill/>
        </p:spPr>
        <p:txBody>
          <a:bodyPr wrap="square" rtlCol="0">
            <a:spAutoFit/>
          </a:bodyPr>
          <a:lstStyle/>
          <a:p>
            <a:r>
              <a:rPr lang="en-US" sz="1600" dirty="0"/>
              <a:t>This should be your employer’s mailing address or headquarters</a:t>
            </a:r>
          </a:p>
        </p:txBody>
      </p:sp>
      <p:sp>
        <p:nvSpPr>
          <p:cNvPr id="64" name="TB.12 EIN/NAICS/E-Verify differ" hidden="1">
            <a:extLst>
              <a:ext uri="{FF2B5EF4-FFF2-40B4-BE49-F238E27FC236}">
                <a16:creationId xmlns:a16="http://schemas.microsoft.com/office/drawing/2014/main" id="{1C24A911-697B-031B-3683-6C20EB2D44F7}"/>
              </a:ext>
            </a:extLst>
          </p:cNvPr>
          <p:cNvSpPr txBox="1">
            <a:spLocks noGrp="1" noRot="1" noMove="1" noResize="1" noEditPoints="1" noAdjustHandles="1" noChangeArrowheads="1" noChangeShapeType="1"/>
          </p:cNvSpPr>
          <p:nvPr/>
        </p:nvSpPr>
        <p:spPr>
          <a:xfrm>
            <a:off x="190921" y="1883403"/>
            <a:ext cx="3380357" cy="2554545"/>
          </a:xfrm>
          <a:prstGeom prst="rect">
            <a:avLst/>
          </a:prstGeom>
          <a:noFill/>
        </p:spPr>
        <p:txBody>
          <a:bodyPr wrap="square" rtlCol="0">
            <a:spAutoFit/>
          </a:bodyPr>
          <a:lstStyle/>
          <a:p>
            <a:r>
              <a:rPr lang="en-US" sz="1600" dirty="0"/>
              <a:t>The employer’s EIN, NAICS Code and E-Verify Number are </a:t>
            </a:r>
            <a:r>
              <a:rPr lang="en-US" sz="1600" b="1" u="sng" dirty="0">
                <a:solidFill>
                  <a:srgbClr val="F56600"/>
                </a:solidFill>
              </a:rPr>
              <a:t>3 different numbers</a:t>
            </a:r>
            <a:r>
              <a:rPr lang="en-US" sz="1600" dirty="0"/>
              <a:t>. </a:t>
            </a:r>
          </a:p>
          <a:p>
            <a:endParaRPr lang="en-US" sz="1600" dirty="0"/>
          </a:p>
          <a:p>
            <a:r>
              <a:rPr lang="en-US" sz="1600" dirty="0"/>
              <a:t>Contact your HR Department to get these numbers.</a:t>
            </a:r>
          </a:p>
          <a:p>
            <a:endParaRPr lang="en-US" sz="1600" dirty="0"/>
          </a:p>
          <a:p>
            <a:r>
              <a:rPr lang="en-US" sz="1600" dirty="0"/>
              <a:t>EIN and NAICS Code are listed on the I-983 while the E-Verify Number is to be listed on the I-765.  </a:t>
            </a:r>
          </a:p>
        </p:txBody>
      </p:sp>
      <p:sp>
        <p:nvSpPr>
          <p:cNvPr id="65" name="TB.12 List Emp. Name" hidden="1">
            <a:extLst>
              <a:ext uri="{FF2B5EF4-FFF2-40B4-BE49-F238E27FC236}">
                <a16:creationId xmlns:a16="http://schemas.microsoft.com/office/drawing/2014/main" id="{7E97D3CA-D2AA-0D64-1A3A-A7C5F80AEF2A}"/>
              </a:ext>
            </a:extLst>
          </p:cNvPr>
          <p:cNvSpPr txBox="1">
            <a:spLocks noGrp="1" noRot="1" noMove="1" noResize="1" noEditPoints="1" noAdjustHandles="1" noChangeArrowheads="1" noChangeShapeType="1"/>
          </p:cNvSpPr>
          <p:nvPr/>
        </p:nvSpPr>
        <p:spPr>
          <a:xfrm>
            <a:off x="190921" y="1883403"/>
            <a:ext cx="2743247" cy="584775"/>
          </a:xfrm>
          <a:prstGeom prst="rect">
            <a:avLst/>
          </a:prstGeom>
          <a:noFill/>
        </p:spPr>
        <p:txBody>
          <a:bodyPr wrap="square" rtlCol="0">
            <a:spAutoFit/>
          </a:bodyPr>
          <a:lstStyle/>
          <a:p>
            <a:r>
              <a:rPr lang="en-US" sz="1600" dirty="0"/>
              <a:t>List your Employer’s name as listed in E-Verify System.</a:t>
            </a:r>
          </a:p>
        </p:txBody>
      </p:sp>
      <p:sp>
        <p:nvSpPr>
          <p:cNvPr id="66" name="Sec.3 Employer Name" hidden="1">
            <a:extLst>
              <a:ext uri="{FF2B5EF4-FFF2-40B4-BE49-F238E27FC236}">
                <a16:creationId xmlns:a16="http://schemas.microsoft.com/office/drawing/2014/main" id="{011560EE-F45E-9008-6449-18CEDE15E352}"/>
              </a:ext>
            </a:extLst>
          </p:cNvPr>
          <p:cNvSpPr>
            <a:spLocks noGrp="1" noRot="1" noMove="1" noResize="1" noEditPoints="1" noAdjustHandles="1" noChangeArrowheads="1" noChangeShapeType="1"/>
          </p:cNvSpPr>
          <p:nvPr/>
        </p:nvSpPr>
        <p:spPr>
          <a:xfrm>
            <a:off x="4040124" y="1259359"/>
            <a:ext cx="2299140" cy="213582"/>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ec.3 EIN" hidden="1">
            <a:extLst>
              <a:ext uri="{FF2B5EF4-FFF2-40B4-BE49-F238E27FC236}">
                <a16:creationId xmlns:a16="http://schemas.microsoft.com/office/drawing/2014/main" id="{1CB3FCEF-0388-7985-3532-BAAF72249BF9}"/>
              </a:ext>
            </a:extLst>
          </p:cNvPr>
          <p:cNvSpPr>
            <a:spLocks noGrp="1" noRot="1" noMove="1" noResize="1" noEditPoints="1" noAdjustHandles="1" noChangeArrowheads="1" noChangeShapeType="1"/>
          </p:cNvSpPr>
          <p:nvPr/>
        </p:nvSpPr>
        <p:spPr>
          <a:xfrm>
            <a:off x="4053935" y="1648405"/>
            <a:ext cx="1455217"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ec.3 NAICS" hidden="1">
            <a:extLst>
              <a:ext uri="{FF2B5EF4-FFF2-40B4-BE49-F238E27FC236}">
                <a16:creationId xmlns:a16="http://schemas.microsoft.com/office/drawing/2014/main" id="{FA0D549B-EC21-5204-697E-7FAA070006F6}"/>
              </a:ext>
            </a:extLst>
          </p:cNvPr>
          <p:cNvSpPr>
            <a:spLocks noGrp="1" noRot="1" noMove="1" noResize="1" noEditPoints="1" noAdjustHandles="1" noChangeArrowheads="1" noChangeShapeType="1"/>
          </p:cNvSpPr>
          <p:nvPr/>
        </p:nvSpPr>
        <p:spPr>
          <a:xfrm>
            <a:off x="6339264" y="1656340"/>
            <a:ext cx="2238398" cy="322959"/>
          </a:xfrm>
          <a:prstGeom prst="roundRect">
            <a:avLst/>
          </a:prstGeom>
          <a:noFill/>
          <a:ln>
            <a:solidFill>
              <a:srgbClr val="F76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B.12 This Refers..." hidden="1">
            <a:extLst>
              <a:ext uri="{FF2B5EF4-FFF2-40B4-BE49-F238E27FC236}">
                <a16:creationId xmlns:a16="http://schemas.microsoft.com/office/drawing/2014/main" id="{37A492E4-61D8-996F-84E6-915E4956FCA9}"/>
              </a:ext>
            </a:extLst>
          </p:cNvPr>
          <p:cNvSpPr txBox="1">
            <a:spLocks noGrp="1" noRot="1" noMove="1" noResize="1" noEditPoints="1" noAdjustHandles="1" noChangeArrowheads="1" noChangeShapeType="1"/>
          </p:cNvSpPr>
          <p:nvPr/>
        </p:nvSpPr>
        <p:spPr>
          <a:xfrm>
            <a:off x="190921" y="1883403"/>
            <a:ext cx="2743247" cy="2862322"/>
          </a:xfrm>
          <a:prstGeom prst="rect">
            <a:avLst/>
          </a:prstGeom>
          <a:noFill/>
          <a:ln w="76200">
            <a:noFill/>
          </a:ln>
        </p:spPr>
        <p:txBody>
          <a:bodyPr wrap="square" rtlCol="0">
            <a:spAutoFit/>
          </a:bodyPr>
          <a:lstStyle/>
          <a:p>
            <a:r>
              <a:rPr lang="en-US" dirty="0"/>
              <a:t>This refers to the start of your STEM OPT Training, </a:t>
            </a:r>
            <a:r>
              <a:rPr lang="en-US" b="1" dirty="0"/>
              <a:t>NOT</a:t>
            </a:r>
            <a:r>
              <a:rPr lang="en-US" dirty="0"/>
              <a:t> the general start date of employment with your company. </a:t>
            </a:r>
          </a:p>
          <a:p>
            <a:endParaRPr lang="en-US" dirty="0"/>
          </a:p>
          <a:p>
            <a:r>
              <a:rPr lang="en-US" dirty="0"/>
              <a:t>This should be on or after the Requested STEM OPT authorization start date </a:t>
            </a:r>
          </a:p>
          <a:p>
            <a:r>
              <a:rPr lang="en-US" dirty="0"/>
              <a:t>listed on page 1. </a:t>
            </a:r>
          </a:p>
        </p:txBody>
      </p:sp>
      <p:sp>
        <p:nvSpPr>
          <p:cNvPr id="27" name="Sec.3 - 12/21/2023" hidden="1">
            <a:extLst>
              <a:ext uri="{FF2B5EF4-FFF2-40B4-BE49-F238E27FC236}">
                <a16:creationId xmlns:a16="http://schemas.microsoft.com/office/drawing/2014/main" id="{4B38FB45-10EE-0D98-EAEE-994EB9087089}"/>
              </a:ext>
            </a:extLst>
          </p:cNvPr>
          <p:cNvSpPr txBox="1">
            <a:spLocks noGrp="1" noRot="1" noMove="1" noResize="1" noEditPoints="1" noAdjustHandles="1" noChangeArrowheads="1" noChangeShapeType="1"/>
          </p:cNvSpPr>
          <p:nvPr/>
        </p:nvSpPr>
        <p:spPr>
          <a:xfrm>
            <a:off x="4066318" y="2352762"/>
            <a:ext cx="790027" cy="230832"/>
          </a:xfrm>
          <a:prstGeom prst="rect">
            <a:avLst/>
          </a:prstGeom>
          <a:noFill/>
          <a:ln w="38100">
            <a:noFill/>
          </a:ln>
        </p:spPr>
        <p:txBody>
          <a:bodyPr wrap="square" rtlCol="0">
            <a:spAutoFit/>
          </a:bodyPr>
          <a:lstStyle/>
          <a:p>
            <a:r>
              <a:rPr lang="en-US" sz="900" b="1" dirty="0">
                <a:solidFill>
                  <a:srgbClr val="F56600"/>
                </a:solidFill>
              </a:rPr>
              <a:t>12/21/2023</a:t>
            </a:r>
          </a:p>
        </p:txBody>
      </p:sp>
      <p:sp>
        <p:nvSpPr>
          <p:cNvPr id="28" name="Section 3 Title" hidden="1">
            <a:extLst>
              <a:ext uri="{FF2B5EF4-FFF2-40B4-BE49-F238E27FC236}">
                <a16:creationId xmlns:a16="http://schemas.microsoft.com/office/drawing/2014/main" id="{A6D9025D-4707-5B50-9E43-9F93D4FFD742}"/>
              </a:ext>
            </a:extLst>
          </p:cNvPr>
          <p:cNvSpPr>
            <a:spLocks noGrp="1" noRot="1" noMove="1" noResize="1" noEditPoints="1" noAdjustHandles="1" noChangeArrowheads="1" noChangeShapeType="1"/>
          </p:cNvSpPr>
          <p:nvPr/>
        </p:nvSpPr>
        <p:spPr>
          <a:xfrm>
            <a:off x="0" y="646715"/>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3</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30" name="Sec.3 $75k" hidden="1">
            <a:extLst>
              <a:ext uri="{FF2B5EF4-FFF2-40B4-BE49-F238E27FC236}">
                <a16:creationId xmlns:a16="http://schemas.microsoft.com/office/drawing/2014/main" id="{65068C4A-D1BE-5336-A67A-63072DD2F1E9}"/>
              </a:ext>
            </a:extLst>
          </p:cNvPr>
          <p:cNvSpPr txBox="1">
            <a:spLocks noGrp="1" noRot="1" noMove="1" noResize="1" noEditPoints="1" noAdjustHandles="1" noChangeArrowheads="1" noChangeShapeType="1"/>
          </p:cNvSpPr>
          <p:nvPr/>
        </p:nvSpPr>
        <p:spPr>
          <a:xfrm>
            <a:off x="6650520" y="2038350"/>
            <a:ext cx="1198080" cy="230832"/>
          </a:xfrm>
          <a:prstGeom prst="rect">
            <a:avLst/>
          </a:prstGeom>
          <a:noFill/>
        </p:spPr>
        <p:txBody>
          <a:bodyPr wrap="square" rtlCol="0">
            <a:spAutoFit/>
          </a:bodyPr>
          <a:lstStyle/>
          <a:p>
            <a:r>
              <a:rPr lang="en-US" sz="900" b="1" dirty="0">
                <a:solidFill>
                  <a:srgbClr val="F56600"/>
                </a:solidFill>
              </a:rPr>
              <a:t>$75,000 Annually</a:t>
            </a:r>
          </a:p>
        </p:txBody>
      </p:sp>
      <p:sp>
        <p:nvSpPr>
          <p:cNvPr id="31" name="Sec.3 $100 Phone Stipend" hidden="1">
            <a:extLst>
              <a:ext uri="{FF2B5EF4-FFF2-40B4-BE49-F238E27FC236}">
                <a16:creationId xmlns:a16="http://schemas.microsoft.com/office/drawing/2014/main" id="{EE2E276B-009E-809C-95AA-C405757C56EF}"/>
              </a:ext>
            </a:extLst>
          </p:cNvPr>
          <p:cNvSpPr txBox="1">
            <a:spLocks noGrp="1" noRot="1" noMove="1" noResize="1" noEditPoints="1" noAdjustHandles="1" noChangeArrowheads="1" noChangeShapeType="1"/>
          </p:cNvSpPr>
          <p:nvPr/>
        </p:nvSpPr>
        <p:spPr>
          <a:xfrm>
            <a:off x="5563369" y="2354370"/>
            <a:ext cx="1904231" cy="230832"/>
          </a:xfrm>
          <a:prstGeom prst="rect">
            <a:avLst/>
          </a:prstGeom>
          <a:noFill/>
        </p:spPr>
        <p:txBody>
          <a:bodyPr wrap="square" rtlCol="0">
            <a:spAutoFit/>
          </a:bodyPr>
          <a:lstStyle/>
          <a:p>
            <a:r>
              <a:rPr lang="en-US" sz="900" b="1" dirty="0">
                <a:solidFill>
                  <a:srgbClr val="F56600"/>
                </a:solidFill>
              </a:rPr>
              <a:t>$100 Monthly Phone Stipend</a:t>
            </a:r>
          </a:p>
        </p:txBody>
      </p:sp>
      <p:sp>
        <p:nvSpPr>
          <p:cNvPr id="32" name="TB.12 Enter the Dollar Amount" hidden="1">
            <a:extLst>
              <a:ext uri="{FF2B5EF4-FFF2-40B4-BE49-F238E27FC236}">
                <a16:creationId xmlns:a16="http://schemas.microsoft.com/office/drawing/2014/main" id="{24AD14F2-BE10-6F44-A44E-5D73EEA02C51}"/>
              </a:ext>
            </a:extLst>
          </p:cNvPr>
          <p:cNvSpPr txBox="1">
            <a:spLocks noGrp="1" noRot="1" noMove="1" noResize="1" noEditPoints="1" noAdjustHandles="1" noChangeArrowheads="1" noChangeShapeType="1"/>
          </p:cNvSpPr>
          <p:nvPr/>
        </p:nvSpPr>
        <p:spPr>
          <a:xfrm>
            <a:off x="190921" y="1883403"/>
            <a:ext cx="2743247" cy="1564274"/>
          </a:xfrm>
          <a:prstGeom prst="rect">
            <a:avLst/>
          </a:prstGeom>
          <a:noFill/>
        </p:spPr>
        <p:txBody>
          <a:bodyPr wrap="square" rtlCol="0">
            <a:spAutoFit/>
          </a:bodyPr>
          <a:lstStyle/>
          <a:p>
            <a:pPr marL="12700" marR="5080">
              <a:lnSpc>
                <a:spcPct val="101200"/>
              </a:lnSpc>
            </a:pPr>
            <a:r>
              <a:rPr lang="en-US" sz="1600" spc="25" dirty="0">
                <a:latin typeface="Tahoma"/>
                <a:cs typeface="Tahoma"/>
              </a:rPr>
              <a:t>Enter </a:t>
            </a:r>
            <a:r>
              <a:rPr lang="en-US" sz="1600" spc="30" dirty="0">
                <a:latin typeface="Tahoma"/>
                <a:cs typeface="Tahoma"/>
              </a:rPr>
              <a:t>the </a:t>
            </a:r>
            <a:r>
              <a:rPr lang="en-US" sz="1600" spc="35" dirty="0">
                <a:latin typeface="Tahoma"/>
                <a:cs typeface="Tahoma"/>
              </a:rPr>
              <a:t>dollar </a:t>
            </a:r>
            <a:r>
              <a:rPr lang="en-US" sz="1600" spc="50" dirty="0">
                <a:latin typeface="Tahoma"/>
                <a:cs typeface="Tahoma"/>
              </a:rPr>
              <a:t>amount </a:t>
            </a:r>
            <a:r>
              <a:rPr lang="en-US" sz="1600" spc="40" dirty="0">
                <a:latin typeface="Tahoma"/>
                <a:cs typeface="Tahoma"/>
              </a:rPr>
              <a:t>of </a:t>
            </a:r>
            <a:r>
              <a:rPr lang="en-US" sz="1600" spc="10" dirty="0">
                <a:latin typeface="Tahoma"/>
                <a:cs typeface="Tahoma"/>
              </a:rPr>
              <a:t>salary, </a:t>
            </a:r>
            <a:r>
              <a:rPr lang="en-US" sz="1600" spc="15" dirty="0">
                <a:latin typeface="Tahoma"/>
                <a:cs typeface="Tahoma"/>
              </a:rPr>
              <a:t> </a:t>
            </a:r>
            <a:r>
              <a:rPr lang="en-US" sz="1600" spc="25" dirty="0">
                <a:latin typeface="Tahoma"/>
                <a:cs typeface="Tahoma"/>
              </a:rPr>
              <a:t>stipend,</a:t>
            </a:r>
            <a:r>
              <a:rPr lang="en-US" sz="1600" spc="-65" dirty="0">
                <a:latin typeface="Tahoma"/>
                <a:cs typeface="Tahoma"/>
              </a:rPr>
              <a:t> </a:t>
            </a:r>
            <a:r>
              <a:rPr lang="en-US" sz="1600" spc="35" dirty="0">
                <a:latin typeface="Tahoma"/>
                <a:cs typeface="Tahoma"/>
              </a:rPr>
              <a:t>and/or</a:t>
            </a:r>
            <a:r>
              <a:rPr lang="en-US" sz="1600" spc="-65" dirty="0">
                <a:latin typeface="Tahoma"/>
                <a:cs typeface="Tahoma"/>
              </a:rPr>
              <a:t> </a:t>
            </a:r>
            <a:r>
              <a:rPr lang="en-US" sz="1600" spc="45" dirty="0">
                <a:latin typeface="Tahoma"/>
                <a:cs typeface="Tahoma"/>
              </a:rPr>
              <a:t>other</a:t>
            </a:r>
            <a:r>
              <a:rPr lang="en-US" sz="1600" spc="-60" dirty="0">
                <a:latin typeface="Tahoma"/>
                <a:cs typeface="Tahoma"/>
              </a:rPr>
              <a:t> </a:t>
            </a:r>
            <a:r>
              <a:rPr lang="en-US" sz="1600" spc="30" dirty="0">
                <a:latin typeface="Tahoma"/>
                <a:cs typeface="Tahoma"/>
              </a:rPr>
              <a:t>compensation,</a:t>
            </a:r>
            <a:r>
              <a:rPr lang="en-US" sz="1600" spc="-65" dirty="0">
                <a:latin typeface="Tahoma"/>
                <a:cs typeface="Tahoma"/>
              </a:rPr>
              <a:t> </a:t>
            </a:r>
            <a:r>
              <a:rPr lang="en-US" sz="1600" spc="45" dirty="0">
                <a:latin typeface="Tahoma"/>
                <a:cs typeface="Tahoma"/>
              </a:rPr>
              <a:t>and </a:t>
            </a:r>
            <a:r>
              <a:rPr lang="en-US" sz="1600" spc="-310" dirty="0">
                <a:latin typeface="Tahoma"/>
                <a:cs typeface="Tahoma"/>
              </a:rPr>
              <a:t> </a:t>
            </a:r>
            <a:r>
              <a:rPr lang="en-US" sz="1600" spc="30" dirty="0">
                <a:latin typeface="Tahoma"/>
                <a:cs typeface="Tahoma"/>
              </a:rPr>
              <a:t>the</a:t>
            </a:r>
            <a:r>
              <a:rPr lang="en-US" sz="1600" spc="-65" dirty="0">
                <a:latin typeface="Tahoma"/>
                <a:cs typeface="Tahoma"/>
              </a:rPr>
              <a:t> </a:t>
            </a:r>
            <a:r>
              <a:rPr lang="en-US" sz="1600" spc="30" dirty="0">
                <a:latin typeface="Tahoma"/>
                <a:cs typeface="Tahoma"/>
              </a:rPr>
              <a:t>frequency</a:t>
            </a:r>
            <a:r>
              <a:rPr lang="en-US" sz="1600" spc="-65" dirty="0">
                <a:latin typeface="Tahoma"/>
                <a:cs typeface="Tahoma"/>
              </a:rPr>
              <a:t> </a:t>
            </a:r>
            <a:r>
              <a:rPr lang="en-US" sz="1600" spc="40" dirty="0">
                <a:latin typeface="Tahoma"/>
                <a:cs typeface="Tahoma"/>
              </a:rPr>
              <a:t>of</a:t>
            </a:r>
            <a:r>
              <a:rPr lang="en-US" sz="1600" spc="-65" dirty="0">
                <a:latin typeface="Tahoma"/>
                <a:cs typeface="Tahoma"/>
              </a:rPr>
              <a:t> </a:t>
            </a:r>
            <a:r>
              <a:rPr lang="en-US" sz="1600" spc="30" dirty="0">
                <a:latin typeface="Tahoma"/>
                <a:cs typeface="Tahoma"/>
              </a:rPr>
              <a:t>pay</a:t>
            </a:r>
            <a:r>
              <a:rPr lang="en-US" sz="1600" spc="-60" dirty="0">
                <a:latin typeface="Tahoma"/>
                <a:cs typeface="Tahoma"/>
              </a:rPr>
              <a:t> </a:t>
            </a:r>
            <a:r>
              <a:rPr lang="en-US" sz="1600" spc="10" dirty="0">
                <a:latin typeface="Tahoma"/>
                <a:cs typeface="Tahoma"/>
              </a:rPr>
              <a:t>(per</a:t>
            </a:r>
            <a:r>
              <a:rPr lang="en-US" sz="1600" spc="-65" dirty="0">
                <a:latin typeface="Tahoma"/>
                <a:cs typeface="Tahoma"/>
              </a:rPr>
              <a:t> </a:t>
            </a:r>
            <a:r>
              <a:rPr lang="en-US" sz="1600" spc="30" dirty="0">
                <a:latin typeface="Tahoma"/>
                <a:cs typeface="Tahoma"/>
              </a:rPr>
              <a:t>hour,</a:t>
            </a:r>
            <a:r>
              <a:rPr lang="en-US" sz="1600" spc="-65" dirty="0">
                <a:latin typeface="Tahoma"/>
                <a:cs typeface="Tahoma"/>
              </a:rPr>
              <a:t> </a:t>
            </a:r>
            <a:r>
              <a:rPr lang="en-US" sz="1600" spc="45" dirty="0">
                <a:latin typeface="Tahoma"/>
                <a:cs typeface="Tahoma"/>
              </a:rPr>
              <a:t>per</a:t>
            </a:r>
            <a:r>
              <a:rPr lang="en-US" sz="1600" spc="-65" dirty="0">
                <a:latin typeface="Tahoma"/>
                <a:cs typeface="Tahoma"/>
              </a:rPr>
              <a:t> </a:t>
            </a:r>
            <a:r>
              <a:rPr lang="en-US" sz="1600" spc="10" dirty="0">
                <a:latin typeface="Tahoma"/>
                <a:cs typeface="Tahoma"/>
              </a:rPr>
              <a:t>week, </a:t>
            </a:r>
            <a:r>
              <a:rPr lang="en-US" sz="1600" spc="-310" dirty="0">
                <a:latin typeface="Tahoma"/>
                <a:cs typeface="Tahoma"/>
              </a:rPr>
              <a:t> </a:t>
            </a:r>
            <a:r>
              <a:rPr lang="en-US" sz="1600" spc="15" dirty="0">
                <a:latin typeface="Tahoma"/>
                <a:cs typeface="Tahoma"/>
              </a:rPr>
              <a:t>bi</a:t>
            </a:r>
            <a:r>
              <a:rPr lang="en-US" sz="1600" spc="15" dirty="0">
                <a:latin typeface="MS PGothic"/>
                <a:cs typeface="MS PGothic"/>
              </a:rPr>
              <a:t>‐</a:t>
            </a:r>
            <a:r>
              <a:rPr lang="en-US" sz="1600" spc="15" dirty="0">
                <a:latin typeface="Tahoma"/>
                <a:cs typeface="Tahoma"/>
              </a:rPr>
              <a:t>weekly,</a:t>
            </a:r>
            <a:r>
              <a:rPr lang="en-US" sz="1600" spc="-65" dirty="0">
                <a:latin typeface="Tahoma"/>
                <a:cs typeface="Tahoma"/>
              </a:rPr>
              <a:t> </a:t>
            </a:r>
            <a:r>
              <a:rPr lang="en-US" sz="1600" spc="20" dirty="0">
                <a:latin typeface="Tahoma"/>
                <a:cs typeface="Tahoma"/>
              </a:rPr>
              <a:t>monthly)</a:t>
            </a:r>
            <a:endParaRPr lang="en-US" sz="1600" dirty="0">
              <a:latin typeface="Tahoma"/>
              <a:cs typeface="Tahoma"/>
            </a:endParaRPr>
          </a:p>
        </p:txBody>
      </p:sp>
      <p:sp>
        <p:nvSpPr>
          <p:cNvPr id="34" name="TB.12 The Employer Official is">
            <a:extLst>
              <a:ext uri="{FF2B5EF4-FFF2-40B4-BE49-F238E27FC236}">
                <a16:creationId xmlns:a16="http://schemas.microsoft.com/office/drawing/2014/main" id="{90E8A63C-1761-279D-444D-A0B7DB7071BA}"/>
              </a:ext>
            </a:extLst>
          </p:cNvPr>
          <p:cNvSpPr txBox="1">
            <a:spLocks noGrp="1" noRot="1" noMove="1" noResize="1" noEditPoints="1" noAdjustHandles="1" noChangeArrowheads="1" noChangeShapeType="1"/>
          </p:cNvSpPr>
          <p:nvPr/>
        </p:nvSpPr>
        <p:spPr>
          <a:xfrm>
            <a:off x="190921" y="1883403"/>
            <a:ext cx="3380357" cy="3190361"/>
          </a:xfrm>
          <a:prstGeom prst="rect">
            <a:avLst/>
          </a:prstGeom>
          <a:noFill/>
        </p:spPr>
        <p:txBody>
          <a:bodyPr wrap="square" rtlCol="0">
            <a:spAutoFit/>
          </a:bodyPr>
          <a:lstStyle/>
          <a:p>
            <a:pPr marR="5080">
              <a:lnSpc>
                <a:spcPct val="114599"/>
              </a:lnSpc>
              <a:spcBef>
                <a:spcPts val="100"/>
              </a:spcBef>
            </a:pPr>
            <a:r>
              <a:rPr lang="en-US" sz="1600" spc="30" dirty="0"/>
              <a:t>The Employer Official with Signatory Authority, is an appropriate individual in the employer’s organization who is familiar with the student’s goals and performance and has signatory authority for the employer, and should be the one to review the certification and affirm the statement with their signature. This may or may not be your direct supervisor.</a:t>
            </a:r>
            <a:endParaRPr lang="en-US" sz="1600" spc="-35" dirty="0"/>
          </a:p>
        </p:txBody>
      </p:sp>
      <p:grpSp>
        <p:nvGrpSpPr>
          <p:cNvPr id="37" name="Group 36" hidden="1">
            <a:extLst>
              <a:ext uri="{FF2B5EF4-FFF2-40B4-BE49-F238E27FC236}">
                <a16:creationId xmlns:a16="http://schemas.microsoft.com/office/drawing/2014/main" id="{8261FAF3-6477-AC68-2962-986A26173ABC}"/>
              </a:ext>
            </a:extLst>
          </p:cNvPr>
          <p:cNvGrpSpPr>
            <a:grpSpLocks noGrp="1" noUngrp="1" noRot="1" noMove="1" noResize="1"/>
          </p:cNvGrpSpPr>
          <p:nvPr/>
        </p:nvGrpSpPr>
        <p:grpSpPr>
          <a:xfrm>
            <a:off x="199009" y="1883403"/>
            <a:ext cx="4601591" cy="2821947"/>
            <a:chOff x="190921" y="1883403"/>
            <a:chExt cx="4601591" cy="2821947"/>
          </a:xfrm>
        </p:grpSpPr>
        <p:sp>
          <p:nvSpPr>
            <p:cNvPr id="35" name="Rectangle 34">
              <a:extLst>
                <a:ext uri="{FF2B5EF4-FFF2-40B4-BE49-F238E27FC236}">
                  <a16:creationId xmlns:a16="http://schemas.microsoft.com/office/drawing/2014/main" id="{DAACE1C8-4263-6936-AADA-F660F4E5DFF5}"/>
                </a:ext>
              </a:extLst>
            </p:cNvPr>
            <p:cNvSpPr>
              <a:spLocks noGrp="1" noRot="1" noMove="1" noResize="1" noEditPoints="1" noAdjustHandles="1" noChangeArrowheads="1" noChangeShapeType="1"/>
            </p:cNvSpPr>
            <p:nvPr/>
          </p:nvSpPr>
          <p:spPr>
            <a:xfrm>
              <a:off x="190921" y="1883403"/>
              <a:ext cx="2704679" cy="2821947"/>
            </a:xfrm>
            <a:prstGeom prst="rect">
              <a:avLst/>
            </a:prstGeom>
            <a:noFill/>
            <a:ln w="762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292F2B-9A22-4CFE-6971-46EEDDD3E4FE}"/>
                </a:ext>
              </a:extLst>
            </p:cNvPr>
            <p:cNvSpPr>
              <a:spLocks noGrp="1" noRot="1" noMove="1" noResize="1" noEditPoints="1" noAdjustHandles="1" noChangeArrowheads="1" noChangeShapeType="1"/>
            </p:cNvSpPr>
            <p:nvPr/>
          </p:nvSpPr>
          <p:spPr>
            <a:xfrm>
              <a:off x="4108707" y="2368583"/>
              <a:ext cx="683805" cy="203167"/>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Section 5 Title" hidden="1">
            <a:extLst>
              <a:ext uri="{FF2B5EF4-FFF2-40B4-BE49-F238E27FC236}">
                <a16:creationId xmlns:a16="http://schemas.microsoft.com/office/drawing/2014/main" id="{21AAB369-D711-51C9-0E0A-20EAD2B07799}"/>
              </a:ext>
            </a:extLst>
          </p:cNvPr>
          <p:cNvSpPr>
            <a:spLocks noGrp="1" noRot="1" noMove="1" noResize="1" noEditPoints="1" noAdjustHandles="1" noChangeArrowheads="1" noChangeShapeType="1"/>
          </p:cNvSpPr>
          <p:nvPr/>
        </p:nvSpPr>
        <p:spPr>
          <a:xfrm>
            <a:off x="0" y="643151"/>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1" name="Section 4 title">
            <a:extLst>
              <a:ext uri="{FF2B5EF4-FFF2-40B4-BE49-F238E27FC236}">
                <a16:creationId xmlns:a16="http://schemas.microsoft.com/office/drawing/2014/main" id="{0C8851A8-B210-6BCF-E82C-35DDBAB2CBF5}"/>
              </a:ext>
            </a:extLst>
          </p:cNvPr>
          <p:cNvSpPr>
            <a:spLocks noGrp="1" noRot="1" noMove="1" noResize="1" noEditPoints="1" noAdjustHandles="1" noChangeArrowheads="1" noChangeShapeType="1"/>
          </p:cNvSpPr>
          <p:nvPr/>
        </p:nvSpPr>
        <p:spPr>
          <a:xfrm>
            <a:off x="-4610" y="641617"/>
            <a:ext cx="1554480" cy="1239235"/>
          </a:xfrm>
          <a:prstGeom prst="rect">
            <a:avLst/>
          </a:prstGeom>
          <a:solidFill>
            <a:schemeClr val="bg1"/>
          </a:solidFill>
          <a:ln>
            <a:noFill/>
          </a:ln>
          <a:effectLst>
            <a:outerShdw blurRad="635000" dist="127000" dir="3000000" algn="l" rotWithShape="0">
              <a:srgbClr val="522D8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4</a:t>
            </a: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Tree>
    <p:extLst>
      <p:ext uri="{BB962C8B-B14F-4D97-AF65-F5344CB8AC3E}">
        <p14:creationId xmlns:p14="http://schemas.microsoft.com/office/powerpoint/2010/main" val="3130964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5"/>
                                        </p:tgtEl>
                                      </p:cBhvr>
                                    </p:animEffect>
                                    <p:set>
                                      <p:cBhvr>
                                        <p:cTn id="18" dur="1" fill="hold">
                                          <p:stCondLst>
                                            <p:cond delay="499"/>
                                          </p:stCondLst>
                                        </p:cTn>
                                        <p:tgtEl>
                                          <p:spTgt spid="6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2"/>
                                        </p:tgtEl>
                                      </p:cBhvr>
                                    </p:animEffect>
                                    <p:set>
                                      <p:cBhvr>
                                        <p:cTn id="29" dur="1" fill="hold">
                                          <p:stCondLst>
                                            <p:cond delay="499"/>
                                          </p:stCondLst>
                                        </p:cTn>
                                        <p:tgtEl>
                                          <p:spTgt spid="6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3"/>
                                        </p:tgtEl>
                                      </p:cBhvr>
                                    </p:animEffect>
                                    <p:set>
                                      <p:cBhvr>
                                        <p:cTn id="32" dur="1" fill="hold">
                                          <p:stCondLst>
                                            <p:cond delay="499"/>
                                          </p:stCondLst>
                                        </p:cTn>
                                        <p:tgtEl>
                                          <p:spTgt spid="6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8"/>
                                        </p:tgtEl>
                                      </p:cBhvr>
                                    </p:animEffect>
                                    <p:set>
                                      <p:cBhvr>
                                        <p:cTn id="49" dur="1" fill="hold">
                                          <p:stCondLst>
                                            <p:cond delay="499"/>
                                          </p:stCondLst>
                                        </p:cTn>
                                        <p:tgtEl>
                                          <p:spTgt spid="6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7"/>
                                        </p:tgtEl>
                                      </p:cBhvr>
                                    </p:animEffect>
                                    <p:set>
                                      <p:cBhvr>
                                        <p:cTn id="52" dur="1" fill="hold">
                                          <p:stCondLst>
                                            <p:cond delay="499"/>
                                          </p:stCondLst>
                                        </p:cTn>
                                        <p:tgtEl>
                                          <p:spTgt spid="6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35" presetClass="emph" presetSubtype="0" repeatCount="4000" fill="hold" nodeType="withEffect">
                                  <p:stCondLst>
                                    <p:cond delay="0"/>
                                  </p:stCondLst>
                                  <p:childTnLst>
                                    <p:anim calcmode="discrete" valueType="str">
                                      <p:cBhvr>
                                        <p:cTn id="64"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69"/>
                                        </p:tgtEl>
                                      </p:cBhvr>
                                    </p:animEffect>
                                    <p:set>
                                      <p:cBhvr>
                                        <p:cTn id="69" dur="1" fill="hold">
                                          <p:stCondLst>
                                            <p:cond delay="499"/>
                                          </p:stCondLst>
                                        </p:cTn>
                                        <p:tgtEl>
                                          <p:spTgt spid="6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1"/>
                                        </p:tgtEl>
                                      </p:cBhvr>
                                    </p:animEffect>
                                    <p:set>
                                      <p:cBhvr>
                                        <p:cTn id="95" dur="1" fill="hold">
                                          <p:stCondLst>
                                            <p:cond delay="499"/>
                                          </p:stCondLst>
                                        </p:cTn>
                                        <p:tgtEl>
                                          <p:spTgt spid="31"/>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28"/>
                                        </p:tgtEl>
                                      </p:cBhvr>
                                    </p:animEffect>
                                    <p:set>
                                      <p:cBhvr>
                                        <p:cTn id="98" dur="1" fill="hold">
                                          <p:stCondLst>
                                            <p:cond delay="499"/>
                                          </p:stCondLst>
                                        </p:cTn>
                                        <p:tgtEl>
                                          <p:spTgt spid="28"/>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500"/>
                                        <p:tgtEl>
                                          <p:spTgt spid="38"/>
                                        </p:tgtEl>
                                      </p:cBhvr>
                                    </p:animEffect>
                                  </p:childTnLst>
                                </p:cTn>
                              </p:par>
                              <p:par>
                                <p:cTn id="102" presetID="2" presetClass="entr" presetSubtype="4" fill="hold" nodeType="withEffect">
                                  <p:stCondLst>
                                    <p:cond delay="0"/>
                                  </p:stCondLst>
                                  <p:childTnLst>
                                    <p:set>
                                      <p:cBhvr>
                                        <p:cTn id="103" dur="1" fill="hold">
                                          <p:stCondLst>
                                            <p:cond delay="0"/>
                                          </p:stCondLst>
                                        </p:cTn>
                                        <p:tgtEl>
                                          <p:spTgt spid="9"/>
                                        </p:tgtEl>
                                        <p:attrNameLst>
                                          <p:attrName>style.visibility</p:attrName>
                                        </p:attrNameLst>
                                      </p:cBhvr>
                                      <p:to>
                                        <p:strVal val="visible"/>
                                      </p:to>
                                    </p:set>
                                    <p:anim calcmode="lin" valueType="num">
                                      <p:cBhvr additive="base">
                                        <p:cTn id="104" dur="2750" fill="hold"/>
                                        <p:tgtEl>
                                          <p:spTgt spid="9"/>
                                        </p:tgtEl>
                                        <p:attrNameLst>
                                          <p:attrName>ppt_x</p:attrName>
                                        </p:attrNameLst>
                                      </p:cBhvr>
                                      <p:tavLst>
                                        <p:tav tm="0">
                                          <p:val>
                                            <p:strVal val="#ppt_x"/>
                                          </p:val>
                                        </p:tav>
                                        <p:tav tm="100000">
                                          <p:val>
                                            <p:strVal val="#ppt_x"/>
                                          </p:val>
                                        </p:tav>
                                      </p:tavLst>
                                    </p:anim>
                                    <p:anim calcmode="lin" valueType="num">
                                      <p:cBhvr additive="base">
                                        <p:cTn id="105" dur="2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p:bldP spid="63" grpId="1"/>
      <p:bldP spid="64" grpId="0"/>
      <p:bldP spid="64" grpId="1"/>
      <p:bldP spid="65" grpId="0"/>
      <p:bldP spid="65" grpId="1"/>
      <p:bldP spid="66" grpId="0" animBg="1"/>
      <p:bldP spid="66" grpId="1" animBg="1"/>
      <p:bldP spid="67" grpId="0" animBg="1"/>
      <p:bldP spid="67" grpId="1" animBg="1"/>
      <p:bldP spid="68" grpId="0" animBg="1"/>
      <p:bldP spid="68" grpId="1" animBg="1"/>
      <p:bldP spid="69" grpId="0"/>
      <p:bldP spid="69" grpId="1"/>
      <p:bldP spid="27" grpId="0"/>
      <p:bldP spid="27" grpId="1"/>
      <p:bldP spid="28" grpId="0" animBg="1"/>
      <p:bldP spid="30" grpId="0"/>
      <p:bldP spid="30" grpId="1"/>
      <p:bldP spid="31" grpId="0"/>
      <p:bldP spid="31" grpId="1"/>
      <p:bldP spid="32" grpId="0"/>
      <p:bldP spid="32" grpId="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hidden="1">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hidden="1">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hidden="1">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hidden="1">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hidden="1">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hidden="1">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hidden="1">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hidden="1">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hidden="1">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hidden="1">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hidden="1">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2848736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2" presetClass="entr" presetSubtype="4" fill="hold" nodeType="withEffect">
                                  <p:stCondLst>
                                    <p:cond delay="10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750" fill="hold"/>
                                        <p:tgtEl>
                                          <p:spTgt spid="21"/>
                                        </p:tgtEl>
                                        <p:attrNameLst>
                                          <p:attrName>ppt_x</p:attrName>
                                        </p:attrNameLst>
                                      </p:cBhvr>
                                      <p:tavLst>
                                        <p:tav tm="0">
                                          <p:val>
                                            <p:strVal val="#ppt_x"/>
                                          </p:val>
                                        </p:tav>
                                        <p:tav tm="100000">
                                          <p:val>
                                            <p:strVal val="#ppt_x"/>
                                          </p:val>
                                        </p:tav>
                                      </p:tavLst>
                                    </p:anim>
                                    <p:anim calcmode="lin" valueType="num">
                                      <p:cBhvr additive="base">
                                        <p:cTn id="64" dur="1750" fill="hold"/>
                                        <p:tgtEl>
                                          <p:spTgt spid="21"/>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1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1" grpId="0" animBg="1"/>
      <p:bldP spid="11" grpId="1" animBg="1"/>
      <p:bldP spid="12" grpId="0" animBg="1"/>
      <p:bldP spid="12" grpId="1" animBg="1"/>
      <p:bldP spid="13" grpId="0" animBg="1"/>
      <p:bldP spid="13" grpId="1" animBg="1"/>
      <p:bldP spid="14" grpId="0"/>
      <p:bldP spid="14" grpId="1"/>
      <p:bldP spid="15" grpId="0"/>
      <p:bldP spid="15" grpId="1"/>
      <p:bldP spid="16" grpId="0"/>
      <p:bldP spid="16" grpId="1"/>
      <p:bldP spid="2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69247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OPT 24-Month STEM Extension Tutorial</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378903"/>
            <a:ext cx="8278495" cy="2088970"/>
          </a:xfrm>
          <a:prstGeom prst="rect">
            <a:avLst/>
          </a:prstGeom>
        </p:spPr>
        <p:txBody>
          <a:bodyPr vert="horz" wrap="square" lIns="0" tIns="12700" rIns="0" bIns="0" rtlCol="0">
            <a:spAutoFit/>
          </a:bodyPr>
          <a:lstStyle/>
          <a:p>
            <a:pPr marL="12700">
              <a:lnSpc>
                <a:spcPct val="100000"/>
              </a:lnSpc>
              <a:spcBef>
                <a:spcPts val="100"/>
              </a:spcBef>
            </a:pPr>
            <a:r>
              <a:rPr sz="1600" spc="55" dirty="0">
                <a:latin typeface="+mj-lt"/>
                <a:cs typeface="Tahoma"/>
              </a:rPr>
              <a:t>Please</a:t>
            </a:r>
            <a:r>
              <a:rPr sz="1600" spc="-95" dirty="0">
                <a:latin typeface="+mj-lt"/>
                <a:cs typeface="Tahoma"/>
              </a:rPr>
              <a:t> </a:t>
            </a:r>
            <a:r>
              <a:rPr sz="1600" spc="70" dirty="0">
                <a:latin typeface="+mj-lt"/>
                <a:cs typeface="Tahoma"/>
              </a:rPr>
              <a:t>note</a:t>
            </a:r>
            <a:r>
              <a:rPr sz="1600" spc="-90" dirty="0">
                <a:latin typeface="+mj-lt"/>
                <a:cs typeface="Tahoma"/>
              </a:rPr>
              <a:t> </a:t>
            </a:r>
            <a:r>
              <a:rPr sz="1600" spc="50" dirty="0">
                <a:latin typeface="+mj-lt"/>
                <a:cs typeface="Tahoma"/>
              </a:rPr>
              <a:t>that</a:t>
            </a:r>
            <a:r>
              <a:rPr sz="1600" spc="-95" dirty="0">
                <a:latin typeface="+mj-lt"/>
                <a:cs typeface="Tahoma"/>
              </a:rPr>
              <a:t> </a:t>
            </a:r>
            <a:r>
              <a:rPr sz="1600" spc="50" dirty="0">
                <a:latin typeface="+mj-lt"/>
                <a:cs typeface="Tahoma"/>
              </a:rPr>
              <a:t>this</a:t>
            </a:r>
            <a:r>
              <a:rPr sz="1600" spc="-90" dirty="0">
                <a:latin typeface="+mj-lt"/>
                <a:cs typeface="Tahoma"/>
              </a:rPr>
              <a:t> </a:t>
            </a:r>
            <a:r>
              <a:rPr sz="1600" spc="55" dirty="0">
                <a:latin typeface="+mj-lt"/>
                <a:cs typeface="Tahoma"/>
              </a:rPr>
              <a:t>tutorial</a:t>
            </a:r>
            <a:r>
              <a:rPr sz="1600" spc="-90" dirty="0">
                <a:latin typeface="+mj-lt"/>
                <a:cs typeface="Tahoma"/>
              </a:rPr>
              <a:t> </a:t>
            </a:r>
            <a:r>
              <a:rPr sz="1600" spc="45" dirty="0">
                <a:latin typeface="+mj-lt"/>
                <a:cs typeface="Tahoma"/>
              </a:rPr>
              <a:t>is</a:t>
            </a:r>
            <a:r>
              <a:rPr sz="1600" spc="-95" dirty="0">
                <a:latin typeface="+mj-lt"/>
                <a:cs typeface="Tahoma"/>
              </a:rPr>
              <a:t> </a:t>
            </a:r>
            <a:r>
              <a:rPr sz="1600" spc="70" dirty="0">
                <a:latin typeface="+mj-lt"/>
                <a:cs typeface="Tahoma"/>
              </a:rPr>
              <a:t>for</a:t>
            </a:r>
            <a:r>
              <a:rPr sz="1600" spc="-90" dirty="0">
                <a:latin typeface="+mj-lt"/>
                <a:cs typeface="Tahoma"/>
              </a:rPr>
              <a:t> </a:t>
            </a:r>
            <a:r>
              <a:rPr sz="1600" spc="55" dirty="0">
                <a:latin typeface="+mj-lt"/>
                <a:cs typeface="Tahoma"/>
              </a:rPr>
              <a:t>instructional</a:t>
            </a:r>
            <a:r>
              <a:rPr sz="1600" spc="-95" dirty="0">
                <a:latin typeface="+mj-lt"/>
                <a:cs typeface="Tahoma"/>
              </a:rPr>
              <a:t> </a:t>
            </a:r>
            <a:r>
              <a:rPr sz="1600" spc="80" dirty="0">
                <a:latin typeface="+mj-lt"/>
                <a:cs typeface="Tahoma"/>
              </a:rPr>
              <a:t>purposes</a:t>
            </a:r>
            <a:r>
              <a:rPr sz="1600" spc="-90" dirty="0">
                <a:latin typeface="+mj-lt"/>
                <a:cs typeface="Tahoma"/>
              </a:rPr>
              <a:t> </a:t>
            </a:r>
            <a:r>
              <a:rPr sz="1600" spc="35" dirty="0">
                <a:latin typeface="+mj-lt"/>
                <a:cs typeface="Tahoma"/>
              </a:rPr>
              <a:t>only.</a:t>
            </a:r>
            <a:endParaRPr sz="1600" dirty="0">
              <a:latin typeface="+mj-lt"/>
              <a:cs typeface="Tahoma"/>
            </a:endParaRPr>
          </a:p>
          <a:p>
            <a:pPr>
              <a:lnSpc>
                <a:spcPct val="100000"/>
              </a:lnSpc>
            </a:pPr>
            <a:endParaRPr sz="1600" dirty="0">
              <a:latin typeface="+mj-lt"/>
              <a:cs typeface="Tahoma"/>
            </a:endParaRPr>
          </a:p>
          <a:p>
            <a:pPr marL="12700" marR="86995">
              <a:lnSpc>
                <a:spcPct val="114599"/>
              </a:lnSpc>
            </a:pPr>
            <a:r>
              <a:rPr sz="1600" spc="55" dirty="0">
                <a:latin typeface="+mj-lt"/>
                <a:cs typeface="Tahoma"/>
              </a:rPr>
              <a:t>A</a:t>
            </a:r>
            <a:r>
              <a:rPr sz="1600" spc="-100" dirty="0">
                <a:latin typeface="+mj-lt"/>
                <a:cs typeface="Tahoma"/>
              </a:rPr>
              <a:t> </a:t>
            </a:r>
            <a:r>
              <a:rPr sz="1600" spc="35" dirty="0">
                <a:latin typeface="+mj-lt"/>
                <a:cs typeface="Tahoma"/>
              </a:rPr>
              <a:t>STEM</a:t>
            </a:r>
            <a:r>
              <a:rPr sz="1600" spc="-95" dirty="0">
                <a:latin typeface="+mj-lt"/>
                <a:cs typeface="Tahoma"/>
              </a:rPr>
              <a:t> </a:t>
            </a:r>
            <a:r>
              <a:rPr sz="1600" spc="50" dirty="0">
                <a:latin typeface="+mj-lt"/>
                <a:cs typeface="Tahoma"/>
              </a:rPr>
              <a:t>OPT</a:t>
            </a:r>
            <a:r>
              <a:rPr sz="1600" spc="-95" dirty="0">
                <a:latin typeface="+mj-lt"/>
                <a:cs typeface="Tahoma"/>
              </a:rPr>
              <a:t> </a:t>
            </a:r>
            <a:r>
              <a:rPr sz="1600" spc="60" dirty="0">
                <a:latin typeface="+mj-lt"/>
                <a:cs typeface="Tahoma"/>
              </a:rPr>
              <a:t>application</a:t>
            </a:r>
            <a:r>
              <a:rPr sz="1600" spc="-95" dirty="0">
                <a:latin typeface="+mj-lt"/>
                <a:cs typeface="Tahoma"/>
              </a:rPr>
              <a:t> </a:t>
            </a:r>
            <a:r>
              <a:rPr sz="1600" spc="65" dirty="0">
                <a:latin typeface="+mj-lt"/>
                <a:cs typeface="Tahoma"/>
              </a:rPr>
              <a:t>to</a:t>
            </a:r>
            <a:r>
              <a:rPr sz="1600" spc="-100" dirty="0">
                <a:latin typeface="+mj-lt"/>
                <a:cs typeface="Tahoma"/>
              </a:rPr>
              <a:t> </a:t>
            </a:r>
            <a:r>
              <a:rPr sz="1600" spc="-10" dirty="0">
                <a:latin typeface="+mj-lt"/>
                <a:cs typeface="Tahoma"/>
              </a:rPr>
              <a:t>USCIS</a:t>
            </a:r>
            <a:r>
              <a:rPr sz="1600" spc="-95" dirty="0">
                <a:latin typeface="+mj-lt"/>
                <a:cs typeface="Tahoma"/>
              </a:rPr>
              <a:t> </a:t>
            </a:r>
            <a:r>
              <a:rPr sz="1600" spc="45" dirty="0">
                <a:latin typeface="+mj-lt"/>
                <a:cs typeface="Tahoma"/>
              </a:rPr>
              <a:t>is</a:t>
            </a:r>
            <a:r>
              <a:rPr sz="1600" spc="-95" dirty="0">
                <a:latin typeface="+mj-lt"/>
                <a:cs typeface="Tahoma"/>
              </a:rPr>
              <a:t> </a:t>
            </a:r>
            <a:r>
              <a:rPr sz="1600" spc="70" dirty="0">
                <a:latin typeface="+mj-lt"/>
                <a:cs typeface="Tahoma"/>
              </a:rPr>
              <a:t>your</a:t>
            </a:r>
            <a:r>
              <a:rPr sz="1600" spc="-95" dirty="0">
                <a:latin typeface="+mj-lt"/>
                <a:cs typeface="Tahoma"/>
              </a:rPr>
              <a:t> </a:t>
            </a:r>
            <a:r>
              <a:rPr sz="1600" spc="90" dirty="0">
                <a:latin typeface="+mj-lt"/>
                <a:cs typeface="Tahoma"/>
              </a:rPr>
              <a:t>own</a:t>
            </a:r>
            <a:r>
              <a:rPr sz="1600" spc="-95" dirty="0">
                <a:latin typeface="+mj-lt"/>
                <a:cs typeface="Tahoma"/>
              </a:rPr>
              <a:t> </a:t>
            </a:r>
            <a:r>
              <a:rPr sz="1600" spc="70" dirty="0">
                <a:latin typeface="+mj-lt"/>
                <a:cs typeface="Tahoma"/>
              </a:rPr>
              <a:t>personal</a:t>
            </a:r>
            <a:r>
              <a:rPr sz="1600" spc="-100" dirty="0">
                <a:latin typeface="+mj-lt"/>
                <a:cs typeface="Tahoma"/>
              </a:rPr>
              <a:t> </a:t>
            </a:r>
            <a:r>
              <a:rPr sz="1600" spc="50" dirty="0">
                <a:latin typeface="+mj-lt"/>
                <a:cs typeface="Tahoma"/>
              </a:rPr>
              <a:t>application.</a:t>
            </a:r>
            <a:r>
              <a:rPr sz="1600" spc="-95" dirty="0">
                <a:latin typeface="+mj-lt"/>
                <a:cs typeface="Tahoma"/>
              </a:rPr>
              <a:t> </a:t>
            </a:r>
            <a:r>
              <a:rPr sz="1600" spc="55" dirty="0">
                <a:latin typeface="+mj-lt"/>
                <a:cs typeface="Tahoma"/>
              </a:rPr>
              <a:t>You</a:t>
            </a:r>
            <a:r>
              <a:rPr sz="1600" spc="-95" dirty="0">
                <a:latin typeface="+mj-lt"/>
                <a:cs typeface="Tahoma"/>
              </a:rPr>
              <a:t> </a:t>
            </a:r>
            <a:r>
              <a:rPr sz="1600" spc="65" dirty="0">
                <a:latin typeface="+mj-lt"/>
                <a:cs typeface="Tahoma"/>
              </a:rPr>
              <a:t>alone </a:t>
            </a:r>
            <a:r>
              <a:rPr sz="1600" spc="-550" dirty="0">
                <a:latin typeface="+mj-lt"/>
                <a:cs typeface="Tahoma"/>
              </a:rPr>
              <a:t> </a:t>
            </a:r>
            <a:r>
              <a:rPr sz="1600" spc="60" dirty="0">
                <a:latin typeface="+mj-lt"/>
                <a:cs typeface="Tahoma"/>
              </a:rPr>
              <a:t>are </a:t>
            </a:r>
            <a:r>
              <a:rPr sz="1600" spc="70" dirty="0">
                <a:latin typeface="+mj-lt"/>
                <a:cs typeface="Tahoma"/>
              </a:rPr>
              <a:t>responsible for </a:t>
            </a:r>
            <a:r>
              <a:rPr sz="1600" spc="55" dirty="0">
                <a:latin typeface="+mj-lt"/>
                <a:cs typeface="Tahoma"/>
              </a:rPr>
              <a:t>timely </a:t>
            </a:r>
            <a:r>
              <a:rPr sz="1600" spc="50" dirty="0">
                <a:latin typeface="+mj-lt"/>
                <a:cs typeface="Tahoma"/>
              </a:rPr>
              <a:t>ﬁling </a:t>
            </a:r>
            <a:r>
              <a:rPr sz="1600" spc="55" dirty="0">
                <a:latin typeface="+mj-lt"/>
                <a:cs typeface="Tahoma"/>
              </a:rPr>
              <a:t>with </a:t>
            </a:r>
            <a:r>
              <a:rPr sz="1600" spc="50" dirty="0">
                <a:latin typeface="+mj-lt"/>
                <a:cs typeface="Tahoma"/>
              </a:rPr>
              <a:t>full </a:t>
            </a:r>
            <a:r>
              <a:rPr sz="1600" spc="60" dirty="0">
                <a:latin typeface="+mj-lt"/>
                <a:cs typeface="Tahoma"/>
              </a:rPr>
              <a:t>documentation, </a:t>
            </a:r>
            <a:r>
              <a:rPr sz="1600" spc="65" dirty="0">
                <a:latin typeface="+mj-lt"/>
                <a:cs typeface="Tahoma"/>
              </a:rPr>
              <a:t>understanding </a:t>
            </a:r>
            <a:r>
              <a:rPr sz="1600" spc="-20" dirty="0">
                <a:latin typeface="+mj-lt"/>
                <a:cs typeface="Tahoma"/>
              </a:rPr>
              <a:t>F-1 </a:t>
            </a:r>
            <a:r>
              <a:rPr sz="1600" spc="-15" dirty="0">
                <a:latin typeface="+mj-lt"/>
                <a:cs typeface="Tahoma"/>
              </a:rPr>
              <a:t> </a:t>
            </a:r>
            <a:r>
              <a:rPr sz="1600" spc="65" dirty="0">
                <a:latin typeface="+mj-lt"/>
                <a:cs typeface="Tahoma"/>
              </a:rPr>
              <a:t>rules</a:t>
            </a:r>
            <a:r>
              <a:rPr sz="1600" spc="-100" dirty="0">
                <a:latin typeface="+mj-lt"/>
                <a:cs typeface="Tahoma"/>
              </a:rPr>
              <a:t> </a:t>
            </a:r>
            <a:r>
              <a:rPr sz="1600" spc="50" dirty="0">
                <a:latin typeface="+mj-lt"/>
                <a:cs typeface="Tahoma"/>
              </a:rPr>
              <a:t>regarding</a:t>
            </a:r>
            <a:r>
              <a:rPr sz="1600" spc="-100" dirty="0">
                <a:latin typeface="+mj-lt"/>
                <a:cs typeface="Tahoma"/>
              </a:rPr>
              <a:t> </a:t>
            </a:r>
            <a:r>
              <a:rPr sz="1600" spc="10" dirty="0">
                <a:latin typeface="+mj-lt"/>
                <a:cs typeface="Tahoma"/>
              </a:rPr>
              <a:t>OPT,</a:t>
            </a:r>
            <a:r>
              <a:rPr sz="1600" spc="-100" dirty="0">
                <a:latin typeface="+mj-lt"/>
                <a:cs typeface="Tahoma"/>
              </a:rPr>
              <a:t> </a:t>
            </a:r>
            <a:r>
              <a:rPr sz="1600" spc="85" dirty="0">
                <a:latin typeface="+mj-lt"/>
                <a:cs typeface="Tahoma"/>
              </a:rPr>
              <a:t>and</a:t>
            </a:r>
            <a:r>
              <a:rPr sz="1600" spc="-100" dirty="0">
                <a:latin typeface="+mj-lt"/>
                <a:cs typeface="Tahoma"/>
              </a:rPr>
              <a:t> </a:t>
            </a:r>
            <a:r>
              <a:rPr sz="1600" spc="70" dirty="0">
                <a:latin typeface="+mj-lt"/>
                <a:cs typeface="Tahoma"/>
              </a:rPr>
              <a:t>properly</a:t>
            </a:r>
            <a:r>
              <a:rPr sz="1600" spc="-100" dirty="0">
                <a:latin typeface="+mj-lt"/>
                <a:cs typeface="Tahoma"/>
              </a:rPr>
              <a:t> </a:t>
            </a:r>
            <a:r>
              <a:rPr sz="1600" spc="60" dirty="0">
                <a:latin typeface="+mj-lt"/>
                <a:cs typeface="Tahoma"/>
              </a:rPr>
              <a:t>maintaining</a:t>
            </a:r>
            <a:r>
              <a:rPr sz="1600" spc="-100" dirty="0">
                <a:latin typeface="+mj-lt"/>
                <a:cs typeface="Tahoma"/>
              </a:rPr>
              <a:t> </a:t>
            </a:r>
            <a:r>
              <a:rPr sz="1600" spc="-20" dirty="0">
                <a:latin typeface="+mj-lt"/>
                <a:cs typeface="Tahoma"/>
              </a:rPr>
              <a:t>F-1</a:t>
            </a:r>
            <a:r>
              <a:rPr sz="1600" spc="-100" dirty="0">
                <a:latin typeface="+mj-lt"/>
                <a:cs typeface="Tahoma"/>
              </a:rPr>
              <a:t> </a:t>
            </a:r>
            <a:r>
              <a:rPr sz="1600" spc="30" dirty="0">
                <a:latin typeface="+mj-lt"/>
                <a:cs typeface="Tahoma"/>
              </a:rPr>
              <a:t>status.</a:t>
            </a:r>
            <a:endParaRPr sz="1600" dirty="0">
              <a:latin typeface="+mj-lt"/>
              <a:cs typeface="Tahoma"/>
            </a:endParaRPr>
          </a:p>
          <a:p>
            <a:pPr marL="12700" marR="5080">
              <a:lnSpc>
                <a:spcPct val="113399"/>
              </a:lnSpc>
              <a:spcBef>
                <a:spcPts val="1625"/>
              </a:spcBef>
            </a:pPr>
            <a:r>
              <a:rPr sz="1600" spc="55" dirty="0">
                <a:latin typeface="+mj-lt"/>
                <a:cs typeface="Tahoma"/>
              </a:rPr>
              <a:t>Please</a:t>
            </a:r>
            <a:r>
              <a:rPr sz="1600" spc="-100" dirty="0">
                <a:latin typeface="+mj-lt"/>
                <a:cs typeface="Tahoma"/>
              </a:rPr>
              <a:t> </a:t>
            </a:r>
            <a:r>
              <a:rPr sz="1600" spc="45" dirty="0">
                <a:latin typeface="+mj-lt"/>
                <a:cs typeface="Tahoma"/>
              </a:rPr>
              <a:t>review</a:t>
            </a:r>
            <a:r>
              <a:rPr sz="1600" spc="-95" dirty="0">
                <a:latin typeface="+mj-lt"/>
                <a:cs typeface="Tahoma"/>
              </a:rPr>
              <a:t> </a:t>
            </a:r>
            <a:r>
              <a:rPr sz="1600" spc="60" dirty="0">
                <a:latin typeface="+mj-lt"/>
                <a:cs typeface="Tahoma"/>
              </a:rPr>
              <a:t>the</a:t>
            </a:r>
            <a:r>
              <a:rPr sz="1600" spc="-100" dirty="0">
                <a:latin typeface="+mj-lt"/>
                <a:cs typeface="Tahoma"/>
              </a:rPr>
              <a:t> </a:t>
            </a:r>
            <a:r>
              <a:rPr sz="1600" spc="60" dirty="0">
                <a:latin typeface="+mj-lt"/>
                <a:cs typeface="Tahoma"/>
              </a:rPr>
              <a:t>entire</a:t>
            </a:r>
            <a:r>
              <a:rPr sz="1600" spc="-95" dirty="0">
                <a:latin typeface="+mj-lt"/>
                <a:cs typeface="Tahoma"/>
              </a:rPr>
              <a:t> </a:t>
            </a:r>
            <a:r>
              <a:rPr sz="1600" spc="55" dirty="0">
                <a:latin typeface="+mj-lt"/>
                <a:cs typeface="Tahoma"/>
              </a:rPr>
              <a:t>tutorial</a:t>
            </a:r>
            <a:r>
              <a:rPr sz="1600" spc="-95" dirty="0">
                <a:latin typeface="+mj-lt"/>
                <a:cs typeface="Tahoma"/>
              </a:rPr>
              <a:t> </a:t>
            </a:r>
            <a:r>
              <a:rPr sz="1600" spc="85" dirty="0">
                <a:latin typeface="+mj-lt"/>
                <a:cs typeface="Tahoma"/>
              </a:rPr>
              <a:t>and</a:t>
            </a:r>
            <a:r>
              <a:rPr sz="1600" spc="-100" dirty="0">
                <a:latin typeface="+mj-lt"/>
                <a:cs typeface="Tahoma"/>
              </a:rPr>
              <a:t> </a:t>
            </a:r>
            <a:r>
              <a:rPr sz="1600" spc="50" dirty="0">
                <a:latin typeface="+mj-lt"/>
                <a:cs typeface="Tahoma"/>
              </a:rPr>
              <a:t>contact</a:t>
            </a:r>
            <a:r>
              <a:rPr sz="1600" spc="-95" dirty="0">
                <a:latin typeface="+mj-lt"/>
                <a:cs typeface="Tahoma"/>
              </a:rPr>
              <a:t> </a:t>
            </a:r>
            <a:r>
              <a:rPr sz="1600" spc="45" dirty="0">
                <a:latin typeface="+mj-lt"/>
                <a:cs typeface="Tahoma"/>
              </a:rPr>
              <a:t>International</a:t>
            </a:r>
            <a:r>
              <a:rPr sz="1600" spc="-95" dirty="0">
                <a:latin typeface="+mj-lt"/>
                <a:cs typeface="Tahoma"/>
              </a:rPr>
              <a:t> </a:t>
            </a:r>
            <a:r>
              <a:rPr sz="1600" spc="35" dirty="0">
                <a:latin typeface="+mj-lt"/>
                <a:cs typeface="Tahoma"/>
              </a:rPr>
              <a:t>Services</a:t>
            </a:r>
            <a:r>
              <a:rPr sz="1600" spc="-100" dirty="0">
                <a:latin typeface="+mj-lt"/>
                <a:cs typeface="Tahoma"/>
              </a:rPr>
              <a:t> </a:t>
            </a:r>
            <a:r>
              <a:rPr sz="1600" spc="35" dirty="0">
                <a:latin typeface="+mj-lt"/>
                <a:cs typeface="Tahoma"/>
              </a:rPr>
              <a:t>if</a:t>
            </a:r>
            <a:r>
              <a:rPr sz="1600" spc="-95" dirty="0">
                <a:latin typeface="+mj-lt"/>
                <a:cs typeface="Tahoma"/>
              </a:rPr>
              <a:t> </a:t>
            </a:r>
            <a:r>
              <a:rPr sz="1600" spc="70" dirty="0">
                <a:latin typeface="+mj-lt"/>
                <a:cs typeface="Tahoma"/>
              </a:rPr>
              <a:t>you</a:t>
            </a:r>
            <a:r>
              <a:rPr sz="1600" spc="-100" dirty="0">
                <a:latin typeface="+mj-lt"/>
                <a:cs typeface="Tahoma"/>
              </a:rPr>
              <a:t> </a:t>
            </a:r>
            <a:r>
              <a:rPr sz="1600" spc="50" dirty="0">
                <a:latin typeface="+mj-lt"/>
                <a:cs typeface="Tahoma"/>
              </a:rPr>
              <a:t>have </a:t>
            </a:r>
            <a:r>
              <a:rPr sz="1600" spc="-545" dirty="0">
                <a:latin typeface="+mj-lt"/>
                <a:cs typeface="Tahoma"/>
              </a:rPr>
              <a:t> </a:t>
            </a:r>
            <a:r>
              <a:rPr sz="1600" spc="50" dirty="0">
                <a:latin typeface="+mj-lt"/>
                <a:cs typeface="Tahoma"/>
              </a:rPr>
              <a:t>any</a:t>
            </a:r>
            <a:r>
              <a:rPr sz="1600" spc="-100" dirty="0">
                <a:latin typeface="+mj-lt"/>
                <a:cs typeface="Tahoma"/>
              </a:rPr>
              <a:t> </a:t>
            </a:r>
            <a:r>
              <a:rPr sz="1600" spc="55" dirty="0">
                <a:latin typeface="+mj-lt"/>
                <a:cs typeface="Tahoma"/>
              </a:rPr>
              <a:t>questions.</a:t>
            </a:r>
            <a:r>
              <a:rPr sz="1600" spc="-100" dirty="0">
                <a:latin typeface="+mj-lt"/>
                <a:cs typeface="Tahoma"/>
              </a:rPr>
              <a:t> </a:t>
            </a:r>
            <a:r>
              <a:rPr sz="1600" spc="65" dirty="0">
                <a:latin typeface="+mj-lt"/>
                <a:cs typeface="Tahoma"/>
              </a:rPr>
              <a:t>Additional</a:t>
            </a:r>
            <a:r>
              <a:rPr sz="1600" spc="-100" dirty="0">
                <a:latin typeface="+mj-lt"/>
                <a:cs typeface="Tahoma"/>
              </a:rPr>
              <a:t> </a:t>
            </a:r>
            <a:r>
              <a:rPr sz="1600" spc="35" dirty="0">
                <a:latin typeface="+mj-lt"/>
                <a:cs typeface="Tahoma"/>
              </a:rPr>
              <a:t>STEM</a:t>
            </a:r>
            <a:r>
              <a:rPr sz="1600" spc="-100" dirty="0">
                <a:latin typeface="+mj-lt"/>
                <a:cs typeface="Tahoma"/>
              </a:rPr>
              <a:t> </a:t>
            </a:r>
            <a:r>
              <a:rPr sz="1600" spc="50" dirty="0">
                <a:latin typeface="+mj-lt"/>
                <a:cs typeface="Tahoma"/>
              </a:rPr>
              <a:t>OPT</a:t>
            </a:r>
            <a:r>
              <a:rPr sz="1600" spc="-100" dirty="0">
                <a:latin typeface="+mj-lt"/>
                <a:cs typeface="Tahoma"/>
              </a:rPr>
              <a:t> </a:t>
            </a:r>
            <a:r>
              <a:rPr sz="1600" spc="55" dirty="0">
                <a:latin typeface="+mj-lt"/>
                <a:cs typeface="Tahoma"/>
              </a:rPr>
              <a:t>guidance</a:t>
            </a:r>
            <a:r>
              <a:rPr sz="1600" spc="-95" dirty="0">
                <a:latin typeface="+mj-lt"/>
                <a:cs typeface="Tahoma"/>
              </a:rPr>
              <a:t> </a:t>
            </a:r>
            <a:r>
              <a:rPr sz="1600" spc="55" dirty="0">
                <a:latin typeface="+mj-lt"/>
                <a:cs typeface="Tahoma"/>
              </a:rPr>
              <a:t>can</a:t>
            </a:r>
            <a:r>
              <a:rPr sz="1600" spc="-100" dirty="0">
                <a:latin typeface="+mj-lt"/>
                <a:cs typeface="Tahoma"/>
              </a:rPr>
              <a:t> </a:t>
            </a:r>
            <a:r>
              <a:rPr sz="1600" spc="80" dirty="0">
                <a:latin typeface="+mj-lt"/>
                <a:cs typeface="Tahoma"/>
              </a:rPr>
              <a:t>be</a:t>
            </a:r>
            <a:r>
              <a:rPr sz="1600" spc="-100" dirty="0">
                <a:latin typeface="+mj-lt"/>
                <a:cs typeface="Tahoma"/>
              </a:rPr>
              <a:t> </a:t>
            </a:r>
            <a:r>
              <a:rPr sz="1600" spc="85" dirty="0">
                <a:latin typeface="+mj-lt"/>
                <a:cs typeface="Tahoma"/>
              </a:rPr>
              <a:t>found</a:t>
            </a:r>
            <a:r>
              <a:rPr sz="1600" spc="-100" dirty="0">
                <a:latin typeface="+mj-lt"/>
                <a:cs typeface="Tahoma"/>
              </a:rPr>
              <a:t> </a:t>
            </a:r>
            <a:r>
              <a:rPr sz="1600" spc="105" dirty="0">
                <a:latin typeface="+mj-lt"/>
                <a:cs typeface="Tahoma"/>
              </a:rPr>
              <a:t>on</a:t>
            </a:r>
            <a:r>
              <a:rPr sz="1600" spc="-100" dirty="0">
                <a:latin typeface="+mj-lt"/>
                <a:cs typeface="Tahoma"/>
              </a:rPr>
              <a:t> </a:t>
            </a:r>
            <a:r>
              <a:rPr sz="1600" spc="95" dirty="0">
                <a:latin typeface="+mj-lt"/>
                <a:cs typeface="Tahoma"/>
              </a:rPr>
              <a:t>our</a:t>
            </a:r>
            <a:r>
              <a:rPr sz="1600" spc="45" dirty="0">
                <a:latin typeface="+mj-lt"/>
                <a:cs typeface="Tahoma"/>
              </a:rPr>
              <a:t> </a:t>
            </a:r>
            <a:r>
              <a:rPr sz="1600" u="heavy" spc="40" dirty="0">
                <a:solidFill>
                  <a:srgbClr val="522D80"/>
                </a:solidFill>
                <a:uFill>
                  <a:solidFill>
                    <a:srgbClr val="522D80"/>
                  </a:solidFill>
                </a:uFill>
                <a:latin typeface="+mj-lt"/>
                <a:cs typeface="Tahoma"/>
                <a:hlinkClick r:id="rId3"/>
              </a:rPr>
              <a:t>website</a:t>
            </a:r>
            <a:r>
              <a:rPr sz="1600" spc="40" dirty="0">
                <a:latin typeface="+mj-lt"/>
                <a:cs typeface="Tahoma"/>
              </a:rPr>
              <a:t>.</a:t>
            </a:r>
            <a:endParaRPr sz="1600" dirty="0">
              <a:latin typeface="+mj-lt"/>
              <a:cs typeface="Tahoma"/>
            </a:endParaRPr>
          </a:p>
        </p:txBody>
      </p:sp>
      <p:sp>
        <p:nvSpPr>
          <p:cNvPr id="4" name="object 4"/>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4"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hidden="1">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hidden="1">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hidden="1">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hidden="1">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hidden="1">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hidden="1">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hidden="1">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hidden="1">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hidden="1">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hidden="1">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hidden="1">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3112768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2" presetClass="entr" presetSubtype="4" fill="hold" nodeType="withEffect">
                                  <p:stCondLst>
                                    <p:cond delay="10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750" fill="hold"/>
                                        <p:tgtEl>
                                          <p:spTgt spid="21"/>
                                        </p:tgtEl>
                                        <p:attrNameLst>
                                          <p:attrName>ppt_x</p:attrName>
                                        </p:attrNameLst>
                                      </p:cBhvr>
                                      <p:tavLst>
                                        <p:tav tm="0">
                                          <p:val>
                                            <p:strVal val="#ppt_x"/>
                                          </p:val>
                                        </p:tav>
                                        <p:tav tm="100000">
                                          <p:val>
                                            <p:strVal val="#ppt_x"/>
                                          </p:val>
                                        </p:tav>
                                      </p:tavLst>
                                    </p:anim>
                                    <p:anim calcmode="lin" valueType="num">
                                      <p:cBhvr additive="base">
                                        <p:cTn id="64" dur="1750" fill="hold"/>
                                        <p:tgtEl>
                                          <p:spTgt spid="21"/>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1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1" grpId="0" animBg="1"/>
      <p:bldP spid="11" grpId="1" animBg="1"/>
      <p:bldP spid="12" grpId="0" animBg="1"/>
      <p:bldP spid="12" grpId="1" animBg="1"/>
      <p:bldP spid="13" grpId="0" animBg="1"/>
      <p:bldP spid="13" grpId="1" animBg="1"/>
      <p:bldP spid="14" grpId="0"/>
      <p:bldP spid="14" grpId="1"/>
      <p:bldP spid="15" grpId="0"/>
      <p:bldP spid="15" grpId="1"/>
      <p:bldP spid="16" grpId="0"/>
      <p:bldP spid="16" grpId="1"/>
      <p:bldP spid="22"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hidden="1">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hidden="1">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hidden="1">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hidden="1">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hidden="1">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hidden="1">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hidden="1">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hidden="1">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hidden="1">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hidden="1">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1771369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2" presetClass="entr" presetSubtype="4" fill="hold" nodeType="withEffect">
                                  <p:stCondLst>
                                    <p:cond delay="100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750" fill="hold"/>
                                        <p:tgtEl>
                                          <p:spTgt spid="21"/>
                                        </p:tgtEl>
                                        <p:attrNameLst>
                                          <p:attrName>ppt_x</p:attrName>
                                        </p:attrNameLst>
                                      </p:cBhvr>
                                      <p:tavLst>
                                        <p:tav tm="0">
                                          <p:val>
                                            <p:strVal val="#ppt_x"/>
                                          </p:val>
                                        </p:tav>
                                        <p:tav tm="100000">
                                          <p:val>
                                            <p:strVal val="#ppt_x"/>
                                          </p:val>
                                        </p:tav>
                                      </p:tavLst>
                                    </p:anim>
                                    <p:anim calcmode="lin" valueType="num">
                                      <p:cBhvr additive="base">
                                        <p:cTn id="58" dur="1750" fill="hold"/>
                                        <p:tgtEl>
                                          <p:spTgt spid="21"/>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7" grpId="1"/>
      <p:bldP spid="11" grpId="0" animBg="1"/>
      <p:bldP spid="11" grpId="1" animBg="1"/>
      <p:bldP spid="13" grpId="0" animBg="1"/>
      <p:bldP spid="13" grpId="1" animBg="1"/>
      <p:bldP spid="15" grpId="0"/>
      <p:bldP spid="15" grpId="1"/>
      <p:bldP spid="16" grpId="0"/>
      <p:bldP spid="16" grpId="1"/>
      <p:bldP spid="22"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hidden="1">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hidden="1">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hidden="1">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hidden="1">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hidden="1">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hidden="1">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hidden="1">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hidden="1">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hidden="1">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1190453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2" presetClass="entr" presetSubtype="4" fill="hold" nodeType="withEffect">
                                  <p:stCondLst>
                                    <p:cond delay="1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750" fill="hold"/>
                                        <p:tgtEl>
                                          <p:spTgt spid="21"/>
                                        </p:tgtEl>
                                        <p:attrNameLst>
                                          <p:attrName>ppt_x</p:attrName>
                                        </p:attrNameLst>
                                      </p:cBhvr>
                                      <p:tavLst>
                                        <p:tav tm="0">
                                          <p:val>
                                            <p:strVal val="#ppt_x"/>
                                          </p:val>
                                        </p:tav>
                                        <p:tav tm="100000">
                                          <p:val>
                                            <p:strVal val="#ppt_x"/>
                                          </p:val>
                                        </p:tav>
                                      </p:tavLst>
                                    </p:anim>
                                    <p:anim calcmode="lin" valueType="num">
                                      <p:cBhvr additive="base">
                                        <p:cTn id="50" dur="1750" fill="hold"/>
                                        <p:tgtEl>
                                          <p:spTgt spid="21"/>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1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7" grpId="1"/>
      <p:bldP spid="13" grpId="0" animBg="1"/>
      <p:bldP spid="13" grpId="1" animBg="1"/>
      <p:bldP spid="14" grpId="0"/>
      <p:bldP spid="14" grpId="1"/>
      <p:bldP spid="16" grpId="0"/>
      <p:bldP spid="16" grpId="1"/>
      <p:bldP spid="22"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hidden="1">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hidden="1">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hidden="1">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hidden="1">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hidden="1">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hidden="1">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hidden="1">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hidden="1">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1680783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2" presetClass="entr" presetSubtype="4" fill="hold" nodeType="withEffect">
                                  <p:stCondLst>
                                    <p:cond delay="10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750" fill="hold"/>
                                        <p:tgtEl>
                                          <p:spTgt spid="21"/>
                                        </p:tgtEl>
                                        <p:attrNameLst>
                                          <p:attrName>ppt_x</p:attrName>
                                        </p:attrNameLst>
                                      </p:cBhvr>
                                      <p:tavLst>
                                        <p:tav tm="0">
                                          <p:val>
                                            <p:strVal val="#ppt_x"/>
                                          </p:val>
                                        </p:tav>
                                        <p:tav tm="100000">
                                          <p:val>
                                            <p:strVal val="#ppt_x"/>
                                          </p:val>
                                        </p:tav>
                                      </p:tavLst>
                                    </p:anim>
                                    <p:anim calcmode="lin" valueType="num">
                                      <p:cBhvr additive="base">
                                        <p:cTn id="42" dur="1750" fill="hold"/>
                                        <p:tgtEl>
                                          <p:spTgt spid="21"/>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1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7" grpId="1"/>
      <p:bldP spid="14" grpId="0"/>
      <p:bldP spid="14" grpId="1"/>
      <p:bldP spid="15" grpId="0"/>
      <p:bldP spid="15" grpId="1"/>
      <p:bldP spid="22"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983 Section 5" descr="A blank form with text&#10;&#10;Description automatically generated" hidden="1">
            <a:extLst>
              <a:ext uri="{FF2B5EF4-FFF2-40B4-BE49-F238E27FC236}">
                <a16:creationId xmlns:a16="http://schemas.microsoft.com/office/drawing/2014/main" id="{92B75735-D892-3F2D-A3E8-738B8D43E41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66750"/>
            <a:ext cx="5156124" cy="6672630"/>
          </a:xfrm>
          <a:prstGeom prst="rect">
            <a:avLst/>
          </a:prstGeom>
        </p:spPr>
      </p:pic>
      <p:pic>
        <p:nvPicPr>
          <p:cNvPr id="21" name="I-983 Section 6" descr="A close-up of a document&#10;&#10;Description automatically generated">
            <a:extLst>
              <a:ext uri="{FF2B5EF4-FFF2-40B4-BE49-F238E27FC236}">
                <a16:creationId xmlns:a16="http://schemas.microsoft.com/office/drawing/2014/main" id="{F09D4875-7F98-99B7-83FA-FA965E78D5E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798392" y="669979"/>
            <a:ext cx="5156124" cy="6672631"/>
          </a:xfrm>
          <a:prstGeom prst="rect">
            <a:avLst/>
          </a:prstGeom>
        </p:spPr>
      </p:pic>
      <p:sp>
        <p:nvSpPr>
          <p:cNvPr id="18" name="Slide 12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I-983 Instructions Title">
            <a:extLst>
              <a:ext uri="{FF2B5EF4-FFF2-40B4-BE49-F238E27FC236}">
                <a16:creationId xmlns:a16="http://schemas.microsoft.com/office/drawing/2014/main" id="{02DABCD9-483A-7CCA-6903-A20421F032DF}"/>
              </a:ext>
            </a:extLst>
          </p:cNvPr>
          <p:cNvSpPr txBox="1">
            <a:spLocks noGrp="1" noRot="1" noMove="1" noResize="1" noEditPoints="1" noAdjustHandles="1" noChangeArrowheads="1" noChangeShapeType="1"/>
          </p:cNvSpPr>
          <p:nvPr/>
        </p:nvSpPr>
        <p:spPr>
          <a:xfrm rot="5400000">
            <a:off x="4264224" y="-2503781"/>
            <a:ext cx="615553" cy="5693866"/>
          </a:xfrm>
          <a:prstGeom prst="rect">
            <a:avLst/>
          </a:prstGeom>
          <a:noFill/>
        </p:spPr>
        <p:txBody>
          <a:bodyPr vert="vert270" wrap="square" rtlCol="0">
            <a:spAutoFit/>
          </a:bodyPr>
          <a:lstStyle/>
          <a:p>
            <a:pPr algn="ctr"/>
            <a:r>
              <a:rPr lang="en" sz="2800" b="1" dirty="0">
                <a:solidFill>
                  <a:srgbClr val="F56600"/>
                </a:solidFill>
                <a:latin typeface="Trade Gothic Next" panose="020B0503040303020004" pitchFamily="34" charset="0"/>
              </a:rPr>
              <a:t>Completing the I-983</a:t>
            </a:r>
            <a:endParaRPr lang="en-US" sz="1100" b="1" dirty="0">
              <a:solidFill>
                <a:srgbClr val="F56600"/>
              </a:solidFill>
              <a:latin typeface="Trade Gothic Next" panose="020B0503040303020004" pitchFamily="34" charset="0"/>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5"/>
          <a:stretch>
            <a:fillRect/>
          </a:stretch>
        </p:blipFill>
        <p:spPr>
          <a:xfrm>
            <a:off x="6650520" y="4314794"/>
            <a:ext cx="2493480" cy="731583"/>
          </a:xfrm>
          <a:prstGeom prst="rect">
            <a:avLst/>
          </a:prstGeom>
        </p:spPr>
      </p:pic>
      <p:sp>
        <p:nvSpPr>
          <p:cNvPr id="3" name="Section 5 title" hidden="1">
            <a:extLst>
              <a:ext uri="{FF2B5EF4-FFF2-40B4-BE49-F238E27FC236}">
                <a16:creationId xmlns:a16="http://schemas.microsoft.com/office/drawing/2014/main" id="{506976C0-9007-A610-6C66-18334568413A}"/>
              </a:ext>
            </a:extLst>
          </p:cNvPr>
          <p:cNvSpPr>
            <a:spLocks noGrp="1" noRot="1" noMove="1" noResize="1" noEditPoints="1" noAdjustHandles="1" noChangeArrowheads="1" noChangeShapeType="1"/>
          </p:cNvSpPr>
          <p:nvPr/>
        </p:nvSpPr>
        <p:spPr>
          <a:xfrm>
            <a:off x="-2081" y="644168"/>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5</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4" name="Box2 - Empl. Name" hidden="1">
            <a:extLst>
              <a:ext uri="{FF2B5EF4-FFF2-40B4-BE49-F238E27FC236}">
                <a16:creationId xmlns:a16="http://schemas.microsoft.com/office/drawing/2014/main" id="{D8D3A898-3455-222D-CE66-B25A254B94AB}"/>
              </a:ext>
            </a:extLst>
          </p:cNvPr>
          <p:cNvSpPr>
            <a:spLocks noGrp="1" noRot="1" noMove="1" noResize="1" noEditPoints="1" noAdjustHandles="1" noChangeArrowheads="1" noChangeShapeType="1"/>
          </p:cNvSpPr>
          <p:nvPr/>
        </p:nvSpPr>
        <p:spPr>
          <a:xfrm>
            <a:off x="4088642" y="1299279"/>
            <a:ext cx="2133600" cy="2286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B2 Enter Empl. Name as Listed in e-verify" hidden="1">
            <a:extLst>
              <a:ext uri="{FF2B5EF4-FFF2-40B4-BE49-F238E27FC236}">
                <a16:creationId xmlns:a16="http://schemas.microsoft.com/office/drawing/2014/main" id="{72DC704E-8D09-AB4D-CD22-950B34419449}"/>
              </a:ext>
            </a:extLst>
          </p:cNvPr>
          <p:cNvSpPr txBox="1">
            <a:spLocks noGrp="1" noRot="1" noMove="1" noResize="1" noEditPoints="1" noAdjustHandles="1" noChangeArrowheads="1" noChangeShapeType="1"/>
          </p:cNvSpPr>
          <p:nvPr/>
        </p:nvSpPr>
        <p:spPr>
          <a:xfrm>
            <a:off x="177876" y="2006470"/>
            <a:ext cx="3352800" cy="830997"/>
          </a:xfrm>
          <a:prstGeom prst="rect">
            <a:avLst/>
          </a:prstGeom>
          <a:noFill/>
        </p:spPr>
        <p:txBody>
          <a:bodyPr wrap="square" rtlCol="0">
            <a:spAutoFit/>
          </a:bodyPr>
          <a:lstStyle/>
          <a:p>
            <a:r>
              <a:rPr lang="en-US" sz="1600" dirty="0"/>
              <a:t>Enter the Employer Name as listed in E-Verify. This should match the information you listed in Section 3.</a:t>
            </a:r>
          </a:p>
        </p:txBody>
      </p:sp>
      <p:sp>
        <p:nvSpPr>
          <p:cNvPr id="6" name="Box1 - all section 5" hidden="1">
            <a:extLst>
              <a:ext uri="{FF2B5EF4-FFF2-40B4-BE49-F238E27FC236}">
                <a16:creationId xmlns:a16="http://schemas.microsoft.com/office/drawing/2014/main" id="{EF079F6F-D13C-2557-41EA-08758A6E0079}"/>
              </a:ext>
            </a:extLst>
          </p:cNvPr>
          <p:cNvSpPr>
            <a:spLocks noGrp="1" noRot="1" noMove="1" noResize="1" noEditPoints="1" noAdjustHandles="1" noChangeArrowheads="1" noChangeShapeType="1"/>
          </p:cNvSpPr>
          <p:nvPr/>
        </p:nvSpPr>
        <p:spPr>
          <a:xfrm>
            <a:off x="4088642" y="971550"/>
            <a:ext cx="4598158" cy="1391807"/>
          </a:xfrm>
          <a:prstGeom prst="roundRect">
            <a:avLst>
              <a:gd name="adj" fmla="val 4297"/>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B1 Info listed must match e-form" hidden="1">
            <a:extLst>
              <a:ext uri="{FF2B5EF4-FFF2-40B4-BE49-F238E27FC236}">
                <a16:creationId xmlns:a16="http://schemas.microsoft.com/office/drawing/2014/main" id="{56F9CB76-AB65-69E0-D9D2-87665AE208A3}"/>
              </a:ext>
            </a:extLst>
          </p:cNvPr>
          <p:cNvSpPr txBox="1">
            <a:spLocks noGrp="1" noRot="1" noMove="1" noResize="1" noEditPoints="1" noAdjustHandles="1" noChangeArrowheads="1" noChangeShapeType="1"/>
          </p:cNvSpPr>
          <p:nvPr/>
        </p:nvSpPr>
        <p:spPr>
          <a:xfrm>
            <a:off x="177876" y="2006470"/>
            <a:ext cx="3352800" cy="2062103"/>
          </a:xfrm>
          <a:prstGeom prst="rect">
            <a:avLst/>
          </a:prstGeom>
          <a:noFill/>
        </p:spPr>
        <p:txBody>
          <a:bodyPr wrap="square" rtlCol="0">
            <a:spAutoFit/>
          </a:bodyPr>
          <a:lstStyle/>
          <a:p>
            <a:r>
              <a:rPr lang="en-US" sz="1600" dirty="0"/>
              <a:t>The information listed in this box of Section 5 </a:t>
            </a:r>
            <a:r>
              <a:rPr lang="en-US" sz="1600" b="1" dirty="0"/>
              <a:t>must match the information you list on the STEM Extension Request e-Form in your iStart Portal. </a:t>
            </a:r>
            <a:br>
              <a:rPr lang="en-US" sz="1600" b="1" dirty="0"/>
            </a:br>
            <a:br>
              <a:rPr lang="en-US" sz="1600" b="1" dirty="0"/>
            </a:br>
            <a:r>
              <a:rPr lang="en-US" sz="1600" dirty="0"/>
              <a:t>This will be reflected in your SEVIS Record. </a:t>
            </a:r>
          </a:p>
        </p:txBody>
      </p:sp>
      <p:sp>
        <p:nvSpPr>
          <p:cNvPr id="11" name="Box4 - Site Address" hidden="1">
            <a:extLst>
              <a:ext uri="{FF2B5EF4-FFF2-40B4-BE49-F238E27FC236}">
                <a16:creationId xmlns:a16="http://schemas.microsoft.com/office/drawing/2014/main" id="{BD13EAF5-CD9C-0115-88BA-2C5A36DC0A55}"/>
              </a:ext>
            </a:extLst>
          </p:cNvPr>
          <p:cNvSpPr>
            <a:spLocks noGrp="1" noRot="1" noMove="1" noResize="1" noEditPoints="1" noAdjustHandles="1" noChangeArrowheads="1" noChangeShapeType="1"/>
          </p:cNvSpPr>
          <p:nvPr/>
        </p:nvSpPr>
        <p:spPr>
          <a:xfrm>
            <a:off x="6248400" y="1657350"/>
            <a:ext cx="2438400"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ox3 - Site Name" hidden="1">
            <a:extLst>
              <a:ext uri="{FF2B5EF4-FFF2-40B4-BE49-F238E27FC236}">
                <a16:creationId xmlns:a16="http://schemas.microsoft.com/office/drawing/2014/main" id="{1EE17606-AB20-C72E-815E-5DE5E8493002}"/>
              </a:ext>
            </a:extLst>
          </p:cNvPr>
          <p:cNvSpPr>
            <a:spLocks noGrp="1" noRot="1" noMove="1" noResize="1" noEditPoints="1" noAdjustHandles="1" noChangeArrowheads="1" noChangeShapeType="1"/>
          </p:cNvSpPr>
          <p:nvPr/>
        </p:nvSpPr>
        <p:spPr>
          <a:xfrm>
            <a:off x="4088642" y="1657350"/>
            <a:ext cx="2173592" cy="304800"/>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ox 5 - Official's Info" hidden="1">
            <a:extLst>
              <a:ext uri="{FF2B5EF4-FFF2-40B4-BE49-F238E27FC236}">
                <a16:creationId xmlns:a16="http://schemas.microsoft.com/office/drawing/2014/main" id="{2127FBE7-72E8-688D-4F7F-F1F1F836C844}"/>
              </a:ext>
            </a:extLst>
          </p:cNvPr>
          <p:cNvSpPr>
            <a:spLocks noGrp="1" noRot="1" noMove="1" noResize="1" noEditPoints="1" noAdjustHandles="1" noChangeArrowheads="1" noChangeShapeType="1"/>
          </p:cNvSpPr>
          <p:nvPr/>
        </p:nvSpPr>
        <p:spPr>
          <a:xfrm>
            <a:off x="4088642" y="1977971"/>
            <a:ext cx="4598158" cy="401208"/>
          </a:xfrm>
          <a:prstGeom prst="roundRect">
            <a:avLst/>
          </a:prstGeom>
          <a:noFill/>
          <a:ln>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B 3 - Site Name" hidden="1">
            <a:extLst>
              <a:ext uri="{FF2B5EF4-FFF2-40B4-BE49-F238E27FC236}">
                <a16:creationId xmlns:a16="http://schemas.microsoft.com/office/drawing/2014/main" id="{B7056066-7590-C833-5E77-AAA7D080ED2A}"/>
              </a:ext>
            </a:extLst>
          </p:cNvPr>
          <p:cNvSpPr txBox="1">
            <a:spLocks noGrp="1" noRot="1" noMove="1" noResize="1" noEditPoints="1" noAdjustHandles="1" noChangeArrowheads="1" noChangeShapeType="1"/>
          </p:cNvSpPr>
          <p:nvPr/>
        </p:nvSpPr>
        <p:spPr>
          <a:xfrm>
            <a:off x="177876" y="2006470"/>
            <a:ext cx="3352800" cy="1327479"/>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a:t>
            </a:r>
            <a:r>
              <a:rPr lang="en-US" sz="1600" spc="-60" dirty="0">
                <a:latin typeface="Tahoma"/>
                <a:cs typeface="Tahoma"/>
              </a:rPr>
              <a:t> </a:t>
            </a:r>
            <a:r>
              <a:rPr lang="en-US" sz="1600" spc="40" dirty="0">
                <a:latin typeface="Tahoma"/>
                <a:cs typeface="Tahoma"/>
              </a:rPr>
              <a:t>may</a:t>
            </a:r>
            <a:r>
              <a:rPr lang="en-US" sz="1600" spc="229" dirty="0">
                <a:latin typeface="Tahoma"/>
                <a:cs typeface="Tahoma"/>
              </a:rPr>
              <a:t> </a:t>
            </a:r>
            <a:r>
              <a:rPr lang="en-US" sz="1600" spc="45" dirty="0">
                <a:latin typeface="Tahoma"/>
                <a:cs typeface="Tahoma"/>
              </a:rPr>
              <a:t>be</a:t>
            </a:r>
            <a:r>
              <a:rPr lang="en-US" sz="1600" spc="-65" dirty="0">
                <a:latin typeface="Tahoma"/>
                <a:cs typeface="Tahoma"/>
              </a:rPr>
              <a:t> either </a:t>
            </a:r>
            <a:r>
              <a:rPr lang="en-US" sz="1600" spc="35" dirty="0">
                <a:latin typeface="Tahoma"/>
                <a:cs typeface="Tahoma"/>
              </a:rPr>
              <a:t>the</a:t>
            </a:r>
            <a:r>
              <a:rPr lang="en-US" sz="1600" spc="-60" dirty="0">
                <a:latin typeface="Tahoma"/>
                <a:cs typeface="Tahoma"/>
              </a:rPr>
              <a:t> </a:t>
            </a:r>
            <a:r>
              <a:rPr lang="en-US" sz="1600" spc="45" dirty="0">
                <a:latin typeface="Tahoma"/>
                <a:cs typeface="Tahoma"/>
              </a:rPr>
              <a:t>same</a:t>
            </a:r>
            <a:r>
              <a:rPr lang="en-US" sz="1600" spc="-55" dirty="0">
                <a:latin typeface="Tahoma"/>
                <a:cs typeface="Tahoma"/>
              </a:rPr>
              <a:t> </a:t>
            </a:r>
            <a:r>
              <a:rPr lang="en-US" sz="1600" spc="30" dirty="0">
                <a:latin typeface="Tahoma"/>
                <a:cs typeface="Tahoma"/>
              </a:rPr>
              <a:t>as</a:t>
            </a:r>
            <a:r>
              <a:rPr lang="en-US" sz="1600" spc="-60" dirty="0">
                <a:latin typeface="Tahoma"/>
                <a:cs typeface="Tahoma"/>
              </a:rPr>
              <a:t> </a:t>
            </a:r>
            <a:r>
              <a:rPr lang="en-US" sz="1600" spc="35" dirty="0">
                <a:latin typeface="Tahoma"/>
                <a:cs typeface="Tahoma"/>
              </a:rPr>
              <a:t>the</a:t>
            </a:r>
            <a:r>
              <a:rPr lang="en-US" sz="1600" spc="-55" dirty="0">
                <a:latin typeface="Tahoma"/>
                <a:cs typeface="Tahoma"/>
              </a:rPr>
              <a:t> </a:t>
            </a:r>
            <a:r>
              <a:rPr lang="en-US" sz="1600" spc="30" dirty="0">
                <a:latin typeface="Tahoma"/>
                <a:cs typeface="Tahoma"/>
              </a:rPr>
              <a:t>employer’s</a:t>
            </a:r>
            <a:r>
              <a:rPr lang="en-US" sz="1600" spc="-60" dirty="0">
                <a:latin typeface="Tahoma"/>
                <a:cs typeface="Tahoma"/>
              </a:rPr>
              <a:t> </a:t>
            </a:r>
            <a:r>
              <a:rPr lang="en-US" sz="1600" spc="50" dirty="0">
                <a:latin typeface="Tahoma"/>
                <a:cs typeface="Tahoma"/>
              </a:rPr>
              <a:t>name</a:t>
            </a:r>
            <a:r>
              <a:rPr lang="en-US" sz="1600" spc="-65" dirty="0">
                <a:latin typeface="Tahoma"/>
                <a:cs typeface="Tahoma"/>
              </a:rPr>
              <a:t> </a:t>
            </a:r>
            <a:r>
              <a:rPr lang="en-US" sz="1600" spc="35" dirty="0">
                <a:latin typeface="Tahoma"/>
                <a:cs typeface="Tahoma"/>
              </a:rPr>
              <a:t>in </a:t>
            </a:r>
            <a:r>
              <a:rPr lang="en-US" sz="1600" spc="-325" dirty="0">
                <a:latin typeface="Tahoma"/>
                <a:cs typeface="Tahoma"/>
              </a:rPr>
              <a:t> </a:t>
            </a:r>
            <a:r>
              <a:rPr lang="en-US" sz="1600" spc="30" dirty="0">
                <a:latin typeface="Tahoma"/>
                <a:cs typeface="Tahoma"/>
              </a:rPr>
              <a:t>section</a:t>
            </a:r>
            <a:r>
              <a:rPr lang="en-US" sz="1600" spc="-55" dirty="0">
                <a:latin typeface="Tahoma"/>
                <a:cs typeface="Tahoma"/>
              </a:rPr>
              <a:t> </a:t>
            </a:r>
            <a:r>
              <a:rPr lang="en-US" sz="1600" spc="20" dirty="0">
                <a:latin typeface="Tahoma"/>
                <a:cs typeface="Tahoma"/>
              </a:rPr>
              <a:t>three OR the name of the </a:t>
            </a:r>
            <a:r>
              <a:rPr lang="en-US" sz="1600" spc="35" dirty="0">
                <a:latin typeface="Tahoma"/>
                <a:cs typeface="Tahoma"/>
              </a:rPr>
              <a:t>subsidiary </a:t>
            </a:r>
            <a:r>
              <a:rPr lang="en-US" sz="1600" spc="55" dirty="0">
                <a:latin typeface="Tahoma"/>
                <a:cs typeface="Tahoma"/>
              </a:rPr>
              <a:t>or branch where you will be physically working</a:t>
            </a:r>
            <a:r>
              <a:rPr lang="en-US" sz="1600" spc="30" dirty="0">
                <a:latin typeface="Tahoma"/>
                <a:cs typeface="Tahoma"/>
              </a:rPr>
              <a:t>.</a:t>
            </a:r>
            <a:endParaRPr lang="en-US" sz="1600" dirty="0">
              <a:latin typeface="Tahoma"/>
              <a:cs typeface="Tahoma"/>
            </a:endParaRPr>
          </a:p>
        </p:txBody>
      </p:sp>
      <p:sp>
        <p:nvSpPr>
          <p:cNvPr id="15" name="TB 4 - Site Address" hidden="1">
            <a:extLst>
              <a:ext uri="{FF2B5EF4-FFF2-40B4-BE49-F238E27FC236}">
                <a16:creationId xmlns:a16="http://schemas.microsoft.com/office/drawing/2014/main" id="{27E7142C-1CF6-09E3-F1B8-0B134292B47A}"/>
              </a:ext>
            </a:extLst>
          </p:cNvPr>
          <p:cNvSpPr txBox="1">
            <a:spLocks noGrp="1" noRot="1" noMove="1" noResize="1" noEditPoints="1" noAdjustHandles="1" noChangeArrowheads="1" noChangeShapeType="1"/>
          </p:cNvSpPr>
          <p:nvPr/>
        </p:nvSpPr>
        <p:spPr>
          <a:xfrm>
            <a:off x="177876" y="2006470"/>
            <a:ext cx="3352800" cy="1323439"/>
          </a:xfrm>
          <a:prstGeom prst="rect">
            <a:avLst/>
          </a:prstGeom>
          <a:noFill/>
        </p:spPr>
        <p:txBody>
          <a:bodyPr wrap="square" rtlCol="0">
            <a:spAutoFit/>
          </a:bodyPr>
          <a:lstStyle/>
          <a:p>
            <a:r>
              <a:rPr lang="en-US" sz="1600" dirty="0"/>
              <a:t>List the physical site of employment where you will be going into work each day. This may be different from the company headquarters listed in Section 3.</a:t>
            </a:r>
          </a:p>
        </p:txBody>
      </p:sp>
      <p:sp>
        <p:nvSpPr>
          <p:cNvPr id="16" name="TB 5 - Official's Info" hidden="1">
            <a:extLst>
              <a:ext uri="{FF2B5EF4-FFF2-40B4-BE49-F238E27FC236}">
                <a16:creationId xmlns:a16="http://schemas.microsoft.com/office/drawing/2014/main" id="{8EAD1608-1591-33C4-B4A2-BF515BF287AE}"/>
              </a:ext>
            </a:extLst>
          </p:cNvPr>
          <p:cNvSpPr txBox="1">
            <a:spLocks noGrp="1" noRot="1" noMove="1" noResize="1" noEditPoints="1" noAdjustHandles="1" noChangeArrowheads="1" noChangeShapeType="1"/>
          </p:cNvSpPr>
          <p:nvPr/>
        </p:nvSpPr>
        <p:spPr>
          <a:xfrm>
            <a:off x="177876" y="2006470"/>
            <a:ext cx="3352800" cy="1578637"/>
          </a:xfrm>
          <a:prstGeom prst="rect">
            <a:avLst/>
          </a:prstGeom>
          <a:noFill/>
        </p:spPr>
        <p:txBody>
          <a:bodyPr wrap="square" rtlCol="0">
            <a:spAutoFit/>
          </a:bodyPr>
          <a:lstStyle/>
          <a:p>
            <a:pPr marL="12700" marR="5080">
              <a:lnSpc>
                <a:spcPct val="102299"/>
              </a:lnSpc>
              <a:spcBef>
                <a:spcPts val="70"/>
              </a:spcBef>
            </a:pPr>
            <a:r>
              <a:rPr lang="en-US" sz="1600" spc="15" dirty="0">
                <a:latin typeface="Tahoma"/>
                <a:cs typeface="Tahoma"/>
              </a:rPr>
              <a:t>This </a:t>
            </a:r>
            <a:r>
              <a:rPr lang="en-US" sz="1600" spc="45" dirty="0">
                <a:latin typeface="Tahoma"/>
                <a:cs typeface="Tahoma"/>
              </a:rPr>
              <a:t>should be </a:t>
            </a:r>
            <a:r>
              <a:rPr lang="en-US" sz="1600" spc="35" dirty="0">
                <a:latin typeface="Tahoma"/>
                <a:cs typeface="Tahoma"/>
              </a:rPr>
              <a:t>the </a:t>
            </a:r>
            <a:r>
              <a:rPr lang="en-US" sz="1600" spc="50" dirty="0">
                <a:latin typeface="Tahoma"/>
                <a:cs typeface="Tahoma"/>
              </a:rPr>
              <a:t>name </a:t>
            </a:r>
            <a:r>
              <a:rPr lang="en-US" sz="1600" spc="40" dirty="0">
                <a:latin typeface="Tahoma"/>
                <a:cs typeface="Tahoma"/>
              </a:rPr>
              <a:t>of your </a:t>
            </a:r>
            <a:r>
              <a:rPr lang="en-US" sz="1600" spc="-330" dirty="0">
                <a:latin typeface="Tahoma"/>
                <a:cs typeface="Tahoma"/>
              </a:rPr>
              <a:t> </a:t>
            </a:r>
            <a:r>
              <a:rPr lang="en-US" sz="1600" spc="35" dirty="0">
                <a:latin typeface="Tahoma"/>
                <a:cs typeface="Tahoma"/>
              </a:rPr>
              <a:t>supervisor </a:t>
            </a:r>
            <a:r>
              <a:rPr lang="en-US" sz="1600" spc="50" dirty="0">
                <a:latin typeface="Tahoma"/>
                <a:cs typeface="Tahoma"/>
              </a:rPr>
              <a:t>who </a:t>
            </a:r>
            <a:r>
              <a:rPr lang="en-US" sz="1600" spc="25" dirty="0">
                <a:latin typeface="Tahoma"/>
                <a:cs typeface="Tahoma"/>
              </a:rPr>
              <a:t>is </a:t>
            </a:r>
            <a:r>
              <a:rPr lang="en-US" sz="1600" spc="35" dirty="0">
                <a:latin typeface="Tahoma"/>
                <a:cs typeface="Tahoma"/>
              </a:rPr>
              <a:t>familiar </a:t>
            </a:r>
            <a:r>
              <a:rPr lang="en-US" sz="1600" spc="30" dirty="0">
                <a:latin typeface="Tahoma"/>
                <a:cs typeface="Tahoma"/>
              </a:rPr>
              <a:t>with </a:t>
            </a:r>
            <a:r>
              <a:rPr lang="en-US" sz="1600" spc="35" dirty="0">
                <a:latin typeface="Tahoma"/>
                <a:cs typeface="Tahoma"/>
              </a:rPr>
              <a:t> </a:t>
            </a:r>
            <a:r>
              <a:rPr lang="en-US" sz="1600" spc="50" dirty="0">
                <a:latin typeface="Tahoma"/>
                <a:cs typeface="Tahoma"/>
              </a:rPr>
              <a:t>and </a:t>
            </a:r>
            <a:r>
              <a:rPr lang="en-US" sz="1600" spc="25" dirty="0">
                <a:latin typeface="Tahoma"/>
                <a:cs typeface="Tahoma"/>
              </a:rPr>
              <a:t>will </a:t>
            </a:r>
            <a:r>
              <a:rPr lang="en-US" sz="1600" spc="50" dirty="0">
                <a:latin typeface="Tahoma"/>
                <a:cs typeface="Tahoma"/>
              </a:rPr>
              <a:t>monitor </a:t>
            </a:r>
            <a:r>
              <a:rPr lang="en-US" sz="1600" spc="40" dirty="0">
                <a:latin typeface="Tahoma"/>
                <a:cs typeface="Tahoma"/>
              </a:rPr>
              <a:t>your </a:t>
            </a:r>
            <a:r>
              <a:rPr lang="en-US" sz="1600" spc="25" dirty="0">
                <a:latin typeface="Tahoma"/>
                <a:cs typeface="Tahoma"/>
              </a:rPr>
              <a:t>goals </a:t>
            </a:r>
            <a:r>
              <a:rPr lang="en-US" sz="1600" spc="45" dirty="0">
                <a:latin typeface="Tahoma"/>
                <a:cs typeface="Tahoma"/>
              </a:rPr>
              <a:t>and </a:t>
            </a:r>
            <a:r>
              <a:rPr lang="en-US" sz="1600" spc="50" dirty="0">
                <a:latin typeface="Tahoma"/>
                <a:cs typeface="Tahoma"/>
              </a:rPr>
              <a:t> </a:t>
            </a:r>
            <a:r>
              <a:rPr lang="en-US" sz="1600" spc="35" dirty="0">
                <a:latin typeface="Tahoma"/>
                <a:cs typeface="Tahoma"/>
              </a:rPr>
              <a:t>performance.</a:t>
            </a:r>
            <a:r>
              <a:rPr lang="en-US" sz="1600" spc="-70" dirty="0">
                <a:latin typeface="Tahoma"/>
                <a:cs typeface="Tahoma"/>
              </a:rPr>
              <a:t> </a:t>
            </a:r>
            <a:r>
              <a:rPr lang="en-US" sz="1600" spc="15" dirty="0">
                <a:latin typeface="Tahoma"/>
                <a:cs typeface="Tahoma"/>
              </a:rPr>
              <a:t>This</a:t>
            </a:r>
            <a:r>
              <a:rPr lang="en-US" sz="1600" spc="-65" dirty="0">
                <a:latin typeface="Tahoma"/>
                <a:cs typeface="Tahoma"/>
              </a:rPr>
              <a:t> </a:t>
            </a:r>
            <a:r>
              <a:rPr lang="en-US" sz="1600" spc="45" dirty="0">
                <a:latin typeface="Tahoma"/>
                <a:cs typeface="Tahoma"/>
              </a:rPr>
              <a:t>person</a:t>
            </a:r>
            <a:r>
              <a:rPr lang="en-US" sz="1600" spc="-65" dirty="0">
                <a:latin typeface="Tahoma"/>
                <a:cs typeface="Tahoma"/>
              </a:rPr>
              <a:t> </a:t>
            </a:r>
            <a:r>
              <a:rPr lang="en-US" sz="1600" spc="40" dirty="0">
                <a:latin typeface="Tahoma"/>
                <a:cs typeface="Tahoma"/>
              </a:rPr>
              <a:t>may</a:t>
            </a:r>
            <a:r>
              <a:rPr lang="en-US" sz="1600" spc="-65" dirty="0">
                <a:latin typeface="Tahoma"/>
                <a:cs typeface="Tahoma"/>
              </a:rPr>
              <a:t> </a:t>
            </a:r>
            <a:r>
              <a:rPr lang="en-US" sz="1600" spc="45" dirty="0">
                <a:latin typeface="Tahoma"/>
                <a:cs typeface="Tahoma"/>
              </a:rPr>
              <a:t>be </a:t>
            </a:r>
            <a:r>
              <a:rPr lang="en-US" sz="1600" spc="-330" dirty="0">
                <a:latin typeface="Tahoma"/>
                <a:cs typeface="Tahoma"/>
              </a:rPr>
              <a:t> </a:t>
            </a:r>
            <a:r>
              <a:rPr lang="en-US" sz="1600" spc="40" dirty="0">
                <a:latin typeface="Tahoma"/>
                <a:cs typeface="Tahoma"/>
              </a:rPr>
              <a:t>diﬀerent </a:t>
            </a:r>
            <a:r>
              <a:rPr lang="en-US" sz="1600" spc="55" dirty="0">
                <a:latin typeface="Tahoma"/>
                <a:cs typeface="Tahoma"/>
              </a:rPr>
              <a:t>from </a:t>
            </a:r>
            <a:r>
              <a:rPr lang="en-US" sz="1600" spc="35" dirty="0">
                <a:latin typeface="Tahoma"/>
                <a:cs typeface="Tahoma"/>
              </a:rPr>
              <a:t>the </a:t>
            </a:r>
            <a:r>
              <a:rPr lang="en-US" sz="1600" spc="40" dirty="0">
                <a:latin typeface="Tahoma"/>
                <a:cs typeface="Tahoma"/>
              </a:rPr>
              <a:t>employer </a:t>
            </a:r>
            <a:r>
              <a:rPr lang="en-US" sz="1600" spc="45" dirty="0">
                <a:latin typeface="Tahoma"/>
                <a:cs typeface="Tahoma"/>
              </a:rPr>
              <a:t> oﬃcial</a:t>
            </a:r>
            <a:r>
              <a:rPr lang="en-US" sz="1600" spc="-65" dirty="0">
                <a:latin typeface="Tahoma"/>
                <a:cs typeface="Tahoma"/>
              </a:rPr>
              <a:t> </a:t>
            </a:r>
            <a:r>
              <a:rPr lang="en-US" sz="1600" spc="40" dirty="0">
                <a:latin typeface="Tahoma"/>
                <a:cs typeface="Tahoma"/>
              </a:rPr>
              <a:t>in</a:t>
            </a:r>
            <a:r>
              <a:rPr lang="en-US" sz="1600" spc="-65" dirty="0">
                <a:latin typeface="Tahoma"/>
                <a:cs typeface="Tahoma"/>
              </a:rPr>
              <a:t> </a:t>
            </a:r>
            <a:r>
              <a:rPr lang="en-US" sz="1600" spc="30" dirty="0">
                <a:latin typeface="Tahoma"/>
                <a:cs typeface="Tahoma"/>
              </a:rPr>
              <a:t>section</a:t>
            </a:r>
            <a:r>
              <a:rPr lang="en-US" sz="1600" spc="-60" dirty="0">
                <a:latin typeface="Tahoma"/>
                <a:cs typeface="Tahoma"/>
              </a:rPr>
              <a:t> </a:t>
            </a:r>
            <a:r>
              <a:rPr lang="en-US" sz="1600" spc="25" dirty="0">
                <a:latin typeface="Tahoma"/>
                <a:cs typeface="Tahoma"/>
              </a:rPr>
              <a:t>4</a:t>
            </a:r>
            <a:r>
              <a:rPr lang="en-US" sz="1600" spc="-65" dirty="0">
                <a:latin typeface="Tahoma"/>
                <a:cs typeface="Tahoma"/>
              </a:rPr>
              <a:t> </a:t>
            </a:r>
            <a:r>
              <a:rPr lang="en-US" sz="1600" spc="40" dirty="0">
                <a:latin typeface="Tahoma"/>
                <a:cs typeface="Tahoma"/>
              </a:rPr>
              <a:t>of</a:t>
            </a:r>
            <a:r>
              <a:rPr lang="en-US" sz="1600" spc="-60" dirty="0">
                <a:latin typeface="Tahoma"/>
                <a:cs typeface="Tahoma"/>
              </a:rPr>
              <a:t> </a:t>
            </a:r>
            <a:r>
              <a:rPr lang="en-US" sz="1600" spc="40" dirty="0">
                <a:latin typeface="Tahoma"/>
                <a:cs typeface="Tahoma"/>
              </a:rPr>
              <a:t>your</a:t>
            </a:r>
            <a:r>
              <a:rPr lang="en-US" sz="1600" spc="-70" dirty="0">
                <a:latin typeface="Tahoma"/>
                <a:cs typeface="Tahoma"/>
              </a:rPr>
              <a:t> </a:t>
            </a:r>
            <a:r>
              <a:rPr lang="en-US" sz="1600" spc="-25" dirty="0">
                <a:latin typeface="Tahoma"/>
                <a:cs typeface="Tahoma"/>
              </a:rPr>
              <a:t>I-983.</a:t>
            </a:r>
            <a:endParaRPr lang="en-US" sz="1600" dirty="0">
              <a:latin typeface="Tahoma"/>
              <a:cs typeface="Tahoma"/>
            </a:endParaRPr>
          </a:p>
        </p:txBody>
      </p:sp>
      <p:sp>
        <p:nvSpPr>
          <p:cNvPr id="22" name="Section 6 title">
            <a:extLst>
              <a:ext uri="{FF2B5EF4-FFF2-40B4-BE49-F238E27FC236}">
                <a16:creationId xmlns:a16="http://schemas.microsoft.com/office/drawing/2014/main" id="{CED3E5F1-D709-5EAD-357F-F72FDA9ADDD4}"/>
              </a:ext>
            </a:extLst>
          </p:cNvPr>
          <p:cNvSpPr>
            <a:spLocks noGrp="1" noRot="1" noMove="1" noResize="1" noEditPoints="1" noAdjustHandles="1" noChangeArrowheads="1" noChangeShapeType="1"/>
          </p:cNvSpPr>
          <p:nvPr/>
        </p:nvSpPr>
        <p:spPr>
          <a:xfrm>
            <a:off x="0" y="650929"/>
            <a:ext cx="1554480" cy="1239235"/>
          </a:xfrm>
          <a:prstGeom prst="rect">
            <a:avLst/>
          </a:prstGeom>
          <a:solidFill>
            <a:schemeClr val="bg1"/>
          </a:solidFill>
          <a:ln>
            <a:noFill/>
          </a:ln>
          <a:effectLst>
            <a:outerShdw blurRad="635000" dist="127000" dir="3000000" algn="l" rotWithShape="0">
              <a:srgbClr val="2E1A47">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rgbClr val="2E1A47"/>
                </a:solidFill>
              </a:rPr>
              <a:t>Section </a:t>
            </a:r>
            <a:r>
              <a:rPr lang="en-US" sz="8800" dirty="0">
                <a:solidFill>
                  <a:srgbClr val="2E1A47"/>
                </a:solidFill>
              </a:rPr>
              <a:t>6</a:t>
            </a:r>
          </a:p>
          <a:p>
            <a:endParaRPr lang="en-US" dirty="0">
              <a:solidFill>
                <a:srgbClr val="2E1A47"/>
              </a:solidFill>
            </a:endParaRPr>
          </a:p>
          <a:p>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rgbClr val="2E1A47"/>
              </a:solidFill>
            </a:endParaRPr>
          </a:p>
          <a:p>
            <a:pPr algn="ctr"/>
            <a:endParaRPr lang="en-US" sz="1600" dirty="0">
              <a:solidFill>
                <a:srgbClr val="2E1A47"/>
              </a:solidFill>
            </a:endParaRPr>
          </a:p>
          <a:p>
            <a:pPr algn="ctr"/>
            <a:endParaRPr lang="en-US" sz="1600" dirty="0">
              <a:solidFill>
                <a:srgbClr val="2E1A47"/>
              </a:solidFill>
            </a:endParaRPr>
          </a:p>
        </p:txBody>
      </p:sp>
      <p:sp>
        <p:nvSpPr>
          <p:cNvPr id="10" name="TB 6 Section 6">
            <a:extLst>
              <a:ext uri="{FF2B5EF4-FFF2-40B4-BE49-F238E27FC236}">
                <a16:creationId xmlns:a16="http://schemas.microsoft.com/office/drawing/2014/main" id="{2F0AABAB-8183-210B-FC92-102A7604C4BB}"/>
              </a:ext>
            </a:extLst>
          </p:cNvPr>
          <p:cNvSpPr txBox="1">
            <a:spLocks noGrp="1" noRot="1" noMove="1" noResize="1" noEditPoints="1" noAdjustHandles="1" noChangeArrowheads="1" noChangeShapeType="1"/>
          </p:cNvSpPr>
          <p:nvPr/>
        </p:nvSpPr>
        <p:spPr>
          <a:xfrm>
            <a:off x="172390" y="1977970"/>
            <a:ext cx="3352800" cy="2062103"/>
          </a:xfrm>
          <a:prstGeom prst="rect">
            <a:avLst/>
          </a:prstGeom>
          <a:noFill/>
        </p:spPr>
        <p:txBody>
          <a:bodyPr wrap="square" rtlCol="0">
            <a:spAutoFit/>
          </a:bodyPr>
          <a:lstStyle/>
          <a:p>
            <a:pPr marR="5080">
              <a:spcBef>
                <a:spcPts val="100"/>
              </a:spcBef>
            </a:pPr>
            <a:r>
              <a:rPr lang="en-US" sz="1600" dirty="0"/>
              <a:t>The individual who signs this section may be the same official who signed the Employer Certification in Section 4, or it may be another official. An employee with signatory authority for the employer should review the certification and affirm the statement with their signature.</a:t>
            </a:r>
            <a:endParaRPr lang="en-US" sz="1600" spc="-35" dirty="0"/>
          </a:p>
        </p:txBody>
      </p:sp>
    </p:spTree>
    <p:extLst>
      <p:ext uri="{BB962C8B-B14F-4D97-AF65-F5344CB8AC3E}">
        <p14:creationId xmlns:p14="http://schemas.microsoft.com/office/powerpoint/2010/main" val="3882017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par>
                                <p:cTn id="75" presetID="2" presetClass="exit" presetSubtype="1" fill="hold" nodeType="withEffect">
                                  <p:stCondLst>
                                    <p:cond delay="0"/>
                                  </p:stCondLst>
                                  <p:childTnLst>
                                    <p:anim calcmode="lin" valueType="num">
                                      <p:cBhvr additive="base">
                                        <p:cTn id="76" dur="3000"/>
                                        <p:tgtEl>
                                          <p:spTgt spid="9"/>
                                        </p:tgtEl>
                                        <p:attrNameLst>
                                          <p:attrName>ppt_x</p:attrName>
                                        </p:attrNameLst>
                                      </p:cBhvr>
                                      <p:tavLst>
                                        <p:tav tm="0">
                                          <p:val>
                                            <p:strVal val="ppt_x"/>
                                          </p:val>
                                        </p:tav>
                                        <p:tav tm="100000">
                                          <p:val>
                                            <p:strVal val="ppt_x"/>
                                          </p:val>
                                        </p:tav>
                                      </p:tavLst>
                                    </p:anim>
                                    <p:anim calcmode="lin" valueType="num">
                                      <p:cBhvr additive="base">
                                        <p:cTn id="77" dur="3000"/>
                                        <p:tgtEl>
                                          <p:spTgt spid="9"/>
                                        </p:tgtEl>
                                        <p:attrNameLst>
                                          <p:attrName>ppt_y</p:attrName>
                                        </p:attrNameLst>
                                      </p:cBhvr>
                                      <p:tavLst>
                                        <p:tav tm="0">
                                          <p:val>
                                            <p:strVal val="ppt_y"/>
                                          </p:val>
                                        </p:tav>
                                        <p:tav tm="100000">
                                          <p:val>
                                            <p:strVal val="0-ppt_h/2"/>
                                          </p:val>
                                        </p:tav>
                                      </p:tavLst>
                                    </p:anim>
                                    <p:set>
                                      <p:cBhvr>
                                        <p:cTn id="78" dur="1" fill="hold">
                                          <p:stCondLst>
                                            <p:cond delay="2999"/>
                                          </p:stCondLst>
                                        </p:cTn>
                                        <p:tgtEl>
                                          <p:spTgt spid="9"/>
                                        </p:tgtEl>
                                        <p:attrNameLst>
                                          <p:attrName>style.visibility</p:attrName>
                                        </p:attrNameLst>
                                      </p:cBhvr>
                                      <p:to>
                                        <p:strVal val="hidden"/>
                                      </p:to>
                                    </p:set>
                                  </p:childTnLst>
                                </p:cTn>
                              </p:par>
                              <p:par>
                                <p:cTn id="79" presetID="10" presetClass="exit" presetSubtype="0" fill="hold" grpId="0" nodeType="withEffect">
                                  <p:stCondLst>
                                    <p:cond delay="1000"/>
                                  </p:stCondLst>
                                  <p:childTnLst>
                                    <p:animEffect transition="out" filter="fade">
                                      <p:cBhvr>
                                        <p:cTn id="80" dur="500"/>
                                        <p:tgtEl>
                                          <p:spTgt spid="3"/>
                                        </p:tgtEl>
                                      </p:cBhvr>
                                    </p:animEffect>
                                    <p:set>
                                      <p:cBhvr>
                                        <p:cTn id="8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animBg="1"/>
      <p:bldP spid="6" grpId="1" animBg="1"/>
      <p:bldP spid="7" grpId="0"/>
      <p:bldP spid="7" grpId="1"/>
      <p:bldP spid="11" grpId="0" animBg="1"/>
      <p:bldP spid="11" grpId="1" animBg="1"/>
      <p:bldP spid="12" grpId="0" animBg="1"/>
      <p:bldP spid="12" grpId="1" animBg="1"/>
      <p:bldP spid="13" grpId="0" animBg="1"/>
      <p:bldP spid="13" grpId="1" animBg="1"/>
      <p:bldP spid="14" grpId="0"/>
      <p:bldP spid="14" grpId="1"/>
      <p:bldP spid="15" grpId="0"/>
      <p:bldP spid="15" grpId="1"/>
      <p:bldP spid="16" grpId="0"/>
      <p:bldP spid="1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C12B20-AF63-10FF-C433-5CB86FB10ED1}"/>
              </a:ext>
            </a:extLst>
          </p:cNvPr>
          <p:cNvSpPr>
            <a:spLocks noGrp="1" noRot="1" noMove="1" noResize="1" noEditPoints="1" noAdjustHandles="1" noChangeArrowheads="1" noChangeShapeType="1"/>
          </p:cNvSpPr>
          <p:nvPr>
            <p:ph type="body" idx="1"/>
          </p:nvPr>
        </p:nvSpPr>
        <p:spPr>
          <a:xfrm>
            <a:off x="311700" y="920400"/>
            <a:ext cx="3999900" cy="3302700"/>
          </a:xfrm>
        </p:spPr>
        <p:txBody>
          <a:bodyPr anchor="ctr"/>
          <a:lstStyle/>
          <a:p>
            <a:pPr marL="139700" indent="0" algn="ctr">
              <a:buNone/>
            </a:pPr>
            <a:r>
              <a:rPr lang="en-US" sz="3600" b="1" dirty="0">
                <a:solidFill>
                  <a:srgbClr val="F46600"/>
                </a:solidFill>
                <a:latin typeface="+mn-lt"/>
                <a:cs typeface="Calibri"/>
              </a:rPr>
              <a:t>Online</a:t>
            </a:r>
          </a:p>
          <a:p>
            <a:pPr marL="139700" indent="0" algn="ctr">
              <a:buNone/>
            </a:pPr>
            <a:r>
              <a:rPr lang="en-US" sz="3600" b="1" dirty="0">
                <a:solidFill>
                  <a:srgbClr val="F46600"/>
                </a:solidFill>
                <a:latin typeface="+mn-lt"/>
                <a:cs typeface="Calibri"/>
              </a:rPr>
              <a:t>Filing for STEM OPT Extension</a:t>
            </a:r>
            <a:endParaRPr lang="en-US" sz="3600" dirty="0">
              <a:latin typeface="+mn-lt"/>
            </a:endParaRPr>
          </a:p>
        </p:txBody>
      </p:sp>
      <p:sp>
        <p:nvSpPr>
          <p:cNvPr id="5" name="Text Placeholder 4">
            <a:extLst>
              <a:ext uri="{FF2B5EF4-FFF2-40B4-BE49-F238E27FC236}">
                <a16:creationId xmlns:a16="http://schemas.microsoft.com/office/drawing/2014/main" id="{FCA1DBAF-E823-8711-4D82-ACCD9657A88D}"/>
              </a:ext>
            </a:extLst>
          </p:cNvPr>
          <p:cNvSpPr>
            <a:spLocks noGrp="1" noRot="1" noMove="1" noResize="1" noEditPoints="1" noAdjustHandles="1" noChangeArrowheads="1" noChangeShapeType="1"/>
          </p:cNvSpPr>
          <p:nvPr>
            <p:ph type="body" idx="2"/>
          </p:nvPr>
        </p:nvSpPr>
        <p:spPr>
          <a:xfrm>
            <a:off x="4832400" y="920400"/>
            <a:ext cx="3999900" cy="3302700"/>
          </a:xfrm>
        </p:spPr>
        <p:txBody>
          <a:bodyPr anchor="ctr"/>
          <a:lstStyle/>
          <a:p>
            <a:pPr>
              <a:lnSpc>
                <a:spcPct val="200000"/>
              </a:lnSpc>
            </a:pPr>
            <a:r>
              <a:rPr lang="en-US" sz="1600" dirty="0">
                <a:solidFill>
                  <a:schemeClr val="bg1"/>
                </a:solidFill>
                <a:latin typeface="+mn-lt"/>
              </a:rPr>
              <a:t>Gathering your Application Materials</a:t>
            </a:r>
          </a:p>
          <a:p>
            <a:pPr>
              <a:lnSpc>
                <a:spcPct val="200000"/>
              </a:lnSpc>
            </a:pPr>
            <a:r>
              <a:rPr lang="en-US" sz="1600" dirty="0">
                <a:solidFill>
                  <a:schemeClr val="bg1"/>
                </a:solidFill>
                <a:latin typeface="+mn-lt"/>
              </a:rPr>
              <a:t>Filing the I-765 Online</a:t>
            </a:r>
          </a:p>
          <a:p>
            <a:pPr>
              <a:lnSpc>
                <a:spcPct val="200000"/>
              </a:lnSpc>
            </a:pPr>
            <a:r>
              <a:rPr lang="en-US" sz="1600" dirty="0">
                <a:solidFill>
                  <a:schemeClr val="bg1"/>
                </a:solidFill>
                <a:latin typeface="+mn-lt"/>
              </a:rPr>
              <a:t>Filing Benefits, Issues and RFEs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384649" y="1280351"/>
            <a:ext cx="8278495" cy="1973231"/>
          </a:xfrm>
          <a:prstGeom prst="rect">
            <a:avLst/>
          </a:prstGeom>
        </p:spPr>
        <p:txBody>
          <a:bodyPr vert="horz" wrap="square" lIns="0" tIns="52704" rIns="0" bIns="0" rtlCol="0">
            <a:spAutoFit/>
          </a:bodyPr>
          <a:lstStyle/>
          <a:p>
            <a:pPr marL="12700">
              <a:lnSpc>
                <a:spcPct val="100000"/>
              </a:lnSpc>
              <a:spcBef>
                <a:spcPts val="414"/>
              </a:spcBef>
            </a:pPr>
            <a:r>
              <a:rPr sz="1600" dirty="0">
                <a:cs typeface="Tahoma"/>
              </a:rPr>
              <a:t>There are two options for submitting your STEM OPT application:</a:t>
            </a:r>
          </a:p>
          <a:p>
            <a:pPr marL="355600" marR="800100" indent="-342900">
              <a:lnSpc>
                <a:spcPct val="114599"/>
              </a:lnSpc>
              <a:buFont typeface="+mj-lt"/>
              <a:buAutoNum type="arabicPeriod"/>
              <a:tabLst>
                <a:tab pos="469265" algn="l"/>
                <a:tab pos="469900" algn="l"/>
              </a:tabLst>
            </a:pPr>
            <a:r>
              <a:rPr sz="1600" dirty="0">
                <a:cs typeface="Tahoma"/>
              </a:rPr>
              <a:t>Filing Online: If you are submitting your application online you will  complete the I-765 through the USCIS portal.</a:t>
            </a:r>
          </a:p>
          <a:p>
            <a:pPr marL="355600" marR="5080" indent="-342900">
              <a:lnSpc>
                <a:spcPct val="114599"/>
              </a:lnSpc>
              <a:spcBef>
                <a:spcPts val="975"/>
              </a:spcBef>
              <a:buFont typeface="+mj-lt"/>
              <a:buAutoNum type="arabicPeriod"/>
              <a:tabLst>
                <a:tab pos="469265" algn="l"/>
                <a:tab pos="469900" algn="l"/>
              </a:tabLst>
            </a:pPr>
            <a:r>
              <a:rPr sz="1600" dirty="0">
                <a:cs typeface="Tahoma"/>
              </a:rPr>
              <a:t>Filing through the mail: </a:t>
            </a:r>
            <a:r>
              <a:rPr lang="en-US" sz="1600" dirty="0">
                <a:cs typeface="Tahoma"/>
              </a:rPr>
              <a:t>Not recommended.</a:t>
            </a:r>
          </a:p>
          <a:p>
            <a:pPr marL="469900" marR="5080" indent="-457200">
              <a:lnSpc>
                <a:spcPct val="114599"/>
              </a:lnSpc>
              <a:spcBef>
                <a:spcPts val="975"/>
              </a:spcBef>
              <a:buFont typeface="MS PGothic"/>
              <a:buChar char="➢"/>
              <a:tabLst>
                <a:tab pos="469265" algn="l"/>
                <a:tab pos="469900" algn="l"/>
              </a:tabLst>
            </a:pPr>
            <a:endParaRPr sz="1600" dirty="0">
              <a:cs typeface="Tahoma"/>
            </a:endParaRPr>
          </a:p>
          <a:p>
            <a:pPr marL="12700">
              <a:lnSpc>
                <a:spcPct val="100000"/>
              </a:lnSpc>
              <a:spcBef>
                <a:spcPts val="315"/>
              </a:spcBef>
            </a:pPr>
            <a:r>
              <a:rPr sz="1600" b="1" dirty="0">
                <a:cs typeface="Arial"/>
              </a:rPr>
              <a:t>Both submission options require the STEM OPT requested I-20</a:t>
            </a:r>
            <a:r>
              <a:rPr lang="en-US" sz="1600" b="1" dirty="0">
                <a:cs typeface="Arial"/>
              </a:rPr>
              <a:t> before filing with USCIS</a:t>
            </a:r>
            <a:r>
              <a:rPr sz="1600" b="1" dirty="0">
                <a:cs typeface="Arial"/>
              </a:rPr>
              <a:t>.</a:t>
            </a:r>
            <a:endParaRPr sz="1600" dirty="0">
              <a:cs typeface="Arial"/>
            </a:endParaRPr>
          </a:p>
        </p:txBody>
      </p:sp>
      <p:sp>
        <p:nvSpPr>
          <p:cNvPr id="6" name="object 4">
            <a:extLst>
              <a:ext uri="{FF2B5EF4-FFF2-40B4-BE49-F238E27FC236}">
                <a16:creationId xmlns:a16="http://schemas.microsoft.com/office/drawing/2014/main" id="{E8D31AC4-4EB4-15C2-2AE0-397DA014DE8A}"/>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4" name="!!Filing I-765 Online">
            <a:extLst>
              <a:ext uri="{FF2B5EF4-FFF2-40B4-BE49-F238E27FC236}">
                <a16:creationId xmlns:a16="http://schemas.microsoft.com/office/drawing/2014/main" id="{A4344A55-7B30-8DFE-1AA9-5A1407F8F604}"/>
              </a:ext>
            </a:extLst>
          </p:cNvPr>
          <p:cNvSpPr txBox="1">
            <a:spLocks noGrp="1" noRot="1" noMove="1" noResize="1" noEditPoints="1" noAdjustHandles="1" noChangeArrowheads="1" noChangeShapeType="1"/>
          </p:cNvSpPr>
          <p:nvPr/>
        </p:nvSpPr>
        <p:spPr>
          <a:xfrm>
            <a:off x="384725" y="499762"/>
            <a:ext cx="5939875" cy="566822"/>
          </a:xfrm>
          <a:prstGeom prst="rect">
            <a:avLst/>
          </a:prstGeom>
        </p:spPr>
        <p:txBody>
          <a:bodyPr vert="horz" wrap="square" lIns="0" tIns="12700" rIns="0" bIns="0" rtlCol="0">
            <a:spAutoFit/>
          </a:bodyPr>
          <a:lstStyle>
            <a:lvl1pPr>
              <a:defRPr sz="1800" b="0" i="0">
                <a:solidFill>
                  <a:schemeClr val="bg1"/>
                </a:solidFill>
                <a:latin typeface="Tahoma"/>
                <a:ea typeface="+mj-ea"/>
                <a:cs typeface="Tahoma"/>
              </a:defRPr>
            </a:lvl1pPr>
          </a:lstStyle>
          <a:p>
            <a:pPr marL="12700">
              <a:spcBef>
                <a:spcPts val="100"/>
              </a:spcBef>
            </a:pPr>
            <a:r>
              <a:rPr lang="en-US" sz="3600" b="1" kern="0" dirty="0">
                <a:solidFill>
                  <a:srgbClr val="F46600"/>
                </a:solidFill>
                <a:latin typeface="Calibri"/>
                <a:cs typeface="Calibri"/>
              </a:rPr>
              <a:t>Filing I-765 Online</a:t>
            </a:r>
            <a:endParaRPr lang="en-US" sz="3600" kern="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ling I-765 Online"/>
          <p:cNvSpPr txBox="1">
            <a:spLocks noGrp="1" noRot="1" noMove="1" noResize="1" noEditPoints="1" noAdjustHandles="1" noChangeArrowheads="1" noChangeShapeType="1"/>
          </p:cNvSpPr>
          <p:nvPr>
            <p:ph type="title"/>
          </p:nvPr>
        </p:nvSpPr>
        <p:spPr>
          <a:xfrm>
            <a:off x="384725" y="499762"/>
            <a:ext cx="593987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Beneﬁts of Filing </a:t>
            </a:r>
            <a:r>
              <a:rPr lang="en-US" sz="3600" b="1" dirty="0">
                <a:solidFill>
                  <a:srgbClr val="F46600"/>
                </a:solidFill>
                <a:latin typeface="Calibri"/>
                <a:cs typeface="Calibri"/>
              </a:rPr>
              <a:t>I-765 </a:t>
            </a:r>
            <a:r>
              <a:rPr sz="3600" b="1" dirty="0">
                <a:solidFill>
                  <a:srgbClr val="F46600"/>
                </a:solidFill>
                <a:latin typeface="Calibri"/>
                <a:cs typeface="Calibri"/>
              </a:rPr>
              <a:t>Online</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649" y="1280351"/>
            <a:ext cx="7840345" cy="2854325"/>
          </a:xfrm>
          <a:prstGeom prst="rect">
            <a:avLst/>
          </a:prstGeom>
        </p:spPr>
        <p:txBody>
          <a:bodyPr vert="horz" wrap="square" lIns="0" tIns="52704" rIns="0" bIns="0" rtlCol="0">
            <a:spAutoFit/>
          </a:bodyPr>
          <a:lstStyle/>
          <a:p>
            <a:pPr marL="469900" indent="-457200">
              <a:lnSpc>
                <a:spcPct val="100000"/>
              </a:lnSpc>
              <a:spcBef>
                <a:spcPts val="414"/>
              </a:spcBef>
              <a:buFont typeface="MS PGothic"/>
              <a:buChar char="➢"/>
              <a:tabLst>
                <a:tab pos="469265" algn="l"/>
                <a:tab pos="469900" algn="l"/>
              </a:tabLst>
            </a:pPr>
            <a:r>
              <a:rPr sz="1800" spc="-75" dirty="0">
                <a:cs typeface="Tahoma"/>
              </a:rPr>
              <a:t>It</a:t>
            </a:r>
            <a:r>
              <a:rPr sz="1800" spc="-100" dirty="0">
                <a:cs typeface="Tahoma"/>
              </a:rPr>
              <a:t> </a:t>
            </a:r>
            <a:r>
              <a:rPr sz="1800" spc="65" dirty="0">
                <a:cs typeface="Tahoma"/>
              </a:rPr>
              <a:t>reduces</a:t>
            </a:r>
            <a:r>
              <a:rPr sz="1800" spc="-95" dirty="0">
                <a:cs typeface="Tahoma"/>
              </a:rPr>
              <a:t> </a:t>
            </a:r>
            <a:r>
              <a:rPr sz="1800" spc="60" dirty="0">
                <a:cs typeface="Tahoma"/>
              </a:rPr>
              <a:t>the</a:t>
            </a:r>
            <a:r>
              <a:rPr sz="1800" spc="-95" dirty="0">
                <a:cs typeface="Tahoma"/>
              </a:rPr>
              <a:t> </a:t>
            </a:r>
            <a:r>
              <a:rPr sz="1800" spc="85" dirty="0">
                <a:cs typeface="Tahoma"/>
              </a:rPr>
              <a:t>amount</a:t>
            </a:r>
            <a:r>
              <a:rPr sz="1800" spc="-95" dirty="0">
                <a:cs typeface="Tahoma"/>
              </a:rPr>
              <a:t> </a:t>
            </a:r>
            <a:r>
              <a:rPr sz="1800" spc="70" dirty="0">
                <a:cs typeface="Tahoma"/>
              </a:rPr>
              <a:t>of</a:t>
            </a:r>
            <a:r>
              <a:rPr sz="1800" spc="-95" dirty="0">
                <a:cs typeface="Tahoma"/>
              </a:rPr>
              <a:t> </a:t>
            </a:r>
            <a:r>
              <a:rPr sz="1800" spc="55" dirty="0">
                <a:cs typeface="Tahoma"/>
              </a:rPr>
              <a:t>applicant</a:t>
            </a:r>
            <a:r>
              <a:rPr sz="1800" spc="-95" dirty="0">
                <a:cs typeface="Tahoma"/>
              </a:rPr>
              <a:t> </a:t>
            </a:r>
            <a:r>
              <a:rPr sz="1800" spc="75" dirty="0">
                <a:cs typeface="Tahoma"/>
              </a:rPr>
              <a:t>errors</a:t>
            </a:r>
            <a:r>
              <a:rPr sz="1800" spc="-100" dirty="0">
                <a:cs typeface="Tahoma"/>
              </a:rPr>
              <a:t> </a:t>
            </a:r>
            <a:r>
              <a:rPr sz="1800" spc="50" dirty="0">
                <a:cs typeface="Tahoma"/>
              </a:rPr>
              <a:t>that</a:t>
            </a:r>
            <a:r>
              <a:rPr sz="1800" spc="-95" dirty="0">
                <a:cs typeface="Tahoma"/>
              </a:rPr>
              <a:t> </a:t>
            </a:r>
            <a:r>
              <a:rPr sz="1800" spc="70" dirty="0">
                <a:cs typeface="Tahoma"/>
              </a:rPr>
              <a:t>may</a:t>
            </a:r>
            <a:r>
              <a:rPr sz="1800" spc="-95" dirty="0">
                <a:cs typeface="Tahoma"/>
              </a:rPr>
              <a:t> </a:t>
            </a:r>
            <a:r>
              <a:rPr sz="1800" spc="45" dirty="0">
                <a:cs typeface="Tahoma"/>
              </a:rPr>
              <a:t>occur.</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55" dirty="0">
                <a:cs typeface="Tahoma"/>
              </a:rPr>
              <a:t>You</a:t>
            </a:r>
            <a:r>
              <a:rPr sz="1800" spc="-105" dirty="0">
                <a:cs typeface="Tahoma"/>
              </a:rPr>
              <a:t> </a:t>
            </a:r>
            <a:r>
              <a:rPr sz="1800" spc="45" dirty="0">
                <a:cs typeface="Tahoma"/>
              </a:rPr>
              <a:t>receive</a:t>
            </a:r>
            <a:r>
              <a:rPr sz="1800" spc="-100" dirty="0">
                <a:cs typeface="Tahoma"/>
              </a:rPr>
              <a:t> </a:t>
            </a:r>
            <a:r>
              <a:rPr sz="1800" spc="70" dirty="0">
                <a:cs typeface="Tahoma"/>
              </a:rPr>
              <a:t>updates</a:t>
            </a:r>
            <a:r>
              <a:rPr sz="1800" spc="-100" dirty="0">
                <a:cs typeface="Tahoma"/>
              </a:rPr>
              <a:t> </a:t>
            </a:r>
            <a:r>
              <a:rPr sz="1800" spc="105" dirty="0">
                <a:cs typeface="Tahoma"/>
              </a:rPr>
              <a:t>on</a:t>
            </a:r>
            <a:r>
              <a:rPr sz="1800" spc="-100" dirty="0">
                <a:cs typeface="Tahoma"/>
              </a:rPr>
              <a:t> </a:t>
            </a:r>
            <a:r>
              <a:rPr sz="1800" spc="70" dirty="0">
                <a:cs typeface="Tahoma"/>
              </a:rPr>
              <a:t>your</a:t>
            </a:r>
            <a:r>
              <a:rPr sz="1800" spc="-100" dirty="0">
                <a:cs typeface="Tahoma"/>
              </a:rPr>
              <a:t> </a:t>
            </a:r>
            <a:r>
              <a:rPr sz="1800" spc="60" dirty="0">
                <a:cs typeface="Tahoma"/>
              </a:rPr>
              <a:t>application</a:t>
            </a:r>
            <a:r>
              <a:rPr sz="1800" spc="-100" dirty="0">
                <a:cs typeface="Tahoma"/>
              </a:rPr>
              <a:t> </a:t>
            </a:r>
            <a:r>
              <a:rPr sz="1800" spc="70" dirty="0">
                <a:cs typeface="Tahoma"/>
              </a:rPr>
              <a:t>through</a:t>
            </a:r>
            <a:r>
              <a:rPr sz="1800" spc="-100" dirty="0">
                <a:cs typeface="Tahoma"/>
              </a:rPr>
              <a:t> </a:t>
            </a:r>
            <a:r>
              <a:rPr sz="1800" spc="60" dirty="0">
                <a:cs typeface="Tahoma"/>
              </a:rPr>
              <a:t>the</a:t>
            </a:r>
            <a:r>
              <a:rPr sz="1800" spc="-100" dirty="0">
                <a:cs typeface="Tahoma"/>
              </a:rPr>
              <a:t> </a:t>
            </a:r>
            <a:r>
              <a:rPr sz="1800" spc="-10" dirty="0">
                <a:cs typeface="Tahoma"/>
              </a:rPr>
              <a:t>USCIS</a:t>
            </a:r>
            <a:r>
              <a:rPr sz="1800" spc="-100" dirty="0">
                <a:cs typeface="Tahoma"/>
              </a:rPr>
              <a:t> </a:t>
            </a:r>
            <a:r>
              <a:rPr sz="1800" spc="45" dirty="0">
                <a:cs typeface="Tahoma"/>
              </a:rPr>
              <a:t>portal.</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60" dirty="0">
                <a:cs typeface="Tahoma"/>
              </a:rPr>
              <a:t>Your</a:t>
            </a:r>
            <a:r>
              <a:rPr sz="1800" spc="-105" dirty="0">
                <a:cs typeface="Tahoma"/>
              </a:rPr>
              <a:t> </a:t>
            </a:r>
            <a:r>
              <a:rPr sz="1800" spc="60" dirty="0">
                <a:cs typeface="Tahoma"/>
              </a:rPr>
              <a:t>application</a:t>
            </a:r>
            <a:r>
              <a:rPr sz="1800" spc="-100" dirty="0">
                <a:cs typeface="Tahoma"/>
              </a:rPr>
              <a:t> </a:t>
            </a:r>
            <a:r>
              <a:rPr sz="1800" spc="45" dirty="0">
                <a:cs typeface="Tahoma"/>
              </a:rPr>
              <a:t>is</a:t>
            </a:r>
            <a:r>
              <a:rPr sz="1800" spc="-100" dirty="0">
                <a:cs typeface="Tahoma"/>
              </a:rPr>
              <a:t> </a:t>
            </a:r>
            <a:r>
              <a:rPr sz="1800" spc="50" dirty="0">
                <a:cs typeface="Tahoma"/>
              </a:rPr>
              <a:t>received</a:t>
            </a:r>
            <a:r>
              <a:rPr sz="1800" spc="-105" dirty="0">
                <a:cs typeface="Tahoma"/>
              </a:rPr>
              <a:t> </a:t>
            </a:r>
            <a:r>
              <a:rPr sz="1800" spc="55" dirty="0">
                <a:cs typeface="Tahoma"/>
              </a:rPr>
              <a:t>by</a:t>
            </a:r>
            <a:r>
              <a:rPr sz="1800" spc="-100" dirty="0">
                <a:cs typeface="Tahoma"/>
              </a:rPr>
              <a:t> </a:t>
            </a:r>
            <a:r>
              <a:rPr sz="1800" spc="-10" dirty="0">
                <a:cs typeface="Tahoma"/>
              </a:rPr>
              <a:t>USCIS</a:t>
            </a:r>
            <a:r>
              <a:rPr sz="1800" spc="-100" dirty="0">
                <a:cs typeface="Tahoma"/>
              </a:rPr>
              <a:t> </a:t>
            </a:r>
            <a:r>
              <a:rPr sz="1800" spc="55" dirty="0">
                <a:cs typeface="Tahoma"/>
              </a:rPr>
              <a:t>immediately.</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75" dirty="0">
                <a:cs typeface="Tahoma"/>
              </a:rPr>
              <a:t>It</a:t>
            </a:r>
            <a:r>
              <a:rPr sz="1800" spc="-100" dirty="0">
                <a:cs typeface="Tahoma"/>
              </a:rPr>
              <a:t> </a:t>
            </a:r>
            <a:r>
              <a:rPr sz="1800" spc="65" dirty="0">
                <a:cs typeface="Tahoma"/>
              </a:rPr>
              <a:t>reduces</a:t>
            </a:r>
            <a:r>
              <a:rPr sz="1800" spc="-95" dirty="0">
                <a:cs typeface="Tahoma"/>
              </a:rPr>
              <a:t> </a:t>
            </a:r>
            <a:r>
              <a:rPr sz="1800" spc="50" dirty="0">
                <a:cs typeface="Tahoma"/>
              </a:rPr>
              <a:t>delays</a:t>
            </a:r>
            <a:r>
              <a:rPr sz="1800" spc="-95" dirty="0">
                <a:cs typeface="Tahoma"/>
              </a:rPr>
              <a:t> </a:t>
            </a:r>
            <a:r>
              <a:rPr sz="1800" spc="85" dirty="0">
                <a:cs typeface="Tahoma"/>
              </a:rPr>
              <a:t>and</a:t>
            </a:r>
            <a:r>
              <a:rPr sz="1800" spc="-95" dirty="0">
                <a:cs typeface="Tahoma"/>
              </a:rPr>
              <a:t> </a:t>
            </a:r>
            <a:r>
              <a:rPr sz="1800" spc="65" dirty="0">
                <a:cs typeface="Tahoma"/>
              </a:rPr>
              <a:t>complication</a:t>
            </a:r>
            <a:r>
              <a:rPr sz="1800" spc="-100" dirty="0">
                <a:cs typeface="Tahoma"/>
              </a:rPr>
              <a:t> </a:t>
            </a:r>
            <a:r>
              <a:rPr sz="1800" spc="55" dirty="0">
                <a:cs typeface="Tahoma"/>
              </a:rPr>
              <a:t>with</a:t>
            </a:r>
            <a:r>
              <a:rPr sz="1800" spc="-95" dirty="0">
                <a:cs typeface="Tahoma"/>
              </a:rPr>
              <a:t> </a:t>
            </a:r>
            <a:r>
              <a:rPr sz="1800" spc="55" dirty="0">
                <a:cs typeface="Tahoma"/>
              </a:rPr>
              <a:t>mailing</a:t>
            </a:r>
            <a:r>
              <a:rPr sz="1800" spc="-95" dirty="0">
                <a:cs typeface="Tahoma"/>
              </a:rPr>
              <a:t> </a:t>
            </a:r>
            <a:r>
              <a:rPr sz="1800" spc="25" dirty="0">
                <a:cs typeface="Tahoma"/>
              </a:rPr>
              <a:t>logistics.</a:t>
            </a:r>
            <a:endParaRPr sz="1800" dirty="0">
              <a:cs typeface="Tahoma"/>
            </a:endParaRPr>
          </a:p>
          <a:p>
            <a:pPr marL="469900" marR="5080" indent="-457200">
              <a:lnSpc>
                <a:spcPct val="114599"/>
              </a:lnSpc>
              <a:buFont typeface="MS PGothic"/>
              <a:buChar char="➢"/>
              <a:tabLst>
                <a:tab pos="469265" algn="l"/>
                <a:tab pos="469900" algn="l"/>
              </a:tabLst>
            </a:pPr>
            <a:r>
              <a:rPr sz="1800" spc="55" dirty="0">
                <a:cs typeface="Tahoma"/>
              </a:rPr>
              <a:t>You</a:t>
            </a:r>
            <a:r>
              <a:rPr sz="1800" spc="-100" dirty="0">
                <a:cs typeface="Tahoma"/>
              </a:rPr>
              <a:t> </a:t>
            </a:r>
            <a:r>
              <a:rPr sz="1800" spc="45" dirty="0">
                <a:cs typeface="Tahoma"/>
              </a:rPr>
              <a:t>receive</a:t>
            </a:r>
            <a:r>
              <a:rPr sz="1800" spc="-95" dirty="0">
                <a:cs typeface="Tahoma"/>
              </a:rPr>
              <a:t> </a:t>
            </a:r>
            <a:r>
              <a:rPr sz="1800" spc="70" dirty="0">
                <a:cs typeface="Tahoma"/>
              </a:rPr>
              <a:t>your</a:t>
            </a:r>
            <a:r>
              <a:rPr sz="1800" spc="-95" dirty="0">
                <a:cs typeface="Tahoma"/>
              </a:rPr>
              <a:t> </a:t>
            </a:r>
            <a:r>
              <a:rPr sz="1800" spc="55" dirty="0">
                <a:cs typeface="Tahoma"/>
              </a:rPr>
              <a:t>receipt</a:t>
            </a:r>
            <a:r>
              <a:rPr sz="1800" spc="-95" dirty="0">
                <a:cs typeface="Tahoma"/>
              </a:rPr>
              <a:t> </a:t>
            </a:r>
            <a:r>
              <a:rPr sz="1800" spc="55" dirty="0">
                <a:cs typeface="Tahoma"/>
              </a:rPr>
              <a:t>notice</a:t>
            </a:r>
            <a:r>
              <a:rPr sz="1800" spc="-95" dirty="0">
                <a:cs typeface="Tahoma"/>
              </a:rPr>
              <a:t> </a:t>
            </a:r>
            <a:r>
              <a:rPr sz="1800" spc="65" dirty="0">
                <a:cs typeface="Tahoma"/>
              </a:rPr>
              <a:t>immediately</a:t>
            </a:r>
            <a:r>
              <a:rPr sz="1800" spc="-95" dirty="0">
                <a:cs typeface="Tahoma"/>
              </a:rPr>
              <a:t> </a:t>
            </a:r>
            <a:r>
              <a:rPr sz="1800" spc="100" dirty="0">
                <a:cs typeface="Tahoma"/>
              </a:rPr>
              <a:t>upon</a:t>
            </a:r>
            <a:r>
              <a:rPr sz="1800" spc="-100" dirty="0">
                <a:cs typeface="Tahoma"/>
              </a:rPr>
              <a:t> </a:t>
            </a:r>
            <a:r>
              <a:rPr sz="1800" spc="75" dirty="0">
                <a:cs typeface="Tahoma"/>
              </a:rPr>
              <a:t>submission</a:t>
            </a:r>
            <a:r>
              <a:rPr sz="1800" spc="-95" dirty="0">
                <a:cs typeface="Tahoma"/>
              </a:rPr>
              <a:t> </a:t>
            </a:r>
            <a:r>
              <a:rPr sz="1800" spc="70" dirty="0">
                <a:cs typeface="Tahoma"/>
              </a:rPr>
              <a:t>of</a:t>
            </a:r>
            <a:r>
              <a:rPr sz="1800" spc="-95" dirty="0">
                <a:cs typeface="Tahoma"/>
              </a:rPr>
              <a:t> </a:t>
            </a:r>
            <a:r>
              <a:rPr sz="1800" spc="70" dirty="0">
                <a:cs typeface="Tahoma"/>
              </a:rPr>
              <a:t>your </a:t>
            </a:r>
            <a:r>
              <a:rPr sz="1800" spc="-545" dirty="0">
                <a:cs typeface="Tahoma"/>
              </a:rPr>
              <a:t> </a:t>
            </a:r>
            <a:r>
              <a:rPr sz="1800" spc="50" dirty="0">
                <a:cs typeface="Tahoma"/>
              </a:rPr>
              <a:t>application.</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55" dirty="0">
                <a:cs typeface="Tahoma"/>
              </a:rPr>
              <a:t>You</a:t>
            </a:r>
            <a:r>
              <a:rPr sz="1800" spc="-100" dirty="0">
                <a:cs typeface="Tahoma"/>
              </a:rPr>
              <a:t> </a:t>
            </a:r>
            <a:r>
              <a:rPr sz="1800" spc="55" dirty="0">
                <a:cs typeface="Tahoma"/>
              </a:rPr>
              <a:t>can</a:t>
            </a:r>
            <a:r>
              <a:rPr sz="1800" spc="-95" dirty="0">
                <a:cs typeface="Tahoma"/>
              </a:rPr>
              <a:t> </a:t>
            </a:r>
            <a:r>
              <a:rPr sz="1800" spc="50" dirty="0">
                <a:cs typeface="Tahoma"/>
              </a:rPr>
              <a:t>contact</a:t>
            </a:r>
            <a:r>
              <a:rPr sz="1800" spc="-100" dirty="0">
                <a:cs typeface="Tahoma"/>
              </a:rPr>
              <a:t> </a:t>
            </a:r>
            <a:r>
              <a:rPr sz="1800" spc="-10" dirty="0">
                <a:cs typeface="Tahoma"/>
              </a:rPr>
              <a:t>USCIS</a:t>
            </a:r>
            <a:r>
              <a:rPr sz="1800" spc="-95" dirty="0">
                <a:cs typeface="Tahoma"/>
              </a:rPr>
              <a:t> </a:t>
            </a:r>
            <a:r>
              <a:rPr sz="1800" spc="45" dirty="0">
                <a:cs typeface="Tahoma"/>
              </a:rPr>
              <a:t>directly</a:t>
            </a:r>
            <a:r>
              <a:rPr sz="1800" spc="-100" dirty="0">
                <a:cs typeface="Tahoma"/>
              </a:rPr>
              <a:t> </a:t>
            </a:r>
            <a:r>
              <a:rPr sz="1800" spc="30" dirty="0">
                <a:cs typeface="Tahoma"/>
              </a:rPr>
              <a:t>via</a:t>
            </a:r>
            <a:r>
              <a:rPr sz="1800" spc="-95" dirty="0">
                <a:cs typeface="Tahoma"/>
              </a:rPr>
              <a:t> </a:t>
            </a:r>
            <a:r>
              <a:rPr sz="1800" spc="60" dirty="0">
                <a:cs typeface="Tahoma"/>
              </a:rPr>
              <a:t>the</a:t>
            </a:r>
            <a:r>
              <a:rPr sz="1800" spc="-100" dirty="0">
                <a:cs typeface="Tahoma"/>
              </a:rPr>
              <a:t> </a:t>
            </a:r>
            <a:r>
              <a:rPr sz="1800" spc="60" dirty="0">
                <a:cs typeface="Tahoma"/>
              </a:rPr>
              <a:t>secure</a:t>
            </a:r>
            <a:r>
              <a:rPr sz="1800" spc="-95" dirty="0">
                <a:cs typeface="Tahoma"/>
              </a:rPr>
              <a:t> </a:t>
            </a:r>
            <a:r>
              <a:rPr sz="1800" spc="55" dirty="0">
                <a:cs typeface="Tahoma"/>
              </a:rPr>
              <a:t>message</a:t>
            </a:r>
            <a:r>
              <a:rPr sz="1800" spc="-100" dirty="0">
                <a:cs typeface="Tahoma"/>
              </a:rPr>
              <a:t> </a:t>
            </a:r>
            <a:r>
              <a:rPr sz="1800" spc="35" dirty="0">
                <a:cs typeface="Tahoma"/>
              </a:rPr>
              <a:t>center.</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55" dirty="0">
                <a:cs typeface="Tahoma"/>
              </a:rPr>
              <a:t>You</a:t>
            </a:r>
            <a:r>
              <a:rPr sz="1800" spc="-100" dirty="0">
                <a:cs typeface="Tahoma"/>
              </a:rPr>
              <a:t> </a:t>
            </a:r>
            <a:r>
              <a:rPr sz="1800" spc="55" dirty="0">
                <a:cs typeface="Tahoma"/>
              </a:rPr>
              <a:t>can</a:t>
            </a:r>
            <a:r>
              <a:rPr sz="1800" spc="-100" dirty="0">
                <a:cs typeface="Tahoma"/>
              </a:rPr>
              <a:t> </a:t>
            </a:r>
            <a:r>
              <a:rPr sz="1800" spc="80" dirty="0">
                <a:cs typeface="Tahoma"/>
              </a:rPr>
              <a:t>upload</a:t>
            </a:r>
            <a:r>
              <a:rPr sz="1800" spc="-100" dirty="0">
                <a:cs typeface="Tahoma"/>
              </a:rPr>
              <a:t> </a:t>
            </a:r>
            <a:r>
              <a:rPr sz="1800" spc="80" dirty="0">
                <a:cs typeface="Tahoma"/>
              </a:rPr>
              <a:t>documents</a:t>
            </a:r>
            <a:r>
              <a:rPr sz="1800" spc="-100" dirty="0">
                <a:cs typeface="Tahoma"/>
              </a:rPr>
              <a:t> </a:t>
            </a:r>
            <a:r>
              <a:rPr sz="1800" spc="45" dirty="0">
                <a:cs typeface="Tahoma"/>
              </a:rPr>
              <a:t>directly</a:t>
            </a:r>
            <a:r>
              <a:rPr sz="1800" spc="-100" dirty="0">
                <a:cs typeface="Tahoma"/>
              </a:rPr>
              <a:t> </a:t>
            </a:r>
            <a:r>
              <a:rPr sz="1800" spc="65" dirty="0">
                <a:cs typeface="Tahoma"/>
              </a:rPr>
              <a:t>to</a:t>
            </a:r>
            <a:r>
              <a:rPr sz="1800" spc="-100" dirty="0">
                <a:cs typeface="Tahoma"/>
              </a:rPr>
              <a:t> </a:t>
            </a:r>
            <a:r>
              <a:rPr sz="1800" spc="70" dirty="0">
                <a:cs typeface="Tahoma"/>
              </a:rPr>
              <a:t>your</a:t>
            </a:r>
            <a:r>
              <a:rPr sz="1800" spc="-100" dirty="0">
                <a:cs typeface="Tahoma"/>
              </a:rPr>
              <a:t> </a:t>
            </a:r>
            <a:r>
              <a:rPr sz="1800" spc="40" dirty="0">
                <a:cs typeface="Tahoma"/>
              </a:rPr>
              <a:t>account.</a:t>
            </a:r>
            <a:endParaRPr sz="1800" dirty="0">
              <a:cs typeface="Tahoma"/>
            </a:endParaRPr>
          </a:p>
          <a:p>
            <a:pPr marL="469900" indent="-457200">
              <a:lnSpc>
                <a:spcPct val="100000"/>
              </a:lnSpc>
              <a:spcBef>
                <a:spcPts val="315"/>
              </a:spcBef>
              <a:buFont typeface="MS PGothic"/>
              <a:buChar char="➢"/>
              <a:tabLst>
                <a:tab pos="469265" algn="l"/>
                <a:tab pos="469900" algn="l"/>
              </a:tabLst>
            </a:pPr>
            <a:r>
              <a:rPr sz="1800" spc="55" dirty="0">
                <a:cs typeface="Tahoma"/>
              </a:rPr>
              <a:t>You</a:t>
            </a:r>
            <a:r>
              <a:rPr sz="1800" spc="-100" dirty="0">
                <a:cs typeface="Tahoma"/>
              </a:rPr>
              <a:t> </a:t>
            </a:r>
            <a:r>
              <a:rPr sz="1800" spc="55" dirty="0">
                <a:cs typeface="Tahoma"/>
              </a:rPr>
              <a:t>can</a:t>
            </a:r>
            <a:r>
              <a:rPr sz="1800" spc="-100" dirty="0">
                <a:cs typeface="Tahoma"/>
              </a:rPr>
              <a:t> </a:t>
            </a:r>
            <a:r>
              <a:rPr sz="1800" spc="85" dirty="0">
                <a:cs typeface="Tahoma"/>
              </a:rPr>
              <a:t>respond</a:t>
            </a:r>
            <a:r>
              <a:rPr sz="1800" spc="-100" dirty="0">
                <a:cs typeface="Tahoma"/>
              </a:rPr>
              <a:t> </a:t>
            </a:r>
            <a:r>
              <a:rPr sz="1800" spc="65" dirty="0">
                <a:cs typeface="Tahoma"/>
              </a:rPr>
              <a:t>to</a:t>
            </a:r>
            <a:r>
              <a:rPr sz="1800" spc="-100" dirty="0">
                <a:cs typeface="Tahoma"/>
              </a:rPr>
              <a:t> </a:t>
            </a:r>
            <a:r>
              <a:rPr sz="1800" dirty="0">
                <a:cs typeface="Tahoma"/>
              </a:rPr>
              <a:t>RFEs</a:t>
            </a:r>
            <a:r>
              <a:rPr sz="1800" spc="-100" dirty="0">
                <a:cs typeface="Tahoma"/>
              </a:rPr>
              <a:t> </a:t>
            </a:r>
            <a:r>
              <a:rPr sz="1800" spc="75" dirty="0">
                <a:cs typeface="Tahoma"/>
              </a:rPr>
              <a:t>online</a:t>
            </a:r>
            <a:r>
              <a:rPr sz="1800" spc="-100" dirty="0">
                <a:cs typeface="Tahoma"/>
              </a:rPr>
              <a:t> </a:t>
            </a:r>
            <a:r>
              <a:rPr sz="1800" spc="60" dirty="0">
                <a:cs typeface="Tahoma"/>
              </a:rPr>
              <a:t>instead</a:t>
            </a:r>
            <a:r>
              <a:rPr sz="1800" spc="-100" dirty="0">
                <a:cs typeface="Tahoma"/>
              </a:rPr>
              <a:t> </a:t>
            </a:r>
            <a:r>
              <a:rPr sz="1800" spc="70" dirty="0">
                <a:cs typeface="Tahoma"/>
              </a:rPr>
              <a:t>of</a:t>
            </a:r>
            <a:r>
              <a:rPr sz="1800" spc="-100" dirty="0">
                <a:cs typeface="Tahoma"/>
              </a:rPr>
              <a:t> </a:t>
            </a:r>
            <a:r>
              <a:rPr sz="1800" spc="70" dirty="0">
                <a:cs typeface="Tahoma"/>
              </a:rPr>
              <a:t>through</a:t>
            </a:r>
            <a:r>
              <a:rPr sz="1800" spc="-100" dirty="0">
                <a:cs typeface="Tahoma"/>
              </a:rPr>
              <a:t> </a:t>
            </a:r>
            <a:r>
              <a:rPr sz="1800" spc="60" dirty="0">
                <a:cs typeface="Tahoma"/>
              </a:rPr>
              <a:t>the</a:t>
            </a:r>
            <a:r>
              <a:rPr sz="1800" spc="-100" dirty="0">
                <a:cs typeface="Tahoma"/>
              </a:rPr>
              <a:t> </a:t>
            </a:r>
            <a:r>
              <a:rPr sz="1800" spc="40" dirty="0">
                <a:cs typeface="Tahoma"/>
              </a:rPr>
              <a:t>mail.</a:t>
            </a:r>
            <a:endParaRPr sz="1800" dirty="0">
              <a:cs typeface="Tahoma"/>
            </a:endParaRPr>
          </a:p>
        </p:txBody>
      </p:sp>
      <p:sp>
        <p:nvSpPr>
          <p:cNvPr id="6" name="object 4">
            <a:extLst>
              <a:ext uri="{FF2B5EF4-FFF2-40B4-BE49-F238E27FC236}">
                <a16:creationId xmlns:a16="http://schemas.microsoft.com/office/drawing/2014/main" id="{DFA6E4FA-2C56-CA59-2B9E-DDCFCF4AABAF}"/>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83495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Gathering Your Application Materials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75124" y="1200150"/>
            <a:ext cx="8349615" cy="3636380"/>
          </a:xfrm>
          <a:prstGeom prst="rect">
            <a:avLst/>
          </a:prstGeom>
        </p:spPr>
        <p:txBody>
          <a:bodyPr vert="horz" wrap="square" lIns="0" tIns="28575" rIns="0" bIns="0" rtlCol="0">
            <a:spAutoFit/>
          </a:bodyPr>
          <a:lstStyle/>
          <a:p>
            <a:pPr marL="368935" marR="5080" indent="-356870">
              <a:spcBef>
                <a:spcPts val="100"/>
              </a:spcBef>
              <a:buAutoNum type="arabicPeriod"/>
              <a:tabLst>
                <a:tab pos="368935" algn="l"/>
                <a:tab pos="369570" algn="l"/>
              </a:tabLst>
            </a:pPr>
            <a:r>
              <a:rPr lang="en-US" sz="1600" spc="35" dirty="0">
                <a:solidFill>
                  <a:srgbClr val="333333"/>
                </a:solidFill>
                <a:cs typeface="Tahoma"/>
              </a:rPr>
              <a:t>Create</a:t>
            </a:r>
            <a:r>
              <a:rPr lang="en-US" sz="1600" spc="-70" dirty="0">
                <a:solidFill>
                  <a:srgbClr val="333333"/>
                </a:solidFill>
                <a:cs typeface="Tahoma"/>
              </a:rPr>
              <a:t> </a:t>
            </a:r>
            <a:r>
              <a:rPr lang="en-US" sz="1600" spc="35" dirty="0">
                <a:solidFill>
                  <a:srgbClr val="333333"/>
                </a:solidFill>
                <a:cs typeface="Tahoma"/>
              </a:rPr>
              <a:t>a</a:t>
            </a:r>
            <a:r>
              <a:rPr lang="en-US" sz="1600" spc="-45" dirty="0">
                <a:solidFill>
                  <a:srgbClr val="333333"/>
                </a:solidFill>
                <a:cs typeface="Tahoma"/>
              </a:rPr>
              <a:t> </a:t>
            </a:r>
            <a:r>
              <a:rPr lang="en-US" sz="1600" spc="-60" dirty="0">
                <a:solidFill>
                  <a:srgbClr val="4B0082"/>
                </a:solidFill>
                <a:cs typeface="Arial"/>
                <a:hlinkClick r:id="rId3"/>
              </a:rPr>
              <a:t>USCIS</a:t>
            </a:r>
            <a:r>
              <a:rPr lang="en-US" sz="1600" spc="-25" dirty="0">
                <a:solidFill>
                  <a:srgbClr val="4B0082"/>
                </a:solidFill>
                <a:cs typeface="Arial"/>
                <a:hlinkClick r:id="rId3"/>
              </a:rPr>
              <a:t> </a:t>
            </a:r>
            <a:r>
              <a:rPr lang="en-US" sz="1600" spc="35" dirty="0">
                <a:solidFill>
                  <a:srgbClr val="4B0082"/>
                </a:solidFill>
                <a:cs typeface="Arial"/>
                <a:hlinkClick r:id="rId3"/>
              </a:rPr>
              <a:t>Online</a:t>
            </a:r>
            <a:r>
              <a:rPr lang="en-US" sz="1600" spc="-20" dirty="0">
                <a:solidFill>
                  <a:srgbClr val="4B0082"/>
                </a:solidFill>
                <a:cs typeface="Arial"/>
                <a:hlinkClick r:id="rId3"/>
              </a:rPr>
              <a:t> </a:t>
            </a:r>
            <a:r>
              <a:rPr lang="en-US" sz="1600" spc="10" dirty="0">
                <a:solidFill>
                  <a:srgbClr val="4B0082"/>
                </a:solidFill>
                <a:cs typeface="Arial"/>
                <a:hlinkClick r:id="rId3"/>
              </a:rPr>
              <a:t>Account </a:t>
            </a:r>
            <a:r>
              <a:rPr lang="en-US" sz="1600" spc="20" dirty="0">
                <a:solidFill>
                  <a:srgbClr val="333333"/>
                </a:solidFill>
                <a:cs typeface="Tahoma"/>
              </a:rPr>
              <a:t>if</a:t>
            </a:r>
            <a:r>
              <a:rPr lang="en-US" sz="1600" spc="-70" dirty="0">
                <a:solidFill>
                  <a:srgbClr val="333333"/>
                </a:solidFill>
                <a:cs typeface="Tahoma"/>
              </a:rPr>
              <a:t> </a:t>
            </a:r>
            <a:r>
              <a:rPr lang="en-US" sz="1600" spc="45" dirty="0">
                <a:solidFill>
                  <a:srgbClr val="333333"/>
                </a:solidFill>
                <a:cs typeface="Tahoma"/>
              </a:rPr>
              <a:t>you</a:t>
            </a:r>
            <a:r>
              <a:rPr lang="en-US" sz="1600" spc="-65" dirty="0">
                <a:solidFill>
                  <a:srgbClr val="333333"/>
                </a:solidFill>
                <a:cs typeface="Tahoma"/>
              </a:rPr>
              <a:t> </a:t>
            </a:r>
            <a:r>
              <a:rPr lang="en-US" sz="1600" spc="30" dirty="0">
                <a:solidFill>
                  <a:srgbClr val="333333"/>
                </a:solidFill>
                <a:cs typeface="Tahoma"/>
              </a:rPr>
              <a:t>have</a:t>
            </a:r>
            <a:r>
              <a:rPr lang="en-US" sz="1600" spc="-70" dirty="0">
                <a:solidFill>
                  <a:srgbClr val="333333"/>
                </a:solidFill>
                <a:cs typeface="Tahoma"/>
              </a:rPr>
              <a:t> </a:t>
            </a:r>
            <a:r>
              <a:rPr lang="en-US" sz="1600" spc="50" dirty="0">
                <a:solidFill>
                  <a:srgbClr val="333333"/>
                </a:solidFill>
                <a:cs typeface="Tahoma"/>
              </a:rPr>
              <a:t>not</a:t>
            </a:r>
            <a:r>
              <a:rPr lang="en-US" sz="1600" spc="-65" dirty="0">
                <a:solidFill>
                  <a:srgbClr val="333333"/>
                </a:solidFill>
                <a:cs typeface="Tahoma"/>
              </a:rPr>
              <a:t> </a:t>
            </a:r>
            <a:r>
              <a:rPr lang="en-US" sz="1600" spc="35" dirty="0">
                <a:solidFill>
                  <a:srgbClr val="333333"/>
                </a:solidFill>
                <a:cs typeface="Tahoma"/>
              </a:rPr>
              <a:t>already</a:t>
            </a:r>
            <a:r>
              <a:rPr lang="en-US" sz="1600" spc="-60" dirty="0">
                <a:solidFill>
                  <a:srgbClr val="333333"/>
                </a:solidFill>
                <a:cs typeface="Tahoma"/>
              </a:rPr>
              <a:t> </a:t>
            </a:r>
            <a:r>
              <a:rPr lang="en-US" sz="1600" spc="55" dirty="0">
                <a:solidFill>
                  <a:srgbClr val="333333"/>
                </a:solidFill>
                <a:cs typeface="Tahoma"/>
              </a:rPr>
              <a:t>and</a:t>
            </a:r>
            <a:r>
              <a:rPr lang="en-US" sz="1600" spc="-65" dirty="0">
                <a:solidFill>
                  <a:srgbClr val="333333"/>
                </a:solidFill>
                <a:cs typeface="Tahoma"/>
              </a:rPr>
              <a:t> </a:t>
            </a:r>
            <a:r>
              <a:rPr lang="en-US" sz="1600" spc="50" dirty="0">
                <a:solidFill>
                  <a:srgbClr val="333333"/>
                </a:solidFill>
                <a:cs typeface="Tahoma"/>
              </a:rPr>
              <a:t>upload</a:t>
            </a:r>
            <a:r>
              <a:rPr lang="en-US" sz="1600" spc="-65" dirty="0">
                <a:solidFill>
                  <a:srgbClr val="333333"/>
                </a:solidFill>
                <a:cs typeface="Tahoma"/>
              </a:rPr>
              <a:t> </a:t>
            </a:r>
            <a:r>
              <a:rPr lang="en-US" sz="1600" spc="40" dirty="0">
                <a:solidFill>
                  <a:srgbClr val="333333"/>
                </a:solidFill>
                <a:cs typeface="Tahoma"/>
              </a:rPr>
              <a:t>the</a:t>
            </a:r>
            <a:r>
              <a:rPr lang="en-US" sz="1600" spc="-65" dirty="0">
                <a:solidFill>
                  <a:srgbClr val="333333"/>
                </a:solidFill>
                <a:cs typeface="Tahoma"/>
              </a:rPr>
              <a:t> </a:t>
            </a:r>
            <a:r>
              <a:rPr lang="en-US" sz="1600" spc="50" dirty="0">
                <a:solidFill>
                  <a:srgbClr val="333333"/>
                </a:solidFill>
                <a:cs typeface="Tahoma"/>
              </a:rPr>
              <a:t>documents</a:t>
            </a:r>
            <a:r>
              <a:rPr lang="en-US" sz="1600" spc="-65" dirty="0">
                <a:solidFill>
                  <a:srgbClr val="333333"/>
                </a:solidFill>
                <a:cs typeface="Tahoma"/>
              </a:rPr>
              <a:t> </a:t>
            </a:r>
            <a:r>
              <a:rPr lang="en-US" sz="1600" spc="30" dirty="0">
                <a:solidFill>
                  <a:srgbClr val="333333"/>
                </a:solidFill>
                <a:cs typeface="Tahoma"/>
              </a:rPr>
              <a:t>below.</a:t>
            </a:r>
            <a:r>
              <a:rPr lang="en-US" sz="1600" spc="15" dirty="0">
                <a:solidFill>
                  <a:srgbClr val="333333"/>
                </a:solidFill>
                <a:cs typeface="Tahoma"/>
              </a:rPr>
              <a:t> </a:t>
            </a:r>
          </a:p>
          <a:p>
            <a:pPr marL="12065" marR="5080">
              <a:spcBef>
                <a:spcPts val="100"/>
              </a:spcBef>
              <a:tabLst>
                <a:tab pos="368935" algn="l"/>
                <a:tab pos="369570" algn="l"/>
              </a:tabLst>
            </a:pPr>
            <a:r>
              <a:rPr lang="en-US" sz="1600" b="1" spc="15" dirty="0">
                <a:solidFill>
                  <a:srgbClr val="333333"/>
                </a:solidFill>
                <a:cs typeface="Tahoma"/>
              </a:rPr>
              <a:t>		</a:t>
            </a:r>
            <a:r>
              <a:rPr lang="en-US" sz="1400" spc="10" dirty="0">
                <a:highlight>
                  <a:srgbClr val="FFFF00"/>
                </a:highlight>
                <a:cs typeface="Arial"/>
              </a:rPr>
              <a:t>Do</a:t>
            </a:r>
            <a:r>
              <a:rPr lang="en-US" sz="1400" spc="-25" dirty="0">
                <a:highlight>
                  <a:srgbClr val="FFFF00"/>
                </a:highlight>
                <a:cs typeface="Arial"/>
              </a:rPr>
              <a:t> </a:t>
            </a:r>
            <a:r>
              <a:rPr lang="en-US" sz="1400" spc="55" dirty="0">
                <a:highlight>
                  <a:srgbClr val="FFFF00"/>
                </a:highlight>
                <a:cs typeface="Arial"/>
              </a:rPr>
              <a:t>NOT</a:t>
            </a:r>
            <a:r>
              <a:rPr lang="en-US" sz="1400" spc="-20" dirty="0">
                <a:highlight>
                  <a:srgbClr val="FFFF00"/>
                </a:highlight>
                <a:cs typeface="Arial"/>
              </a:rPr>
              <a:t> </a:t>
            </a:r>
            <a:r>
              <a:rPr lang="en-US" sz="1400" spc="40" dirty="0">
                <a:highlight>
                  <a:srgbClr val="FFFF00"/>
                </a:highlight>
                <a:cs typeface="Arial"/>
              </a:rPr>
              <a:t>submit</a:t>
            </a:r>
            <a:r>
              <a:rPr lang="en-US" sz="1400" spc="-20" dirty="0">
                <a:highlight>
                  <a:srgbClr val="FFFF00"/>
                </a:highlight>
                <a:cs typeface="Arial"/>
              </a:rPr>
              <a:t> </a:t>
            </a:r>
            <a:r>
              <a:rPr lang="en-US" sz="1400" spc="30" dirty="0">
                <a:highlight>
                  <a:srgbClr val="FFFF00"/>
                </a:highlight>
                <a:cs typeface="Arial"/>
              </a:rPr>
              <a:t>your </a:t>
            </a:r>
            <a:r>
              <a:rPr lang="en-US" sz="1400" spc="-320" dirty="0">
                <a:highlight>
                  <a:srgbClr val="FFFF00"/>
                </a:highlight>
                <a:cs typeface="Arial"/>
              </a:rPr>
              <a:t> </a:t>
            </a:r>
            <a:r>
              <a:rPr lang="en-US" sz="1400" spc="30" dirty="0">
                <a:highlight>
                  <a:srgbClr val="FFFF00"/>
                </a:highlight>
                <a:cs typeface="Arial"/>
              </a:rPr>
              <a:t>online</a:t>
            </a:r>
            <a:r>
              <a:rPr lang="en-US" sz="1400" spc="-25" dirty="0">
                <a:highlight>
                  <a:srgbClr val="FFFF00"/>
                </a:highlight>
                <a:cs typeface="Arial"/>
              </a:rPr>
              <a:t> </a:t>
            </a:r>
            <a:r>
              <a:rPr lang="en-US" sz="1400" spc="35" dirty="0">
                <a:highlight>
                  <a:srgbClr val="FFFF00"/>
                </a:highlight>
                <a:cs typeface="Arial"/>
              </a:rPr>
              <a:t>application</a:t>
            </a:r>
            <a:r>
              <a:rPr lang="en-US" sz="1400" spc="-25" dirty="0">
                <a:highlight>
                  <a:srgbClr val="FFFF00"/>
                </a:highlight>
                <a:cs typeface="Arial"/>
              </a:rPr>
              <a:t> </a:t>
            </a:r>
            <a:r>
              <a:rPr lang="en-US" sz="1400" spc="60" dirty="0">
                <a:highlight>
                  <a:srgbClr val="FFFF00"/>
                </a:highlight>
                <a:cs typeface="Arial"/>
              </a:rPr>
              <a:t>to</a:t>
            </a:r>
            <a:r>
              <a:rPr lang="en-US" sz="1400" spc="-25" dirty="0">
                <a:highlight>
                  <a:srgbClr val="FFFF00"/>
                </a:highlight>
                <a:cs typeface="Arial"/>
              </a:rPr>
              <a:t> </a:t>
            </a:r>
            <a:r>
              <a:rPr lang="en-US" sz="1400" spc="-60" dirty="0">
                <a:highlight>
                  <a:srgbClr val="FFFF00"/>
                </a:highlight>
                <a:cs typeface="Arial"/>
              </a:rPr>
              <a:t>USCIS</a:t>
            </a:r>
            <a:r>
              <a:rPr lang="en-US" sz="1400" spc="-25" dirty="0">
                <a:highlight>
                  <a:srgbClr val="FFFF00"/>
                </a:highlight>
                <a:cs typeface="Arial"/>
              </a:rPr>
              <a:t> </a:t>
            </a:r>
            <a:r>
              <a:rPr lang="en-US" sz="1400" spc="55" dirty="0">
                <a:highlight>
                  <a:srgbClr val="FFFF00"/>
                </a:highlight>
                <a:cs typeface="Arial"/>
              </a:rPr>
              <a:t>until</a:t>
            </a:r>
            <a:r>
              <a:rPr lang="en-US" sz="1400" spc="-25" dirty="0">
                <a:highlight>
                  <a:srgbClr val="FFFF00"/>
                </a:highlight>
                <a:cs typeface="Arial"/>
              </a:rPr>
              <a:t> </a:t>
            </a:r>
            <a:r>
              <a:rPr lang="en-US" sz="1400" spc="20" dirty="0">
                <a:highlight>
                  <a:srgbClr val="FFFF00"/>
                </a:highlight>
                <a:cs typeface="Arial"/>
              </a:rPr>
              <a:t>you</a:t>
            </a:r>
            <a:r>
              <a:rPr lang="en-US" sz="1400" spc="-25" dirty="0">
                <a:highlight>
                  <a:srgbClr val="FFFF00"/>
                </a:highlight>
                <a:cs typeface="Arial"/>
              </a:rPr>
              <a:t> </a:t>
            </a:r>
            <a:r>
              <a:rPr lang="en-US" sz="1400" spc="20" dirty="0">
                <a:highlight>
                  <a:srgbClr val="FFFF00"/>
                </a:highlight>
                <a:cs typeface="Arial"/>
              </a:rPr>
              <a:t>receive</a:t>
            </a:r>
            <a:r>
              <a:rPr lang="en-US" sz="1400" spc="-20" dirty="0">
                <a:highlight>
                  <a:srgbClr val="FFFF00"/>
                </a:highlight>
                <a:cs typeface="Arial"/>
              </a:rPr>
              <a:t> </a:t>
            </a:r>
            <a:r>
              <a:rPr lang="en-US" sz="1400" spc="35" dirty="0">
                <a:highlight>
                  <a:srgbClr val="FFFF00"/>
                </a:highlight>
                <a:cs typeface="Arial"/>
              </a:rPr>
              <a:t>your</a:t>
            </a:r>
            <a:r>
              <a:rPr lang="en-US" sz="1400" spc="-25" dirty="0">
                <a:highlight>
                  <a:srgbClr val="FFFF00"/>
                </a:highlight>
                <a:cs typeface="Arial"/>
              </a:rPr>
              <a:t> </a:t>
            </a:r>
            <a:r>
              <a:rPr lang="en-US" sz="1400" spc="-50" dirty="0">
                <a:highlight>
                  <a:srgbClr val="FFFF00"/>
                </a:highlight>
                <a:cs typeface="Arial"/>
              </a:rPr>
              <a:t>STEM</a:t>
            </a:r>
            <a:r>
              <a:rPr lang="en-US" sz="1400" spc="-25" dirty="0">
                <a:highlight>
                  <a:srgbClr val="FFFF00"/>
                </a:highlight>
                <a:cs typeface="Arial"/>
              </a:rPr>
              <a:t> OPT </a:t>
            </a:r>
            <a:r>
              <a:rPr lang="en-US" sz="1400" spc="15" dirty="0">
                <a:highlight>
                  <a:srgbClr val="FFFF00"/>
                </a:highlight>
                <a:cs typeface="Arial"/>
              </a:rPr>
              <a:t>I-20</a:t>
            </a:r>
            <a:r>
              <a:rPr lang="en-US" sz="1400" spc="-25" dirty="0">
                <a:highlight>
                  <a:srgbClr val="FFFF00"/>
                </a:highlight>
                <a:cs typeface="Arial"/>
              </a:rPr>
              <a:t> </a:t>
            </a:r>
            <a:r>
              <a:rPr lang="en-US" sz="1400" spc="60" dirty="0">
                <a:highlight>
                  <a:srgbClr val="FFFF00"/>
                </a:highlight>
                <a:cs typeface="Arial"/>
              </a:rPr>
              <a:t>from</a:t>
            </a:r>
            <a:r>
              <a:rPr lang="en-US" sz="1400" spc="-25" dirty="0">
                <a:highlight>
                  <a:srgbClr val="FFFF00"/>
                </a:highlight>
                <a:cs typeface="Arial"/>
              </a:rPr>
              <a:t> </a:t>
            </a:r>
            <a:r>
              <a:rPr lang="en-US" sz="1400" spc="40" dirty="0">
                <a:highlight>
                  <a:srgbClr val="FFFF00"/>
                </a:highlight>
                <a:cs typeface="Arial"/>
              </a:rPr>
              <a:t>our</a:t>
            </a:r>
            <a:r>
              <a:rPr lang="en-US" sz="1400" spc="-20" dirty="0">
                <a:highlight>
                  <a:srgbClr val="FFFF00"/>
                </a:highlight>
                <a:cs typeface="Arial"/>
              </a:rPr>
              <a:t> </a:t>
            </a:r>
            <a:r>
              <a:rPr lang="en-US" sz="1400" spc="35" dirty="0">
                <a:highlight>
                  <a:srgbClr val="FFFF00"/>
                </a:highlight>
                <a:cs typeface="Arial"/>
              </a:rPr>
              <a:t>oﬃce.</a:t>
            </a:r>
            <a:endParaRPr lang="en-US" sz="1400" dirty="0">
              <a:highlight>
                <a:srgbClr val="FFFF00"/>
              </a:highlight>
              <a:cs typeface="Arial"/>
            </a:endParaRPr>
          </a:p>
          <a:p>
            <a:pPr marL="368935" indent="-356870">
              <a:spcBef>
                <a:spcPts val="735"/>
              </a:spcBef>
              <a:buClr>
                <a:srgbClr val="333333"/>
              </a:buClr>
              <a:buAutoNum type="arabicPeriod"/>
              <a:tabLst>
                <a:tab pos="368935" algn="l"/>
                <a:tab pos="369570" algn="l"/>
              </a:tabLst>
            </a:pPr>
            <a:r>
              <a:rPr lang="en-US" sz="1600" spc="60" dirty="0">
                <a:cs typeface="Tahoma"/>
              </a:rPr>
              <a:t>One</a:t>
            </a:r>
            <a:r>
              <a:rPr lang="en-US" sz="1600" spc="-75" dirty="0">
                <a:cs typeface="Tahoma"/>
              </a:rPr>
              <a:t> </a:t>
            </a:r>
            <a:r>
              <a:rPr lang="en-US" sz="1600" spc="30" dirty="0">
                <a:cs typeface="Tahoma"/>
              </a:rPr>
              <a:t>virtual</a:t>
            </a:r>
            <a:r>
              <a:rPr lang="en-US" sz="1600" spc="-50" dirty="0">
                <a:cs typeface="Tahoma"/>
              </a:rPr>
              <a:t> </a:t>
            </a:r>
            <a:r>
              <a:rPr lang="en-US" sz="1600" spc="-25" dirty="0">
                <a:solidFill>
                  <a:srgbClr val="4B0082"/>
                </a:solidFill>
                <a:cs typeface="Arial"/>
                <a:hlinkClick r:id="rId4"/>
              </a:rPr>
              <a:t>U.S.</a:t>
            </a:r>
            <a:r>
              <a:rPr lang="en-US" sz="1600" spc="-30" dirty="0">
                <a:solidFill>
                  <a:srgbClr val="4B0082"/>
                </a:solidFill>
                <a:cs typeface="Arial"/>
                <a:hlinkClick r:id="rId4"/>
              </a:rPr>
              <a:t> </a:t>
            </a:r>
            <a:r>
              <a:rPr lang="en-US" sz="1600" spc="15" dirty="0">
                <a:solidFill>
                  <a:srgbClr val="4B0082"/>
                </a:solidFill>
                <a:cs typeface="Arial"/>
                <a:hlinkClick r:id="rId4"/>
              </a:rPr>
              <a:t>passport-style</a:t>
            </a:r>
            <a:r>
              <a:rPr lang="en-US" sz="1600" spc="-30" dirty="0">
                <a:solidFill>
                  <a:srgbClr val="4B0082"/>
                </a:solidFill>
                <a:cs typeface="Arial"/>
                <a:hlinkClick r:id="rId4"/>
              </a:rPr>
              <a:t> </a:t>
            </a:r>
            <a:r>
              <a:rPr lang="en-US" sz="1600" spc="35" dirty="0">
                <a:solidFill>
                  <a:srgbClr val="4B0082"/>
                </a:solidFill>
                <a:cs typeface="Arial"/>
                <a:hlinkClick r:id="rId4"/>
              </a:rPr>
              <a:t>photo</a:t>
            </a:r>
            <a:endParaRPr lang="en-US" sz="1600" dirty="0">
              <a:cs typeface="Arial"/>
            </a:endParaRPr>
          </a:p>
          <a:p>
            <a:pPr marL="368935" indent="-356870">
              <a:spcBef>
                <a:spcPts val="735"/>
              </a:spcBef>
              <a:buClr>
                <a:srgbClr val="333333"/>
              </a:buClr>
              <a:buFont typeface="Tahoma"/>
              <a:buAutoNum type="arabicPeriod"/>
              <a:tabLst>
                <a:tab pos="368935" algn="l"/>
                <a:tab pos="369570" algn="l"/>
              </a:tabLst>
            </a:pPr>
            <a:r>
              <a:rPr lang="en-US" sz="1600" spc="25" dirty="0">
                <a:solidFill>
                  <a:srgbClr val="4B0082"/>
                </a:solidFill>
                <a:cs typeface="Arial"/>
                <a:hlinkClick r:id="rId5"/>
              </a:rPr>
              <a:t>Form</a:t>
            </a:r>
            <a:r>
              <a:rPr lang="en-US" sz="1600" spc="-45" dirty="0">
                <a:solidFill>
                  <a:srgbClr val="4B0082"/>
                </a:solidFill>
                <a:cs typeface="Arial"/>
                <a:hlinkClick r:id="rId5"/>
              </a:rPr>
              <a:t> </a:t>
            </a:r>
            <a:r>
              <a:rPr lang="en-US" sz="1600" spc="15" dirty="0">
                <a:solidFill>
                  <a:srgbClr val="4B0082"/>
                </a:solidFill>
                <a:cs typeface="Arial"/>
                <a:hlinkClick r:id="rId5"/>
              </a:rPr>
              <a:t>I-94</a:t>
            </a:r>
            <a:endParaRPr lang="en-US" sz="1600" spc="15" dirty="0">
              <a:solidFill>
                <a:srgbClr val="4B0082"/>
              </a:solidFill>
              <a:cs typeface="Arial"/>
            </a:endParaRPr>
          </a:p>
          <a:p>
            <a:pPr marL="368935" indent="-356870">
              <a:spcBef>
                <a:spcPts val="735"/>
              </a:spcBef>
              <a:buClr>
                <a:srgbClr val="333333"/>
              </a:buClr>
              <a:buFont typeface="Tahoma"/>
              <a:buAutoNum type="arabicPeriod"/>
              <a:tabLst>
                <a:tab pos="368935" algn="l"/>
                <a:tab pos="369570" algn="l"/>
              </a:tabLst>
            </a:pPr>
            <a:r>
              <a:rPr lang="en-US" sz="1600" spc="35" dirty="0">
                <a:cs typeface="Tahoma"/>
              </a:rPr>
              <a:t>Previously</a:t>
            </a:r>
            <a:r>
              <a:rPr lang="en-US" sz="1600" spc="-60" dirty="0">
                <a:cs typeface="Tahoma"/>
              </a:rPr>
              <a:t> </a:t>
            </a:r>
            <a:r>
              <a:rPr lang="en-US" sz="1600" spc="40" dirty="0">
                <a:cs typeface="Tahoma"/>
              </a:rPr>
              <a:t>issued</a:t>
            </a:r>
            <a:r>
              <a:rPr lang="en-US" sz="1600" spc="-65" dirty="0">
                <a:cs typeface="Tahoma"/>
              </a:rPr>
              <a:t> </a:t>
            </a:r>
            <a:r>
              <a:rPr lang="en-US" sz="1600" spc="25" dirty="0">
                <a:cs typeface="Tahoma"/>
              </a:rPr>
              <a:t>EAD</a:t>
            </a:r>
            <a:r>
              <a:rPr lang="en-US" sz="1600" spc="-55" dirty="0">
                <a:cs typeface="Tahoma"/>
              </a:rPr>
              <a:t> </a:t>
            </a:r>
            <a:r>
              <a:rPr lang="en-US" sz="1600" spc="-5" dirty="0">
                <a:cs typeface="Tahoma"/>
              </a:rPr>
              <a:t>card(s)</a:t>
            </a:r>
            <a:r>
              <a:rPr lang="en-US" sz="1600" spc="-60" dirty="0">
                <a:cs typeface="Tahoma"/>
              </a:rPr>
              <a:t> </a:t>
            </a:r>
            <a:r>
              <a:rPr lang="en-US" sz="1600" spc="20" dirty="0">
                <a:cs typeface="Tahoma"/>
              </a:rPr>
              <a:t>(both</a:t>
            </a:r>
            <a:r>
              <a:rPr lang="en-US" sz="1600" spc="-60" dirty="0">
                <a:cs typeface="Tahoma"/>
              </a:rPr>
              <a:t> </a:t>
            </a:r>
            <a:r>
              <a:rPr lang="en-US" sz="1600" spc="10" dirty="0">
                <a:cs typeface="Tahoma"/>
              </a:rPr>
              <a:t>sides)</a:t>
            </a:r>
            <a:r>
              <a:rPr lang="en-US" sz="1600" spc="-30" dirty="0">
                <a:cs typeface="Tahoma"/>
              </a:rPr>
              <a:t> </a:t>
            </a:r>
            <a:r>
              <a:rPr lang="en-US" sz="1600" b="1" u="sng" spc="40" dirty="0">
                <a:cs typeface="Arial"/>
              </a:rPr>
              <a:t>or</a:t>
            </a:r>
            <a:r>
              <a:rPr lang="en-US" sz="1600" b="1" spc="-15" dirty="0">
                <a:cs typeface="Arial"/>
              </a:rPr>
              <a:t> </a:t>
            </a:r>
            <a:r>
              <a:rPr lang="en-US" sz="1600" spc="35" dirty="0">
                <a:cs typeface="Tahoma"/>
              </a:rPr>
              <a:t>government-issued</a:t>
            </a:r>
            <a:r>
              <a:rPr lang="en-US" sz="1600" spc="-65" dirty="0">
                <a:cs typeface="Tahoma"/>
              </a:rPr>
              <a:t> </a:t>
            </a:r>
            <a:r>
              <a:rPr lang="en-US" sz="1600" spc="-30" dirty="0">
                <a:cs typeface="Tahoma"/>
              </a:rPr>
              <a:t>ID</a:t>
            </a:r>
            <a:r>
              <a:rPr lang="en-US" sz="1600" spc="-60" dirty="0">
                <a:cs typeface="Tahoma"/>
              </a:rPr>
              <a:t> </a:t>
            </a:r>
            <a:r>
              <a:rPr lang="en-US" sz="1600" spc="40" dirty="0">
                <a:cs typeface="Tahoma"/>
              </a:rPr>
              <a:t>such</a:t>
            </a:r>
            <a:r>
              <a:rPr lang="en-US" sz="1600" spc="-60" dirty="0">
                <a:cs typeface="Tahoma"/>
              </a:rPr>
              <a:t> </a:t>
            </a:r>
            <a:r>
              <a:rPr lang="en-US" sz="1600" spc="30" dirty="0">
                <a:cs typeface="Tahoma"/>
              </a:rPr>
              <a:t>as</a:t>
            </a:r>
            <a:r>
              <a:rPr lang="en-US" sz="1600" spc="-60" dirty="0">
                <a:cs typeface="Tahoma"/>
              </a:rPr>
              <a:t> </a:t>
            </a:r>
            <a:r>
              <a:rPr lang="en-US" sz="1600" spc="45" dirty="0">
                <a:cs typeface="Tahoma"/>
              </a:rPr>
              <a:t>passport</a:t>
            </a:r>
            <a:r>
              <a:rPr lang="en-US" sz="1600" spc="-60" dirty="0">
                <a:cs typeface="Tahoma"/>
              </a:rPr>
              <a:t> </a:t>
            </a:r>
            <a:r>
              <a:rPr lang="en-US" sz="1600" spc="20" dirty="0">
                <a:cs typeface="Tahoma"/>
              </a:rPr>
              <a:t>if</a:t>
            </a:r>
            <a:r>
              <a:rPr lang="en-US" sz="1600" spc="-65" dirty="0">
                <a:cs typeface="Tahoma"/>
              </a:rPr>
              <a:t> </a:t>
            </a:r>
            <a:r>
              <a:rPr lang="en-US" sz="1600" spc="45" dirty="0">
                <a:cs typeface="Tahoma"/>
              </a:rPr>
              <a:t>you</a:t>
            </a:r>
            <a:r>
              <a:rPr lang="en-US" sz="1600" spc="-60" dirty="0">
                <a:cs typeface="Tahoma"/>
              </a:rPr>
              <a:t> </a:t>
            </a:r>
            <a:r>
              <a:rPr lang="en-US" sz="1600" spc="30" dirty="0">
                <a:cs typeface="Tahoma"/>
              </a:rPr>
              <a:t>have</a:t>
            </a:r>
            <a:r>
              <a:rPr lang="en-US" sz="1600" spc="-65" dirty="0">
                <a:cs typeface="Tahoma"/>
              </a:rPr>
              <a:t> </a:t>
            </a:r>
            <a:r>
              <a:rPr lang="en-US" sz="1600" spc="50" dirty="0">
                <a:cs typeface="Tahoma"/>
              </a:rPr>
              <a:t>not</a:t>
            </a:r>
            <a:r>
              <a:rPr lang="en-US" sz="1600" spc="-60" dirty="0">
                <a:cs typeface="Tahoma"/>
              </a:rPr>
              <a:t> </a:t>
            </a:r>
            <a:r>
              <a:rPr lang="en-US" sz="1600" spc="35" dirty="0">
                <a:cs typeface="Tahoma"/>
              </a:rPr>
              <a:t>previously </a:t>
            </a:r>
            <a:r>
              <a:rPr lang="en-US" sz="1600" spc="-360" dirty="0">
                <a:cs typeface="Tahoma"/>
              </a:rPr>
              <a:t> </a:t>
            </a:r>
            <a:r>
              <a:rPr lang="en-US" sz="1600" spc="50" dirty="0">
                <a:cs typeface="Tahoma"/>
              </a:rPr>
              <a:t>been</a:t>
            </a:r>
            <a:r>
              <a:rPr lang="en-US" sz="1600" spc="-75" dirty="0">
                <a:cs typeface="Tahoma"/>
              </a:rPr>
              <a:t> </a:t>
            </a:r>
            <a:r>
              <a:rPr lang="en-US" sz="1600" spc="40" dirty="0">
                <a:cs typeface="Tahoma"/>
              </a:rPr>
              <a:t>issued</a:t>
            </a:r>
            <a:r>
              <a:rPr lang="en-US" sz="1600" spc="-70" dirty="0">
                <a:cs typeface="Tahoma"/>
              </a:rPr>
              <a:t> </a:t>
            </a:r>
            <a:r>
              <a:rPr lang="en-US" sz="1600" spc="45" dirty="0">
                <a:cs typeface="Tahoma"/>
              </a:rPr>
              <a:t>an</a:t>
            </a:r>
            <a:r>
              <a:rPr lang="en-US" sz="1600" spc="-65" dirty="0">
                <a:cs typeface="Tahoma"/>
              </a:rPr>
              <a:t> </a:t>
            </a:r>
            <a:r>
              <a:rPr lang="en-US" sz="1600" spc="25" dirty="0">
                <a:cs typeface="Tahoma"/>
              </a:rPr>
              <a:t>EAD</a:t>
            </a:r>
            <a:endParaRPr lang="en-US" sz="1600" dirty="0">
              <a:cs typeface="Tahoma"/>
            </a:endParaRPr>
          </a:p>
          <a:p>
            <a:pPr marL="368935" indent="-356870">
              <a:spcBef>
                <a:spcPts val="735"/>
              </a:spcBef>
              <a:buClr>
                <a:srgbClr val="333333"/>
              </a:buClr>
              <a:buAutoNum type="arabicPeriod"/>
              <a:tabLst>
                <a:tab pos="368935" algn="l"/>
                <a:tab pos="369570" algn="l"/>
              </a:tabLst>
            </a:pPr>
            <a:r>
              <a:rPr lang="en-US" sz="1600" spc="40" dirty="0">
                <a:cs typeface="Tahoma"/>
              </a:rPr>
              <a:t>Copy</a:t>
            </a:r>
            <a:r>
              <a:rPr lang="en-US" sz="1600" spc="-70" dirty="0">
                <a:cs typeface="Tahoma"/>
              </a:rPr>
              <a:t> </a:t>
            </a:r>
            <a:r>
              <a:rPr lang="en-US" sz="1600" spc="45" dirty="0">
                <a:cs typeface="Tahoma"/>
              </a:rPr>
              <a:t>of</a:t>
            </a:r>
            <a:r>
              <a:rPr lang="en-US" sz="1600" spc="-60" dirty="0">
                <a:cs typeface="Tahoma"/>
              </a:rPr>
              <a:t> </a:t>
            </a:r>
            <a:r>
              <a:rPr lang="en-US" sz="1600" spc="45" dirty="0">
                <a:cs typeface="Tahoma"/>
              </a:rPr>
              <a:t>your</a:t>
            </a:r>
            <a:r>
              <a:rPr lang="en-US" sz="1600" spc="-70" dirty="0">
                <a:cs typeface="Tahoma"/>
              </a:rPr>
              <a:t> </a:t>
            </a:r>
            <a:r>
              <a:rPr lang="en-US" sz="1600" spc="50" dirty="0">
                <a:cs typeface="Tahoma"/>
              </a:rPr>
              <a:t>oﬃcial</a:t>
            </a:r>
            <a:r>
              <a:rPr lang="en-US" sz="1600" spc="-60" dirty="0">
                <a:cs typeface="Tahoma"/>
              </a:rPr>
              <a:t> </a:t>
            </a:r>
            <a:r>
              <a:rPr lang="en-US" sz="1600" spc="65" dirty="0">
                <a:cs typeface="Tahoma"/>
              </a:rPr>
              <a:t>or</a:t>
            </a:r>
            <a:r>
              <a:rPr lang="en-US" sz="1600" spc="-60" dirty="0">
                <a:cs typeface="Tahoma"/>
              </a:rPr>
              <a:t> </a:t>
            </a:r>
            <a:r>
              <a:rPr lang="en-US" sz="1600" spc="50" dirty="0">
                <a:cs typeface="Tahoma"/>
              </a:rPr>
              <a:t>unoﬃcial</a:t>
            </a:r>
            <a:r>
              <a:rPr lang="en-US" sz="1600" spc="-70" dirty="0">
                <a:cs typeface="Tahoma"/>
              </a:rPr>
              <a:t> </a:t>
            </a:r>
            <a:r>
              <a:rPr lang="en-US" sz="1600" spc="35" dirty="0">
                <a:cs typeface="Tahoma"/>
              </a:rPr>
              <a:t>transcript</a:t>
            </a:r>
            <a:r>
              <a:rPr lang="en-US" sz="1600" spc="-60" dirty="0">
                <a:cs typeface="Tahoma"/>
              </a:rPr>
              <a:t> </a:t>
            </a:r>
            <a:r>
              <a:rPr lang="en-US" sz="1600" spc="55" dirty="0">
                <a:cs typeface="Tahoma"/>
              </a:rPr>
              <a:t>and</a:t>
            </a:r>
            <a:r>
              <a:rPr lang="en-US" sz="1600" spc="-65" dirty="0">
                <a:cs typeface="Tahoma"/>
              </a:rPr>
              <a:t> </a:t>
            </a:r>
            <a:r>
              <a:rPr lang="en-US" sz="1600" spc="35" dirty="0">
                <a:cs typeface="Tahoma"/>
              </a:rPr>
              <a:t>degree</a:t>
            </a:r>
            <a:r>
              <a:rPr lang="en-US" sz="1600" spc="-65" dirty="0">
                <a:cs typeface="Tahoma"/>
              </a:rPr>
              <a:t> </a:t>
            </a:r>
            <a:r>
              <a:rPr lang="en-US" sz="1600" spc="30" dirty="0">
                <a:cs typeface="Tahoma"/>
              </a:rPr>
              <a:t>certiﬁcate</a:t>
            </a:r>
            <a:r>
              <a:rPr lang="en-US" sz="1600" spc="-60" dirty="0">
                <a:cs typeface="Tahoma"/>
              </a:rPr>
              <a:t> </a:t>
            </a:r>
            <a:r>
              <a:rPr lang="en-US" sz="1600" spc="40" dirty="0">
                <a:cs typeface="Tahoma"/>
              </a:rPr>
              <a:t>showing</a:t>
            </a:r>
            <a:r>
              <a:rPr lang="en-US" sz="1600" spc="-65" dirty="0">
                <a:cs typeface="Tahoma"/>
              </a:rPr>
              <a:t> </a:t>
            </a:r>
            <a:r>
              <a:rPr lang="en-US" sz="1600" spc="40" dirty="0">
                <a:cs typeface="Tahoma"/>
              </a:rPr>
              <a:t>the</a:t>
            </a:r>
            <a:r>
              <a:rPr lang="en-US" sz="1600" spc="-60" dirty="0">
                <a:cs typeface="Tahoma"/>
              </a:rPr>
              <a:t> </a:t>
            </a:r>
            <a:r>
              <a:rPr lang="en-US" sz="1600" spc="25" dirty="0">
                <a:cs typeface="Tahoma"/>
              </a:rPr>
              <a:t>level</a:t>
            </a:r>
            <a:r>
              <a:rPr lang="en-US" sz="1600" spc="-70" dirty="0">
                <a:cs typeface="Tahoma"/>
              </a:rPr>
              <a:t> </a:t>
            </a:r>
            <a:r>
              <a:rPr lang="en-US" sz="1600" spc="55" dirty="0">
                <a:cs typeface="Tahoma"/>
              </a:rPr>
              <a:t>and</a:t>
            </a:r>
            <a:r>
              <a:rPr lang="en-US" sz="1600" spc="-60" dirty="0">
                <a:cs typeface="Tahoma"/>
              </a:rPr>
              <a:t> </a:t>
            </a:r>
            <a:r>
              <a:rPr lang="en-US" sz="1600" spc="50" dirty="0">
                <a:cs typeface="Tahoma"/>
              </a:rPr>
              <a:t>program</a:t>
            </a:r>
            <a:r>
              <a:rPr lang="en-US" sz="1600" spc="-65" dirty="0">
                <a:cs typeface="Tahoma"/>
              </a:rPr>
              <a:t> </a:t>
            </a:r>
            <a:r>
              <a:rPr lang="en-US" sz="1600" spc="45" dirty="0">
                <a:cs typeface="Tahoma"/>
              </a:rPr>
              <a:t>of</a:t>
            </a:r>
            <a:r>
              <a:rPr lang="en-US" sz="1600" spc="-65" dirty="0">
                <a:cs typeface="Tahoma"/>
              </a:rPr>
              <a:t> </a:t>
            </a:r>
            <a:r>
              <a:rPr lang="en-US" sz="1600" spc="35" dirty="0">
                <a:cs typeface="Tahoma"/>
              </a:rPr>
              <a:t>study</a:t>
            </a:r>
            <a:endParaRPr lang="en-US" sz="1600" dirty="0">
              <a:cs typeface="Tahoma"/>
            </a:endParaRPr>
          </a:p>
          <a:p>
            <a:pPr marL="368935" indent="-356870">
              <a:spcBef>
                <a:spcPts val="735"/>
              </a:spcBef>
              <a:buAutoNum type="arabicPeriod"/>
              <a:tabLst>
                <a:tab pos="368935" algn="l"/>
                <a:tab pos="369570" algn="l"/>
              </a:tabLst>
            </a:pPr>
            <a:r>
              <a:rPr lang="en-US" sz="1600" spc="40" dirty="0">
                <a:cs typeface="Tahoma"/>
              </a:rPr>
              <a:t>Copy</a:t>
            </a:r>
            <a:r>
              <a:rPr lang="en-US" sz="1600" spc="-65" dirty="0">
                <a:cs typeface="Tahoma"/>
              </a:rPr>
              <a:t> </a:t>
            </a:r>
            <a:r>
              <a:rPr lang="en-US" sz="1600" spc="45" dirty="0">
                <a:cs typeface="Tahoma"/>
              </a:rPr>
              <a:t>of</a:t>
            </a:r>
            <a:r>
              <a:rPr lang="en-US" sz="1600" spc="-60" dirty="0">
                <a:cs typeface="Tahoma"/>
              </a:rPr>
              <a:t> </a:t>
            </a:r>
            <a:r>
              <a:rPr lang="en-US" sz="1600" spc="-30" dirty="0">
                <a:cs typeface="Tahoma"/>
              </a:rPr>
              <a:t>I-20</a:t>
            </a:r>
            <a:r>
              <a:rPr lang="en-US" sz="1600" spc="-65" dirty="0">
                <a:cs typeface="Tahoma"/>
              </a:rPr>
              <a:t> </a:t>
            </a:r>
            <a:r>
              <a:rPr lang="en-US" sz="1600" spc="50" dirty="0">
                <a:cs typeface="Tahoma"/>
              </a:rPr>
              <a:t>Form</a:t>
            </a:r>
            <a:r>
              <a:rPr lang="en-US" sz="1600" spc="-60" dirty="0">
                <a:cs typeface="Tahoma"/>
              </a:rPr>
              <a:t> </a:t>
            </a:r>
            <a:r>
              <a:rPr lang="en-US" sz="1600" spc="35" dirty="0">
                <a:cs typeface="Tahoma"/>
              </a:rPr>
              <a:t>requesting</a:t>
            </a:r>
            <a:r>
              <a:rPr lang="en-US" sz="1600" spc="-60" dirty="0">
                <a:cs typeface="Tahoma"/>
              </a:rPr>
              <a:t> STEM </a:t>
            </a:r>
            <a:r>
              <a:rPr lang="en-US" sz="1600" spc="30" dirty="0">
                <a:cs typeface="Tahoma"/>
              </a:rPr>
              <a:t>OPT</a:t>
            </a:r>
            <a:r>
              <a:rPr lang="en-US" sz="1600" spc="-65" dirty="0">
                <a:cs typeface="Tahoma"/>
              </a:rPr>
              <a:t> </a:t>
            </a:r>
            <a:r>
              <a:rPr lang="en-US" sz="1600" spc="35" dirty="0">
                <a:cs typeface="Tahoma"/>
              </a:rPr>
              <a:t>within</a:t>
            </a:r>
            <a:r>
              <a:rPr lang="en-US" sz="1600" spc="-65" dirty="0">
                <a:cs typeface="Tahoma"/>
              </a:rPr>
              <a:t> </a:t>
            </a:r>
            <a:r>
              <a:rPr lang="en-US" sz="1600" spc="25" dirty="0">
                <a:cs typeface="Tahoma"/>
              </a:rPr>
              <a:t>60</a:t>
            </a:r>
            <a:r>
              <a:rPr lang="en-US" sz="1600" spc="-65" dirty="0">
                <a:cs typeface="Tahoma"/>
              </a:rPr>
              <a:t> </a:t>
            </a:r>
            <a:r>
              <a:rPr lang="en-US" sz="1600" spc="30" dirty="0">
                <a:cs typeface="Tahoma"/>
              </a:rPr>
              <a:t>days</a:t>
            </a:r>
            <a:r>
              <a:rPr lang="en-US" sz="1600" spc="-65" dirty="0">
                <a:cs typeface="Tahoma"/>
              </a:rPr>
              <a:t> </a:t>
            </a:r>
            <a:r>
              <a:rPr lang="en-US" sz="1600" spc="45" dirty="0">
                <a:cs typeface="Tahoma"/>
              </a:rPr>
              <a:t>of</a:t>
            </a:r>
            <a:r>
              <a:rPr lang="en-US" sz="1600" spc="-60" dirty="0">
                <a:cs typeface="Tahoma"/>
              </a:rPr>
              <a:t> </a:t>
            </a:r>
            <a:r>
              <a:rPr lang="en-US" sz="1600" spc="25" dirty="0">
                <a:cs typeface="Tahoma"/>
              </a:rPr>
              <a:t>issuance.</a:t>
            </a:r>
            <a:r>
              <a:rPr lang="en-US" sz="1600" spc="20" dirty="0">
                <a:cs typeface="Tahoma"/>
              </a:rPr>
              <a:t> </a:t>
            </a:r>
            <a:r>
              <a:rPr lang="en-US" sz="1600" b="1" dirty="0">
                <a:cs typeface="Arial"/>
              </a:rPr>
              <a:t>Ensure</a:t>
            </a:r>
            <a:r>
              <a:rPr lang="en-US" sz="1600" b="1" spc="-20" dirty="0">
                <a:cs typeface="Arial"/>
              </a:rPr>
              <a:t> </a:t>
            </a:r>
            <a:r>
              <a:rPr lang="en-US" sz="1600" b="1" spc="20" dirty="0">
                <a:cs typeface="Arial"/>
              </a:rPr>
              <a:t>you</a:t>
            </a:r>
            <a:r>
              <a:rPr lang="en-US" sz="1600" b="1" spc="-20" dirty="0">
                <a:cs typeface="Arial"/>
              </a:rPr>
              <a:t> </a:t>
            </a:r>
            <a:r>
              <a:rPr lang="en-US" sz="1600" b="1" spc="45" dirty="0">
                <a:cs typeface="Arial"/>
              </a:rPr>
              <a:t>review</a:t>
            </a:r>
            <a:r>
              <a:rPr lang="en-US" sz="1600" b="1" spc="-20" dirty="0">
                <a:cs typeface="Arial"/>
              </a:rPr>
              <a:t> </a:t>
            </a:r>
            <a:r>
              <a:rPr lang="en-US" sz="1600" b="1" spc="45" dirty="0">
                <a:cs typeface="Arial"/>
              </a:rPr>
              <a:t>and</a:t>
            </a:r>
            <a:r>
              <a:rPr lang="en-US" sz="1600" b="1" spc="-20" dirty="0">
                <a:cs typeface="Arial"/>
              </a:rPr>
              <a:t> </a:t>
            </a:r>
            <a:r>
              <a:rPr lang="en-US" sz="1600" b="1" spc="-15" dirty="0">
                <a:cs typeface="Arial"/>
              </a:rPr>
              <a:t>sign</a:t>
            </a:r>
            <a:r>
              <a:rPr lang="en-US" sz="1600" b="1" spc="-20" dirty="0">
                <a:cs typeface="Arial"/>
              </a:rPr>
              <a:t> </a:t>
            </a:r>
            <a:r>
              <a:rPr lang="en-US" sz="1600" b="1" spc="35" dirty="0">
                <a:cs typeface="Arial"/>
              </a:rPr>
              <a:t>your</a:t>
            </a:r>
            <a:r>
              <a:rPr lang="en-US" sz="1600" b="1" spc="-20" dirty="0">
                <a:cs typeface="Arial"/>
              </a:rPr>
              <a:t> </a:t>
            </a:r>
            <a:r>
              <a:rPr lang="en-US" sz="1600" b="1" dirty="0">
                <a:cs typeface="Arial"/>
              </a:rPr>
              <a:t>I-20!</a:t>
            </a:r>
          </a:p>
          <a:p>
            <a:pPr marL="368935" indent="-356870">
              <a:spcBef>
                <a:spcPts val="735"/>
              </a:spcBef>
              <a:buAutoNum type="arabicPeriod"/>
              <a:tabLst>
                <a:tab pos="368935" algn="l"/>
                <a:tab pos="369570" algn="l"/>
              </a:tabLst>
            </a:pPr>
            <a:r>
              <a:rPr lang="en-US" sz="1600" dirty="0">
                <a:cs typeface="Arial"/>
              </a:rPr>
              <a:t>Prepare funds for online payment of </a:t>
            </a:r>
            <a:r>
              <a:rPr lang="en-US" sz="1600" dirty="0">
                <a:cs typeface="Arial"/>
                <a:hlinkClick r:id="rId6"/>
              </a:rPr>
              <a:t>application fee</a:t>
            </a:r>
            <a:r>
              <a:rPr lang="en-US" sz="1600" dirty="0">
                <a:cs typeface="Arial"/>
              </a:rPr>
              <a:t>.</a:t>
            </a:r>
            <a:endParaRPr lang="en-US" sz="1600" dirty="0">
              <a:cs typeface="Tahoma"/>
            </a:endParaRPr>
          </a:p>
          <a:p>
            <a:pPr marL="421005" marR="5080" indent="-408940">
              <a:lnSpc>
                <a:spcPct val="151800"/>
              </a:lnSpc>
              <a:spcBef>
                <a:spcPts val="100"/>
              </a:spcBef>
              <a:buFont typeface="Segoe UI Symbol"/>
              <a:buChar char="➢"/>
              <a:tabLst>
                <a:tab pos="421640" algn="l"/>
              </a:tabLst>
            </a:pPr>
            <a:endParaRPr lang="en-US" sz="1600" spc="45" dirty="0">
              <a:cs typeface="Tahoma"/>
            </a:endParaRPr>
          </a:p>
        </p:txBody>
      </p:sp>
      <p:sp>
        <p:nvSpPr>
          <p:cNvPr id="9" name="object 4">
            <a:extLst>
              <a:ext uri="{FF2B5EF4-FFF2-40B4-BE49-F238E27FC236}">
                <a16:creationId xmlns:a16="http://schemas.microsoft.com/office/drawing/2014/main" id="{058529DD-8C33-706D-F46E-010D53A66043}"/>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7"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extLst>
      <p:ext uri="{BB962C8B-B14F-4D97-AF65-F5344CB8AC3E}">
        <p14:creationId xmlns:p14="http://schemas.microsoft.com/office/powerpoint/2010/main" val="27461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nodeType="withEffect">
                                  <p:stCondLst>
                                    <p:cond delay="0"/>
                                  </p:stCondLst>
                                  <p:childTnLst>
                                    <p:anim calcmode="discrete" valueType="str">
                                      <p:cBhvr>
                                        <p:cTn id="6"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0"/>
            <a:ext cx="3882475" cy="850233"/>
          </a:xfrm>
          <a:prstGeom prst="rect">
            <a:avLst/>
          </a:prstGeom>
        </p:spPr>
        <p:txBody>
          <a:bodyPr vert="horz" wrap="square" lIns="0" tIns="293370" rIns="0" bIns="0" rtlCol="0">
            <a:spAutoFit/>
          </a:bodyPr>
          <a:lstStyle/>
          <a:p>
            <a:pPr marL="12700">
              <a:lnSpc>
                <a:spcPct val="100000"/>
              </a:lnSpc>
              <a:spcBef>
                <a:spcPts val="2310"/>
              </a:spcBef>
            </a:pPr>
            <a:r>
              <a:rPr sz="3600" b="1" dirty="0">
                <a:solidFill>
                  <a:srgbClr val="F46600"/>
                </a:solidFill>
                <a:latin typeface="Calibri"/>
                <a:cs typeface="Calibri"/>
              </a:rPr>
              <a:t>Passport Photos</a:t>
            </a:r>
            <a:endParaRPr sz="3600" dirty="0">
              <a:latin typeface="Calibri"/>
              <a:cs typeface="Calibri"/>
            </a:endParaRPr>
          </a:p>
        </p:txBody>
      </p:sp>
      <p:sp>
        <p:nvSpPr>
          <p:cNvPr id="4" name="object 4"/>
          <p:cNvSpPr txBox="1">
            <a:spLocks noGrp="1" noRot="1" noMove="1" noResize="1" noEditPoints="1" noAdjustHandles="1" noChangeArrowheads="1" noChangeShapeType="1"/>
          </p:cNvSpPr>
          <p:nvPr/>
        </p:nvSpPr>
        <p:spPr>
          <a:xfrm>
            <a:off x="384724" y="895350"/>
            <a:ext cx="7979409" cy="560538"/>
          </a:xfrm>
          <a:prstGeom prst="rect">
            <a:avLst/>
          </a:prstGeom>
        </p:spPr>
        <p:txBody>
          <a:bodyPr vert="horz" wrap="square" lIns="0" tIns="10795" rIns="0" bIns="0" rtlCol="0">
            <a:spAutoFit/>
          </a:bodyPr>
          <a:lstStyle/>
          <a:p>
            <a:pPr marL="12700" marR="5080">
              <a:lnSpc>
                <a:spcPct val="115300"/>
              </a:lnSpc>
              <a:spcBef>
                <a:spcPts val="85"/>
              </a:spcBef>
            </a:pPr>
            <a:r>
              <a:rPr lang="en-US" sz="1600" spc="20" dirty="0">
                <a:cs typeface="Tahoma"/>
              </a:rPr>
              <a:t>This is referring to a passport </a:t>
            </a:r>
            <a:r>
              <a:rPr lang="en-US" sz="1600" i="1" spc="20" dirty="0">
                <a:cs typeface="Tahoma"/>
              </a:rPr>
              <a:t>style </a:t>
            </a:r>
            <a:r>
              <a:rPr lang="en-US" sz="1600" spc="20" dirty="0">
                <a:cs typeface="Tahoma"/>
              </a:rPr>
              <a:t>photo, not the biographical information page on your physical passport.</a:t>
            </a:r>
            <a:endParaRPr sz="1600" dirty="0">
              <a:cs typeface="Tahoma"/>
            </a:endParaRPr>
          </a:p>
        </p:txBody>
      </p:sp>
      <p:sp>
        <p:nvSpPr>
          <p:cNvPr id="8" name="object 4">
            <a:extLst>
              <a:ext uri="{FF2B5EF4-FFF2-40B4-BE49-F238E27FC236}">
                <a16:creationId xmlns:a16="http://schemas.microsoft.com/office/drawing/2014/main" id="{DD1DC620-7D27-E848-FA47-B92E470B226B}"/>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pic>
        <p:nvPicPr>
          <p:cNvPr id="10" name="Picture 9" descr="Passport photo composition diagram">
            <a:extLst>
              <a:ext uri="{FF2B5EF4-FFF2-40B4-BE49-F238E27FC236}">
                <a16:creationId xmlns:a16="http://schemas.microsoft.com/office/drawing/2014/main" id="{C12CDD54-CFB5-692F-9143-6BBED7F41CB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2981" y="1342806"/>
            <a:ext cx="2989213" cy="1467069"/>
          </a:xfrm>
          <a:prstGeom prst="rect">
            <a:avLst/>
          </a:prstGeom>
          <a:noFill/>
          <a:ln>
            <a:noFill/>
          </a:ln>
        </p:spPr>
      </p:pic>
      <p:pic>
        <p:nvPicPr>
          <p:cNvPr id="6" name="Picture 5" descr="photo1">
            <a:extLst>
              <a:ext uri="{FF2B5EF4-FFF2-40B4-BE49-F238E27FC236}">
                <a16:creationId xmlns:a16="http://schemas.microsoft.com/office/drawing/2014/main" id="{66262197-3E38-194D-571D-677E67A95BC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97969"/>
            <a:ext cx="1447800" cy="1447800"/>
          </a:xfrm>
          <a:prstGeom prst="rect">
            <a:avLst/>
          </a:prstGeom>
          <a:noFill/>
          <a:ln>
            <a:noFill/>
          </a:ln>
        </p:spPr>
      </p:pic>
      <p:pic>
        <p:nvPicPr>
          <p:cNvPr id="7" name="Picture 6" descr="photo1">
            <a:extLst>
              <a:ext uri="{FF2B5EF4-FFF2-40B4-BE49-F238E27FC236}">
                <a16:creationId xmlns:a16="http://schemas.microsoft.com/office/drawing/2014/main" id="{31501926-D09E-C9E9-42B4-1B9E408277E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1181" y="2809875"/>
            <a:ext cx="1438275" cy="1438275"/>
          </a:xfrm>
          <a:prstGeom prst="rect">
            <a:avLst/>
          </a:prstGeom>
          <a:noFill/>
          <a:ln>
            <a:noFill/>
          </a:ln>
        </p:spPr>
      </p:pic>
      <p:pic>
        <p:nvPicPr>
          <p:cNvPr id="9" name="Picture 8" descr="photo1">
            <a:extLst>
              <a:ext uri="{FF2B5EF4-FFF2-40B4-BE49-F238E27FC236}">
                <a16:creationId xmlns:a16="http://schemas.microsoft.com/office/drawing/2014/main" id="{FDC1C612-02E9-4403-26EB-BC8BA7B652A7}"/>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5181" y="2809875"/>
            <a:ext cx="1438275" cy="1438275"/>
          </a:xfrm>
          <a:prstGeom prst="rect">
            <a:avLst/>
          </a:prstGeom>
          <a:noFill/>
          <a:ln>
            <a:noFill/>
          </a:ln>
        </p:spPr>
      </p:pic>
      <p:pic>
        <p:nvPicPr>
          <p:cNvPr id="12" name="Graphic 11" descr="Checkmark with solid fill">
            <a:extLst>
              <a:ext uri="{FF2B5EF4-FFF2-40B4-BE49-F238E27FC236}">
                <a16:creationId xmlns:a16="http://schemas.microsoft.com/office/drawing/2014/main" id="{78A555A1-4990-827B-82C6-73CDBD99604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9402" y="3638550"/>
            <a:ext cx="1438274" cy="1438274"/>
          </a:xfrm>
          <a:prstGeom prst="rect">
            <a:avLst/>
          </a:prstGeom>
        </p:spPr>
      </p:pic>
      <p:pic>
        <p:nvPicPr>
          <p:cNvPr id="13" name="Picture 12">
            <a:extLst>
              <a:ext uri="{FF2B5EF4-FFF2-40B4-BE49-F238E27FC236}">
                <a16:creationId xmlns:a16="http://schemas.microsoft.com/office/drawing/2014/main" id="{436A460A-2D73-56BA-70C6-63F7C9BBE463}"/>
              </a:ext>
            </a:extLst>
          </p:cNvPr>
          <p:cNvPicPr>
            <a:picLocks noGrp="1" noRot="1" noChangeAspect="1" noMove="1" noResize="1" noEditPoints="1" noAdjustHandles="1" noChangeArrowheads="1" noChangeShapeType="1" noCrop="1"/>
          </p:cNvPicPr>
          <p:nvPr/>
        </p:nvPicPr>
        <p:blipFill>
          <a:blip r:embed="rId9"/>
          <a:stretch>
            <a:fillRect/>
          </a:stretch>
        </p:blipFill>
        <p:spPr>
          <a:xfrm>
            <a:off x="526256" y="1593120"/>
            <a:ext cx="2748344" cy="2652649"/>
          </a:xfrm>
          <a:prstGeom prst="rect">
            <a:avLst/>
          </a:prstGeom>
        </p:spPr>
      </p:pic>
      <p:pic>
        <p:nvPicPr>
          <p:cNvPr id="17" name="Graphic 16" descr="Close with solid fill">
            <a:extLst>
              <a:ext uri="{FF2B5EF4-FFF2-40B4-BE49-F238E27FC236}">
                <a16:creationId xmlns:a16="http://schemas.microsoft.com/office/drawing/2014/main" id="{C0857B25-074F-8C04-AE05-0A7D475D4008}"/>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9901" y="3663864"/>
            <a:ext cx="1438274" cy="14382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962C76D-45EC-6C7D-652E-786A416DBB7D}"/>
              </a:ext>
            </a:extLst>
          </p:cNvPr>
          <p:cNvSpPr>
            <a:spLocks noGrp="1" noRot="1" noMove="1" noResize="1" noEditPoints="1" noAdjustHandles="1" noChangeArrowheads="1" noChangeShapeType="1"/>
          </p:cNvSpPr>
          <p:nvPr>
            <p:ph type="body" idx="1"/>
          </p:nvPr>
        </p:nvSpPr>
        <p:spPr>
          <a:xfrm>
            <a:off x="311700" y="1918963"/>
            <a:ext cx="3999900" cy="1305575"/>
          </a:xfrm>
        </p:spPr>
        <p:txBody>
          <a:bodyPr anchor="ctr"/>
          <a:lstStyle/>
          <a:p>
            <a:pPr marL="139700" indent="0" algn="ctr">
              <a:buNone/>
            </a:pPr>
            <a:r>
              <a:rPr lang="en-US" sz="3600" b="1" dirty="0">
                <a:solidFill>
                  <a:srgbClr val="F7630D"/>
                </a:solidFill>
                <a:latin typeface="Calibri (body)"/>
              </a:rPr>
              <a:t>Introduction to STEM Extension</a:t>
            </a:r>
          </a:p>
        </p:txBody>
      </p:sp>
      <p:sp>
        <p:nvSpPr>
          <p:cNvPr id="9" name="Text Placeholder 3">
            <a:extLst>
              <a:ext uri="{FF2B5EF4-FFF2-40B4-BE49-F238E27FC236}">
                <a16:creationId xmlns:a16="http://schemas.microsoft.com/office/drawing/2014/main" id="{578FC6C2-A6AF-9FB3-65E4-1F6B9AF7A1A8}"/>
              </a:ext>
            </a:extLst>
          </p:cNvPr>
          <p:cNvSpPr>
            <a:spLocks noGrp="1" noRot="1" noMove="1" noResize="1" noEditPoints="1" noAdjustHandles="1" noChangeArrowheads="1" noChangeShapeType="1"/>
          </p:cNvSpPr>
          <p:nvPr>
            <p:ph type="body" idx="2"/>
          </p:nvPr>
        </p:nvSpPr>
        <p:spPr>
          <a:xfrm>
            <a:off x="4832400" y="920400"/>
            <a:ext cx="3999900" cy="3302700"/>
          </a:xfrm>
        </p:spPr>
        <p:txBody>
          <a:bodyPr anchor="ctr"/>
          <a:lstStyle/>
          <a:p>
            <a:pPr>
              <a:lnSpc>
                <a:spcPct val="200000"/>
              </a:lnSpc>
            </a:pPr>
            <a:r>
              <a:rPr lang="en-US" dirty="0">
                <a:solidFill>
                  <a:schemeClr val="bg1"/>
                </a:solidFill>
              </a:rPr>
              <a:t>Understanding STEM OPT Extension</a:t>
            </a:r>
          </a:p>
          <a:p>
            <a:pPr>
              <a:lnSpc>
                <a:spcPct val="200000"/>
              </a:lnSpc>
            </a:pPr>
            <a:r>
              <a:rPr lang="en-US" dirty="0">
                <a:solidFill>
                  <a:schemeClr val="bg1"/>
                </a:solidFill>
              </a:rPr>
              <a:t>STEM OPT Extension Eligibility</a:t>
            </a:r>
          </a:p>
          <a:p>
            <a:pPr>
              <a:lnSpc>
                <a:spcPct val="200000"/>
              </a:lnSpc>
            </a:pPr>
            <a:r>
              <a:rPr lang="en-US" dirty="0">
                <a:solidFill>
                  <a:schemeClr val="bg1"/>
                </a:solidFill>
              </a:rPr>
              <a:t>Types of Allowable Employment</a:t>
            </a:r>
          </a:p>
          <a:p>
            <a:pPr>
              <a:lnSpc>
                <a:spcPct val="200000"/>
              </a:lnSpc>
            </a:pPr>
            <a:r>
              <a:rPr lang="en-US" dirty="0">
                <a:solidFill>
                  <a:schemeClr val="bg1"/>
                </a:solidFill>
              </a:rPr>
              <a:t>Third Party and Staffing Agencies</a:t>
            </a:r>
          </a:p>
          <a:p>
            <a:endParaRPr lang="en-US" dirty="0"/>
          </a:p>
        </p:txBody>
      </p:sp>
      <p:sp>
        <p:nvSpPr>
          <p:cNvPr id="3" name="object 4">
            <a:extLst>
              <a:ext uri="{FF2B5EF4-FFF2-40B4-BE49-F238E27FC236}">
                <a16:creationId xmlns:a16="http://schemas.microsoft.com/office/drawing/2014/main" id="{278A03D8-00E7-8425-F5E5-DAA6D86025C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extLst>
      <p:ext uri="{BB962C8B-B14F-4D97-AF65-F5344CB8AC3E}">
        <p14:creationId xmlns:p14="http://schemas.microsoft.com/office/powerpoint/2010/main" val="2542782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800975" cy="574040"/>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Creating a USCIS </a:t>
            </a:r>
            <a:r>
              <a:rPr sz="3600" b="1" dirty="0">
                <a:solidFill>
                  <a:srgbClr val="F46600"/>
                </a:solidFill>
                <a:latin typeface="Calibri"/>
                <a:cs typeface="Calibri"/>
              </a:rPr>
              <a:t>Online </a:t>
            </a:r>
            <a:r>
              <a:rPr lang="en-US" sz="3600" b="1" dirty="0">
                <a:solidFill>
                  <a:srgbClr val="F46600"/>
                </a:solidFill>
                <a:latin typeface="Calibri"/>
                <a:cs typeface="Calibri"/>
              </a:rPr>
              <a:t>Account</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ph type="body" idx="1"/>
          </p:nvPr>
        </p:nvSpPr>
        <p:spPr>
          <a:xfrm>
            <a:off x="2181305" y="1717799"/>
            <a:ext cx="4781391" cy="1707903"/>
          </a:xfrm>
          <a:prstGeom prst="rect">
            <a:avLst/>
          </a:prstGeom>
        </p:spPr>
        <p:txBody>
          <a:bodyPr vert="horz" wrap="square" lIns="0" tIns="12700" rIns="0" bIns="0" rtlCol="0">
            <a:spAutoFit/>
          </a:bodyPr>
          <a:lstStyle/>
          <a:p>
            <a:pPr marR="5080" algn="just">
              <a:lnSpc>
                <a:spcPct val="114599"/>
              </a:lnSpc>
              <a:spcBef>
                <a:spcPts val="100"/>
              </a:spcBef>
            </a:pPr>
            <a:r>
              <a:rPr lang="en-US" sz="1600" spc="-70" dirty="0">
                <a:latin typeface="+mn-lt"/>
              </a:rPr>
              <a:t>Please </a:t>
            </a:r>
            <a:r>
              <a:rPr sz="1600" u="heavy" spc="30" dirty="0">
                <a:solidFill>
                  <a:srgbClr val="522D80"/>
                </a:solidFill>
                <a:uFill>
                  <a:solidFill>
                    <a:srgbClr val="522D80"/>
                  </a:solidFill>
                </a:uFill>
                <a:latin typeface="+mn-lt"/>
              </a:rPr>
              <a:t>click </a:t>
            </a:r>
            <a:r>
              <a:rPr sz="1600" u="heavy" spc="70" dirty="0">
                <a:solidFill>
                  <a:srgbClr val="522D80"/>
                </a:solidFill>
                <a:uFill>
                  <a:solidFill>
                    <a:srgbClr val="522D80"/>
                  </a:solidFill>
                </a:uFill>
                <a:latin typeface="+mn-lt"/>
              </a:rPr>
              <a:t>here</a:t>
            </a:r>
            <a:r>
              <a:rPr sz="1600" spc="70" dirty="0">
                <a:solidFill>
                  <a:srgbClr val="522D80"/>
                </a:solidFill>
                <a:latin typeface="+mn-lt"/>
              </a:rPr>
              <a:t> </a:t>
            </a:r>
            <a:r>
              <a:rPr sz="1600" spc="70" dirty="0">
                <a:latin typeface="+mn-lt"/>
              </a:rPr>
              <a:t>for </a:t>
            </a:r>
            <a:r>
              <a:rPr lang="en-US" sz="1600" spc="70" dirty="0">
                <a:latin typeface="+mn-lt"/>
              </a:rPr>
              <a:t>the separate tutorial on</a:t>
            </a:r>
            <a:r>
              <a:rPr sz="1600" spc="75" dirty="0">
                <a:latin typeface="+mn-lt"/>
              </a:rPr>
              <a:t> </a:t>
            </a:r>
            <a:r>
              <a:rPr lang="en-US" sz="1600" spc="50" dirty="0">
                <a:latin typeface="+mn-lt"/>
              </a:rPr>
              <a:t>creating your USCIS Online Account</a:t>
            </a:r>
            <a:r>
              <a:rPr sz="1600" spc="50" dirty="0">
                <a:latin typeface="+mn-lt"/>
              </a:rPr>
              <a:t>. </a:t>
            </a:r>
            <a:r>
              <a:rPr lang="en-US" sz="1600" spc="50" dirty="0">
                <a:latin typeface="+mn-lt"/>
              </a:rPr>
              <a:t>N</a:t>
            </a:r>
            <a:r>
              <a:rPr lang="en-US" sz="1600" spc="75" dirty="0">
                <a:latin typeface="+mn-lt"/>
              </a:rPr>
              <a:t>ote this will be a copy of the slides from a USCIS Webinar presented during their initial release of the online filing option and may be outdated.</a:t>
            </a:r>
          </a:p>
          <a:p>
            <a:pPr marR="5080" algn="just">
              <a:lnSpc>
                <a:spcPct val="114599"/>
              </a:lnSpc>
              <a:spcBef>
                <a:spcPts val="100"/>
              </a:spcBef>
            </a:pPr>
            <a:endParaRPr lang="en-US" sz="1600" spc="75" dirty="0">
              <a:latin typeface="+mn-lt"/>
            </a:endParaRPr>
          </a:p>
        </p:txBody>
      </p:sp>
      <p:sp>
        <p:nvSpPr>
          <p:cNvPr id="6" name="object 4">
            <a:extLst>
              <a:ext uri="{FF2B5EF4-FFF2-40B4-BE49-F238E27FC236}">
                <a16:creationId xmlns:a16="http://schemas.microsoft.com/office/drawing/2014/main" id="{405EAD17-63E2-0CAA-7396-915CC2D0DAD4}"/>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41324" y="1457343"/>
            <a:ext cx="4002075" cy="2475037"/>
          </a:xfrm>
          <a:prstGeom prst="rect">
            <a:avLst/>
          </a:prstGeom>
        </p:spPr>
        <p:txBody>
          <a:bodyPr vert="horz" wrap="square" lIns="0" tIns="12700" rIns="0" bIns="0" rtlCol="0">
            <a:spAutoFit/>
          </a:bodyPr>
          <a:lstStyle/>
          <a:p>
            <a:pPr marL="12700">
              <a:lnSpc>
                <a:spcPct val="100000"/>
              </a:lnSpc>
              <a:spcBef>
                <a:spcPts val="1980"/>
              </a:spcBef>
            </a:pPr>
            <a:r>
              <a:rPr sz="1600" b="1" spc="15" dirty="0">
                <a:latin typeface="+mj-lt"/>
                <a:cs typeface="Arial"/>
              </a:rPr>
              <a:t>Eligibility</a:t>
            </a:r>
            <a:r>
              <a:rPr sz="1600" b="1" spc="-45" dirty="0">
                <a:latin typeface="+mj-lt"/>
                <a:cs typeface="Arial"/>
              </a:rPr>
              <a:t> </a:t>
            </a:r>
            <a:r>
              <a:rPr sz="1600" b="1" spc="20" dirty="0">
                <a:latin typeface="+mj-lt"/>
                <a:cs typeface="Arial"/>
              </a:rPr>
              <a:t>Category</a:t>
            </a:r>
            <a:r>
              <a:rPr lang="en-US" sz="1600" b="1" spc="20" dirty="0">
                <a:latin typeface="+mj-lt"/>
                <a:cs typeface="Arial"/>
              </a:rPr>
              <a:t>:</a:t>
            </a:r>
            <a:endParaRPr sz="1600" dirty="0">
              <a:latin typeface="+mj-lt"/>
              <a:cs typeface="Arial"/>
            </a:endParaRPr>
          </a:p>
          <a:p>
            <a:pPr marL="12700">
              <a:lnSpc>
                <a:spcPct val="100000"/>
              </a:lnSpc>
              <a:spcBef>
                <a:spcPts val="30"/>
              </a:spcBef>
            </a:pPr>
            <a:r>
              <a:rPr lang="en-US" sz="1600" spc="65" dirty="0">
                <a:latin typeface="+mj-lt"/>
                <a:cs typeface="Tahoma"/>
              </a:rPr>
              <a:t>Foreign nationals under various immigration statuses may file the I-765 online, based on certain eligibility categories.</a:t>
            </a:r>
          </a:p>
          <a:p>
            <a:pPr marL="12700">
              <a:lnSpc>
                <a:spcPct val="100000"/>
              </a:lnSpc>
              <a:spcBef>
                <a:spcPts val="30"/>
              </a:spcBef>
            </a:pPr>
            <a:endParaRPr lang="en-US" sz="1600" spc="65" dirty="0">
              <a:latin typeface="+mj-lt"/>
              <a:cs typeface="Tahoma"/>
            </a:endParaRPr>
          </a:p>
          <a:p>
            <a:pPr marL="12700">
              <a:lnSpc>
                <a:spcPct val="100000"/>
              </a:lnSpc>
              <a:spcBef>
                <a:spcPts val="30"/>
              </a:spcBef>
            </a:pPr>
            <a:r>
              <a:rPr lang="en-US" sz="1600" spc="65" dirty="0">
                <a:latin typeface="+mj-lt"/>
                <a:cs typeface="Tahoma"/>
              </a:rPr>
              <a:t>For STEM OPT Extension:</a:t>
            </a:r>
          </a:p>
          <a:p>
            <a:pPr marL="12700">
              <a:lnSpc>
                <a:spcPct val="100000"/>
              </a:lnSpc>
              <a:spcBef>
                <a:spcPts val="30"/>
              </a:spcBef>
            </a:pPr>
            <a:endParaRPr lang="en-US" sz="1600" spc="65" dirty="0">
              <a:latin typeface="+mj-lt"/>
              <a:cs typeface="Tahoma"/>
            </a:endParaRPr>
          </a:p>
          <a:p>
            <a:pPr marL="12700" algn="ctr">
              <a:lnSpc>
                <a:spcPct val="100000"/>
              </a:lnSpc>
              <a:spcBef>
                <a:spcPts val="30"/>
              </a:spcBef>
            </a:pPr>
            <a:r>
              <a:rPr sz="1600" b="1" spc="65" dirty="0">
                <a:solidFill>
                  <a:srgbClr val="F7630D"/>
                </a:solidFill>
                <a:latin typeface="+mj-lt"/>
                <a:cs typeface="Tahoma"/>
              </a:rPr>
              <a:t>Us</a:t>
            </a:r>
            <a:r>
              <a:rPr sz="1600" b="1" spc="70" dirty="0">
                <a:solidFill>
                  <a:srgbClr val="F7630D"/>
                </a:solidFill>
                <a:latin typeface="+mj-lt"/>
                <a:cs typeface="Tahoma"/>
              </a:rPr>
              <a:t>e</a:t>
            </a:r>
            <a:r>
              <a:rPr sz="1600" b="1" spc="-90" dirty="0">
                <a:solidFill>
                  <a:srgbClr val="F7630D"/>
                </a:solidFill>
                <a:latin typeface="+mj-lt"/>
                <a:cs typeface="Tahoma"/>
              </a:rPr>
              <a:t> </a:t>
            </a:r>
            <a:r>
              <a:rPr sz="1600" b="1" spc="60" dirty="0">
                <a:solidFill>
                  <a:srgbClr val="F7630D"/>
                </a:solidFill>
                <a:latin typeface="+mj-lt"/>
                <a:cs typeface="Tahoma"/>
              </a:rPr>
              <a:t>cod</a:t>
            </a:r>
            <a:r>
              <a:rPr sz="1600" b="1" spc="65" dirty="0">
                <a:solidFill>
                  <a:srgbClr val="F7630D"/>
                </a:solidFill>
                <a:latin typeface="+mj-lt"/>
                <a:cs typeface="Tahoma"/>
              </a:rPr>
              <a:t>e</a:t>
            </a:r>
            <a:r>
              <a:rPr sz="1600" b="1" spc="-90" dirty="0">
                <a:solidFill>
                  <a:srgbClr val="F7630D"/>
                </a:solidFill>
                <a:latin typeface="+mj-lt"/>
                <a:cs typeface="Tahoma"/>
              </a:rPr>
              <a:t> (c)(3)(C</a:t>
            </a:r>
            <a:r>
              <a:rPr sz="1600" b="1" spc="-75" dirty="0">
                <a:solidFill>
                  <a:srgbClr val="F7630D"/>
                </a:solidFill>
                <a:latin typeface="+mj-lt"/>
                <a:cs typeface="Tahoma"/>
              </a:rPr>
              <a:t>)</a:t>
            </a:r>
            <a:r>
              <a:rPr sz="1600" b="1" spc="-90" dirty="0">
                <a:solidFill>
                  <a:srgbClr val="F7630D"/>
                </a:solidFill>
                <a:latin typeface="+mj-lt"/>
                <a:cs typeface="Tahoma"/>
              </a:rPr>
              <a:t> </a:t>
            </a:r>
            <a:r>
              <a:rPr lang="en-US" sz="1600" b="1" spc="65" dirty="0">
                <a:solidFill>
                  <a:srgbClr val="F7630D"/>
                </a:solidFill>
                <a:latin typeface="+mj-lt"/>
                <a:cs typeface="Tahoma"/>
              </a:rPr>
              <a:t>STEM Extension</a:t>
            </a:r>
            <a:endParaRPr sz="1600" b="1" dirty="0">
              <a:solidFill>
                <a:srgbClr val="F7630D"/>
              </a:solidFill>
              <a:latin typeface="+mj-lt"/>
              <a:cs typeface="Tahoma"/>
            </a:endParaRPr>
          </a:p>
          <a:p>
            <a:pPr>
              <a:lnSpc>
                <a:spcPct val="100000"/>
              </a:lnSpc>
              <a:spcBef>
                <a:spcPts val="45"/>
              </a:spcBef>
            </a:pPr>
            <a:endParaRPr sz="1600" dirty="0">
              <a:latin typeface="+mj-lt"/>
              <a:cs typeface="Tahoma"/>
            </a:endParaRP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0" name="Rectangle 9">
            <a:extLst>
              <a:ext uri="{FF2B5EF4-FFF2-40B4-BE49-F238E27FC236}">
                <a16:creationId xmlns:a16="http://schemas.microsoft.com/office/drawing/2014/main" id="{B80A2BBE-8926-77DA-A77E-5ED6104E0193}"/>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818659"/>
            <a:ext cx="3890010" cy="2259658"/>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Premium Processing Option:</a:t>
            </a:r>
            <a:endParaRPr sz="1600" dirty="0">
              <a:latin typeface="+mj-lt"/>
              <a:cs typeface="Arial"/>
            </a:endParaRPr>
          </a:p>
          <a:p>
            <a:pPr marL="298450" marR="287655" indent="-285750">
              <a:lnSpc>
                <a:spcPct val="101600"/>
              </a:lnSpc>
              <a:buFont typeface="Arial" panose="020B0604020202020204" pitchFamily="34" charset="0"/>
              <a:buChar char="•"/>
            </a:pPr>
            <a:r>
              <a:rPr lang="en-US" sz="1600" spc="55" dirty="0">
                <a:latin typeface="+mj-lt"/>
                <a:cs typeface="Tahoma"/>
              </a:rPr>
              <a:t>Not required</a:t>
            </a:r>
          </a:p>
          <a:p>
            <a:pPr marL="298450" marR="287655" indent="-285750">
              <a:lnSpc>
                <a:spcPct val="101600"/>
              </a:lnSpc>
              <a:buFont typeface="Arial" panose="020B0604020202020204" pitchFamily="34" charset="0"/>
              <a:buChar char="•"/>
            </a:pPr>
            <a:r>
              <a:rPr lang="en-US" sz="1600" spc="55" dirty="0">
                <a:latin typeface="+mj-lt"/>
                <a:cs typeface="Tahoma"/>
              </a:rPr>
              <a:t>Guarantees a response within 30 days.</a:t>
            </a:r>
          </a:p>
          <a:p>
            <a:pPr marL="298450" marR="287655" indent="-285750">
              <a:lnSpc>
                <a:spcPct val="101600"/>
              </a:lnSpc>
              <a:buFont typeface="Arial" panose="020B0604020202020204" pitchFamily="34" charset="0"/>
              <a:buChar char="•"/>
            </a:pPr>
            <a:r>
              <a:rPr lang="en-US" sz="1600" spc="55" dirty="0">
                <a:latin typeface="+mj-lt"/>
                <a:cs typeface="Tahoma"/>
              </a:rPr>
              <a:t>Does not guarantee an approval.</a:t>
            </a:r>
          </a:p>
          <a:p>
            <a:pPr marL="298450" marR="287655" indent="-285750">
              <a:lnSpc>
                <a:spcPct val="101600"/>
              </a:lnSpc>
              <a:buFont typeface="Arial" panose="020B0604020202020204" pitchFamily="34" charset="0"/>
              <a:buChar char="•"/>
            </a:pPr>
            <a:r>
              <a:rPr lang="en-US" sz="1600" spc="55" dirty="0">
                <a:latin typeface="+mj-lt"/>
                <a:cs typeface="Tahoma"/>
              </a:rPr>
              <a:t>Additional cost of $1,500, subject to change.</a:t>
            </a:r>
          </a:p>
          <a:p>
            <a:pPr marL="298450" marR="287655" indent="-285750">
              <a:lnSpc>
                <a:spcPct val="101600"/>
              </a:lnSpc>
              <a:buFont typeface="Arial" panose="020B0604020202020204" pitchFamily="34" charset="0"/>
              <a:buChar char="•"/>
            </a:pPr>
            <a:r>
              <a:rPr lang="en-US" sz="1600" spc="55" dirty="0">
                <a:latin typeface="+mj-lt"/>
                <a:cs typeface="Tahoma"/>
              </a:rPr>
              <a:t>May apply at a later time.</a:t>
            </a:r>
          </a:p>
          <a:p>
            <a:pPr marL="298450" marR="287655" indent="-285750">
              <a:lnSpc>
                <a:spcPct val="101600"/>
              </a:lnSpc>
              <a:buFont typeface="Arial" panose="020B0604020202020204" pitchFamily="34" charset="0"/>
              <a:buChar char="•"/>
            </a:pPr>
            <a:endParaRPr lang="en-US" sz="1600" b="1" spc="10" dirty="0">
              <a:solidFill>
                <a:srgbClr val="F56600"/>
              </a:solidFill>
              <a:latin typeface="Calibri"/>
              <a:cs typeface="Calibri"/>
            </a:endParaRP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4" name="Rectangle 13">
            <a:extLst>
              <a:ext uri="{FF2B5EF4-FFF2-40B4-BE49-F238E27FC236}">
                <a16:creationId xmlns:a16="http://schemas.microsoft.com/office/drawing/2014/main" id="{916B891F-5093-9942-2F2A-BA4EDFB6374F}"/>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2">
            <a:extLst>
              <a:ext uri="{FF2B5EF4-FFF2-40B4-BE49-F238E27FC236}">
                <a16:creationId xmlns:a16="http://schemas.microsoft.com/office/drawing/2014/main" id="{E8047370-D6E6-CA79-013C-02A07E533EDC}"/>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120129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567501"/>
            <a:ext cx="3890010" cy="2259658"/>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Required for STEM OPT:</a:t>
            </a:r>
            <a:endParaRPr sz="1600" dirty="0">
              <a:latin typeface="+mj-lt"/>
              <a:cs typeface="Arial"/>
            </a:endParaRPr>
          </a:p>
          <a:p>
            <a:pPr marL="298450" marR="287655" indent="-285750">
              <a:lnSpc>
                <a:spcPct val="101600"/>
              </a:lnSpc>
              <a:buFont typeface="Arial" panose="020B0604020202020204" pitchFamily="34" charset="0"/>
              <a:buChar char="•"/>
            </a:pPr>
            <a:r>
              <a:rPr lang="en-US" sz="1600" spc="55" dirty="0">
                <a:latin typeface="+mj-lt"/>
                <a:cs typeface="Tahoma"/>
              </a:rPr>
              <a:t>Degree Level + Name, </a:t>
            </a:r>
          </a:p>
          <a:p>
            <a:pPr marL="298450" marR="287655" indent="-285750">
              <a:lnSpc>
                <a:spcPct val="101600"/>
              </a:lnSpc>
              <a:buFont typeface="Arial" panose="020B0604020202020204" pitchFamily="34" charset="0"/>
              <a:buChar char="•"/>
            </a:pPr>
            <a:r>
              <a:rPr lang="en-US" sz="1600" spc="55" dirty="0">
                <a:latin typeface="+mj-lt"/>
                <a:cs typeface="Tahoma"/>
              </a:rPr>
              <a:t>Employer name as listed in E-Verify</a:t>
            </a:r>
          </a:p>
          <a:p>
            <a:pPr marL="298450" marR="287655" indent="-285750">
              <a:lnSpc>
                <a:spcPct val="101600"/>
              </a:lnSpc>
              <a:buFont typeface="Arial" panose="020B0604020202020204" pitchFamily="34" charset="0"/>
              <a:buChar char="•"/>
            </a:pPr>
            <a:r>
              <a:rPr lang="en-US" sz="1600" spc="55" dirty="0">
                <a:latin typeface="+mj-lt"/>
                <a:cs typeface="Tahoma"/>
              </a:rPr>
              <a:t>Matching E-Verify Number</a:t>
            </a:r>
          </a:p>
          <a:p>
            <a:pPr marL="298450" marR="287655" indent="-285750">
              <a:lnSpc>
                <a:spcPct val="101600"/>
              </a:lnSpc>
              <a:buFont typeface="Arial" panose="020B0604020202020204" pitchFamily="34" charset="0"/>
              <a:buChar char="•"/>
            </a:pPr>
            <a:endParaRPr lang="en-US" sz="1600" b="1" spc="10" dirty="0">
              <a:solidFill>
                <a:srgbClr val="F56600"/>
              </a:solidFill>
              <a:latin typeface="Tahoma"/>
              <a:cs typeface="Tahoma"/>
            </a:endParaRPr>
          </a:p>
          <a:p>
            <a:pPr marL="12700" marR="287655">
              <a:lnSpc>
                <a:spcPct val="101600"/>
              </a:lnSpc>
            </a:pPr>
            <a:r>
              <a:rPr lang="en-US" sz="1600" b="1" spc="10" dirty="0">
                <a:solidFill>
                  <a:srgbClr val="F56600"/>
                </a:solidFill>
                <a:latin typeface="Calibri"/>
                <a:cs typeface="Calibri"/>
              </a:rPr>
              <a:t>IMPORTANT: The EIN and NAICS Code are listed on I-983. The E-Verify Number is listed on I-765. ALL 3 NUMBERS ARE DIFFERENT.</a:t>
            </a: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0" name="Rectangle 9">
            <a:extLst>
              <a:ext uri="{FF2B5EF4-FFF2-40B4-BE49-F238E27FC236}">
                <a16:creationId xmlns:a16="http://schemas.microsoft.com/office/drawing/2014/main" id="{B9F963B6-DCA6-581B-198B-44EC9D04E6C6}"/>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2">
            <a:extLst>
              <a:ext uri="{FF2B5EF4-FFF2-40B4-BE49-F238E27FC236}">
                <a16:creationId xmlns:a16="http://schemas.microsoft.com/office/drawing/2014/main" id="{3724BA74-B74E-DE3C-54BA-59D886617349}"/>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1203812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818659"/>
            <a:ext cx="3890010" cy="2259658"/>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Reason for Applying:</a:t>
            </a:r>
            <a:endParaRPr sz="1600" dirty="0">
              <a:latin typeface="+mj-lt"/>
              <a:cs typeface="Arial"/>
            </a:endParaRPr>
          </a:p>
          <a:p>
            <a:pPr marL="298450" marR="287655" indent="-285750">
              <a:lnSpc>
                <a:spcPct val="101600"/>
              </a:lnSpc>
              <a:buFont typeface="Arial" panose="020B0604020202020204" pitchFamily="34" charset="0"/>
              <a:buChar char="•"/>
            </a:pPr>
            <a:r>
              <a:rPr lang="en-US" sz="1600" spc="55" dirty="0">
                <a:latin typeface="+mj-lt"/>
                <a:cs typeface="Tahoma"/>
              </a:rPr>
              <a:t>Initial permission to accept employment</a:t>
            </a:r>
          </a:p>
          <a:p>
            <a:pPr marL="298450" marR="287655" indent="-285750">
              <a:lnSpc>
                <a:spcPct val="101600"/>
              </a:lnSpc>
              <a:buFont typeface="Arial" panose="020B0604020202020204" pitchFamily="34" charset="0"/>
              <a:buChar char="•"/>
            </a:pPr>
            <a:r>
              <a:rPr lang="en-US" sz="1600" spc="55" dirty="0">
                <a:latin typeface="+mj-lt"/>
                <a:cs typeface="Tahoma"/>
              </a:rPr>
              <a:t>Select that you have previously filed Form I-765</a:t>
            </a:r>
          </a:p>
          <a:p>
            <a:pPr marL="298450" marR="287655" indent="-285750">
              <a:lnSpc>
                <a:spcPct val="101600"/>
              </a:lnSpc>
              <a:buFont typeface="Arial" panose="020B0604020202020204" pitchFamily="34" charset="0"/>
              <a:buChar char="•"/>
            </a:pPr>
            <a:r>
              <a:rPr lang="en-US" sz="1600" spc="55" dirty="0">
                <a:latin typeface="+mj-lt"/>
                <a:cs typeface="Tahoma"/>
              </a:rPr>
              <a:t>You will be asked to provide a copy of your Post-Completion OPT EAD Card later</a:t>
            </a:r>
          </a:p>
          <a:p>
            <a:pPr marL="298450" marR="287655" indent="-285750">
              <a:lnSpc>
                <a:spcPct val="101600"/>
              </a:lnSpc>
              <a:buFont typeface="Arial" panose="020B0604020202020204" pitchFamily="34" charset="0"/>
              <a:buChar char="•"/>
            </a:pPr>
            <a:endParaRPr lang="en-US" sz="1600" b="1" spc="10" dirty="0">
              <a:solidFill>
                <a:srgbClr val="F56600"/>
              </a:solidFill>
              <a:latin typeface="Calibri"/>
              <a:cs typeface="Calibri"/>
            </a:endParaRP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4" name="Rectangle 13">
            <a:extLst>
              <a:ext uri="{FF2B5EF4-FFF2-40B4-BE49-F238E27FC236}">
                <a16:creationId xmlns:a16="http://schemas.microsoft.com/office/drawing/2014/main" id="{916B891F-5093-9942-2F2A-BA4EDFB6374F}"/>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0E8310CE-DFCC-FF6A-125C-7CDE919A08BC}"/>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4063665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818659"/>
            <a:ext cx="3890010" cy="1732654"/>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Other Information:</a:t>
            </a:r>
          </a:p>
          <a:p>
            <a:pPr marL="298450" indent="-285750">
              <a:lnSpc>
                <a:spcPct val="100000"/>
              </a:lnSpc>
              <a:buFont typeface="Arial" panose="020B0604020202020204" pitchFamily="34" charset="0"/>
              <a:buChar char="•"/>
            </a:pPr>
            <a:r>
              <a:rPr lang="en-US" sz="1600" spc="20" dirty="0">
                <a:latin typeface="+mj-lt"/>
                <a:cs typeface="Arial"/>
              </a:rPr>
              <a:t>Your A-Number is the USCIS # listed on your Post-Completion OPT EAD Card</a:t>
            </a:r>
          </a:p>
          <a:p>
            <a:pPr marL="298450" indent="-285750">
              <a:lnSpc>
                <a:spcPct val="100000"/>
              </a:lnSpc>
              <a:buFont typeface="Arial" panose="020B0604020202020204" pitchFamily="34" charset="0"/>
              <a:buChar char="•"/>
            </a:pPr>
            <a:r>
              <a:rPr lang="en-US" sz="1600" spc="20" dirty="0">
                <a:latin typeface="+mj-lt"/>
                <a:cs typeface="Arial"/>
              </a:rPr>
              <a:t>Your USICS Online Account should be populated automatically if you have filed an application online previously.</a:t>
            </a:r>
            <a:endParaRPr sz="1600" dirty="0">
              <a:latin typeface="+mj-lt"/>
              <a:cs typeface="Arial"/>
            </a:endParaRPr>
          </a:p>
          <a:p>
            <a:pPr marL="298450" marR="287655" indent="-285750">
              <a:lnSpc>
                <a:spcPct val="101600"/>
              </a:lnSpc>
              <a:buFont typeface="Arial" panose="020B0604020202020204" pitchFamily="34" charset="0"/>
              <a:buChar char="•"/>
            </a:pPr>
            <a:endParaRPr lang="en-US" sz="1600" b="1" spc="10" dirty="0">
              <a:solidFill>
                <a:srgbClr val="F56600"/>
              </a:solidFill>
              <a:latin typeface="Calibri"/>
              <a:cs typeface="Calibri"/>
            </a:endParaRP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4" name="Rectangle 13">
            <a:extLst>
              <a:ext uri="{FF2B5EF4-FFF2-40B4-BE49-F238E27FC236}">
                <a16:creationId xmlns:a16="http://schemas.microsoft.com/office/drawing/2014/main" id="{916B891F-5093-9942-2F2A-BA4EDFB6374F}"/>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DA46CC4A-6E9E-5536-41CA-0A85BAAA7232}"/>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2622515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211121"/>
            <a:ext cx="3890010" cy="2721258"/>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Institution Accreditation is </a:t>
            </a:r>
            <a:r>
              <a:rPr lang="en-US" sz="1600" b="1" u="sng" spc="20" dirty="0">
                <a:latin typeface="+mj-lt"/>
                <a:cs typeface="Arial"/>
              </a:rPr>
              <a:t>RARELY</a:t>
            </a:r>
            <a:r>
              <a:rPr lang="en-US" sz="1600" b="1" spc="20" dirty="0">
                <a:latin typeface="+mj-lt"/>
                <a:cs typeface="Arial"/>
              </a:rPr>
              <a:t> needed:</a:t>
            </a:r>
          </a:p>
          <a:p>
            <a:pPr marL="298450" indent="-285750">
              <a:lnSpc>
                <a:spcPct val="100000"/>
              </a:lnSpc>
              <a:buFont typeface="Arial" panose="020B0604020202020204" pitchFamily="34" charset="0"/>
              <a:buChar char="•"/>
            </a:pPr>
            <a:r>
              <a:rPr lang="en-US" sz="1600" spc="20" dirty="0">
                <a:latin typeface="+mj-lt"/>
                <a:cs typeface="Arial"/>
              </a:rPr>
              <a:t>Under certain circumstances, an F-1 student may use a STEM degree that is </a:t>
            </a:r>
            <a:r>
              <a:rPr lang="en-US" sz="1600" i="1" spc="20" dirty="0">
                <a:latin typeface="+mj-lt"/>
                <a:cs typeface="Arial"/>
              </a:rPr>
              <a:t>prior</a:t>
            </a:r>
            <a:r>
              <a:rPr lang="en-US" sz="1600" spc="20" dirty="0">
                <a:latin typeface="+mj-lt"/>
                <a:cs typeface="Arial"/>
              </a:rPr>
              <a:t> to the one listed on your most recent I-20.</a:t>
            </a:r>
          </a:p>
          <a:p>
            <a:pPr marL="298450" indent="-285750">
              <a:lnSpc>
                <a:spcPct val="100000"/>
              </a:lnSpc>
              <a:buFont typeface="Arial" panose="020B0604020202020204" pitchFamily="34" charset="0"/>
              <a:buChar char="•"/>
            </a:pPr>
            <a:r>
              <a:rPr lang="en-US" sz="1600" spc="20" dirty="0">
                <a:latin typeface="+mj-lt"/>
                <a:cs typeface="Arial"/>
              </a:rPr>
              <a:t>Please speak with an Advisor regarding this option.</a:t>
            </a:r>
          </a:p>
          <a:p>
            <a:pPr marL="298450" indent="-285750">
              <a:buFont typeface="Arial" panose="020B0604020202020204" pitchFamily="34" charset="0"/>
              <a:buChar char="•"/>
            </a:pPr>
            <a:r>
              <a:rPr lang="en-US" sz="1600" b="1" spc="10" dirty="0">
                <a:solidFill>
                  <a:srgbClr val="F7630D"/>
                </a:solidFill>
                <a:latin typeface="Tahoma"/>
                <a:cs typeface="Tahoma"/>
              </a:rPr>
              <a:t>You may skip this section on the I-765. </a:t>
            </a:r>
          </a:p>
          <a:p>
            <a:pPr marL="298450" indent="-285750">
              <a:buFont typeface="Arial" panose="020B0604020202020204" pitchFamily="34" charset="0"/>
              <a:buChar char="•"/>
            </a:pPr>
            <a:r>
              <a:rPr lang="en-US" sz="1600" b="1" spc="10" dirty="0">
                <a:solidFill>
                  <a:srgbClr val="F7630D"/>
                </a:solidFill>
                <a:latin typeface="Tahoma"/>
                <a:cs typeface="Tahoma"/>
              </a:rPr>
              <a:t>If you receive a pop-up warning, skip again and continue.</a:t>
            </a:r>
            <a:endParaRPr lang="en-US" sz="1600" b="1" spc="10" dirty="0">
              <a:solidFill>
                <a:srgbClr val="F56600"/>
              </a:solidFill>
              <a:latin typeface="Calibri"/>
              <a:cs typeface="Calibri"/>
            </a:endParaRP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4" name="Rectangle 13">
            <a:extLst>
              <a:ext uri="{FF2B5EF4-FFF2-40B4-BE49-F238E27FC236}">
                <a16:creationId xmlns:a16="http://schemas.microsoft.com/office/drawing/2014/main" id="{916B891F-5093-9942-2F2A-BA4EDFB6374F}"/>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BB60B18D-E64A-4F77-CBDD-B30159E2D550}"/>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3397727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936280" y="1580453"/>
            <a:ext cx="3890010" cy="1982594"/>
          </a:xfrm>
          <a:prstGeom prst="rect">
            <a:avLst/>
          </a:prstGeom>
        </p:spPr>
        <p:txBody>
          <a:bodyPr vert="horz" wrap="square" lIns="0" tIns="12700" rIns="0" bIns="0" rtlCol="0">
            <a:spAutoFit/>
          </a:bodyPr>
          <a:lstStyle/>
          <a:p>
            <a:pPr marL="12700">
              <a:lnSpc>
                <a:spcPct val="100000"/>
              </a:lnSpc>
            </a:pPr>
            <a:r>
              <a:rPr lang="en-US" sz="1600" b="1" spc="20" dirty="0">
                <a:latin typeface="+mj-lt"/>
                <a:cs typeface="Arial"/>
              </a:rPr>
              <a:t>The most common reasons students complete the Additional Information Section:</a:t>
            </a:r>
          </a:p>
          <a:p>
            <a:pPr marL="298450" indent="-285750">
              <a:lnSpc>
                <a:spcPct val="100000"/>
              </a:lnSpc>
              <a:buFont typeface="Arial" panose="020B0604020202020204" pitchFamily="34" charset="0"/>
              <a:buChar char="•"/>
            </a:pPr>
            <a:r>
              <a:rPr lang="en-US" sz="1600" spc="20" dirty="0">
                <a:latin typeface="+mj-lt"/>
                <a:cs typeface="Arial"/>
              </a:rPr>
              <a:t>Most recently entered the US on a passport that is no longer valid and you have a renewed passport.</a:t>
            </a:r>
          </a:p>
          <a:p>
            <a:pPr marL="298450" indent="-285750">
              <a:lnSpc>
                <a:spcPct val="100000"/>
              </a:lnSpc>
              <a:buFont typeface="Arial" panose="020B0604020202020204" pitchFamily="34" charset="0"/>
              <a:buChar char="•"/>
            </a:pPr>
            <a:r>
              <a:rPr lang="en-US" sz="1600" spc="20" dirty="0">
                <a:latin typeface="+mj-lt"/>
                <a:cs typeface="Arial"/>
              </a:rPr>
              <a:t>Not having enough space on an item number to list the full response.</a:t>
            </a:r>
          </a:p>
        </p:txBody>
      </p:sp>
      <p:sp>
        <p:nvSpPr>
          <p:cNvPr id="9" name="object 4">
            <a:extLst>
              <a:ext uri="{FF2B5EF4-FFF2-40B4-BE49-F238E27FC236}">
                <a16:creationId xmlns:a16="http://schemas.microsoft.com/office/drawing/2014/main" id="{0904C33B-D2A6-E0DB-728E-E0BE6F078BA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4" name="Rectangle 13">
            <a:extLst>
              <a:ext uri="{FF2B5EF4-FFF2-40B4-BE49-F238E27FC236}">
                <a16:creationId xmlns:a16="http://schemas.microsoft.com/office/drawing/2014/main" id="{916B891F-5093-9942-2F2A-BA4EDFB6374F}"/>
              </a:ext>
            </a:extLst>
          </p:cNvPr>
          <p:cNvSpPr>
            <a:spLocks noGrp="1" noRot="1" noMove="1" noResize="1" noEditPoints="1" noAdjustHandles="1" noChangeArrowheads="1" noChangeShapeType="1"/>
          </p:cNvSpPr>
          <p:nvPr/>
        </p:nvSpPr>
        <p:spPr>
          <a:xfrm>
            <a:off x="6019800" y="499762"/>
            <a:ext cx="2887113" cy="3570897"/>
          </a:xfrm>
          <a:prstGeom prst="rect">
            <a:avLst/>
          </a:prstGeom>
          <a:blipFill>
            <a:blip r:embed="rId3"/>
            <a:stretch>
              <a:fillRect/>
            </a:stretch>
          </a:blipFill>
          <a:ln>
            <a:solidFill>
              <a:srgbClr val="522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9877F9CE-99B5-DE16-97F0-84A208B18065}"/>
              </a:ext>
            </a:extLst>
          </p:cNvPr>
          <p:cNvSpPr txBox="1">
            <a:spLocks noGrp="1" noRot="1" noMove="1" noResize="1" noEditPoints="1" noAdjustHandles="1" noChangeArrowheads="1" noChangeShapeType="1"/>
          </p:cNvSpPr>
          <p:nvPr>
            <p:ph type="title"/>
          </p:nvPr>
        </p:nvSpPr>
        <p:spPr>
          <a:xfrm>
            <a:off x="384724" y="499762"/>
            <a:ext cx="563507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Completing the I-765 Online</a:t>
            </a:r>
            <a:endParaRPr sz="3600" dirty="0">
              <a:latin typeface="Calibri"/>
              <a:cs typeface="Calibri"/>
            </a:endParaRPr>
          </a:p>
        </p:txBody>
      </p:sp>
    </p:spTree>
    <p:extLst>
      <p:ext uri="{BB962C8B-B14F-4D97-AF65-F5344CB8AC3E}">
        <p14:creationId xmlns:p14="http://schemas.microsoft.com/office/powerpoint/2010/main" val="609627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6092275"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Most Common Issues and RFEs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ph type="body" idx="1"/>
          </p:nvPr>
        </p:nvSpPr>
        <p:spPr>
          <a:xfrm>
            <a:off x="400209" y="1301052"/>
            <a:ext cx="8343580" cy="2927661"/>
          </a:xfrm>
          <a:prstGeom prst="rect">
            <a:avLst/>
          </a:prstGeom>
        </p:spPr>
        <p:txBody>
          <a:bodyPr vert="horz" wrap="square" lIns="0" tIns="12700" rIns="0" bIns="0" rtlCol="0">
            <a:spAutoFit/>
          </a:bodyPr>
          <a:lstStyle/>
          <a:p>
            <a:pPr marL="454025" marR="5080" indent="-371475">
              <a:lnSpc>
                <a:spcPct val="113599"/>
              </a:lnSpc>
              <a:spcBef>
                <a:spcPts val="100"/>
              </a:spcBef>
              <a:buFont typeface="MS PGothic"/>
              <a:buChar char="➢"/>
              <a:tabLst>
                <a:tab pos="453390" algn="l"/>
                <a:tab pos="454025" algn="l"/>
              </a:tabLst>
            </a:pPr>
            <a:r>
              <a:rPr lang="en-US" sz="1100" b="1" spc="5" dirty="0">
                <a:latin typeface="Arial"/>
                <a:cs typeface="Arial"/>
              </a:rPr>
              <a:t>Rejection:</a:t>
            </a:r>
            <a:r>
              <a:rPr lang="en-US" sz="1100" b="1" spc="-20" dirty="0">
                <a:latin typeface="Arial"/>
                <a:cs typeface="Arial"/>
              </a:rPr>
              <a:t> </a:t>
            </a:r>
            <a:r>
              <a:rPr lang="en-US" sz="1100" spc="35" dirty="0"/>
              <a:t>A</a:t>
            </a:r>
            <a:r>
              <a:rPr lang="en-US" sz="1100" spc="-55" dirty="0"/>
              <a:t> </a:t>
            </a:r>
            <a:r>
              <a:rPr lang="en-US" sz="1100" spc="25" dirty="0"/>
              <a:t>rejection</a:t>
            </a:r>
            <a:r>
              <a:rPr lang="en-US" sz="1100" spc="-55" dirty="0"/>
              <a:t> </a:t>
            </a:r>
            <a:r>
              <a:rPr lang="en-US" sz="1100" spc="40" dirty="0"/>
              <a:t>occurs</a:t>
            </a:r>
            <a:r>
              <a:rPr lang="en-US" sz="1100" spc="-50" dirty="0"/>
              <a:t> </a:t>
            </a:r>
            <a:r>
              <a:rPr lang="en-US" sz="1100" spc="45" dirty="0"/>
              <a:t>when</a:t>
            </a:r>
            <a:r>
              <a:rPr lang="en-US" sz="1100" spc="-60" dirty="0"/>
              <a:t> </a:t>
            </a:r>
            <a:r>
              <a:rPr lang="en-US" sz="1100" spc="-10" dirty="0"/>
              <a:t>USCIS</a:t>
            </a:r>
            <a:r>
              <a:rPr lang="en-US" sz="1100" spc="-55" dirty="0"/>
              <a:t> </a:t>
            </a:r>
            <a:r>
              <a:rPr lang="en-US" sz="1100" spc="35" dirty="0"/>
              <a:t>cannot accept your</a:t>
            </a:r>
            <a:r>
              <a:rPr lang="en-US" sz="1100" spc="-55" dirty="0"/>
              <a:t> </a:t>
            </a:r>
            <a:r>
              <a:rPr lang="en-US" sz="1100" spc="20" dirty="0"/>
              <a:t>STEM</a:t>
            </a:r>
            <a:r>
              <a:rPr lang="en-US" sz="1100" spc="-55" dirty="0"/>
              <a:t> </a:t>
            </a:r>
            <a:r>
              <a:rPr lang="en-US" sz="1100" spc="30" dirty="0"/>
              <a:t>OPT</a:t>
            </a:r>
            <a:r>
              <a:rPr lang="en-US" sz="1100" spc="-60" dirty="0"/>
              <a:t> </a:t>
            </a:r>
            <a:r>
              <a:rPr lang="en-US" sz="1100" spc="35" dirty="0"/>
              <a:t>application, most likely due to a payment error.</a:t>
            </a:r>
            <a:r>
              <a:rPr lang="en-US" sz="1100" spc="-65" dirty="0"/>
              <a:t> </a:t>
            </a:r>
            <a:r>
              <a:rPr lang="en-US" sz="1100" spc="-25" dirty="0"/>
              <a:t>In</a:t>
            </a:r>
            <a:r>
              <a:rPr lang="en-US" sz="1100" spc="-60" dirty="0"/>
              <a:t> </a:t>
            </a:r>
            <a:r>
              <a:rPr lang="en-US" sz="1100" spc="35" dirty="0"/>
              <a:t>the</a:t>
            </a:r>
            <a:r>
              <a:rPr lang="en-US" sz="1100" spc="-55" dirty="0"/>
              <a:t> </a:t>
            </a:r>
            <a:r>
              <a:rPr lang="en-US" sz="1100" spc="25" dirty="0"/>
              <a:t>case</a:t>
            </a:r>
            <a:r>
              <a:rPr lang="en-US" sz="1100" spc="-60" dirty="0"/>
              <a:t> </a:t>
            </a:r>
            <a:r>
              <a:rPr lang="en-US" sz="1100" spc="40" dirty="0"/>
              <a:t>of</a:t>
            </a:r>
            <a:r>
              <a:rPr lang="en-US" sz="1100" spc="-55" dirty="0"/>
              <a:t> </a:t>
            </a:r>
            <a:r>
              <a:rPr lang="en-US" sz="1100" spc="30" dirty="0"/>
              <a:t>a</a:t>
            </a:r>
            <a:r>
              <a:rPr lang="en-US" sz="1100" spc="-60" dirty="0"/>
              <a:t> </a:t>
            </a:r>
            <a:r>
              <a:rPr lang="en-US" sz="1100" spc="15" dirty="0"/>
              <a:t>rejection,</a:t>
            </a:r>
            <a:r>
              <a:rPr lang="en-US" sz="1100" spc="-55" dirty="0"/>
              <a:t> </a:t>
            </a:r>
            <a:r>
              <a:rPr lang="en-US" sz="1100" spc="40" dirty="0"/>
              <a:t>your</a:t>
            </a:r>
            <a:r>
              <a:rPr lang="en-US" sz="1100" spc="-60" dirty="0"/>
              <a:t> </a:t>
            </a:r>
            <a:r>
              <a:rPr lang="en-US" sz="1100" spc="40" dirty="0"/>
              <a:t>payment</a:t>
            </a:r>
            <a:r>
              <a:rPr lang="en-US" sz="1100" spc="-65" dirty="0"/>
              <a:t> </a:t>
            </a:r>
            <a:r>
              <a:rPr lang="en-US" sz="1100" spc="25" dirty="0"/>
              <a:t>will</a:t>
            </a:r>
            <a:r>
              <a:rPr lang="en-US" sz="1100" spc="-60" dirty="0"/>
              <a:t> </a:t>
            </a:r>
            <a:r>
              <a:rPr lang="en-US" sz="1100" spc="45" dirty="0"/>
              <a:t>not</a:t>
            </a:r>
            <a:r>
              <a:rPr lang="en-US" sz="1100" spc="-65" dirty="0"/>
              <a:t> </a:t>
            </a:r>
            <a:r>
              <a:rPr lang="en-US" sz="1100" spc="45" dirty="0"/>
              <a:t>be</a:t>
            </a:r>
            <a:r>
              <a:rPr lang="en-US" sz="1100" spc="-60" dirty="0"/>
              <a:t> </a:t>
            </a:r>
            <a:r>
              <a:rPr lang="en-US" sz="1100" spc="30" dirty="0"/>
              <a:t>processed.</a:t>
            </a:r>
            <a:endParaRPr lang="en-US" sz="1100" dirty="0">
              <a:latin typeface="Arial"/>
              <a:cs typeface="Arial"/>
            </a:endParaRPr>
          </a:p>
          <a:p>
            <a:pPr marL="454025" marR="5080" indent="-371475">
              <a:lnSpc>
                <a:spcPct val="113599"/>
              </a:lnSpc>
              <a:spcBef>
                <a:spcPts val="100"/>
              </a:spcBef>
              <a:buFont typeface="MS PGothic"/>
              <a:buChar char="➢"/>
              <a:tabLst>
                <a:tab pos="453390" algn="l"/>
                <a:tab pos="454025" algn="l"/>
              </a:tabLst>
            </a:pPr>
            <a:endParaRPr lang="en-US" sz="1100" b="1" spc="-95" dirty="0">
              <a:latin typeface="Arial"/>
              <a:cs typeface="Arial"/>
            </a:endParaRPr>
          </a:p>
          <a:p>
            <a:pPr marL="454025" marR="5080" indent="-371475">
              <a:lnSpc>
                <a:spcPct val="113599"/>
              </a:lnSpc>
              <a:spcBef>
                <a:spcPts val="100"/>
              </a:spcBef>
              <a:buFont typeface="MS PGothic"/>
              <a:buChar char="➢"/>
              <a:tabLst>
                <a:tab pos="453390" algn="l"/>
                <a:tab pos="454025" algn="l"/>
              </a:tabLst>
            </a:pPr>
            <a:r>
              <a:rPr sz="1100" b="1" spc="-95" dirty="0">
                <a:latin typeface="Arial"/>
                <a:cs typeface="Arial"/>
              </a:rPr>
              <a:t>RFE</a:t>
            </a:r>
            <a:r>
              <a:rPr sz="1100" spc="-95" dirty="0"/>
              <a:t>:</a:t>
            </a:r>
            <a:r>
              <a:rPr sz="1100" spc="-60" dirty="0"/>
              <a:t> </a:t>
            </a:r>
            <a:r>
              <a:rPr sz="1100" spc="-45" dirty="0"/>
              <a:t>If</a:t>
            </a:r>
            <a:r>
              <a:rPr sz="1100" spc="-60" dirty="0"/>
              <a:t> </a:t>
            </a:r>
            <a:r>
              <a:rPr sz="1100" spc="35" dirty="0"/>
              <a:t>there</a:t>
            </a:r>
            <a:r>
              <a:rPr sz="1100" spc="-55" dirty="0"/>
              <a:t> </a:t>
            </a:r>
            <a:r>
              <a:rPr sz="1100" spc="25" dirty="0"/>
              <a:t>is</a:t>
            </a:r>
            <a:r>
              <a:rPr sz="1100" spc="-60" dirty="0"/>
              <a:t> </a:t>
            </a:r>
            <a:r>
              <a:rPr sz="1100" spc="30" dirty="0"/>
              <a:t>a</a:t>
            </a:r>
            <a:r>
              <a:rPr sz="1100" spc="-55" dirty="0"/>
              <a:t> </a:t>
            </a:r>
            <a:r>
              <a:rPr sz="1100" spc="55" dirty="0"/>
              <a:t>problem</a:t>
            </a:r>
            <a:r>
              <a:rPr sz="1100" spc="-60" dirty="0"/>
              <a:t> </a:t>
            </a:r>
            <a:r>
              <a:rPr sz="1100" spc="30" dirty="0"/>
              <a:t>with</a:t>
            </a:r>
            <a:r>
              <a:rPr sz="1100" spc="-60" dirty="0"/>
              <a:t> </a:t>
            </a:r>
            <a:r>
              <a:rPr sz="1100" spc="40" dirty="0"/>
              <a:t>your</a:t>
            </a:r>
            <a:r>
              <a:rPr sz="1100" spc="-60" dirty="0"/>
              <a:t> </a:t>
            </a:r>
            <a:r>
              <a:rPr sz="1100" spc="25" dirty="0"/>
              <a:t>application,</a:t>
            </a:r>
            <a:r>
              <a:rPr sz="1100" spc="-55" dirty="0"/>
              <a:t> </a:t>
            </a:r>
            <a:r>
              <a:rPr sz="1100" spc="35" dirty="0"/>
              <a:t>the</a:t>
            </a:r>
            <a:r>
              <a:rPr sz="1100" spc="-55" dirty="0"/>
              <a:t> </a:t>
            </a:r>
            <a:r>
              <a:rPr sz="1100" spc="-10" dirty="0"/>
              <a:t>USCIS</a:t>
            </a:r>
            <a:r>
              <a:rPr sz="1100" spc="-60" dirty="0"/>
              <a:t> </a:t>
            </a:r>
            <a:r>
              <a:rPr sz="1100" spc="40" dirty="0"/>
              <a:t>may</a:t>
            </a:r>
            <a:r>
              <a:rPr sz="1100" spc="-55" dirty="0"/>
              <a:t> </a:t>
            </a:r>
            <a:r>
              <a:rPr sz="1100" spc="45" dirty="0"/>
              <a:t>send</a:t>
            </a:r>
            <a:r>
              <a:rPr sz="1100" spc="-55" dirty="0"/>
              <a:t> </a:t>
            </a:r>
            <a:r>
              <a:rPr sz="1100" spc="40" dirty="0"/>
              <a:t>you</a:t>
            </a:r>
            <a:r>
              <a:rPr sz="1100" spc="-60" dirty="0"/>
              <a:t> </a:t>
            </a:r>
            <a:r>
              <a:rPr sz="1100" spc="30" dirty="0"/>
              <a:t>a</a:t>
            </a:r>
            <a:r>
              <a:rPr sz="1100" spc="-55" dirty="0"/>
              <a:t> </a:t>
            </a:r>
            <a:r>
              <a:rPr sz="1100" spc="30" dirty="0"/>
              <a:t>notice</a:t>
            </a:r>
            <a:r>
              <a:rPr sz="1100" spc="-60" dirty="0"/>
              <a:t> </a:t>
            </a:r>
            <a:r>
              <a:rPr sz="1100" spc="30" dirty="0"/>
              <a:t>by</a:t>
            </a:r>
            <a:r>
              <a:rPr sz="1100" spc="-60" dirty="0"/>
              <a:t> </a:t>
            </a:r>
            <a:r>
              <a:rPr sz="1100" spc="40" dirty="0"/>
              <a:t>mail</a:t>
            </a:r>
            <a:r>
              <a:rPr sz="1100" spc="-55" dirty="0"/>
              <a:t> </a:t>
            </a:r>
            <a:r>
              <a:rPr sz="1100" spc="30" dirty="0"/>
              <a:t>called</a:t>
            </a:r>
            <a:r>
              <a:rPr sz="1100" spc="-55" dirty="0"/>
              <a:t> </a:t>
            </a:r>
            <a:r>
              <a:rPr sz="1100" spc="30" dirty="0"/>
              <a:t>a</a:t>
            </a:r>
            <a:r>
              <a:rPr sz="1100" spc="-55" dirty="0"/>
              <a:t> </a:t>
            </a:r>
            <a:r>
              <a:rPr sz="1100" spc="20" dirty="0"/>
              <a:t>“Request</a:t>
            </a:r>
            <a:r>
              <a:rPr sz="1100" spc="-55" dirty="0"/>
              <a:t> </a:t>
            </a:r>
            <a:r>
              <a:rPr sz="1100" spc="40" dirty="0"/>
              <a:t>for</a:t>
            </a:r>
            <a:r>
              <a:rPr sz="1100" spc="-65" dirty="0"/>
              <a:t> </a:t>
            </a:r>
            <a:r>
              <a:rPr sz="1100" spc="25" dirty="0"/>
              <a:t>Evidence </a:t>
            </a:r>
            <a:r>
              <a:rPr sz="1100" spc="30" dirty="0"/>
              <a:t> </a:t>
            </a:r>
            <a:r>
              <a:rPr sz="1100" spc="-50" dirty="0"/>
              <a:t>(RFE).”</a:t>
            </a:r>
            <a:r>
              <a:rPr sz="1100" spc="-60" dirty="0"/>
              <a:t> </a:t>
            </a:r>
            <a:r>
              <a:rPr sz="1100" spc="45" dirty="0"/>
              <a:t>An</a:t>
            </a:r>
            <a:r>
              <a:rPr sz="1100" spc="-60" dirty="0"/>
              <a:t> </a:t>
            </a:r>
            <a:r>
              <a:rPr sz="1100" spc="-10" dirty="0"/>
              <a:t>RFE</a:t>
            </a:r>
            <a:r>
              <a:rPr sz="1100" spc="-55" dirty="0"/>
              <a:t> </a:t>
            </a:r>
            <a:r>
              <a:rPr sz="1100" spc="45" dirty="0"/>
              <a:t>does</a:t>
            </a:r>
            <a:r>
              <a:rPr sz="1100" spc="-60" dirty="0"/>
              <a:t> </a:t>
            </a:r>
            <a:r>
              <a:rPr sz="1100" spc="45" dirty="0"/>
              <a:t>not</a:t>
            </a:r>
            <a:r>
              <a:rPr sz="1100" spc="-60" dirty="0"/>
              <a:t> </a:t>
            </a:r>
            <a:r>
              <a:rPr sz="1100" spc="50" dirty="0"/>
              <a:t>mean</a:t>
            </a:r>
            <a:r>
              <a:rPr sz="1100" spc="-55" dirty="0"/>
              <a:t> </a:t>
            </a:r>
            <a:r>
              <a:rPr sz="1100" spc="30" dirty="0"/>
              <a:t>that</a:t>
            </a:r>
            <a:r>
              <a:rPr sz="1100" spc="-55" dirty="0"/>
              <a:t> </a:t>
            </a:r>
            <a:r>
              <a:rPr sz="1100" spc="40" dirty="0"/>
              <a:t>your</a:t>
            </a:r>
            <a:r>
              <a:rPr sz="1100" spc="-60" dirty="0"/>
              <a:t> </a:t>
            </a:r>
            <a:r>
              <a:rPr sz="1100" spc="35" dirty="0"/>
              <a:t>application</a:t>
            </a:r>
            <a:r>
              <a:rPr sz="1100" spc="-50" dirty="0"/>
              <a:t> </a:t>
            </a:r>
            <a:r>
              <a:rPr sz="1100" spc="40" dirty="0"/>
              <a:t>has</a:t>
            </a:r>
            <a:r>
              <a:rPr sz="1100" spc="-60" dirty="0"/>
              <a:t> </a:t>
            </a:r>
            <a:r>
              <a:rPr sz="1100" spc="45" dirty="0"/>
              <a:t>been</a:t>
            </a:r>
            <a:r>
              <a:rPr sz="1100" spc="-60" dirty="0"/>
              <a:t> </a:t>
            </a:r>
            <a:r>
              <a:rPr sz="1100" spc="15" dirty="0"/>
              <a:t>rejected.</a:t>
            </a:r>
            <a:r>
              <a:rPr sz="1100" spc="-55" dirty="0"/>
              <a:t> </a:t>
            </a:r>
            <a:r>
              <a:rPr sz="1100" spc="-45" dirty="0"/>
              <a:t>It</a:t>
            </a:r>
            <a:r>
              <a:rPr sz="1100" spc="-60" dirty="0"/>
              <a:t> </a:t>
            </a:r>
            <a:r>
              <a:rPr sz="1100" spc="35" dirty="0"/>
              <a:t>simply</a:t>
            </a:r>
            <a:r>
              <a:rPr sz="1100" spc="-55" dirty="0"/>
              <a:t> </a:t>
            </a:r>
            <a:r>
              <a:rPr sz="1100" spc="45" dirty="0"/>
              <a:t>means</a:t>
            </a:r>
            <a:r>
              <a:rPr sz="1100" spc="-55" dirty="0"/>
              <a:t> </a:t>
            </a:r>
            <a:r>
              <a:rPr sz="1100" spc="30" dirty="0"/>
              <a:t>that</a:t>
            </a:r>
            <a:r>
              <a:rPr sz="1100" spc="-50" dirty="0"/>
              <a:t> </a:t>
            </a:r>
            <a:r>
              <a:rPr sz="1100" spc="40" dirty="0"/>
              <a:t>you</a:t>
            </a:r>
            <a:r>
              <a:rPr sz="1100" spc="-60" dirty="0"/>
              <a:t> </a:t>
            </a:r>
            <a:r>
              <a:rPr sz="1100" spc="45" dirty="0"/>
              <a:t>need</a:t>
            </a:r>
            <a:r>
              <a:rPr sz="1100" spc="-60" dirty="0"/>
              <a:t> </a:t>
            </a:r>
            <a:r>
              <a:rPr sz="1100" spc="40" dirty="0"/>
              <a:t>to</a:t>
            </a:r>
            <a:r>
              <a:rPr sz="1100" spc="-55" dirty="0"/>
              <a:t> </a:t>
            </a:r>
            <a:r>
              <a:rPr sz="1100" spc="45" dirty="0"/>
              <a:t>send</a:t>
            </a:r>
            <a:r>
              <a:rPr sz="1100" spc="-55" dirty="0"/>
              <a:t> </a:t>
            </a:r>
            <a:r>
              <a:rPr sz="1100" spc="40" dirty="0"/>
              <a:t>in</a:t>
            </a:r>
            <a:r>
              <a:rPr sz="1100" spc="-60" dirty="0"/>
              <a:t> </a:t>
            </a:r>
            <a:r>
              <a:rPr sz="1100" spc="35" dirty="0"/>
              <a:t>additional </a:t>
            </a:r>
            <a:r>
              <a:rPr sz="1100" spc="40" dirty="0"/>
              <a:t> </a:t>
            </a:r>
            <a:r>
              <a:rPr sz="1100" spc="45" dirty="0"/>
              <a:t>documents</a:t>
            </a:r>
            <a:r>
              <a:rPr sz="1100" spc="-65" dirty="0"/>
              <a:t> </a:t>
            </a:r>
            <a:r>
              <a:rPr sz="1100" spc="40" dirty="0"/>
              <a:t>before</a:t>
            </a:r>
            <a:r>
              <a:rPr sz="1100" spc="-65" dirty="0"/>
              <a:t> </a:t>
            </a:r>
            <a:r>
              <a:rPr sz="1100" spc="40" dirty="0"/>
              <a:t>your</a:t>
            </a:r>
            <a:r>
              <a:rPr sz="1100" spc="-60" dirty="0"/>
              <a:t> </a:t>
            </a:r>
            <a:r>
              <a:rPr sz="1100" spc="25" dirty="0"/>
              <a:t>EAD</a:t>
            </a:r>
            <a:r>
              <a:rPr sz="1100" spc="-60" dirty="0"/>
              <a:t> </a:t>
            </a:r>
            <a:r>
              <a:rPr sz="1100" spc="30" dirty="0"/>
              <a:t>can</a:t>
            </a:r>
            <a:r>
              <a:rPr sz="1100" spc="-55" dirty="0"/>
              <a:t> </a:t>
            </a:r>
            <a:r>
              <a:rPr sz="1100" spc="45" dirty="0"/>
              <a:t>be</a:t>
            </a:r>
            <a:r>
              <a:rPr sz="1100" spc="-65" dirty="0"/>
              <a:t> </a:t>
            </a:r>
            <a:r>
              <a:rPr sz="1100" spc="25" dirty="0"/>
              <a:t>issued.</a:t>
            </a:r>
            <a:r>
              <a:rPr sz="1100" spc="-60" dirty="0"/>
              <a:t> </a:t>
            </a:r>
            <a:r>
              <a:rPr sz="1100" spc="25" dirty="0"/>
              <a:t>Getting</a:t>
            </a:r>
            <a:r>
              <a:rPr sz="1100" spc="-60" dirty="0"/>
              <a:t> </a:t>
            </a:r>
            <a:r>
              <a:rPr sz="1100" spc="45" dirty="0"/>
              <a:t>an</a:t>
            </a:r>
            <a:r>
              <a:rPr sz="1100" spc="-55" dirty="0"/>
              <a:t> </a:t>
            </a:r>
            <a:r>
              <a:rPr sz="1100" spc="-10" dirty="0"/>
              <a:t>RFE</a:t>
            </a:r>
            <a:r>
              <a:rPr sz="1100" spc="-60" dirty="0"/>
              <a:t> </a:t>
            </a:r>
            <a:r>
              <a:rPr sz="1100" spc="25" dirty="0"/>
              <a:t>will</a:t>
            </a:r>
            <a:r>
              <a:rPr sz="1100" spc="-60" dirty="0"/>
              <a:t> </a:t>
            </a:r>
            <a:r>
              <a:rPr sz="1100" spc="30" dirty="0"/>
              <a:t>delay</a:t>
            </a:r>
            <a:r>
              <a:rPr sz="1100" spc="-65" dirty="0"/>
              <a:t> </a:t>
            </a:r>
            <a:r>
              <a:rPr sz="1100" spc="35" dirty="0"/>
              <a:t>the</a:t>
            </a:r>
            <a:r>
              <a:rPr sz="1100" spc="-55" dirty="0"/>
              <a:t> </a:t>
            </a:r>
            <a:r>
              <a:rPr sz="1100" spc="35" dirty="0"/>
              <a:t>process</a:t>
            </a:r>
            <a:r>
              <a:rPr sz="1100" spc="-65" dirty="0"/>
              <a:t> </a:t>
            </a:r>
            <a:r>
              <a:rPr sz="1100" spc="40" dirty="0"/>
              <a:t>of</a:t>
            </a:r>
            <a:r>
              <a:rPr sz="1100" spc="-55" dirty="0"/>
              <a:t> </a:t>
            </a:r>
            <a:r>
              <a:rPr sz="1100" spc="40" dirty="0"/>
              <a:t>your</a:t>
            </a:r>
            <a:r>
              <a:rPr sz="1100" spc="-65" dirty="0"/>
              <a:t> </a:t>
            </a:r>
            <a:r>
              <a:rPr sz="1100" spc="25" dirty="0"/>
              <a:t>application.</a:t>
            </a:r>
            <a:endParaRPr sz="1200" dirty="0"/>
          </a:p>
          <a:p>
            <a:pPr marL="69850">
              <a:lnSpc>
                <a:spcPct val="100000"/>
              </a:lnSpc>
              <a:spcBef>
                <a:spcPts val="50"/>
              </a:spcBef>
              <a:buChar char="➢"/>
            </a:pPr>
            <a:endParaRPr sz="1200" dirty="0"/>
          </a:p>
          <a:p>
            <a:pPr marL="454025" marR="609600" indent="-371475">
              <a:lnSpc>
                <a:spcPct val="113599"/>
              </a:lnSpc>
              <a:spcBef>
                <a:spcPts val="5"/>
              </a:spcBef>
              <a:buFont typeface="MS PGothic"/>
              <a:buChar char="➢"/>
              <a:tabLst>
                <a:tab pos="453390" algn="l"/>
                <a:tab pos="454025" algn="l"/>
              </a:tabLst>
            </a:pPr>
            <a:r>
              <a:rPr sz="1100" b="1" spc="15" dirty="0">
                <a:latin typeface="Arial"/>
                <a:cs typeface="Arial"/>
              </a:rPr>
              <a:t>Denial:</a:t>
            </a:r>
            <a:r>
              <a:rPr sz="1100" b="1" spc="-15" dirty="0">
                <a:latin typeface="Arial"/>
                <a:cs typeface="Arial"/>
              </a:rPr>
              <a:t> </a:t>
            </a:r>
            <a:r>
              <a:rPr sz="1100" spc="35" dirty="0"/>
              <a:t>A</a:t>
            </a:r>
            <a:r>
              <a:rPr sz="1100" spc="-55" dirty="0"/>
              <a:t> </a:t>
            </a:r>
            <a:r>
              <a:rPr sz="1100" spc="35" dirty="0"/>
              <a:t>denial</a:t>
            </a:r>
            <a:r>
              <a:rPr sz="1100" spc="-55" dirty="0"/>
              <a:t> </a:t>
            </a:r>
            <a:r>
              <a:rPr sz="1100" spc="40" dirty="0"/>
              <a:t>occurs</a:t>
            </a:r>
            <a:r>
              <a:rPr sz="1100" spc="-55" dirty="0"/>
              <a:t> </a:t>
            </a:r>
            <a:r>
              <a:rPr sz="1100" spc="45" dirty="0"/>
              <a:t>when</a:t>
            </a:r>
            <a:r>
              <a:rPr sz="1100" spc="-55" dirty="0"/>
              <a:t> </a:t>
            </a:r>
            <a:r>
              <a:rPr sz="1100" spc="40" dirty="0"/>
              <a:t>your</a:t>
            </a:r>
            <a:r>
              <a:rPr sz="1100" spc="-55" dirty="0"/>
              <a:t> </a:t>
            </a:r>
            <a:r>
              <a:rPr sz="1100" spc="30" dirty="0"/>
              <a:t>OPT</a:t>
            </a:r>
            <a:r>
              <a:rPr sz="1100" spc="-60" dirty="0"/>
              <a:t> </a:t>
            </a:r>
            <a:r>
              <a:rPr sz="1100" spc="35" dirty="0"/>
              <a:t>application</a:t>
            </a:r>
            <a:r>
              <a:rPr sz="1100" spc="-50" dirty="0"/>
              <a:t> </a:t>
            </a:r>
            <a:r>
              <a:rPr sz="1100" spc="25" dirty="0"/>
              <a:t>is</a:t>
            </a:r>
            <a:r>
              <a:rPr sz="1100" spc="-55" dirty="0"/>
              <a:t> </a:t>
            </a:r>
            <a:r>
              <a:rPr sz="1100" spc="30" dirty="0"/>
              <a:t>sent</a:t>
            </a:r>
            <a:r>
              <a:rPr sz="1100" spc="-55" dirty="0"/>
              <a:t> </a:t>
            </a:r>
            <a:r>
              <a:rPr sz="1100" spc="40" dirty="0"/>
              <a:t>to</a:t>
            </a:r>
            <a:r>
              <a:rPr sz="1100" spc="-50" dirty="0"/>
              <a:t> </a:t>
            </a:r>
            <a:r>
              <a:rPr sz="1100" spc="30" dirty="0"/>
              <a:t>a</a:t>
            </a:r>
            <a:r>
              <a:rPr sz="1100" spc="-50" dirty="0"/>
              <a:t> </a:t>
            </a:r>
            <a:r>
              <a:rPr sz="1100" spc="15" dirty="0"/>
              <a:t>Service</a:t>
            </a:r>
            <a:r>
              <a:rPr sz="1100" spc="-60" dirty="0"/>
              <a:t> </a:t>
            </a:r>
            <a:r>
              <a:rPr sz="1100" spc="35" dirty="0"/>
              <a:t>Center</a:t>
            </a:r>
            <a:r>
              <a:rPr sz="1100" spc="-55" dirty="0"/>
              <a:t> </a:t>
            </a:r>
            <a:r>
              <a:rPr sz="1100" spc="40" dirty="0"/>
              <a:t>for</a:t>
            </a:r>
            <a:r>
              <a:rPr sz="1100" spc="-55" dirty="0"/>
              <a:t> </a:t>
            </a:r>
            <a:r>
              <a:rPr sz="1100" spc="30" dirty="0"/>
              <a:t>processing</a:t>
            </a:r>
            <a:r>
              <a:rPr sz="1100" spc="-60" dirty="0"/>
              <a:t> </a:t>
            </a:r>
            <a:r>
              <a:rPr sz="1100" spc="50" dirty="0"/>
              <a:t>and</a:t>
            </a:r>
            <a:r>
              <a:rPr sz="1100" spc="-50" dirty="0"/>
              <a:t> </a:t>
            </a:r>
            <a:r>
              <a:rPr sz="1100" spc="35" dirty="0"/>
              <a:t>the</a:t>
            </a:r>
            <a:r>
              <a:rPr sz="1100" spc="-50" dirty="0"/>
              <a:t> </a:t>
            </a:r>
            <a:r>
              <a:rPr sz="1100" spc="30" dirty="0"/>
              <a:t>adjudicator </a:t>
            </a:r>
            <a:r>
              <a:rPr sz="1100" spc="-330" dirty="0"/>
              <a:t> </a:t>
            </a:r>
            <a:r>
              <a:rPr sz="1100" spc="30" dirty="0"/>
              <a:t>discovers</a:t>
            </a:r>
            <a:r>
              <a:rPr sz="1100" spc="-65" dirty="0"/>
              <a:t> </a:t>
            </a:r>
            <a:r>
              <a:rPr sz="1100" spc="30" dirty="0"/>
              <a:t>that</a:t>
            </a:r>
            <a:r>
              <a:rPr sz="1100" spc="-60" dirty="0"/>
              <a:t> </a:t>
            </a:r>
            <a:r>
              <a:rPr sz="1100" spc="40" dirty="0"/>
              <a:t>you</a:t>
            </a:r>
            <a:r>
              <a:rPr sz="1100" spc="-60" dirty="0"/>
              <a:t> </a:t>
            </a:r>
            <a:r>
              <a:rPr sz="1100" spc="35" dirty="0"/>
              <a:t>are</a:t>
            </a:r>
            <a:r>
              <a:rPr sz="1100" spc="-60" dirty="0"/>
              <a:t> </a:t>
            </a:r>
            <a:r>
              <a:rPr sz="1100" spc="25" dirty="0"/>
              <a:t>ineligible</a:t>
            </a:r>
            <a:r>
              <a:rPr sz="1100" spc="-65" dirty="0"/>
              <a:t> </a:t>
            </a:r>
            <a:r>
              <a:rPr sz="1100" spc="40" dirty="0"/>
              <a:t>for</a:t>
            </a:r>
            <a:r>
              <a:rPr sz="1100" spc="-60" dirty="0"/>
              <a:t> </a:t>
            </a:r>
            <a:r>
              <a:rPr sz="1100" spc="10" dirty="0"/>
              <a:t>OPT.</a:t>
            </a:r>
            <a:r>
              <a:rPr sz="1100" spc="-65" dirty="0"/>
              <a:t> </a:t>
            </a:r>
            <a:r>
              <a:rPr sz="1100" spc="-10" dirty="0"/>
              <a:t>USCIS</a:t>
            </a:r>
            <a:r>
              <a:rPr sz="1100" spc="-60" dirty="0"/>
              <a:t> </a:t>
            </a:r>
            <a:r>
              <a:rPr sz="1100" spc="25" dirty="0"/>
              <a:t>will</a:t>
            </a:r>
            <a:r>
              <a:rPr sz="1100" spc="-60" dirty="0"/>
              <a:t> </a:t>
            </a:r>
            <a:r>
              <a:rPr sz="1100" spc="35" dirty="0"/>
              <a:t>process</a:t>
            </a:r>
            <a:r>
              <a:rPr sz="1100" spc="-65" dirty="0"/>
              <a:t> </a:t>
            </a:r>
            <a:r>
              <a:rPr sz="1100" spc="40" dirty="0"/>
              <a:t>your</a:t>
            </a:r>
            <a:r>
              <a:rPr sz="1100" spc="-65" dirty="0"/>
              <a:t> </a:t>
            </a:r>
            <a:r>
              <a:rPr sz="1100" spc="40" dirty="0"/>
              <a:t>payment</a:t>
            </a:r>
            <a:r>
              <a:rPr sz="1100" spc="-60" dirty="0"/>
              <a:t> </a:t>
            </a:r>
            <a:r>
              <a:rPr sz="1100" spc="40" dirty="0"/>
              <a:t>for</a:t>
            </a:r>
            <a:r>
              <a:rPr sz="1100" spc="-65" dirty="0"/>
              <a:t> </a:t>
            </a:r>
            <a:r>
              <a:rPr sz="1100" spc="30" dirty="0"/>
              <a:t>a</a:t>
            </a:r>
            <a:r>
              <a:rPr sz="1100" spc="-60" dirty="0"/>
              <a:t> </a:t>
            </a:r>
            <a:r>
              <a:rPr sz="1100" spc="25" dirty="0"/>
              <a:t>denial.</a:t>
            </a:r>
            <a:endParaRPr sz="1100" dirty="0">
              <a:latin typeface="Arial"/>
              <a:cs typeface="Arial"/>
            </a:endParaRPr>
          </a:p>
          <a:p>
            <a:pPr marL="69850">
              <a:lnSpc>
                <a:spcPct val="100000"/>
              </a:lnSpc>
              <a:spcBef>
                <a:spcPts val="50"/>
              </a:spcBef>
              <a:buChar char="➢"/>
            </a:pPr>
            <a:endParaRPr sz="1200" dirty="0"/>
          </a:p>
          <a:p>
            <a:pPr marL="454025" marR="22225" indent="-371475">
              <a:lnSpc>
                <a:spcPct val="113599"/>
              </a:lnSpc>
              <a:buFont typeface="MS PGothic"/>
              <a:buChar char="➢"/>
              <a:tabLst>
                <a:tab pos="453390" algn="l"/>
                <a:tab pos="454025" algn="l"/>
              </a:tabLst>
            </a:pPr>
            <a:r>
              <a:rPr sz="1100" spc="-45" dirty="0">
                <a:solidFill>
                  <a:srgbClr val="F46600"/>
                </a:solidFill>
              </a:rPr>
              <a:t>It</a:t>
            </a:r>
            <a:r>
              <a:rPr sz="1100" spc="-60" dirty="0">
                <a:solidFill>
                  <a:srgbClr val="F46600"/>
                </a:solidFill>
              </a:rPr>
              <a:t> </a:t>
            </a:r>
            <a:r>
              <a:rPr sz="1100" spc="25" dirty="0">
                <a:solidFill>
                  <a:srgbClr val="F46600"/>
                </a:solidFill>
              </a:rPr>
              <a:t>is</a:t>
            </a:r>
            <a:r>
              <a:rPr sz="1100" spc="-60" dirty="0">
                <a:solidFill>
                  <a:srgbClr val="F46600"/>
                </a:solidFill>
              </a:rPr>
              <a:t> </a:t>
            </a:r>
            <a:r>
              <a:rPr sz="1100" spc="20" dirty="0">
                <a:solidFill>
                  <a:srgbClr val="F46600"/>
                </a:solidFill>
              </a:rPr>
              <a:t>at</a:t>
            </a:r>
            <a:r>
              <a:rPr sz="1100" spc="-50" dirty="0">
                <a:solidFill>
                  <a:srgbClr val="F46600"/>
                </a:solidFill>
              </a:rPr>
              <a:t> </a:t>
            </a:r>
            <a:r>
              <a:rPr sz="1100" spc="-10" dirty="0">
                <a:solidFill>
                  <a:srgbClr val="F46600"/>
                </a:solidFill>
              </a:rPr>
              <a:t>USCIS’s</a:t>
            </a:r>
            <a:r>
              <a:rPr sz="1100" spc="-55" dirty="0">
                <a:solidFill>
                  <a:srgbClr val="F46600"/>
                </a:solidFill>
              </a:rPr>
              <a:t> </a:t>
            </a:r>
            <a:r>
              <a:rPr sz="1100" spc="35" dirty="0">
                <a:solidFill>
                  <a:srgbClr val="F46600"/>
                </a:solidFill>
              </a:rPr>
              <a:t>discretion</a:t>
            </a:r>
            <a:r>
              <a:rPr sz="1100" spc="-55" dirty="0">
                <a:solidFill>
                  <a:srgbClr val="F46600"/>
                </a:solidFill>
              </a:rPr>
              <a:t> </a:t>
            </a:r>
            <a:r>
              <a:rPr sz="1100" spc="40" dirty="0">
                <a:solidFill>
                  <a:srgbClr val="F46600"/>
                </a:solidFill>
              </a:rPr>
              <a:t>to</a:t>
            </a:r>
            <a:r>
              <a:rPr sz="1100" spc="-55" dirty="0">
                <a:solidFill>
                  <a:srgbClr val="F46600"/>
                </a:solidFill>
              </a:rPr>
              <a:t> </a:t>
            </a:r>
            <a:r>
              <a:rPr sz="1100" spc="30" dirty="0">
                <a:solidFill>
                  <a:srgbClr val="F46600"/>
                </a:solidFill>
              </a:rPr>
              <a:t>issue</a:t>
            </a:r>
            <a:r>
              <a:rPr sz="1100" spc="-55" dirty="0">
                <a:solidFill>
                  <a:srgbClr val="F46600"/>
                </a:solidFill>
              </a:rPr>
              <a:t> </a:t>
            </a:r>
            <a:r>
              <a:rPr sz="1100" spc="35" dirty="0">
                <a:solidFill>
                  <a:srgbClr val="F46600"/>
                </a:solidFill>
              </a:rPr>
              <a:t>the</a:t>
            </a:r>
            <a:r>
              <a:rPr sz="1100" spc="-55" dirty="0">
                <a:solidFill>
                  <a:srgbClr val="F46600"/>
                </a:solidFill>
              </a:rPr>
              <a:t> </a:t>
            </a:r>
            <a:r>
              <a:rPr sz="1100" spc="35" dirty="0">
                <a:solidFill>
                  <a:srgbClr val="F46600"/>
                </a:solidFill>
              </a:rPr>
              <a:t>student</a:t>
            </a:r>
            <a:r>
              <a:rPr sz="1100" spc="-50" dirty="0">
                <a:solidFill>
                  <a:srgbClr val="F46600"/>
                </a:solidFill>
              </a:rPr>
              <a:t> </a:t>
            </a:r>
            <a:r>
              <a:rPr sz="1100" spc="45" dirty="0">
                <a:solidFill>
                  <a:srgbClr val="F46600"/>
                </a:solidFill>
              </a:rPr>
              <a:t>an</a:t>
            </a:r>
            <a:r>
              <a:rPr sz="1100" spc="-50" dirty="0">
                <a:solidFill>
                  <a:srgbClr val="F46600"/>
                </a:solidFill>
              </a:rPr>
              <a:t> </a:t>
            </a:r>
            <a:r>
              <a:rPr sz="1100" spc="-20" dirty="0">
                <a:solidFill>
                  <a:srgbClr val="F46600"/>
                </a:solidFill>
              </a:rPr>
              <a:t>RFE.</a:t>
            </a:r>
            <a:r>
              <a:rPr sz="1100" spc="-55" dirty="0">
                <a:solidFill>
                  <a:srgbClr val="F46600"/>
                </a:solidFill>
              </a:rPr>
              <a:t> </a:t>
            </a:r>
            <a:r>
              <a:rPr sz="1100" spc="15" dirty="0">
                <a:solidFill>
                  <a:srgbClr val="F46600"/>
                </a:solidFill>
              </a:rPr>
              <a:t>The</a:t>
            </a:r>
            <a:r>
              <a:rPr sz="1100" spc="-50" dirty="0">
                <a:solidFill>
                  <a:srgbClr val="F46600"/>
                </a:solidFill>
              </a:rPr>
              <a:t> </a:t>
            </a:r>
            <a:r>
              <a:rPr sz="1100" spc="30" dirty="0">
                <a:solidFill>
                  <a:srgbClr val="F46600"/>
                </a:solidFill>
              </a:rPr>
              <a:t>adjudicator</a:t>
            </a:r>
            <a:r>
              <a:rPr sz="1100" spc="-55" dirty="0">
                <a:solidFill>
                  <a:srgbClr val="F46600"/>
                </a:solidFill>
              </a:rPr>
              <a:t> </a:t>
            </a:r>
            <a:r>
              <a:rPr sz="1100" spc="40" dirty="0">
                <a:solidFill>
                  <a:srgbClr val="F46600"/>
                </a:solidFill>
              </a:rPr>
              <a:t>may</a:t>
            </a:r>
            <a:r>
              <a:rPr sz="1100" spc="-50" dirty="0">
                <a:solidFill>
                  <a:srgbClr val="F46600"/>
                </a:solidFill>
              </a:rPr>
              <a:t> </a:t>
            </a:r>
            <a:r>
              <a:rPr sz="1100" spc="35" dirty="0">
                <a:solidFill>
                  <a:srgbClr val="F46600"/>
                </a:solidFill>
              </a:rPr>
              <a:t>either</a:t>
            </a:r>
            <a:r>
              <a:rPr sz="1100" spc="-55" dirty="0">
                <a:solidFill>
                  <a:srgbClr val="F46600"/>
                </a:solidFill>
              </a:rPr>
              <a:t> </a:t>
            </a:r>
            <a:r>
              <a:rPr sz="1100" spc="30" dirty="0">
                <a:solidFill>
                  <a:srgbClr val="F46600"/>
                </a:solidFill>
              </a:rPr>
              <a:t>issue</a:t>
            </a:r>
            <a:r>
              <a:rPr sz="1100" spc="-55" dirty="0">
                <a:solidFill>
                  <a:srgbClr val="F46600"/>
                </a:solidFill>
              </a:rPr>
              <a:t> </a:t>
            </a:r>
            <a:r>
              <a:rPr sz="1100" spc="50" dirty="0">
                <a:solidFill>
                  <a:srgbClr val="F46600"/>
                </a:solidFill>
              </a:rPr>
              <a:t>and</a:t>
            </a:r>
            <a:r>
              <a:rPr sz="1100" spc="-55" dirty="0">
                <a:solidFill>
                  <a:srgbClr val="F46600"/>
                </a:solidFill>
              </a:rPr>
              <a:t> </a:t>
            </a:r>
            <a:r>
              <a:rPr sz="1100" spc="-10" dirty="0">
                <a:solidFill>
                  <a:srgbClr val="F46600"/>
                </a:solidFill>
              </a:rPr>
              <a:t>RFE</a:t>
            </a:r>
            <a:r>
              <a:rPr sz="1100" spc="-50" dirty="0">
                <a:solidFill>
                  <a:srgbClr val="F46600"/>
                </a:solidFill>
              </a:rPr>
              <a:t> </a:t>
            </a:r>
            <a:r>
              <a:rPr sz="1100" spc="55" dirty="0">
                <a:solidFill>
                  <a:srgbClr val="F46600"/>
                </a:solidFill>
              </a:rPr>
              <a:t>or</a:t>
            </a:r>
            <a:r>
              <a:rPr sz="1100" spc="-55" dirty="0">
                <a:solidFill>
                  <a:srgbClr val="F46600"/>
                </a:solidFill>
              </a:rPr>
              <a:t> </a:t>
            </a:r>
            <a:r>
              <a:rPr sz="1100" spc="35" dirty="0">
                <a:solidFill>
                  <a:srgbClr val="F46600"/>
                </a:solidFill>
              </a:rPr>
              <a:t>deny</a:t>
            </a:r>
            <a:r>
              <a:rPr sz="1100" spc="-55" dirty="0">
                <a:solidFill>
                  <a:srgbClr val="F46600"/>
                </a:solidFill>
              </a:rPr>
              <a:t> </a:t>
            </a:r>
            <a:r>
              <a:rPr sz="1100" spc="40" dirty="0">
                <a:solidFill>
                  <a:srgbClr val="F46600"/>
                </a:solidFill>
              </a:rPr>
              <a:t>your</a:t>
            </a:r>
            <a:r>
              <a:rPr sz="1100" spc="-60" dirty="0">
                <a:solidFill>
                  <a:srgbClr val="F46600"/>
                </a:solidFill>
              </a:rPr>
              <a:t> </a:t>
            </a:r>
            <a:r>
              <a:rPr sz="1100" spc="35" dirty="0">
                <a:solidFill>
                  <a:srgbClr val="F46600"/>
                </a:solidFill>
              </a:rPr>
              <a:t>application</a:t>
            </a:r>
            <a:r>
              <a:rPr sz="1100" spc="-50" dirty="0">
                <a:solidFill>
                  <a:srgbClr val="F46600"/>
                </a:solidFill>
              </a:rPr>
              <a:t> </a:t>
            </a:r>
            <a:r>
              <a:rPr sz="1100" spc="15" dirty="0">
                <a:solidFill>
                  <a:srgbClr val="F46600"/>
                </a:solidFill>
              </a:rPr>
              <a:t>if </a:t>
            </a:r>
            <a:r>
              <a:rPr sz="1100" spc="20" dirty="0">
                <a:solidFill>
                  <a:srgbClr val="F46600"/>
                </a:solidFill>
              </a:rPr>
              <a:t> </a:t>
            </a:r>
            <a:r>
              <a:rPr sz="1100" spc="35" dirty="0">
                <a:solidFill>
                  <a:srgbClr val="F46600"/>
                </a:solidFill>
              </a:rPr>
              <a:t>there</a:t>
            </a:r>
            <a:r>
              <a:rPr sz="1100" spc="-65" dirty="0">
                <a:solidFill>
                  <a:srgbClr val="F46600"/>
                </a:solidFill>
              </a:rPr>
              <a:t> </a:t>
            </a:r>
            <a:r>
              <a:rPr sz="1100" spc="35" dirty="0">
                <a:solidFill>
                  <a:srgbClr val="F46600"/>
                </a:solidFill>
              </a:rPr>
              <a:t>are</a:t>
            </a:r>
            <a:r>
              <a:rPr sz="1100" spc="-60" dirty="0">
                <a:solidFill>
                  <a:srgbClr val="F46600"/>
                </a:solidFill>
              </a:rPr>
              <a:t> </a:t>
            </a:r>
            <a:r>
              <a:rPr sz="1100" spc="45" dirty="0">
                <a:solidFill>
                  <a:srgbClr val="F46600"/>
                </a:solidFill>
              </a:rPr>
              <a:t>errors</a:t>
            </a:r>
            <a:r>
              <a:rPr sz="1100" spc="-60" dirty="0">
                <a:solidFill>
                  <a:srgbClr val="F46600"/>
                </a:solidFill>
              </a:rPr>
              <a:t> </a:t>
            </a:r>
            <a:r>
              <a:rPr sz="1100" spc="55" dirty="0">
                <a:solidFill>
                  <a:srgbClr val="F46600"/>
                </a:solidFill>
              </a:rPr>
              <a:t>or</a:t>
            </a:r>
            <a:r>
              <a:rPr sz="1100" spc="-60" dirty="0">
                <a:solidFill>
                  <a:srgbClr val="F46600"/>
                </a:solidFill>
              </a:rPr>
              <a:t> </a:t>
            </a:r>
            <a:r>
              <a:rPr sz="1100" spc="35" dirty="0">
                <a:solidFill>
                  <a:srgbClr val="F46600"/>
                </a:solidFill>
              </a:rPr>
              <a:t>missing</a:t>
            </a:r>
            <a:r>
              <a:rPr sz="1100" spc="-60" dirty="0">
                <a:solidFill>
                  <a:srgbClr val="F46600"/>
                </a:solidFill>
              </a:rPr>
              <a:t> </a:t>
            </a:r>
            <a:r>
              <a:rPr sz="1100" spc="35" dirty="0">
                <a:solidFill>
                  <a:srgbClr val="F46600"/>
                </a:solidFill>
              </a:rPr>
              <a:t>information.</a:t>
            </a:r>
            <a:endParaRPr sz="1100" dirty="0"/>
          </a:p>
          <a:p>
            <a:pPr marL="69850">
              <a:lnSpc>
                <a:spcPct val="100000"/>
              </a:lnSpc>
              <a:spcBef>
                <a:spcPts val="50"/>
              </a:spcBef>
              <a:buChar char="➢"/>
            </a:pPr>
            <a:endParaRPr sz="1200" dirty="0"/>
          </a:p>
          <a:p>
            <a:pPr marL="454025" marR="161290" indent="-371475">
              <a:lnSpc>
                <a:spcPct val="113599"/>
              </a:lnSpc>
              <a:buFont typeface="MS PGothic"/>
              <a:buChar char="➢"/>
              <a:tabLst>
                <a:tab pos="453390" algn="l"/>
                <a:tab pos="454025" algn="l"/>
              </a:tabLst>
            </a:pPr>
            <a:r>
              <a:rPr sz="1100" spc="-45" dirty="0"/>
              <a:t>If</a:t>
            </a:r>
            <a:r>
              <a:rPr sz="1100" spc="-60" dirty="0"/>
              <a:t> </a:t>
            </a:r>
            <a:r>
              <a:rPr sz="1100" spc="40" dirty="0"/>
              <a:t>you</a:t>
            </a:r>
            <a:r>
              <a:rPr sz="1100" spc="-55" dirty="0"/>
              <a:t> </a:t>
            </a:r>
            <a:r>
              <a:rPr sz="1100" spc="25" dirty="0"/>
              <a:t>receive</a:t>
            </a:r>
            <a:r>
              <a:rPr sz="1100" spc="-50" dirty="0"/>
              <a:t> </a:t>
            </a:r>
            <a:r>
              <a:rPr sz="1100" spc="45" dirty="0"/>
              <a:t>an</a:t>
            </a:r>
            <a:r>
              <a:rPr sz="1100" spc="-50" dirty="0"/>
              <a:t> </a:t>
            </a:r>
            <a:r>
              <a:rPr sz="1100" spc="-25" dirty="0"/>
              <a:t>RFE,</a:t>
            </a:r>
            <a:r>
              <a:rPr sz="1100" spc="-50" dirty="0"/>
              <a:t> </a:t>
            </a:r>
            <a:r>
              <a:rPr sz="1100" spc="15" dirty="0"/>
              <a:t>rejection,</a:t>
            </a:r>
            <a:r>
              <a:rPr sz="1100" spc="-50" dirty="0"/>
              <a:t> </a:t>
            </a:r>
            <a:r>
              <a:rPr sz="1100" spc="55" dirty="0"/>
              <a:t>or</a:t>
            </a:r>
            <a:r>
              <a:rPr sz="1100" spc="-50" dirty="0"/>
              <a:t> </a:t>
            </a:r>
            <a:r>
              <a:rPr sz="1100" spc="20" dirty="0"/>
              <a:t>denial,</a:t>
            </a:r>
            <a:r>
              <a:rPr sz="1100" spc="-55" dirty="0"/>
              <a:t> </a:t>
            </a:r>
            <a:r>
              <a:rPr sz="1100" spc="25" dirty="0"/>
              <a:t>contact</a:t>
            </a:r>
            <a:r>
              <a:rPr sz="1100" spc="-50" dirty="0"/>
              <a:t> </a:t>
            </a:r>
            <a:r>
              <a:rPr sz="1100" spc="25" dirty="0"/>
              <a:t>International</a:t>
            </a:r>
            <a:r>
              <a:rPr sz="1100" spc="-55" dirty="0"/>
              <a:t> </a:t>
            </a:r>
            <a:r>
              <a:rPr sz="1100" spc="20" dirty="0"/>
              <a:t>Services</a:t>
            </a:r>
            <a:r>
              <a:rPr sz="1100" spc="-55" dirty="0"/>
              <a:t> </a:t>
            </a:r>
            <a:r>
              <a:rPr sz="1100" spc="35" dirty="0"/>
              <a:t>immediately</a:t>
            </a:r>
            <a:r>
              <a:rPr sz="1100" spc="-55" dirty="0"/>
              <a:t> </a:t>
            </a:r>
            <a:r>
              <a:rPr sz="1100" spc="40" dirty="0"/>
              <a:t>to</a:t>
            </a:r>
            <a:r>
              <a:rPr sz="1100" spc="-50" dirty="0"/>
              <a:t> </a:t>
            </a:r>
            <a:r>
              <a:rPr sz="1100" spc="40" dirty="0"/>
              <a:t>determine</a:t>
            </a:r>
            <a:r>
              <a:rPr sz="1100" spc="-55" dirty="0"/>
              <a:t> </a:t>
            </a:r>
            <a:r>
              <a:rPr sz="1100" spc="35" dirty="0"/>
              <a:t>what</a:t>
            </a:r>
            <a:r>
              <a:rPr sz="1100" spc="-55" dirty="0"/>
              <a:t> </a:t>
            </a:r>
            <a:r>
              <a:rPr sz="1100" spc="40" dirty="0"/>
              <a:t>your</a:t>
            </a:r>
            <a:r>
              <a:rPr sz="1100" spc="-55" dirty="0"/>
              <a:t> </a:t>
            </a:r>
            <a:r>
              <a:rPr sz="1100" spc="30" dirty="0"/>
              <a:t>next</a:t>
            </a:r>
            <a:r>
              <a:rPr sz="1100" spc="-55" dirty="0"/>
              <a:t> </a:t>
            </a:r>
            <a:r>
              <a:rPr sz="1100" spc="30" dirty="0"/>
              <a:t>steps </a:t>
            </a:r>
            <a:r>
              <a:rPr sz="1100" spc="35" dirty="0"/>
              <a:t> </a:t>
            </a:r>
            <a:r>
              <a:rPr sz="1100" spc="45" dirty="0"/>
              <a:t>should</a:t>
            </a:r>
            <a:r>
              <a:rPr sz="1100" spc="-65" dirty="0"/>
              <a:t> </a:t>
            </a:r>
            <a:r>
              <a:rPr sz="1100" spc="15" dirty="0"/>
              <a:t>be.</a:t>
            </a:r>
            <a:endParaRPr sz="1100" dirty="0"/>
          </a:p>
        </p:txBody>
      </p:sp>
      <p:sp>
        <p:nvSpPr>
          <p:cNvPr id="6" name="object 4">
            <a:extLst>
              <a:ext uri="{FF2B5EF4-FFF2-40B4-BE49-F238E27FC236}">
                <a16:creationId xmlns:a16="http://schemas.microsoft.com/office/drawing/2014/main" id="{3AA06991-8DD9-6A77-5DE8-66D92DF7D6D8}"/>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478451" y="499762"/>
            <a:ext cx="7820659"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Most Common</a:t>
            </a:r>
            <a:r>
              <a:rPr lang="en-US" sz="3600" b="1" dirty="0">
                <a:solidFill>
                  <a:srgbClr val="F46600"/>
                </a:solidFill>
                <a:latin typeface="Calibri"/>
                <a:cs typeface="Calibri"/>
              </a:rPr>
              <a:t> Issues and RFEs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460924" y="1192733"/>
            <a:ext cx="8378275" cy="3258070"/>
          </a:xfrm>
          <a:prstGeom prst="rect">
            <a:avLst/>
          </a:prstGeom>
        </p:spPr>
        <p:txBody>
          <a:bodyPr vert="horz" wrap="square" lIns="0" tIns="39369" rIns="0" bIns="0" rtlCol="0">
            <a:spAutoFit/>
          </a:bodyPr>
          <a:lstStyle/>
          <a:p>
            <a:pPr marL="393700" indent="-381000">
              <a:lnSpc>
                <a:spcPct val="100000"/>
              </a:lnSpc>
              <a:spcBef>
                <a:spcPts val="309"/>
              </a:spcBef>
              <a:buFont typeface="MS PGothic"/>
              <a:buChar char="➢"/>
              <a:tabLst>
                <a:tab pos="393065" algn="l"/>
                <a:tab pos="393700" algn="l"/>
              </a:tabLst>
            </a:pPr>
            <a:r>
              <a:rPr sz="1200" b="1" spc="30" dirty="0">
                <a:latin typeface="Calibri"/>
                <a:cs typeface="Calibri"/>
              </a:rPr>
              <a:t>Application</a:t>
            </a:r>
            <a:r>
              <a:rPr sz="1200" b="1" spc="-45" dirty="0">
                <a:latin typeface="Calibri"/>
                <a:cs typeface="Calibri"/>
              </a:rPr>
              <a:t> </a:t>
            </a:r>
            <a:r>
              <a:rPr sz="1200" b="1" spc="35" dirty="0">
                <a:latin typeface="Calibri"/>
                <a:cs typeface="Calibri"/>
              </a:rPr>
              <a:t>submitted</a:t>
            </a:r>
            <a:r>
              <a:rPr sz="1200" b="1" spc="-45" dirty="0">
                <a:latin typeface="Calibri"/>
                <a:cs typeface="Calibri"/>
              </a:rPr>
              <a:t> </a:t>
            </a:r>
            <a:r>
              <a:rPr sz="1200" b="1" spc="20" dirty="0">
                <a:latin typeface="Calibri"/>
                <a:cs typeface="Calibri"/>
              </a:rPr>
              <a:t>late</a:t>
            </a:r>
            <a:endParaRPr sz="1200" dirty="0">
              <a:latin typeface="Calibri"/>
              <a:cs typeface="Calibri"/>
            </a:endParaRPr>
          </a:p>
          <a:p>
            <a:pPr marL="850900" marR="5080" lvl="1" indent="-320675">
              <a:lnSpc>
                <a:spcPct val="114599"/>
              </a:lnSpc>
              <a:buFont typeface="Arial"/>
              <a:buChar char="○"/>
              <a:tabLst>
                <a:tab pos="850265" algn="l"/>
                <a:tab pos="850900" algn="l"/>
              </a:tabLst>
            </a:pPr>
            <a:r>
              <a:rPr sz="1200" spc="25" dirty="0">
                <a:latin typeface="Calibri"/>
                <a:cs typeface="Calibri"/>
              </a:rPr>
              <a:t>The</a:t>
            </a:r>
            <a:r>
              <a:rPr sz="1200" spc="-35" dirty="0">
                <a:latin typeface="Calibri"/>
                <a:cs typeface="Calibri"/>
              </a:rPr>
              <a:t> </a:t>
            </a:r>
            <a:r>
              <a:rPr sz="1200" spc="30" dirty="0">
                <a:latin typeface="Calibri"/>
                <a:cs typeface="Calibri"/>
              </a:rPr>
              <a:t>OPT</a:t>
            </a:r>
            <a:r>
              <a:rPr sz="1200" spc="-30" dirty="0">
                <a:latin typeface="Calibri"/>
                <a:cs typeface="Calibri"/>
              </a:rPr>
              <a:t> </a:t>
            </a:r>
            <a:r>
              <a:rPr sz="1200" spc="20" dirty="0">
                <a:latin typeface="Calibri"/>
                <a:cs typeface="Calibri"/>
              </a:rPr>
              <a:t>application</a:t>
            </a:r>
            <a:r>
              <a:rPr sz="1200" spc="-30" dirty="0">
                <a:latin typeface="Calibri"/>
                <a:cs typeface="Calibri"/>
              </a:rPr>
              <a:t> </a:t>
            </a:r>
            <a:r>
              <a:rPr sz="1200" spc="15" dirty="0">
                <a:latin typeface="Calibri"/>
                <a:cs typeface="Calibri"/>
              </a:rPr>
              <a:t>must</a:t>
            </a:r>
            <a:r>
              <a:rPr sz="1200" spc="-30" dirty="0">
                <a:latin typeface="Calibri"/>
                <a:cs typeface="Calibri"/>
              </a:rPr>
              <a:t> </a:t>
            </a:r>
            <a:r>
              <a:rPr sz="1200" spc="15" dirty="0">
                <a:latin typeface="Calibri"/>
                <a:cs typeface="Calibri"/>
              </a:rPr>
              <a:t>be</a:t>
            </a:r>
            <a:r>
              <a:rPr sz="1200" spc="-35" dirty="0">
                <a:latin typeface="Calibri"/>
                <a:cs typeface="Calibri"/>
              </a:rPr>
              <a:t> </a:t>
            </a:r>
            <a:r>
              <a:rPr sz="1200" spc="5" dirty="0">
                <a:latin typeface="Calibri"/>
                <a:cs typeface="Calibri"/>
              </a:rPr>
              <a:t>received</a:t>
            </a:r>
            <a:r>
              <a:rPr sz="1200" spc="-30" dirty="0">
                <a:latin typeface="Calibri"/>
                <a:cs typeface="Calibri"/>
              </a:rPr>
              <a:t> </a:t>
            </a:r>
            <a:r>
              <a:rPr sz="1200" spc="20" dirty="0">
                <a:latin typeface="Calibri"/>
                <a:cs typeface="Calibri"/>
              </a:rPr>
              <a:t>by</a:t>
            </a:r>
            <a:r>
              <a:rPr sz="1200" spc="-30" dirty="0">
                <a:latin typeface="Calibri"/>
                <a:cs typeface="Calibri"/>
              </a:rPr>
              <a:t> </a:t>
            </a:r>
            <a:r>
              <a:rPr sz="1200" spc="5" dirty="0">
                <a:latin typeface="Calibri"/>
                <a:cs typeface="Calibri"/>
              </a:rPr>
              <a:t>the</a:t>
            </a:r>
            <a:r>
              <a:rPr sz="1200" spc="-30" dirty="0">
                <a:latin typeface="Calibri"/>
                <a:cs typeface="Calibri"/>
              </a:rPr>
              <a:t> </a:t>
            </a:r>
            <a:r>
              <a:rPr sz="1200" spc="45" dirty="0">
                <a:latin typeface="Calibri"/>
                <a:cs typeface="Calibri"/>
              </a:rPr>
              <a:t>USCIS</a:t>
            </a:r>
            <a:r>
              <a:rPr sz="1200" spc="-30" dirty="0">
                <a:latin typeface="Calibri"/>
                <a:cs typeface="Calibri"/>
              </a:rPr>
              <a:t> </a:t>
            </a:r>
            <a:r>
              <a:rPr lang="en-US" sz="1200" spc="-5" dirty="0">
                <a:latin typeface="Calibri"/>
                <a:cs typeface="Calibri"/>
              </a:rPr>
              <a:t>before your OPT End-date.</a:t>
            </a:r>
            <a:endParaRPr sz="1200" dirty="0">
              <a:latin typeface="Calibri"/>
              <a:cs typeface="Calibri"/>
            </a:endParaRPr>
          </a:p>
          <a:p>
            <a:pPr marL="393700" indent="-381000">
              <a:lnSpc>
                <a:spcPct val="100000"/>
              </a:lnSpc>
              <a:spcBef>
                <a:spcPts val="1210"/>
              </a:spcBef>
              <a:buFont typeface="MS PGothic"/>
              <a:buChar char="➢"/>
              <a:tabLst>
                <a:tab pos="393065" algn="l"/>
                <a:tab pos="393700" algn="l"/>
              </a:tabLst>
            </a:pPr>
            <a:r>
              <a:rPr sz="1200" b="1" spc="40" dirty="0">
                <a:latin typeface="Calibri"/>
                <a:cs typeface="Calibri"/>
              </a:rPr>
              <a:t>Copy</a:t>
            </a:r>
            <a:r>
              <a:rPr sz="1200" b="1" spc="-45" dirty="0">
                <a:latin typeface="Calibri"/>
                <a:cs typeface="Calibri"/>
              </a:rPr>
              <a:t> </a:t>
            </a:r>
            <a:r>
              <a:rPr sz="1200" b="1" spc="20" dirty="0">
                <a:latin typeface="Calibri"/>
                <a:cs typeface="Calibri"/>
              </a:rPr>
              <a:t>of</a:t>
            </a:r>
            <a:r>
              <a:rPr sz="1200" b="1" spc="-40" dirty="0">
                <a:latin typeface="Calibri"/>
                <a:cs typeface="Calibri"/>
              </a:rPr>
              <a:t> </a:t>
            </a:r>
            <a:r>
              <a:rPr sz="1200" b="1" spc="45" dirty="0">
                <a:latin typeface="Calibri"/>
                <a:cs typeface="Calibri"/>
              </a:rPr>
              <a:t>OPT</a:t>
            </a:r>
            <a:r>
              <a:rPr sz="1200" b="1" spc="-40" dirty="0">
                <a:latin typeface="Calibri"/>
                <a:cs typeface="Calibri"/>
              </a:rPr>
              <a:t> </a:t>
            </a:r>
            <a:r>
              <a:rPr sz="1200" b="1" spc="30" dirty="0">
                <a:latin typeface="Calibri"/>
                <a:cs typeface="Calibri"/>
              </a:rPr>
              <a:t>I-20</a:t>
            </a:r>
            <a:r>
              <a:rPr sz="1200" b="1" spc="-40" dirty="0">
                <a:latin typeface="Calibri"/>
                <a:cs typeface="Calibri"/>
              </a:rPr>
              <a:t> </a:t>
            </a:r>
            <a:r>
              <a:rPr sz="1200" b="1" spc="40" dirty="0">
                <a:latin typeface="Calibri"/>
                <a:cs typeface="Calibri"/>
              </a:rPr>
              <a:t>is</a:t>
            </a:r>
            <a:r>
              <a:rPr sz="1200" b="1" spc="-40" dirty="0">
                <a:latin typeface="Calibri"/>
                <a:cs typeface="Calibri"/>
              </a:rPr>
              <a:t> </a:t>
            </a:r>
            <a:r>
              <a:rPr sz="1200" b="1" spc="20" dirty="0">
                <a:latin typeface="Calibri"/>
                <a:cs typeface="Calibri"/>
              </a:rPr>
              <a:t>too</a:t>
            </a:r>
            <a:r>
              <a:rPr sz="1200" b="1" spc="-40" dirty="0">
                <a:latin typeface="Calibri"/>
                <a:cs typeface="Calibri"/>
              </a:rPr>
              <a:t> </a:t>
            </a:r>
            <a:r>
              <a:rPr sz="1200" b="1" spc="35" dirty="0">
                <a:latin typeface="Calibri"/>
                <a:cs typeface="Calibri"/>
              </a:rPr>
              <a:t>old</a:t>
            </a:r>
            <a:r>
              <a:rPr lang="en-US" sz="1200" b="1" spc="35" dirty="0">
                <a:latin typeface="Calibri"/>
                <a:cs typeface="Calibri"/>
              </a:rPr>
              <a:t> or not provided</a:t>
            </a:r>
            <a:endParaRPr sz="1200" dirty="0">
              <a:latin typeface="Calibri"/>
              <a:cs typeface="Calibri"/>
            </a:endParaRPr>
          </a:p>
          <a:p>
            <a:pPr marL="850900" marR="64769" lvl="1" indent="-320675">
              <a:lnSpc>
                <a:spcPts val="1650"/>
              </a:lnSpc>
              <a:spcBef>
                <a:spcPts val="65"/>
              </a:spcBef>
              <a:buFont typeface="Arial"/>
              <a:buChar char="○"/>
              <a:tabLst>
                <a:tab pos="850265" algn="l"/>
                <a:tab pos="850900" algn="l"/>
              </a:tabLst>
            </a:pPr>
            <a:r>
              <a:rPr sz="1200" dirty="0">
                <a:latin typeface="Calibri"/>
                <a:cs typeface="Calibri"/>
              </a:rPr>
              <a:t>New</a:t>
            </a:r>
            <a:r>
              <a:rPr sz="1200" spc="-35" dirty="0">
                <a:latin typeface="Calibri"/>
                <a:cs typeface="Calibri"/>
              </a:rPr>
              <a:t> </a:t>
            </a:r>
            <a:r>
              <a:rPr sz="1200" spc="20" dirty="0">
                <a:latin typeface="Calibri"/>
                <a:cs typeface="Calibri"/>
              </a:rPr>
              <a:t>applications:</a:t>
            </a:r>
            <a:r>
              <a:rPr sz="1200" spc="-30" dirty="0">
                <a:latin typeface="Calibri"/>
                <a:cs typeface="Calibri"/>
              </a:rPr>
              <a:t> </a:t>
            </a:r>
            <a:r>
              <a:rPr sz="1200" spc="45" dirty="0">
                <a:latin typeface="Calibri"/>
                <a:cs typeface="Calibri"/>
              </a:rPr>
              <a:t>USCIS</a:t>
            </a:r>
            <a:r>
              <a:rPr sz="1200" spc="-30" dirty="0">
                <a:latin typeface="Calibri"/>
                <a:cs typeface="Calibri"/>
              </a:rPr>
              <a:t> </a:t>
            </a:r>
            <a:r>
              <a:rPr sz="1200" spc="15" dirty="0">
                <a:latin typeface="Calibri"/>
                <a:cs typeface="Calibri"/>
              </a:rPr>
              <a:t>must</a:t>
            </a:r>
            <a:r>
              <a:rPr sz="1200" spc="-35" dirty="0">
                <a:latin typeface="Calibri"/>
                <a:cs typeface="Calibri"/>
              </a:rPr>
              <a:t> </a:t>
            </a:r>
            <a:r>
              <a:rPr sz="1200" dirty="0">
                <a:latin typeface="Calibri"/>
                <a:cs typeface="Calibri"/>
              </a:rPr>
              <a:t>receive</a:t>
            </a:r>
            <a:r>
              <a:rPr sz="1200" spc="-30" dirty="0">
                <a:latin typeface="Calibri"/>
                <a:cs typeface="Calibri"/>
              </a:rPr>
              <a:t> </a:t>
            </a:r>
            <a:r>
              <a:rPr sz="1200" spc="15" dirty="0">
                <a:latin typeface="Calibri"/>
                <a:cs typeface="Calibri"/>
              </a:rPr>
              <a:t>you</a:t>
            </a:r>
            <a:r>
              <a:rPr sz="1200" spc="-30" dirty="0">
                <a:latin typeface="Calibri"/>
                <a:cs typeface="Calibri"/>
              </a:rPr>
              <a:t> </a:t>
            </a:r>
            <a:r>
              <a:rPr sz="1200" spc="10" dirty="0">
                <a:latin typeface="Calibri"/>
                <a:cs typeface="Calibri"/>
              </a:rPr>
              <a:t>complete</a:t>
            </a:r>
            <a:r>
              <a:rPr sz="1200" spc="-35" dirty="0">
                <a:latin typeface="Calibri"/>
                <a:cs typeface="Calibri"/>
              </a:rPr>
              <a:t> </a:t>
            </a:r>
            <a:r>
              <a:rPr lang="en-US" sz="1200" spc="-35" dirty="0">
                <a:latin typeface="Calibri"/>
                <a:cs typeface="Calibri"/>
              </a:rPr>
              <a:t>STEM </a:t>
            </a:r>
            <a:r>
              <a:rPr sz="1200" spc="30" dirty="0">
                <a:latin typeface="Calibri"/>
                <a:cs typeface="Calibri"/>
              </a:rPr>
              <a:t>OPT</a:t>
            </a:r>
            <a:r>
              <a:rPr sz="1200" spc="-30" dirty="0">
                <a:latin typeface="Calibri"/>
                <a:cs typeface="Calibri"/>
              </a:rPr>
              <a:t> </a:t>
            </a:r>
            <a:r>
              <a:rPr sz="1200" spc="20" dirty="0">
                <a:latin typeface="Calibri"/>
                <a:cs typeface="Calibri"/>
              </a:rPr>
              <a:t>application</a:t>
            </a:r>
            <a:r>
              <a:rPr sz="1200" spc="-30" dirty="0">
                <a:latin typeface="Calibri"/>
                <a:cs typeface="Calibri"/>
              </a:rPr>
              <a:t> </a:t>
            </a:r>
            <a:r>
              <a:rPr sz="1200" spc="20" dirty="0">
                <a:latin typeface="Calibri"/>
                <a:cs typeface="Calibri"/>
              </a:rPr>
              <a:t>no</a:t>
            </a:r>
            <a:r>
              <a:rPr sz="1200" spc="-35" dirty="0">
                <a:latin typeface="Calibri"/>
                <a:cs typeface="Calibri"/>
              </a:rPr>
              <a:t> </a:t>
            </a:r>
            <a:r>
              <a:rPr sz="1200" dirty="0">
                <a:latin typeface="Calibri"/>
                <a:cs typeface="Calibri"/>
              </a:rPr>
              <a:t>later</a:t>
            </a:r>
            <a:r>
              <a:rPr sz="1200" spc="-30" dirty="0">
                <a:latin typeface="Calibri"/>
                <a:cs typeface="Calibri"/>
              </a:rPr>
              <a:t> </a:t>
            </a:r>
            <a:r>
              <a:rPr sz="1200" spc="20" dirty="0">
                <a:latin typeface="Calibri"/>
                <a:cs typeface="Calibri"/>
              </a:rPr>
              <a:t>than</a:t>
            </a:r>
            <a:r>
              <a:rPr sz="1200" spc="-30" dirty="0">
                <a:latin typeface="Calibri"/>
                <a:cs typeface="Calibri"/>
              </a:rPr>
              <a:t> </a:t>
            </a:r>
            <a:r>
              <a:rPr lang="en-US" sz="1200" spc="-15" dirty="0">
                <a:latin typeface="Calibri"/>
                <a:cs typeface="Calibri"/>
              </a:rPr>
              <a:t>6</a:t>
            </a:r>
            <a:r>
              <a:rPr sz="1200" spc="-15" dirty="0">
                <a:latin typeface="Calibri"/>
                <a:cs typeface="Calibri"/>
              </a:rPr>
              <a:t>0 </a:t>
            </a:r>
            <a:r>
              <a:rPr sz="1200" spc="-254" dirty="0">
                <a:latin typeface="Calibri"/>
                <a:cs typeface="Calibri"/>
              </a:rPr>
              <a:t> </a:t>
            </a:r>
            <a:r>
              <a:rPr sz="1200" spc="25" dirty="0">
                <a:latin typeface="Calibri"/>
                <a:cs typeface="Calibri"/>
              </a:rPr>
              <a:t>days</a:t>
            </a:r>
            <a:r>
              <a:rPr sz="1200" spc="-40" dirty="0">
                <a:latin typeface="Calibri"/>
                <a:cs typeface="Calibri"/>
              </a:rPr>
              <a:t> </a:t>
            </a:r>
            <a:r>
              <a:rPr sz="1200" spc="-10" dirty="0">
                <a:latin typeface="Calibri"/>
                <a:cs typeface="Calibri"/>
              </a:rPr>
              <a:t>after</a:t>
            </a:r>
            <a:r>
              <a:rPr sz="1200" spc="-35" dirty="0">
                <a:latin typeface="Calibri"/>
                <a:cs typeface="Calibri"/>
              </a:rPr>
              <a:t> </a:t>
            </a:r>
            <a:r>
              <a:rPr sz="1200" spc="5" dirty="0">
                <a:latin typeface="Calibri"/>
                <a:cs typeface="Calibri"/>
              </a:rPr>
              <a:t>the</a:t>
            </a:r>
            <a:r>
              <a:rPr sz="1200" spc="-35" dirty="0">
                <a:latin typeface="Calibri"/>
                <a:cs typeface="Calibri"/>
              </a:rPr>
              <a:t> </a:t>
            </a:r>
            <a:r>
              <a:rPr lang="en-US" sz="1200" spc="-35" dirty="0">
                <a:latin typeface="Calibri"/>
                <a:cs typeface="Calibri"/>
              </a:rPr>
              <a:t>STEM </a:t>
            </a:r>
            <a:r>
              <a:rPr sz="1200" spc="30" dirty="0">
                <a:latin typeface="Calibri"/>
                <a:cs typeface="Calibri"/>
              </a:rPr>
              <a:t>OPT</a:t>
            </a:r>
            <a:r>
              <a:rPr sz="1200" spc="-35" dirty="0">
                <a:latin typeface="Calibri"/>
                <a:cs typeface="Calibri"/>
              </a:rPr>
              <a:t> </a:t>
            </a:r>
            <a:r>
              <a:rPr sz="1200" spc="-5" dirty="0">
                <a:latin typeface="Calibri"/>
                <a:cs typeface="Calibri"/>
              </a:rPr>
              <a:t>I-20</a:t>
            </a:r>
            <a:r>
              <a:rPr sz="1200" spc="-35" dirty="0">
                <a:latin typeface="Calibri"/>
                <a:cs typeface="Calibri"/>
              </a:rPr>
              <a:t> </a:t>
            </a:r>
            <a:r>
              <a:rPr sz="1200" spc="20" dirty="0">
                <a:latin typeface="Calibri"/>
                <a:cs typeface="Calibri"/>
              </a:rPr>
              <a:t>issue</a:t>
            </a:r>
            <a:r>
              <a:rPr sz="1200" spc="-35" dirty="0">
                <a:latin typeface="Calibri"/>
                <a:cs typeface="Calibri"/>
              </a:rPr>
              <a:t> </a:t>
            </a:r>
            <a:r>
              <a:rPr sz="1200" spc="5" dirty="0">
                <a:latin typeface="Calibri"/>
                <a:cs typeface="Calibri"/>
              </a:rPr>
              <a:t>date</a:t>
            </a:r>
            <a:r>
              <a:rPr sz="1200" spc="-35" dirty="0">
                <a:latin typeface="Calibri"/>
                <a:cs typeface="Calibri"/>
              </a:rPr>
              <a:t> </a:t>
            </a:r>
            <a:r>
              <a:rPr sz="1200" spc="20" dirty="0">
                <a:latin typeface="Calibri"/>
                <a:cs typeface="Calibri"/>
              </a:rPr>
              <a:t>on</a:t>
            </a:r>
            <a:r>
              <a:rPr sz="1200" spc="-35" dirty="0">
                <a:latin typeface="Calibri"/>
                <a:cs typeface="Calibri"/>
              </a:rPr>
              <a:t> </a:t>
            </a:r>
            <a:r>
              <a:rPr sz="1200" spc="15" dirty="0">
                <a:latin typeface="Calibri"/>
                <a:cs typeface="Calibri"/>
              </a:rPr>
              <a:t>page</a:t>
            </a:r>
            <a:r>
              <a:rPr sz="1200" spc="-35" dirty="0">
                <a:latin typeface="Calibri"/>
                <a:cs typeface="Calibri"/>
              </a:rPr>
              <a:t> </a:t>
            </a:r>
            <a:r>
              <a:rPr sz="1200" spc="-15" dirty="0">
                <a:latin typeface="Calibri"/>
                <a:cs typeface="Calibri"/>
              </a:rPr>
              <a:t>1</a:t>
            </a:r>
            <a:r>
              <a:rPr sz="1200" spc="-35" dirty="0">
                <a:latin typeface="Calibri"/>
                <a:cs typeface="Calibri"/>
              </a:rPr>
              <a:t> </a:t>
            </a:r>
            <a:r>
              <a:rPr sz="1200" dirty="0">
                <a:latin typeface="Calibri"/>
                <a:cs typeface="Calibri"/>
              </a:rPr>
              <a:t>of</a:t>
            </a:r>
            <a:r>
              <a:rPr sz="1200" spc="-35" dirty="0">
                <a:latin typeface="Calibri"/>
                <a:cs typeface="Calibri"/>
              </a:rPr>
              <a:t> </a:t>
            </a:r>
            <a:r>
              <a:rPr sz="1200" spc="5" dirty="0">
                <a:latin typeface="Calibri"/>
                <a:cs typeface="Calibri"/>
              </a:rPr>
              <a:t>the</a:t>
            </a:r>
            <a:r>
              <a:rPr sz="1200" spc="-35" dirty="0">
                <a:latin typeface="Calibri"/>
                <a:cs typeface="Calibri"/>
              </a:rPr>
              <a:t> </a:t>
            </a:r>
            <a:r>
              <a:rPr sz="1200" spc="-5" dirty="0">
                <a:latin typeface="Calibri"/>
                <a:cs typeface="Calibri"/>
              </a:rPr>
              <a:t>I-20</a:t>
            </a:r>
            <a:endParaRPr lang="en-US" sz="1200" spc="-5" dirty="0">
              <a:latin typeface="Calibri"/>
              <a:cs typeface="Calibri"/>
            </a:endParaRPr>
          </a:p>
          <a:p>
            <a:pPr marL="850900" marR="64769" lvl="1" indent="-320675">
              <a:lnSpc>
                <a:spcPts val="1650"/>
              </a:lnSpc>
              <a:spcBef>
                <a:spcPts val="65"/>
              </a:spcBef>
              <a:buFont typeface="Arial"/>
              <a:buChar char="○"/>
              <a:tabLst>
                <a:tab pos="850265" algn="l"/>
                <a:tab pos="850900" algn="l"/>
              </a:tabLst>
            </a:pPr>
            <a:r>
              <a:rPr lang="en-US" sz="1200" dirty="0">
                <a:latin typeface="Calibri"/>
                <a:cs typeface="Calibri"/>
              </a:rPr>
              <a:t>Your STEM Application will be denied if you do not provide your STEM OPT I-20.</a:t>
            </a:r>
            <a:endParaRPr sz="1200" dirty="0">
              <a:latin typeface="Calibri"/>
              <a:cs typeface="Calibri"/>
            </a:endParaRPr>
          </a:p>
          <a:p>
            <a:pPr marL="850900" marR="65405" lvl="1" indent="-320675">
              <a:lnSpc>
                <a:spcPts val="1650"/>
              </a:lnSpc>
              <a:buFont typeface="Arial"/>
              <a:buChar char="○"/>
              <a:tabLst>
                <a:tab pos="850265" algn="l"/>
                <a:tab pos="850900" algn="l"/>
              </a:tabLst>
            </a:pPr>
            <a:r>
              <a:rPr sz="1200" spc="20" dirty="0">
                <a:latin typeface="Calibri"/>
                <a:cs typeface="Calibri"/>
              </a:rPr>
              <a:t>Resubmission </a:t>
            </a:r>
            <a:r>
              <a:rPr sz="1200" spc="-10" dirty="0">
                <a:latin typeface="Calibri"/>
                <a:cs typeface="Calibri"/>
              </a:rPr>
              <a:t>after </a:t>
            </a:r>
            <a:r>
              <a:rPr sz="1200" spc="30" dirty="0">
                <a:latin typeface="Calibri"/>
                <a:cs typeface="Calibri"/>
              </a:rPr>
              <a:t>OPT </a:t>
            </a:r>
            <a:r>
              <a:rPr sz="1200" spc="5" dirty="0">
                <a:latin typeface="Calibri"/>
                <a:cs typeface="Calibri"/>
              </a:rPr>
              <a:t>rejection or </a:t>
            </a:r>
            <a:r>
              <a:rPr sz="1200" spc="15" dirty="0">
                <a:latin typeface="Calibri"/>
                <a:cs typeface="Calibri"/>
              </a:rPr>
              <a:t>denial: </a:t>
            </a:r>
            <a:r>
              <a:rPr sz="1200" spc="-5" dirty="0">
                <a:latin typeface="Calibri"/>
                <a:cs typeface="Calibri"/>
              </a:rPr>
              <a:t>If </a:t>
            </a:r>
            <a:r>
              <a:rPr sz="1200" spc="10" dirty="0">
                <a:latin typeface="Calibri"/>
                <a:cs typeface="Calibri"/>
              </a:rPr>
              <a:t>your </a:t>
            </a:r>
            <a:r>
              <a:rPr sz="1200" spc="30" dirty="0">
                <a:latin typeface="Calibri"/>
                <a:cs typeface="Calibri"/>
              </a:rPr>
              <a:t>OPT </a:t>
            </a:r>
            <a:r>
              <a:rPr sz="1200" spc="25" dirty="0">
                <a:latin typeface="Calibri"/>
                <a:cs typeface="Calibri"/>
              </a:rPr>
              <a:t>is </a:t>
            </a:r>
            <a:r>
              <a:rPr sz="1200" dirty="0">
                <a:latin typeface="Calibri"/>
                <a:cs typeface="Calibri"/>
              </a:rPr>
              <a:t>rejected </a:t>
            </a:r>
            <a:r>
              <a:rPr sz="1200" spc="5" dirty="0">
                <a:latin typeface="Calibri"/>
                <a:cs typeface="Calibri"/>
              </a:rPr>
              <a:t>or </a:t>
            </a:r>
            <a:r>
              <a:rPr sz="1200" spc="15" dirty="0">
                <a:latin typeface="Calibri"/>
                <a:cs typeface="Calibri"/>
              </a:rPr>
              <a:t>denied please </a:t>
            </a:r>
            <a:r>
              <a:rPr sz="1200" spc="20" dirty="0">
                <a:latin typeface="Calibri"/>
                <a:cs typeface="Calibri"/>
              </a:rPr>
              <a:t> </a:t>
            </a:r>
            <a:r>
              <a:rPr sz="1200" spc="5" dirty="0">
                <a:latin typeface="Calibri"/>
                <a:cs typeface="Calibri"/>
              </a:rPr>
              <a:t>notify </a:t>
            </a:r>
            <a:r>
              <a:rPr sz="1200" spc="10" dirty="0">
                <a:latin typeface="Calibri"/>
                <a:cs typeface="Calibri"/>
              </a:rPr>
              <a:t>International </a:t>
            </a:r>
            <a:r>
              <a:rPr sz="1200" spc="20" dirty="0">
                <a:latin typeface="Calibri"/>
                <a:cs typeface="Calibri"/>
              </a:rPr>
              <a:t>Services. </a:t>
            </a:r>
            <a:r>
              <a:rPr sz="1200" spc="15" dirty="0">
                <a:latin typeface="Calibri"/>
                <a:cs typeface="Calibri"/>
              </a:rPr>
              <a:t>In </a:t>
            </a:r>
            <a:r>
              <a:rPr sz="1200" spc="20" dirty="0">
                <a:latin typeface="Calibri"/>
                <a:cs typeface="Calibri"/>
              </a:rPr>
              <a:t>some cases </a:t>
            </a:r>
            <a:r>
              <a:rPr sz="1200" spc="15" dirty="0">
                <a:latin typeface="Calibri"/>
                <a:cs typeface="Calibri"/>
              </a:rPr>
              <a:t>you </a:t>
            </a:r>
            <a:r>
              <a:rPr sz="1200" spc="20" dirty="0">
                <a:latin typeface="Calibri"/>
                <a:cs typeface="Calibri"/>
              </a:rPr>
              <a:t>will </a:t>
            </a:r>
            <a:r>
              <a:rPr sz="1200" spc="10" dirty="0">
                <a:latin typeface="Calibri"/>
                <a:cs typeface="Calibri"/>
              </a:rPr>
              <a:t>need </a:t>
            </a:r>
            <a:r>
              <a:rPr sz="1200" dirty="0">
                <a:latin typeface="Calibri"/>
                <a:cs typeface="Calibri"/>
              </a:rPr>
              <a:t>to </a:t>
            </a:r>
            <a:r>
              <a:rPr sz="1200" spc="5" dirty="0">
                <a:latin typeface="Calibri"/>
                <a:cs typeface="Calibri"/>
              </a:rPr>
              <a:t>request </a:t>
            </a:r>
            <a:r>
              <a:rPr sz="1200" spc="30" dirty="0">
                <a:latin typeface="Calibri"/>
                <a:cs typeface="Calibri"/>
              </a:rPr>
              <a:t>a </a:t>
            </a:r>
            <a:r>
              <a:rPr sz="1200" spc="5" dirty="0">
                <a:latin typeface="Calibri"/>
                <a:cs typeface="Calibri"/>
              </a:rPr>
              <a:t>new </a:t>
            </a:r>
            <a:r>
              <a:rPr sz="1200" spc="30" dirty="0">
                <a:latin typeface="Calibri"/>
                <a:cs typeface="Calibri"/>
              </a:rPr>
              <a:t>OPT </a:t>
            </a:r>
            <a:r>
              <a:rPr sz="1200" spc="-5" dirty="0">
                <a:latin typeface="Calibri"/>
                <a:cs typeface="Calibri"/>
              </a:rPr>
              <a:t>I-20 </a:t>
            </a:r>
            <a:r>
              <a:rPr sz="1200" dirty="0">
                <a:latin typeface="Calibri"/>
                <a:cs typeface="Calibri"/>
              </a:rPr>
              <a:t> </a:t>
            </a:r>
            <a:r>
              <a:rPr sz="1200" spc="15" dirty="0">
                <a:latin typeface="Calibri"/>
                <a:cs typeface="Calibri"/>
              </a:rPr>
              <a:t>recommendation </a:t>
            </a:r>
            <a:r>
              <a:rPr sz="1200" spc="5" dirty="0">
                <a:latin typeface="Calibri"/>
                <a:cs typeface="Calibri"/>
              </a:rPr>
              <a:t>from </a:t>
            </a:r>
            <a:r>
              <a:rPr sz="1200" spc="10" dirty="0">
                <a:latin typeface="Calibri"/>
                <a:cs typeface="Calibri"/>
              </a:rPr>
              <a:t>International </a:t>
            </a:r>
            <a:r>
              <a:rPr sz="1200" spc="25" dirty="0">
                <a:latin typeface="Calibri"/>
                <a:cs typeface="Calibri"/>
              </a:rPr>
              <a:t>Services </a:t>
            </a:r>
            <a:r>
              <a:rPr sz="1200" spc="-5" dirty="0">
                <a:latin typeface="Calibri"/>
                <a:cs typeface="Calibri"/>
              </a:rPr>
              <a:t>before </a:t>
            </a:r>
            <a:r>
              <a:rPr sz="1200" spc="15" dirty="0">
                <a:latin typeface="Calibri"/>
                <a:cs typeface="Calibri"/>
              </a:rPr>
              <a:t>you resubmit </a:t>
            </a:r>
            <a:r>
              <a:rPr sz="1200" spc="10" dirty="0">
                <a:latin typeface="Calibri"/>
                <a:cs typeface="Calibri"/>
              </a:rPr>
              <a:t>your </a:t>
            </a:r>
            <a:r>
              <a:rPr sz="1200" spc="30" dirty="0">
                <a:latin typeface="Calibri"/>
                <a:cs typeface="Calibri"/>
              </a:rPr>
              <a:t>OPT </a:t>
            </a:r>
            <a:r>
              <a:rPr sz="1200" spc="35" dirty="0">
                <a:latin typeface="Calibri"/>
                <a:cs typeface="Calibri"/>
              </a:rPr>
              <a:t> </a:t>
            </a:r>
            <a:r>
              <a:rPr sz="1200" spc="20" dirty="0">
                <a:latin typeface="Calibri"/>
                <a:cs typeface="Calibri"/>
              </a:rPr>
              <a:t>application.</a:t>
            </a:r>
            <a:r>
              <a:rPr sz="1200" spc="-35" dirty="0">
                <a:latin typeface="Calibri"/>
                <a:cs typeface="Calibri"/>
              </a:rPr>
              <a:t> </a:t>
            </a:r>
            <a:r>
              <a:rPr sz="1200" spc="45" dirty="0">
                <a:latin typeface="Calibri"/>
                <a:cs typeface="Calibri"/>
              </a:rPr>
              <a:t>USCIS</a:t>
            </a:r>
            <a:r>
              <a:rPr sz="1200" spc="-30" dirty="0">
                <a:latin typeface="Calibri"/>
                <a:cs typeface="Calibri"/>
              </a:rPr>
              <a:t> </a:t>
            </a:r>
            <a:r>
              <a:rPr sz="1200" spc="15" dirty="0">
                <a:latin typeface="Calibri"/>
                <a:cs typeface="Calibri"/>
              </a:rPr>
              <a:t>must</a:t>
            </a:r>
            <a:r>
              <a:rPr sz="1200" spc="-30" dirty="0">
                <a:latin typeface="Calibri"/>
                <a:cs typeface="Calibri"/>
              </a:rPr>
              <a:t> </a:t>
            </a:r>
            <a:r>
              <a:rPr sz="1200" dirty="0">
                <a:latin typeface="Calibri"/>
                <a:cs typeface="Calibri"/>
              </a:rPr>
              <a:t>receive</a:t>
            </a:r>
            <a:r>
              <a:rPr sz="1200" spc="-30" dirty="0">
                <a:latin typeface="Calibri"/>
                <a:cs typeface="Calibri"/>
              </a:rPr>
              <a:t> </a:t>
            </a:r>
            <a:r>
              <a:rPr sz="1200" spc="10" dirty="0">
                <a:latin typeface="Calibri"/>
                <a:cs typeface="Calibri"/>
              </a:rPr>
              <a:t>your</a:t>
            </a:r>
            <a:r>
              <a:rPr sz="1200" spc="-35" dirty="0">
                <a:latin typeface="Calibri"/>
                <a:cs typeface="Calibri"/>
              </a:rPr>
              <a:t> </a:t>
            </a:r>
            <a:r>
              <a:rPr sz="1200" spc="-5" dirty="0">
                <a:latin typeface="Calibri"/>
                <a:cs typeface="Calibri"/>
              </a:rPr>
              <a:t>new,</a:t>
            </a:r>
            <a:r>
              <a:rPr sz="1200" spc="-30" dirty="0">
                <a:latin typeface="Calibri"/>
                <a:cs typeface="Calibri"/>
              </a:rPr>
              <a:t> </a:t>
            </a:r>
            <a:r>
              <a:rPr sz="1200" spc="10" dirty="0">
                <a:latin typeface="Calibri"/>
                <a:cs typeface="Calibri"/>
              </a:rPr>
              <a:t>complete</a:t>
            </a:r>
            <a:r>
              <a:rPr sz="1200" spc="-30" dirty="0">
                <a:latin typeface="Calibri"/>
                <a:cs typeface="Calibri"/>
              </a:rPr>
              <a:t> </a:t>
            </a:r>
            <a:r>
              <a:rPr sz="1200" spc="30" dirty="0">
                <a:latin typeface="Calibri"/>
                <a:cs typeface="Calibri"/>
              </a:rPr>
              <a:t>OPT</a:t>
            </a:r>
            <a:r>
              <a:rPr sz="1200" spc="-30" dirty="0">
                <a:latin typeface="Calibri"/>
                <a:cs typeface="Calibri"/>
              </a:rPr>
              <a:t> </a:t>
            </a:r>
            <a:r>
              <a:rPr sz="1200" spc="15" dirty="0">
                <a:latin typeface="Calibri"/>
                <a:cs typeface="Calibri"/>
              </a:rPr>
              <a:t>re-application</a:t>
            </a:r>
            <a:r>
              <a:rPr sz="1200" spc="-30" dirty="0">
                <a:latin typeface="Calibri"/>
                <a:cs typeface="Calibri"/>
              </a:rPr>
              <a:t> </a:t>
            </a:r>
            <a:r>
              <a:rPr sz="1200" spc="20" dirty="0">
                <a:latin typeface="Calibri"/>
                <a:cs typeface="Calibri"/>
              </a:rPr>
              <a:t>no</a:t>
            </a:r>
            <a:r>
              <a:rPr sz="1200" spc="-35" dirty="0">
                <a:latin typeface="Calibri"/>
                <a:cs typeface="Calibri"/>
              </a:rPr>
              <a:t> </a:t>
            </a:r>
            <a:r>
              <a:rPr sz="1200" dirty="0">
                <a:latin typeface="Calibri"/>
                <a:cs typeface="Calibri"/>
              </a:rPr>
              <a:t>later</a:t>
            </a:r>
            <a:r>
              <a:rPr sz="1200" spc="-30" dirty="0">
                <a:latin typeface="Calibri"/>
                <a:cs typeface="Calibri"/>
              </a:rPr>
              <a:t> </a:t>
            </a:r>
            <a:r>
              <a:rPr sz="1200" spc="20" dirty="0">
                <a:latin typeface="Calibri"/>
                <a:cs typeface="Calibri"/>
              </a:rPr>
              <a:t>than </a:t>
            </a:r>
            <a:r>
              <a:rPr sz="1200" spc="-254" dirty="0">
                <a:latin typeface="Calibri"/>
                <a:cs typeface="Calibri"/>
              </a:rPr>
              <a:t> </a:t>
            </a:r>
            <a:r>
              <a:rPr lang="en-US" sz="1200" spc="-15" dirty="0">
                <a:latin typeface="Calibri"/>
                <a:cs typeface="Calibri"/>
              </a:rPr>
              <a:t>6</a:t>
            </a:r>
            <a:r>
              <a:rPr sz="1200" spc="-15" dirty="0">
                <a:latin typeface="Calibri"/>
                <a:cs typeface="Calibri"/>
              </a:rPr>
              <a:t>0</a:t>
            </a:r>
            <a:r>
              <a:rPr sz="1200" spc="-40" dirty="0">
                <a:latin typeface="Calibri"/>
                <a:cs typeface="Calibri"/>
              </a:rPr>
              <a:t> </a:t>
            </a:r>
            <a:r>
              <a:rPr sz="1200" spc="25" dirty="0">
                <a:latin typeface="Calibri"/>
                <a:cs typeface="Calibri"/>
              </a:rPr>
              <a:t>days</a:t>
            </a:r>
            <a:r>
              <a:rPr sz="1200" spc="-35" dirty="0">
                <a:latin typeface="Calibri"/>
                <a:cs typeface="Calibri"/>
              </a:rPr>
              <a:t> </a:t>
            </a:r>
            <a:r>
              <a:rPr sz="1200" spc="-10" dirty="0">
                <a:latin typeface="Calibri"/>
                <a:cs typeface="Calibri"/>
              </a:rPr>
              <a:t>after</a:t>
            </a:r>
            <a:r>
              <a:rPr sz="1200" spc="-35" dirty="0">
                <a:latin typeface="Calibri"/>
                <a:cs typeface="Calibri"/>
              </a:rPr>
              <a:t> </a:t>
            </a:r>
            <a:r>
              <a:rPr sz="1200" spc="5" dirty="0">
                <a:latin typeface="Calibri"/>
                <a:cs typeface="Calibri"/>
              </a:rPr>
              <a:t>the</a:t>
            </a:r>
            <a:r>
              <a:rPr sz="1200" spc="-35" dirty="0">
                <a:latin typeface="Calibri"/>
                <a:cs typeface="Calibri"/>
              </a:rPr>
              <a:t> </a:t>
            </a:r>
            <a:r>
              <a:rPr sz="1200" spc="30" dirty="0">
                <a:latin typeface="Calibri"/>
                <a:cs typeface="Calibri"/>
              </a:rPr>
              <a:t>OPT</a:t>
            </a:r>
            <a:r>
              <a:rPr sz="1200" spc="-35" dirty="0">
                <a:latin typeface="Calibri"/>
                <a:cs typeface="Calibri"/>
              </a:rPr>
              <a:t> </a:t>
            </a:r>
            <a:r>
              <a:rPr sz="1200" spc="20" dirty="0">
                <a:latin typeface="Calibri"/>
                <a:cs typeface="Calibri"/>
              </a:rPr>
              <a:t>issue</a:t>
            </a:r>
            <a:r>
              <a:rPr sz="1200" spc="-35" dirty="0">
                <a:latin typeface="Calibri"/>
                <a:cs typeface="Calibri"/>
              </a:rPr>
              <a:t> </a:t>
            </a:r>
            <a:r>
              <a:rPr sz="1200" spc="5" dirty="0">
                <a:latin typeface="Calibri"/>
                <a:cs typeface="Calibri"/>
              </a:rPr>
              <a:t>date</a:t>
            </a:r>
            <a:r>
              <a:rPr sz="1200" spc="-35" dirty="0">
                <a:latin typeface="Calibri"/>
                <a:cs typeface="Calibri"/>
              </a:rPr>
              <a:t> </a:t>
            </a:r>
            <a:r>
              <a:rPr sz="1200" spc="20" dirty="0">
                <a:latin typeface="Calibri"/>
                <a:cs typeface="Calibri"/>
              </a:rPr>
              <a:t>on</a:t>
            </a:r>
            <a:r>
              <a:rPr sz="1200" spc="-35" dirty="0">
                <a:latin typeface="Calibri"/>
                <a:cs typeface="Calibri"/>
              </a:rPr>
              <a:t> </a:t>
            </a:r>
            <a:r>
              <a:rPr sz="1200" spc="15" dirty="0">
                <a:latin typeface="Calibri"/>
                <a:cs typeface="Calibri"/>
              </a:rPr>
              <a:t>page</a:t>
            </a:r>
            <a:r>
              <a:rPr sz="1200" spc="-35" dirty="0">
                <a:latin typeface="Calibri"/>
                <a:cs typeface="Calibri"/>
              </a:rPr>
              <a:t> </a:t>
            </a:r>
            <a:r>
              <a:rPr sz="1200" spc="-15" dirty="0">
                <a:latin typeface="Calibri"/>
                <a:cs typeface="Calibri"/>
              </a:rPr>
              <a:t>1</a:t>
            </a:r>
            <a:r>
              <a:rPr sz="1200" spc="-35" dirty="0">
                <a:latin typeface="Calibri"/>
                <a:cs typeface="Calibri"/>
              </a:rPr>
              <a:t> </a:t>
            </a:r>
            <a:r>
              <a:rPr sz="1200" spc="20" dirty="0">
                <a:latin typeface="Calibri"/>
                <a:cs typeface="Calibri"/>
              </a:rPr>
              <a:t>on</a:t>
            </a:r>
            <a:r>
              <a:rPr sz="1200" spc="-35" dirty="0">
                <a:latin typeface="Calibri"/>
                <a:cs typeface="Calibri"/>
              </a:rPr>
              <a:t> </a:t>
            </a:r>
            <a:r>
              <a:rPr sz="1200" spc="5" dirty="0">
                <a:latin typeface="Calibri"/>
                <a:cs typeface="Calibri"/>
              </a:rPr>
              <a:t>the</a:t>
            </a:r>
            <a:r>
              <a:rPr sz="1200" spc="-35" dirty="0">
                <a:latin typeface="Calibri"/>
                <a:cs typeface="Calibri"/>
              </a:rPr>
              <a:t> </a:t>
            </a:r>
            <a:r>
              <a:rPr sz="1200" spc="-5" dirty="0">
                <a:latin typeface="Calibri"/>
                <a:cs typeface="Calibri"/>
              </a:rPr>
              <a:t>I-20</a:t>
            </a:r>
            <a:endParaRPr sz="1200" dirty="0">
              <a:latin typeface="Calibri"/>
              <a:cs typeface="Calibri"/>
            </a:endParaRPr>
          </a:p>
          <a:p>
            <a:pPr marL="393700" indent="-381000">
              <a:lnSpc>
                <a:spcPct val="100000"/>
              </a:lnSpc>
              <a:spcBef>
                <a:spcPts val="1120"/>
              </a:spcBef>
              <a:buFont typeface="MS PGothic"/>
              <a:buChar char="➢"/>
              <a:tabLst>
                <a:tab pos="393065" algn="l"/>
                <a:tab pos="393700" algn="l"/>
              </a:tabLst>
            </a:pPr>
            <a:r>
              <a:rPr sz="1200" b="1" spc="25" dirty="0">
                <a:latin typeface="Calibri"/>
                <a:cs typeface="Calibri"/>
              </a:rPr>
              <a:t>I-765</a:t>
            </a:r>
            <a:r>
              <a:rPr sz="1200" b="1" spc="-45" dirty="0">
                <a:latin typeface="Calibri"/>
                <a:cs typeface="Calibri"/>
              </a:rPr>
              <a:t> </a:t>
            </a:r>
            <a:r>
              <a:rPr sz="1200" b="1" spc="35" dirty="0">
                <a:latin typeface="Calibri"/>
                <a:cs typeface="Calibri"/>
              </a:rPr>
              <a:t>problems</a:t>
            </a:r>
            <a:r>
              <a:rPr lang="en-US" sz="1200" b="1" spc="35" dirty="0">
                <a:latin typeface="Calibri"/>
                <a:cs typeface="Calibri"/>
              </a:rPr>
              <a:t> – MOST COMMON REASON:</a:t>
            </a:r>
            <a:endParaRPr sz="1200" dirty="0">
              <a:latin typeface="Calibri"/>
              <a:cs typeface="Calibri"/>
            </a:endParaRPr>
          </a:p>
          <a:p>
            <a:pPr marL="850900" lvl="1" indent="-320675">
              <a:lnSpc>
                <a:spcPct val="100000"/>
              </a:lnSpc>
              <a:spcBef>
                <a:spcPts val="185"/>
              </a:spcBef>
              <a:buFont typeface="Arial"/>
              <a:buChar char="○"/>
              <a:tabLst>
                <a:tab pos="850265" algn="l"/>
                <a:tab pos="850900" algn="l"/>
              </a:tabLst>
            </a:pPr>
            <a:r>
              <a:rPr lang="en-US" sz="1200" spc="10" dirty="0">
                <a:latin typeface="Calibri"/>
                <a:cs typeface="Calibri"/>
              </a:rPr>
              <a:t>E-Verify Number incorrect.</a:t>
            </a:r>
          </a:p>
          <a:p>
            <a:pPr marL="850900" lvl="1" indent="-320675">
              <a:lnSpc>
                <a:spcPct val="100000"/>
              </a:lnSpc>
              <a:spcBef>
                <a:spcPts val="185"/>
              </a:spcBef>
              <a:buFont typeface="Arial"/>
              <a:buChar char="○"/>
              <a:tabLst>
                <a:tab pos="850265" algn="l"/>
                <a:tab pos="850900" algn="l"/>
              </a:tabLst>
            </a:pPr>
            <a:r>
              <a:rPr lang="en-US" sz="1200" b="1" spc="10" dirty="0">
                <a:solidFill>
                  <a:srgbClr val="F56600"/>
                </a:solidFill>
                <a:latin typeface="Calibri"/>
                <a:cs typeface="Calibri"/>
              </a:rPr>
              <a:t>IMPORTANT: The EIN and NAICS Code are listed on I-983. The E-Verify Number is listed on I-765. ALL THREE NUMBERS ARE DIFFERENT. </a:t>
            </a:r>
          </a:p>
        </p:txBody>
      </p:sp>
      <p:sp>
        <p:nvSpPr>
          <p:cNvPr id="6" name="object 4">
            <a:extLst>
              <a:ext uri="{FF2B5EF4-FFF2-40B4-BE49-F238E27FC236}">
                <a16:creationId xmlns:a16="http://schemas.microsoft.com/office/drawing/2014/main" id="{0B47BD4C-4B30-3B4A-3117-B5A0A432E535}"/>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616275"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mn-lt"/>
                <a:cs typeface="Calibri"/>
              </a:rPr>
              <a:t>Understanding STEM OPT Extension</a:t>
            </a:r>
            <a:endParaRPr sz="3600" b="1" dirty="0">
              <a:latin typeface="+mn-lt"/>
              <a:cs typeface="Calibri"/>
            </a:endParaRPr>
          </a:p>
        </p:txBody>
      </p:sp>
      <p:sp>
        <p:nvSpPr>
          <p:cNvPr id="6" name="TextBox 5">
            <a:extLst>
              <a:ext uri="{FF2B5EF4-FFF2-40B4-BE49-F238E27FC236}">
                <a16:creationId xmlns:a16="http://schemas.microsoft.com/office/drawing/2014/main" id="{8AA98432-5BF5-472C-1836-D20502FD7537}"/>
              </a:ext>
            </a:extLst>
          </p:cNvPr>
          <p:cNvSpPr txBox="1">
            <a:spLocks noGrp="1" noRot="1" noMove="1" noResize="1" noEditPoints="1" noAdjustHandles="1" noChangeArrowheads="1" noChangeShapeType="1"/>
          </p:cNvSpPr>
          <p:nvPr/>
        </p:nvSpPr>
        <p:spPr>
          <a:xfrm>
            <a:off x="384724" y="1267707"/>
            <a:ext cx="8225875" cy="2608086"/>
          </a:xfrm>
          <a:prstGeom prst="rect">
            <a:avLst/>
          </a:prstGeom>
          <a:noFill/>
        </p:spPr>
        <p:txBody>
          <a:bodyPr wrap="square">
            <a:spAutoFit/>
          </a:bodyPr>
          <a:lstStyle/>
          <a:p>
            <a:pPr marL="441325" marR="423545" indent="-428625">
              <a:lnSpc>
                <a:spcPct val="101600"/>
              </a:lnSpc>
              <a:spcBef>
                <a:spcPts val="70"/>
              </a:spcBef>
              <a:buFont typeface="MS PGothic"/>
              <a:buChar char="➢"/>
              <a:tabLst>
                <a:tab pos="440690" algn="l"/>
                <a:tab pos="441325" algn="l"/>
              </a:tabLst>
            </a:pPr>
            <a:r>
              <a:rPr lang="en-US" sz="1600" spc="20" dirty="0">
                <a:latin typeface="Calibri"/>
                <a:cs typeface="Calibri"/>
              </a:rPr>
              <a:t>Students in Science, Technology, Engineering, and Math (STEM)  fields may be eligible for an additional 24 months of OPT  following the 12-month period of post-completion OPT.</a:t>
            </a:r>
          </a:p>
          <a:p>
            <a:pPr marL="441325" marR="423545" indent="-428625">
              <a:lnSpc>
                <a:spcPct val="101600"/>
              </a:lnSpc>
              <a:spcBef>
                <a:spcPts val="70"/>
              </a:spcBef>
              <a:buFont typeface="MS PGothic"/>
              <a:buChar char="➢"/>
              <a:tabLst>
                <a:tab pos="440690" algn="l"/>
                <a:tab pos="441325" algn="l"/>
              </a:tabLst>
            </a:pPr>
            <a:endParaRPr lang="en-US" sz="1600" spc="20" dirty="0">
              <a:latin typeface="Calibri"/>
              <a:cs typeface="Calibri"/>
            </a:endParaRPr>
          </a:p>
          <a:p>
            <a:pPr marL="441325" marR="267335" indent="-428625" algn="just">
              <a:lnSpc>
                <a:spcPct val="101600"/>
              </a:lnSpc>
              <a:buFont typeface="MS PGothic"/>
              <a:buChar char="➢"/>
              <a:tabLst>
                <a:tab pos="441325" algn="l"/>
              </a:tabLst>
            </a:pPr>
            <a:r>
              <a:rPr lang="en-US" sz="1600" spc="40" dirty="0">
                <a:latin typeface="Calibri"/>
                <a:cs typeface="Calibri"/>
              </a:rPr>
              <a:t>STEM OPT Extension</a:t>
            </a:r>
            <a:r>
              <a:rPr lang="en-US" sz="1600" spc="-45" dirty="0">
                <a:latin typeface="Calibri"/>
                <a:cs typeface="Calibri"/>
              </a:rPr>
              <a:t> </a:t>
            </a:r>
            <a:r>
              <a:rPr lang="en-US" sz="1600" spc="35" dirty="0">
                <a:latin typeface="Calibri"/>
                <a:cs typeface="Calibri"/>
              </a:rPr>
              <a:t>is</a:t>
            </a:r>
            <a:r>
              <a:rPr lang="en-US" sz="1600" spc="-45" dirty="0">
                <a:latin typeface="Calibri"/>
                <a:cs typeface="Calibri"/>
              </a:rPr>
              <a:t> </a:t>
            </a:r>
            <a:r>
              <a:rPr lang="en-US" sz="1600" spc="40" dirty="0">
                <a:latin typeface="Calibri"/>
                <a:cs typeface="Calibri"/>
              </a:rPr>
              <a:t>another</a:t>
            </a:r>
            <a:r>
              <a:rPr lang="en-US" sz="1600" spc="-45" dirty="0">
                <a:latin typeface="Calibri"/>
                <a:cs typeface="Calibri"/>
              </a:rPr>
              <a:t> </a:t>
            </a:r>
            <a:r>
              <a:rPr lang="en-US" sz="1600" spc="10" dirty="0">
                <a:latin typeface="Calibri"/>
                <a:cs typeface="Calibri"/>
              </a:rPr>
              <a:t>benefit</a:t>
            </a:r>
            <a:r>
              <a:rPr lang="en-US" sz="1600" spc="-45" dirty="0">
                <a:latin typeface="Calibri"/>
                <a:cs typeface="Calibri"/>
              </a:rPr>
              <a:t> </a:t>
            </a:r>
            <a:r>
              <a:rPr lang="en-US" sz="1600" dirty="0">
                <a:latin typeface="Calibri"/>
                <a:cs typeface="Calibri"/>
              </a:rPr>
              <a:t>of</a:t>
            </a:r>
            <a:r>
              <a:rPr lang="en-US" sz="1600" spc="-45" dirty="0">
                <a:latin typeface="Calibri"/>
                <a:cs typeface="Calibri"/>
              </a:rPr>
              <a:t> </a:t>
            </a:r>
            <a:r>
              <a:rPr lang="en-US" sz="1600" spc="10" dirty="0">
                <a:latin typeface="Calibri"/>
                <a:cs typeface="Calibri"/>
              </a:rPr>
              <a:t>the</a:t>
            </a:r>
            <a:r>
              <a:rPr lang="en-US" sz="1600" spc="-40" dirty="0">
                <a:latin typeface="Calibri"/>
                <a:cs typeface="Calibri"/>
              </a:rPr>
              <a:t> </a:t>
            </a:r>
            <a:r>
              <a:rPr lang="en-US" sz="1600" spc="15" dirty="0">
                <a:latin typeface="Calibri"/>
                <a:cs typeface="Calibri"/>
              </a:rPr>
              <a:t>F-1</a:t>
            </a:r>
            <a:r>
              <a:rPr lang="en-US" sz="1600" spc="-45" dirty="0">
                <a:latin typeface="Calibri"/>
                <a:cs typeface="Calibri"/>
              </a:rPr>
              <a:t> </a:t>
            </a:r>
            <a:r>
              <a:rPr lang="en-US" sz="1600" spc="30" dirty="0">
                <a:latin typeface="Calibri"/>
                <a:cs typeface="Calibri"/>
              </a:rPr>
              <a:t>visa</a:t>
            </a:r>
            <a:r>
              <a:rPr lang="en-US" sz="1600" spc="-45" dirty="0">
                <a:latin typeface="Calibri"/>
                <a:cs typeface="Calibri"/>
              </a:rPr>
              <a:t> </a:t>
            </a:r>
            <a:r>
              <a:rPr lang="en-US" sz="1600" spc="40" dirty="0">
                <a:latin typeface="Calibri"/>
                <a:cs typeface="Calibri"/>
              </a:rPr>
              <a:t>and</a:t>
            </a:r>
            <a:r>
              <a:rPr lang="en-US" sz="1600" spc="-45" dirty="0">
                <a:latin typeface="Calibri"/>
                <a:cs typeface="Calibri"/>
              </a:rPr>
              <a:t> </a:t>
            </a:r>
            <a:r>
              <a:rPr lang="en-US" sz="1600" spc="35" dirty="0">
                <a:latin typeface="Calibri"/>
                <a:cs typeface="Calibri"/>
              </a:rPr>
              <a:t>is</a:t>
            </a:r>
            <a:r>
              <a:rPr lang="en-US" sz="1600" spc="-45" dirty="0">
                <a:latin typeface="Calibri"/>
                <a:cs typeface="Calibri"/>
              </a:rPr>
              <a:t> </a:t>
            </a:r>
            <a:r>
              <a:rPr lang="en-US" sz="1600" spc="20" dirty="0">
                <a:latin typeface="Calibri"/>
                <a:cs typeface="Calibri"/>
              </a:rPr>
              <a:t>approved</a:t>
            </a:r>
            <a:r>
              <a:rPr lang="en-US" sz="1600" spc="-40" dirty="0">
                <a:latin typeface="Calibri"/>
                <a:cs typeface="Calibri"/>
              </a:rPr>
              <a:t> </a:t>
            </a:r>
            <a:r>
              <a:rPr lang="en-US" sz="1600" spc="30" dirty="0">
                <a:latin typeface="Calibri"/>
                <a:cs typeface="Calibri"/>
              </a:rPr>
              <a:t>by</a:t>
            </a:r>
            <a:r>
              <a:rPr lang="en-US" sz="1600" spc="-45" dirty="0">
                <a:latin typeface="Calibri"/>
                <a:cs typeface="Calibri"/>
              </a:rPr>
              <a:t> </a:t>
            </a:r>
            <a:r>
              <a:rPr lang="en-US" sz="1600" spc="45" dirty="0">
                <a:latin typeface="Calibri"/>
                <a:cs typeface="Calibri"/>
              </a:rPr>
              <a:t>USCIS.</a:t>
            </a:r>
            <a:r>
              <a:rPr lang="en-US" sz="1600" spc="-45" dirty="0">
                <a:latin typeface="Calibri"/>
                <a:cs typeface="Calibri"/>
              </a:rPr>
              <a:t> </a:t>
            </a:r>
            <a:r>
              <a:rPr lang="en-US" sz="1600" spc="60" dirty="0">
                <a:latin typeface="Calibri"/>
                <a:cs typeface="Calibri"/>
              </a:rPr>
              <a:t>USCIS</a:t>
            </a:r>
            <a:r>
              <a:rPr lang="en-US" sz="1600" spc="-45" dirty="0">
                <a:latin typeface="Calibri"/>
                <a:cs typeface="Calibri"/>
              </a:rPr>
              <a:t> </a:t>
            </a:r>
            <a:r>
              <a:rPr lang="en-US" sz="1600" spc="35" dirty="0">
                <a:latin typeface="Calibri"/>
                <a:cs typeface="Calibri"/>
              </a:rPr>
              <a:t>can </a:t>
            </a:r>
            <a:r>
              <a:rPr lang="en-US" sz="1600" spc="-350" dirty="0">
                <a:latin typeface="Calibri"/>
                <a:cs typeface="Calibri"/>
              </a:rPr>
              <a:t> </a:t>
            </a:r>
            <a:r>
              <a:rPr lang="en-US" sz="1600" spc="25" dirty="0">
                <a:latin typeface="Calibri"/>
                <a:cs typeface="Calibri"/>
              </a:rPr>
              <a:t>deny</a:t>
            </a:r>
            <a:r>
              <a:rPr lang="en-US" sz="1600" spc="-40" dirty="0">
                <a:latin typeface="Calibri"/>
                <a:cs typeface="Calibri"/>
              </a:rPr>
              <a:t> </a:t>
            </a:r>
            <a:r>
              <a:rPr lang="en-US" sz="1600" spc="35" dirty="0">
                <a:latin typeface="Calibri"/>
                <a:cs typeface="Calibri"/>
              </a:rPr>
              <a:t>a STEM </a:t>
            </a:r>
            <a:r>
              <a:rPr lang="en-US" sz="1600" spc="40" dirty="0">
                <a:latin typeface="Calibri"/>
                <a:cs typeface="Calibri"/>
              </a:rPr>
              <a:t>OPT</a:t>
            </a:r>
            <a:r>
              <a:rPr lang="en-US" sz="1600" spc="-40" dirty="0">
                <a:latin typeface="Calibri"/>
                <a:cs typeface="Calibri"/>
              </a:rPr>
              <a:t> </a:t>
            </a:r>
            <a:r>
              <a:rPr lang="en-US" sz="1600" spc="5" dirty="0">
                <a:latin typeface="Calibri"/>
                <a:cs typeface="Calibri"/>
              </a:rPr>
              <a:t>request</a:t>
            </a:r>
            <a:r>
              <a:rPr lang="en-US" sz="1600" spc="-40" dirty="0">
                <a:latin typeface="Calibri"/>
                <a:cs typeface="Calibri"/>
              </a:rPr>
              <a:t> </a:t>
            </a:r>
            <a:r>
              <a:rPr lang="en-US" sz="1600" dirty="0">
                <a:latin typeface="Calibri"/>
                <a:cs typeface="Calibri"/>
              </a:rPr>
              <a:t>if</a:t>
            </a:r>
            <a:r>
              <a:rPr lang="en-US" sz="1600" spc="-40" dirty="0">
                <a:latin typeface="Calibri"/>
                <a:cs typeface="Calibri"/>
              </a:rPr>
              <a:t> </a:t>
            </a:r>
            <a:r>
              <a:rPr lang="en-US" sz="1600" spc="10" dirty="0">
                <a:latin typeface="Calibri"/>
                <a:cs typeface="Calibri"/>
              </a:rPr>
              <a:t>the</a:t>
            </a:r>
            <a:r>
              <a:rPr lang="en-US" sz="1600" spc="-40" dirty="0">
                <a:latin typeface="Calibri"/>
                <a:cs typeface="Calibri"/>
              </a:rPr>
              <a:t> </a:t>
            </a:r>
            <a:r>
              <a:rPr lang="en-US" sz="1600" spc="30" dirty="0">
                <a:latin typeface="Calibri"/>
                <a:cs typeface="Calibri"/>
              </a:rPr>
              <a:t>applicant</a:t>
            </a:r>
            <a:r>
              <a:rPr lang="en-US" sz="1600" spc="-40" dirty="0">
                <a:latin typeface="Calibri"/>
                <a:cs typeface="Calibri"/>
              </a:rPr>
              <a:t> </a:t>
            </a:r>
            <a:r>
              <a:rPr lang="en-US" sz="1600" spc="35" dirty="0">
                <a:latin typeface="Calibri"/>
                <a:cs typeface="Calibri"/>
              </a:rPr>
              <a:t>is</a:t>
            </a:r>
            <a:r>
              <a:rPr lang="en-US" sz="1600" spc="-40" dirty="0">
                <a:latin typeface="Calibri"/>
                <a:cs typeface="Calibri"/>
              </a:rPr>
              <a:t> </a:t>
            </a:r>
            <a:r>
              <a:rPr lang="en-US" sz="1600" spc="15" dirty="0">
                <a:latin typeface="Calibri"/>
                <a:cs typeface="Calibri"/>
              </a:rPr>
              <a:t>found</a:t>
            </a:r>
            <a:r>
              <a:rPr lang="en-US" sz="1600" spc="-40" dirty="0">
                <a:latin typeface="Calibri"/>
                <a:cs typeface="Calibri"/>
              </a:rPr>
              <a:t> </a:t>
            </a:r>
            <a:r>
              <a:rPr lang="en-US" sz="1600" dirty="0">
                <a:latin typeface="Calibri"/>
                <a:cs typeface="Calibri"/>
              </a:rPr>
              <a:t>to</a:t>
            </a:r>
            <a:r>
              <a:rPr lang="en-US" sz="1600" spc="-40" dirty="0">
                <a:latin typeface="Calibri"/>
                <a:cs typeface="Calibri"/>
              </a:rPr>
              <a:t> </a:t>
            </a:r>
            <a:r>
              <a:rPr lang="en-US" sz="1600" spc="20" dirty="0">
                <a:latin typeface="Calibri"/>
                <a:cs typeface="Calibri"/>
              </a:rPr>
              <a:t>have</a:t>
            </a:r>
            <a:r>
              <a:rPr lang="en-US" sz="1600" spc="-40" dirty="0">
                <a:latin typeface="Calibri"/>
                <a:cs typeface="Calibri"/>
              </a:rPr>
              <a:t> </a:t>
            </a:r>
            <a:r>
              <a:rPr lang="en-US" sz="1600" spc="15" dirty="0">
                <a:latin typeface="Calibri"/>
                <a:cs typeface="Calibri"/>
              </a:rPr>
              <a:t>violated</a:t>
            </a:r>
            <a:r>
              <a:rPr lang="en-US" sz="1600" spc="-40" dirty="0">
                <a:latin typeface="Calibri"/>
                <a:cs typeface="Calibri"/>
              </a:rPr>
              <a:t> </a:t>
            </a:r>
            <a:r>
              <a:rPr lang="en-US" sz="1600" spc="10" dirty="0">
                <a:latin typeface="Calibri"/>
                <a:cs typeface="Calibri"/>
              </a:rPr>
              <a:t>their</a:t>
            </a:r>
            <a:r>
              <a:rPr lang="en-US" sz="1600" spc="15" dirty="0">
                <a:latin typeface="Calibri"/>
                <a:cs typeface="Calibri"/>
              </a:rPr>
              <a:t> </a:t>
            </a:r>
            <a:r>
              <a:rPr lang="en-US" sz="1600" spc="5" dirty="0">
                <a:latin typeface="Calibri"/>
                <a:cs typeface="Calibri"/>
              </a:rPr>
              <a:t>status.</a:t>
            </a:r>
          </a:p>
          <a:p>
            <a:pPr marL="441325" marR="267335" indent="-428625" algn="just">
              <a:lnSpc>
                <a:spcPct val="101600"/>
              </a:lnSpc>
              <a:buFont typeface="MS PGothic"/>
              <a:buChar char="➢"/>
              <a:tabLst>
                <a:tab pos="441325" algn="l"/>
              </a:tabLst>
            </a:pPr>
            <a:endParaRPr lang="en-US" sz="1600" spc="5" dirty="0">
              <a:latin typeface="Calibri"/>
              <a:cs typeface="Calibri"/>
            </a:endParaRPr>
          </a:p>
          <a:p>
            <a:pPr marL="441325" marR="267335" indent="-428625" algn="just">
              <a:lnSpc>
                <a:spcPct val="101600"/>
              </a:lnSpc>
              <a:buFont typeface="MS PGothic"/>
              <a:buChar char="➢"/>
              <a:tabLst>
                <a:tab pos="441325" algn="l"/>
              </a:tabLst>
            </a:pPr>
            <a:r>
              <a:rPr lang="en-US" sz="1600" spc="5" dirty="0">
                <a:latin typeface="Calibri"/>
                <a:cs typeface="Calibri"/>
              </a:rPr>
              <a:t>Although it is called STEM OPT “Extension”, you are essentially applying for a separate employment authorization that is based on the timeline of your Post-Completion OPT Authorization.</a:t>
            </a:r>
            <a:endParaRPr lang="en-US" sz="1600" dirty="0">
              <a:latin typeface="Calibri"/>
              <a:cs typeface="Calibri"/>
            </a:endParaRPr>
          </a:p>
        </p:txBody>
      </p:sp>
      <p:sp>
        <p:nvSpPr>
          <p:cNvPr id="7" name="object 4">
            <a:extLst>
              <a:ext uri="{FF2B5EF4-FFF2-40B4-BE49-F238E27FC236}">
                <a16:creationId xmlns:a16="http://schemas.microsoft.com/office/drawing/2014/main" id="{9EE4DEEA-AAFA-8CD8-5312-ECDCDBFF6205}"/>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extLst>
      <p:ext uri="{BB962C8B-B14F-4D97-AF65-F5344CB8AC3E}">
        <p14:creationId xmlns:p14="http://schemas.microsoft.com/office/powerpoint/2010/main" val="2912466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C12B20-AF63-10FF-C433-5CB86FB10ED1}"/>
              </a:ext>
            </a:extLst>
          </p:cNvPr>
          <p:cNvSpPr>
            <a:spLocks noGrp="1" noRot="1" noMove="1" noResize="1" noEditPoints="1" noAdjustHandles="1" noChangeArrowheads="1" noChangeShapeType="1"/>
          </p:cNvSpPr>
          <p:nvPr>
            <p:ph type="body" idx="1"/>
          </p:nvPr>
        </p:nvSpPr>
        <p:spPr>
          <a:xfrm>
            <a:off x="311700" y="920400"/>
            <a:ext cx="3999900" cy="3302700"/>
          </a:xfrm>
        </p:spPr>
        <p:txBody>
          <a:bodyPr anchor="ctr"/>
          <a:lstStyle/>
          <a:p>
            <a:pPr marL="139700" indent="0" algn="ctr">
              <a:buNone/>
            </a:pPr>
            <a:r>
              <a:rPr lang="en-US" sz="3600" b="1" dirty="0">
                <a:solidFill>
                  <a:srgbClr val="F46600"/>
                </a:solidFill>
                <a:latin typeface="+mn-lt"/>
                <a:cs typeface="Calibri"/>
              </a:rPr>
              <a:t>Maintaining Status on STEM OPT Extension</a:t>
            </a:r>
            <a:endParaRPr lang="en-US" sz="3600" dirty="0">
              <a:latin typeface="+mn-lt"/>
            </a:endParaRPr>
          </a:p>
        </p:txBody>
      </p:sp>
      <p:sp>
        <p:nvSpPr>
          <p:cNvPr id="5" name="Text Placeholder 4">
            <a:extLst>
              <a:ext uri="{FF2B5EF4-FFF2-40B4-BE49-F238E27FC236}">
                <a16:creationId xmlns:a16="http://schemas.microsoft.com/office/drawing/2014/main" id="{FCA1DBAF-E823-8711-4D82-ACCD9657A88D}"/>
              </a:ext>
            </a:extLst>
          </p:cNvPr>
          <p:cNvSpPr>
            <a:spLocks noGrp="1" noRot="1" noMove="1" noResize="1" noEditPoints="1" noAdjustHandles="1" noChangeArrowheads="1" noChangeShapeType="1"/>
          </p:cNvSpPr>
          <p:nvPr>
            <p:ph type="body" idx="2"/>
          </p:nvPr>
        </p:nvSpPr>
        <p:spPr>
          <a:xfrm>
            <a:off x="4832400" y="920400"/>
            <a:ext cx="3999900" cy="3302700"/>
          </a:xfrm>
        </p:spPr>
        <p:txBody>
          <a:bodyPr anchor="ctr"/>
          <a:lstStyle/>
          <a:p>
            <a:pPr>
              <a:lnSpc>
                <a:spcPct val="200000"/>
              </a:lnSpc>
            </a:pPr>
            <a:r>
              <a:rPr lang="en-US" sz="1600" dirty="0">
                <a:solidFill>
                  <a:schemeClr val="bg1"/>
                </a:solidFill>
                <a:latin typeface="+mn-lt"/>
              </a:rPr>
              <a:t>Pending STEM Extension Application </a:t>
            </a:r>
          </a:p>
          <a:p>
            <a:pPr>
              <a:lnSpc>
                <a:spcPct val="200000"/>
              </a:lnSpc>
            </a:pPr>
            <a:r>
              <a:rPr lang="en-US" sz="1600" dirty="0">
                <a:solidFill>
                  <a:schemeClr val="bg1"/>
                </a:solidFill>
                <a:latin typeface="+mn-lt"/>
              </a:rPr>
              <a:t>STEM OPT Reporting Requirements</a:t>
            </a:r>
          </a:p>
          <a:p>
            <a:pPr>
              <a:lnSpc>
                <a:spcPct val="200000"/>
              </a:lnSpc>
            </a:pPr>
            <a:r>
              <a:rPr lang="en-US" sz="1600" dirty="0">
                <a:solidFill>
                  <a:schemeClr val="bg1"/>
                </a:solidFill>
                <a:latin typeface="+mn-lt"/>
              </a:rPr>
              <a:t>Unemployment</a:t>
            </a:r>
          </a:p>
          <a:p>
            <a:pPr>
              <a:lnSpc>
                <a:spcPct val="200000"/>
              </a:lnSpc>
            </a:pPr>
            <a:r>
              <a:rPr lang="en-US" sz="1600" dirty="0">
                <a:solidFill>
                  <a:schemeClr val="bg1"/>
                </a:solidFill>
                <a:latin typeface="+mn-lt"/>
              </a:rPr>
              <a:t>International Travel</a:t>
            </a:r>
          </a:p>
          <a:p>
            <a:pPr>
              <a:lnSpc>
                <a:spcPct val="200000"/>
              </a:lnSpc>
            </a:pPr>
            <a:r>
              <a:rPr lang="en-US" sz="1600" dirty="0">
                <a:solidFill>
                  <a:schemeClr val="bg1"/>
                </a:solidFill>
                <a:latin typeface="+mn-lt"/>
              </a:rPr>
              <a:t>Renewing F-1 Visa</a:t>
            </a:r>
          </a:p>
        </p:txBody>
      </p:sp>
    </p:spTree>
    <p:extLst>
      <p:ext uri="{BB962C8B-B14F-4D97-AF65-F5344CB8AC3E}">
        <p14:creationId xmlns:p14="http://schemas.microsoft.com/office/powerpoint/2010/main" val="1866137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8091805" cy="550535"/>
          </a:xfrm>
          <a:prstGeom prst="rect">
            <a:avLst/>
          </a:prstGeom>
        </p:spPr>
        <p:txBody>
          <a:bodyPr vert="horz" wrap="square" lIns="0" tIns="8890" rIns="0" bIns="0" rtlCol="0">
            <a:spAutoFit/>
          </a:bodyPr>
          <a:lstStyle/>
          <a:p>
            <a:pPr marL="12700" marR="452120">
              <a:lnSpc>
                <a:spcPct val="100699"/>
              </a:lnSpc>
              <a:spcBef>
                <a:spcPts val="70"/>
              </a:spcBef>
            </a:pPr>
            <a:r>
              <a:rPr sz="3600" b="1" spc="-275" dirty="0">
                <a:solidFill>
                  <a:srgbClr val="F46600"/>
                </a:solidFill>
                <a:latin typeface="Calibri"/>
                <a:cs typeface="Calibri"/>
              </a:rPr>
              <a:t>While</a:t>
            </a:r>
            <a:r>
              <a:rPr sz="3600" b="1" spc="-80" dirty="0">
                <a:solidFill>
                  <a:srgbClr val="F46600"/>
                </a:solidFill>
                <a:latin typeface="Calibri"/>
                <a:cs typeface="Calibri"/>
              </a:rPr>
              <a:t> </a:t>
            </a:r>
            <a:r>
              <a:rPr sz="3600" b="1" spc="-295" dirty="0">
                <a:solidFill>
                  <a:srgbClr val="F46600"/>
                </a:solidFill>
                <a:latin typeface="Calibri"/>
                <a:cs typeface="Calibri"/>
              </a:rPr>
              <a:t>STEM</a:t>
            </a:r>
            <a:r>
              <a:rPr sz="3600" b="1" spc="-200" dirty="0">
                <a:solidFill>
                  <a:srgbClr val="F46600"/>
                </a:solidFill>
                <a:latin typeface="Calibri"/>
                <a:cs typeface="Calibri"/>
              </a:rPr>
              <a:t> </a:t>
            </a:r>
            <a:r>
              <a:rPr sz="3600" b="1" spc="-235" dirty="0">
                <a:solidFill>
                  <a:srgbClr val="F46600"/>
                </a:solidFill>
                <a:latin typeface="Calibri"/>
                <a:cs typeface="Calibri"/>
              </a:rPr>
              <a:t>Application</a:t>
            </a:r>
            <a:r>
              <a:rPr sz="3600" b="1" spc="-80" dirty="0">
                <a:solidFill>
                  <a:srgbClr val="F46600"/>
                </a:solidFill>
                <a:latin typeface="Calibri"/>
                <a:cs typeface="Calibri"/>
              </a:rPr>
              <a:t> </a:t>
            </a:r>
            <a:r>
              <a:rPr sz="3600" b="1" spc="-110" dirty="0">
                <a:solidFill>
                  <a:srgbClr val="F46600"/>
                </a:solidFill>
                <a:latin typeface="Calibri"/>
                <a:cs typeface="Calibri"/>
              </a:rPr>
              <a:t>is  </a:t>
            </a:r>
            <a:r>
              <a:rPr sz="3600" b="1" spc="-250" dirty="0">
                <a:solidFill>
                  <a:srgbClr val="F46600"/>
                </a:solidFill>
                <a:latin typeface="Calibri"/>
                <a:cs typeface="Calibri"/>
              </a:rPr>
              <a:t>Pending</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050297"/>
            <a:ext cx="8530675" cy="3368936"/>
          </a:xfrm>
          <a:prstGeom prst="rect">
            <a:avLst/>
          </a:prstGeom>
        </p:spPr>
        <p:txBody>
          <a:bodyPr vert="horz" wrap="square" lIns="0" tIns="12700" rIns="0" bIns="0" rtlCol="0">
            <a:spAutoFit/>
          </a:bodyPr>
          <a:lstStyle/>
          <a:p>
            <a:pPr marL="12700" marR="363220">
              <a:lnSpc>
                <a:spcPct val="116100"/>
              </a:lnSpc>
              <a:spcBef>
                <a:spcPts val="100"/>
              </a:spcBef>
            </a:pPr>
            <a:r>
              <a:rPr lang="en-US" sz="1200" b="1" spc="45" dirty="0">
                <a:solidFill>
                  <a:srgbClr val="2E1A47"/>
                </a:solidFill>
                <a:latin typeface="Tahoma"/>
                <a:cs typeface="Tahoma"/>
              </a:rPr>
              <a:t>If filed in timely manner, your</a:t>
            </a:r>
            <a:r>
              <a:rPr lang="en-US" sz="1200" b="1" spc="-75" dirty="0">
                <a:solidFill>
                  <a:srgbClr val="2E1A47"/>
                </a:solidFill>
                <a:latin typeface="Tahoma"/>
                <a:cs typeface="Tahoma"/>
              </a:rPr>
              <a:t> </a:t>
            </a:r>
            <a:r>
              <a:rPr lang="en-US" sz="1200" b="1" spc="60" dirty="0">
                <a:solidFill>
                  <a:srgbClr val="2E1A47"/>
                </a:solidFill>
                <a:latin typeface="Tahoma"/>
                <a:cs typeface="Tahoma"/>
              </a:rPr>
              <a:t>employment</a:t>
            </a:r>
            <a:r>
              <a:rPr lang="en-US" sz="1200" b="1" spc="-70" dirty="0">
                <a:solidFill>
                  <a:srgbClr val="2E1A47"/>
                </a:solidFill>
                <a:latin typeface="Tahoma"/>
                <a:cs typeface="Tahoma"/>
              </a:rPr>
              <a:t> </a:t>
            </a:r>
            <a:r>
              <a:rPr lang="en-US" sz="1200" b="1" spc="50" dirty="0">
                <a:solidFill>
                  <a:srgbClr val="2E1A47"/>
                </a:solidFill>
                <a:latin typeface="Tahoma"/>
                <a:cs typeface="Tahoma"/>
              </a:rPr>
              <a:t>authorization</a:t>
            </a:r>
            <a:r>
              <a:rPr lang="en-US" sz="1200" b="1" spc="-70" dirty="0">
                <a:solidFill>
                  <a:srgbClr val="2E1A47"/>
                </a:solidFill>
                <a:latin typeface="Tahoma"/>
                <a:cs typeface="Tahoma"/>
              </a:rPr>
              <a:t> </a:t>
            </a:r>
            <a:r>
              <a:rPr lang="en-US" sz="1200" b="1" spc="30" dirty="0">
                <a:solidFill>
                  <a:srgbClr val="2E1A47"/>
                </a:solidFill>
                <a:latin typeface="Tahoma"/>
                <a:cs typeface="Tahoma"/>
              </a:rPr>
              <a:t>will</a:t>
            </a:r>
            <a:r>
              <a:rPr lang="en-US" sz="1200" b="1" spc="-75" dirty="0">
                <a:solidFill>
                  <a:srgbClr val="2E1A47"/>
                </a:solidFill>
                <a:latin typeface="Tahoma"/>
                <a:cs typeface="Tahoma"/>
              </a:rPr>
              <a:t> </a:t>
            </a:r>
            <a:r>
              <a:rPr lang="en-US" sz="1200" b="1" spc="40" dirty="0">
                <a:solidFill>
                  <a:srgbClr val="2E1A47"/>
                </a:solidFill>
                <a:latin typeface="Tahoma"/>
                <a:cs typeface="Tahoma"/>
              </a:rPr>
              <a:t>automatically</a:t>
            </a:r>
            <a:r>
              <a:rPr lang="en-US" sz="1200" b="1" spc="-75" dirty="0">
                <a:solidFill>
                  <a:srgbClr val="2E1A47"/>
                </a:solidFill>
                <a:latin typeface="Tahoma"/>
                <a:cs typeface="Tahoma"/>
              </a:rPr>
              <a:t> </a:t>
            </a:r>
            <a:r>
              <a:rPr lang="en-US" sz="1200" b="1" spc="60" dirty="0">
                <a:solidFill>
                  <a:srgbClr val="2E1A47"/>
                </a:solidFill>
                <a:latin typeface="Tahoma"/>
                <a:cs typeface="Tahoma"/>
              </a:rPr>
              <a:t>be </a:t>
            </a:r>
            <a:r>
              <a:rPr lang="en-US" sz="1200" b="1" spc="50" dirty="0">
                <a:solidFill>
                  <a:srgbClr val="2E1A47"/>
                </a:solidFill>
                <a:latin typeface="Tahoma"/>
                <a:cs typeface="Tahoma"/>
              </a:rPr>
              <a:t>extended</a:t>
            </a:r>
            <a:r>
              <a:rPr lang="en-US" sz="1200" b="1" spc="-65" dirty="0">
                <a:solidFill>
                  <a:srgbClr val="2E1A47"/>
                </a:solidFill>
                <a:latin typeface="Tahoma"/>
                <a:cs typeface="Tahoma"/>
              </a:rPr>
              <a:t> </a:t>
            </a:r>
            <a:r>
              <a:rPr lang="en-US" sz="1200" b="1" spc="55" dirty="0">
                <a:solidFill>
                  <a:srgbClr val="2E1A47"/>
                </a:solidFill>
                <a:latin typeface="Tahoma"/>
                <a:cs typeface="Tahoma"/>
              </a:rPr>
              <a:t>for</a:t>
            </a:r>
            <a:r>
              <a:rPr lang="en-US" sz="1200" b="1" spc="-75" dirty="0">
                <a:solidFill>
                  <a:srgbClr val="2E1A47"/>
                </a:solidFill>
                <a:latin typeface="Tahoma"/>
                <a:cs typeface="Tahoma"/>
              </a:rPr>
              <a:t> </a:t>
            </a:r>
            <a:r>
              <a:rPr lang="en-US" sz="1200" b="1" spc="30" dirty="0">
                <a:solidFill>
                  <a:srgbClr val="2E1A47"/>
                </a:solidFill>
                <a:latin typeface="Tahoma"/>
                <a:cs typeface="Tahoma"/>
              </a:rPr>
              <a:t>180</a:t>
            </a:r>
            <a:r>
              <a:rPr lang="en-US" sz="1200" b="1" spc="-70" dirty="0">
                <a:solidFill>
                  <a:srgbClr val="2E1A47"/>
                </a:solidFill>
                <a:latin typeface="Tahoma"/>
                <a:cs typeface="Tahoma"/>
              </a:rPr>
              <a:t> </a:t>
            </a:r>
            <a:r>
              <a:rPr lang="en-US" sz="1200" b="1" spc="35" dirty="0">
                <a:solidFill>
                  <a:srgbClr val="2E1A47"/>
                </a:solidFill>
                <a:latin typeface="Tahoma"/>
                <a:cs typeface="Tahoma"/>
              </a:rPr>
              <a:t>days </a:t>
            </a:r>
            <a:r>
              <a:rPr lang="en-US" sz="1200" b="1" spc="-425" dirty="0">
                <a:solidFill>
                  <a:srgbClr val="2E1A47"/>
                </a:solidFill>
                <a:latin typeface="Tahoma"/>
                <a:cs typeface="Tahoma"/>
              </a:rPr>
              <a:t> </a:t>
            </a:r>
            <a:r>
              <a:rPr lang="en-US" sz="1200" b="1" spc="35" dirty="0">
                <a:solidFill>
                  <a:srgbClr val="2E1A47"/>
                </a:solidFill>
                <a:latin typeface="Tahoma"/>
                <a:cs typeface="Tahoma"/>
              </a:rPr>
              <a:t>after</a:t>
            </a:r>
            <a:r>
              <a:rPr lang="en-US" sz="1200" b="1" spc="-80" dirty="0">
                <a:solidFill>
                  <a:srgbClr val="2E1A47"/>
                </a:solidFill>
                <a:latin typeface="Tahoma"/>
                <a:cs typeface="Tahoma"/>
              </a:rPr>
              <a:t> </a:t>
            </a:r>
            <a:r>
              <a:rPr lang="en-US" sz="1200" b="1" spc="55" dirty="0">
                <a:solidFill>
                  <a:srgbClr val="2E1A47"/>
                </a:solidFill>
                <a:latin typeface="Tahoma"/>
                <a:cs typeface="Tahoma"/>
              </a:rPr>
              <a:t>your</a:t>
            </a:r>
            <a:r>
              <a:rPr lang="en-US" sz="1200" b="1" spc="-80" dirty="0">
                <a:solidFill>
                  <a:srgbClr val="2E1A47"/>
                </a:solidFill>
                <a:latin typeface="Tahoma"/>
                <a:cs typeface="Tahoma"/>
              </a:rPr>
              <a:t> </a:t>
            </a:r>
            <a:r>
              <a:rPr lang="en-US" sz="1200" b="1" spc="35" dirty="0">
                <a:solidFill>
                  <a:srgbClr val="2E1A47"/>
                </a:solidFill>
                <a:latin typeface="Tahoma"/>
                <a:cs typeface="Tahoma"/>
              </a:rPr>
              <a:t>OPT</a:t>
            </a:r>
            <a:r>
              <a:rPr lang="en-US" sz="1200" b="1" spc="-80" dirty="0">
                <a:solidFill>
                  <a:srgbClr val="2E1A47"/>
                </a:solidFill>
                <a:latin typeface="Tahoma"/>
                <a:cs typeface="Tahoma"/>
              </a:rPr>
              <a:t> </a:t>
            </a:r>
            <a:r>
              <a:rPr lang="en-US" sz="1200" b="1" spc="30" dirty="0">
                <a:solidFill>
                  <a:srgbClr val="2E1A47"/>
                </a:solidFill>
                <a:latin typeface="Tahoma"/>
                <a:cs typeface="Tahoma"/>
              </a:rPr>
              <a:t>EAD</a:t>
            </a:r>
            <a:r>
              <a:rPr lang="en-US" sz="1200" b="1" spc="-80" dirty="0">
                <a:solidFill>
                  <a:srgbClr val="2E1A47"/>
                </a:solidFill>
                <a:latin typeface="Tahoma"/>
                <a:cs typeface="Tahoma"/>
              </a:rPr>
              <a:t> </a:t>
            </a:r>
            <a:r>
              <a:rPr lang="en-US" sz="1200" b="1" spc="65" dirty="0">
                <a:solidFill>
                  <a:srgbClr val="2E1A47"/>
                </a:solidFill>
                <a:latin typeface="Tahoma"/>
                <a:cs typeface="Tahoma"/>
              </a:rPr>
              <a:t>end</a:t>
            </a:r>
            <a:r>
              <a:rPr lang="en-US" sz="1200" b="1" spc="-75" dirty="0">
                <a:solidFill>
                  <a:srgbClr val="2E1A47"/>
                </a:solidFill>
                <a:latin typeface="Tahoma"/>
                <a:cs typeface="Tahoma"/>
              </a:rPr>
              <a:t> </a:t>
            </a:r>
            <a:r>
              <a:rPr lang="en-US" sz="1200" b="1" spc="45" dirty="0">
                <a:solidFill>
                  <a:srgbClr val="2E1A47"/>
                </a:solidFill>
                <a:latin typeface="Tahoma"/>
                <a:cs typeface="Tahoma"/>
              </a:rPr>
              <a:t>date</a:t>
            </a:r>
            <a:r>
              <a:rPr lang="en-US" sz="1200" b="1" spc="-75" dirty="0">
                <a:solidFill>
                  <a:srgbClr val="2E1A47"/>
                </a:solidFill>
                <a:latin typeface="Tahoma"/>
                <a:cs typeface="Tahoma"/>
              </a:rPr>
              <a:t> </a:t>
            </a:r>
            <a:r>
              <a:rPr lang="en-US" sz="1200" b="1" spc="45" dirty="0">
                <a:solidFill>
                  <a:srgbClr val="2E1A47"/>
                </a:solidFill>
                <a:latin typeface="Tahoma"/>
                <a:cs typeface="Tahoma"/>
              </a:rPr>
              <a:t>while</a:t>
            </a:r>
            <a:r>
              <a:rPr lang="en-US" sz="1200" b="1" spc="-80" dirty="0">
                <a:solidFill>
                  <a:srgbClr val="2E1A47"/>
                </a:solidFill>
                <a:latin typeface="Tahoma"/>
                <a:cs typeface="Tahoma"/>
              </a:rPr>
              <a:t> </a:t>
            </a:r>
            <a:r>
              <a:rPr lang="en-US" sz="1200" b="1" spc="55" dirty="0">
                <a:solidFill>
                  <a:srgbClr val="2E1A47"/>
                </a:solidFill>
                <a:latin typeface="Tahoma"/>
                <a:cs typeface="Tahoma"/>
              </a:rPr>
              <a:t>your</a:t>
            </a:r>
            <a:r>
              <a:rPr lang="en-US" sz="1200" b="1" spc="-80" dirty="0">
                <a:solidFill>
                  <a:srgbClr val="2E1A47"/>
                </a:solidFill>
                <a:latin typeface="Tahoma"/>
                <a:cs typeface="Tahoma"/>
              </a:rPr>
              <a:t> </a:t>
            </a:r>
            <a:r>
              <a:rPr lang="en-US" sz="1200" b="1" spc="35" dirty="0">
                <a:solidFill>
                  <a:srgbClr val="2E1A47"/>
                </a:solidFill>
                <a:latin typeface="Tahoma"/>
                <a:cs typeface="Tahoma"/>
              </a:rPr>
              <a:t>OPT</a:t>
            </a:r>
            <a:r>
              <a:rPr lang="en-US" sz="1200" b="1" spc="-80" dirty="0">
                <a:solidFill>
                  <a:srgbClr val="2E1A47"/>
                </a:solidFill>
                <a:latin typeface="Tahoma"/>
                <a:cs typeface="Tahoma"/>
              </a:rPr>
              <a:t> </a:t>
            </a:r>
            <a:r>
              <a:rPr lang="en-US" sz="1200" b="1" spc="25" dirty="0">
                <a:solidFill>
                  <a:srgbClr val="2E1A47"/>
                </a:solidFill>
                <a:latin typeface="Tahoma"/>
                <a:cs typeface="Tahoma"/>
              </a:rPr>
              <a:t>STEM</a:t>
            </a:r>
            <a:r>
              <a:rPr lang="en-US" sz="1200" b="1" spc="-80" dirty="0">
                <a:solidFill>
                  <a:srgbClr val="2E1A47"/>
                </a:solidFill>
                <a:latin typeface="Tahoma"/>
                <a:cs typeface="Tahoma"/>
              </a:rPr>
              <a:t> </a:t>
            </a:r>
            <a:r>
              <a:rPr lang="en-US" sz="1200" b="1" spc="45" dirty="0">
                <a:solidFill>
                  <a:srgbClr val="2E1A47"/>
                </a:solidFill>
                <a:latin typeface="Tahoma"/>
                <a:cs typeface="Tahoma"/>
              </a:rPr>
              <a:t>application</a:t>
            </a:r>
            <a:r>
              <a:rPr lang="en-US" sz="1200" b="1" spc="-80" dirty="0">
                <a:solidFill>
                  <a:srgbClr val="2E1A47"/>
                </a:solidFill>
                <a:latin typeface="Tahoma"/>
                <a:cs typeface="Tahoma"/>
              </a:rPr>
              <a:t> </a:t>
            </a:r>
            <a:r>
              <a:rPr lang="en-US" sz="1200" b="1" spc="35" dirty="0">
                <a:solidFill>
                  <a:srgbClr val="2E1A47"/>
                </a:solidFill>
                <a:latin typeface="Tahoma"/>
                <a:cs typeface="Tahoma"/>
              </a:rPr>
              <a:t>is</a:t>
            </a:r>
            <a:r>
              <a:rPr lang="en-US" sz="1200" b="1" spc="-75" dirty="0">
                <a:solidFill>
                  <a:srgbClr val="2E1A47"/>
                </a:solidFill>
                <a:latin typeface="Tahoma"/>
                <a:cs typeface="Tahoma"/>
              </a:rPr>
              <a:t> </a:t>
            </a:r>
            <a:r>
              <a:rPr lang="en-US" sz="1200" b="1" spc="35" dirty="0">
                <a:solidFill>
                  <a:srgbClr val="2E1A47"/>
                </a:solidFill>
                <a:latin typeface="Tahoma"/>
                <a:cs typeface="Tahoma"/>
              </a:rPr>
              <a:t>pending.</a:t>
            </a:r>
          </a:p>
          <a:p>
            <a:pPr marL="12700" marR="208279">
              <a:lnSpc>
                <a:spcPct val="120300"/>
              </a:lnSpc>
              <a:spcBef>
                <a:spcPts val="100"/>
              </a:spcBef>
              <a:buSzPct val="116666"/>
              <a:tabLst>
                <a:tab pos="421640" algn="l"/>
                <a:tab pos="422275" algn="l"/>
              </a:tabLst>
            </a:pPr>
            <a:br>
              <a:rPr lang="en-US" sz="1400" spc="35" dirty="0">
                <a:solidFill>
                  <a:srgbClr val="000000"/>
                </a:solidFill>
                <a:latin typeface="+mn-lt"/>
              </a:rPr>
            </a:br>
            <a:r>
              <a:rPr lang="en-US" sz="1600" i="1" u="sng" spc="35" dirty="0">
                <a:solidFill>
                  <a:srgbClr val="000000"/>
                </a:solidFill>
                <a:latin typeface="+mn-lt"/>
              </a:rPr>
              <a:t>Can I change employers while my STEM Application is Pending?</a:t>
            </a:r>
            <a:br>
              <a:rPr lang="en-US" sz="1400" spc="35" dirty="0">
                <a:solidFill>
                  <a:srgbClr val="000000"/>
                </a:solidFill>
                <a:latin typeface="+mn-lt"/>
              </a:rPr>
            </a:br>
            <a:r>
              <a:rPr lang="en-US" sz="1400" spc="35" dirty="0">
                <a:solidFill>
                  <a:srgbClr val="000000"/>
                </a:solidFill>
                <a:latin typeface="+mn-lt"/>
              </a:rPr>
              <a:t>While permitted, it is</a:t>
            </a:r>
            <a:r>
              <a:rPr lang="en-US" sz="1400" spc="-75" dirty="0">
                <a:solidFill>
                  <a:srgbClr val="2E1A47"/>
                </a:solidFill>
                <a:latin typeface="+mn-lt"/>
              </a:rPr>
              <a:t> </a:t>
            </a:r>
            <a:r>
              <a:rPr lang="en-US" sz="1400" b="1" u="sng" spc="30" dirty="0">
                <a:solidFill>
                  <a:srgbClr val="2E1A47"/>
                </a:solidFill>
                <a:latin typeface="+mn-lt"/>
              </a:rPr>
              <a:t>risky</a:t>
            </a:r>
            <a:r>
              <a:rPr lang="en-US" sz="1400" spc="-75" dirty="0">
                <a:solidFill>
                  <a:srgbClr val="2E1A47"/>
                </a:solidFill>
                <a:latin typeface="+mn-lt"/>
              </a:rPr>
              <a:t> </a:t>
            </a:r>
            <a:r>
              <a:rPr lang="en-US" sz="1400" spc="50" dirty="0">
                <a:solidFill>
                  <a:srgbClr val="000000"/>
                </a:solidFill>
                <a:latin typeface="+mn-lt"/>
              </a:rPr>
              <a:t>and </a:t>
            </a:r>
            <a:r>
              <a:rPr lang="en-US" sz="1400" b="1" u="sng" spc="50" dirty="0">
                <a:solidFill>
                  <a:srgbClr val="2E1A47"/>
                </a:solidFill>
                <a:latin typeface="+mn-lt"/>
              </a:rPr>
              <a:t>not recommended</a:t>
            </a:r>
            <a:r>
              <a:rPr lang="en-US" sz="1400" spc="35" dirty="0">
                <a:solidFill>
                  <a:srgbClr val="000000"/>
                </a:solidFill>
                <a:latin typeface="+mn-lt"/>
              </a:rPr>
              <a:t>. </a:t>
            </a:r>
            <a:br>
              <a:rPr lang="en-US" sz="1400" spc="35" dirty="0">
                <a:solidFill>
                  <a:srgbClr val="000000"/>
                </a:solidFill>
                <a:latin typeface="+mn-lt"/>
              </a:rPr>
            </a:br>
            <a:r>
              <a:rPr lang="en-US" sz="1400" spc="-55" dirty="0">
                <a:solidFill>
                  <a:srgbClr val="000000"/>
                </a:solidFill>
                <a:latin typeface="+mn-lt"/>
              </a:rPr>
              <a:t>If </a:t>
            </a:r>
            <a:r>
              <a:rPr lang="en-US" sz="1400" spc="50" dirty="0">
                <a:solidFill>
                  <a:srgbClr val="000000"/>
                </a:solidFill>
                <a:latin typeface="+mn-lt"/>
              </a:rPr>
              <a:t>you </a:t>
            </a:r>
            <a:r>
              <a:rPr lang="en-US" sz="1400" spc="30" dirty="0">
                <a:solidFill>
                  <a:srgbClr val="000000"/>
                </a:solidFill>
                <a:latin typeface="+mn-lt"/>
              </a:rPr>
              <a:t>still </a:t>
            </a:r>
            <a:r>
              <a:rPr lang="en-US" sz="1400" spc="45" dirty="0">
                <a:solidFill>
                  <a:srgbClr val="000000"/>
                </a:solidFill>
                <a:latin typeface="+mn-lt"/>
              </a:rPr>
              <a:t>wish </a:t>
            </a:r>
            <a:r>
              <a:rPr lang="en-US" sz="1400" spc="50" dirty="0">
                <a:solidFill>
                  <a:srgbClr val="000000"/>
                </a:solidFill>
                <a:latin typeface="+mn-lt"/>
              </a:rPr>
              <a:t>to </a:t>
            </a:r>
            <a:r>
              <a:rPr lang="en-US" sz="1400" spc="35" dirty="0">
                <a:solidFill>
                  <a:srgbClr val="000000"/>
                </a:solidFill>
                <a:latin typeface="+mn-lt"/>
              </a:rPr>
              <a:t>change</a:t>
            </a:r>
            <a:r>
              <a:rPr lang="en-US" sz="1400" spc="40" dirty="0">
                <a:solidFill>
                  <a:srgbClr val="000000"/>
                </a:solidFill>
                <a:latin typeface="+mn-lt"/>
              </a:rPr>
              <a:t> </a:t>
            </a:r>
            <a:r>
              <a:rPr lang="en-US" sz="1400" spc="55" dirty="0">
                <a:solidFill>
                  <a:srgbClr val="000000"/>
                </a:solidFill>
                <a:latin typeface="+mn-lt"/>
              </a:rPr>
              <a:t>employers</a:t>
            </a:r>
            <a:r>
              <a:rPr lang="en-US" sz="1400" spc="35" dirty="0">
                <a:solidFill>
                  <a:srgbClr val="000000"/>
                </a:solidFill>
                <a:latin typeface="+mn-lt"/>
              </a:rPr>
              <a:t>,</a:t>
            </a:r>
            <a:r>
              <a:rPr lang="en-US" sz="1400" spc="-80" dirty="0">
                <a:solidFill>
                  <a:srgbClr val="000000"/>
                </a:solidFill>
                <a:latin typeface="+mn-lt"/>
              </a:rPr>
              <a:t> </a:t>
            </a:r>
            <a:r>
              <a:rPr lang="en-US" sz="1400" spc="45" dirty="0">
                <a:solidFill>
                  <a:srgbClr val="000000"/>
                </a:solidFill>
                <a:latin typeface="+mn-lt"/>
              </a:rPr>
              <a:t>please</a:t>
            </a:r>
            <a:r>
              <a:rPr lang="en-US" sz="1400" spc="-80" dirty="0">
                <a:solidFill>
                  <a:srgbClr val="000000"/>
                </a:solidFill>
                <a:latin typeface="+mn-lt"/>
              </a:rPr>
              <a:t> </a:t>
            </a:r>
            <a:r>
              <a:rPr lang="en-US" sz="1400" spc="50" dirty="0">
                <a:solidFill>
                  <a:srgbClr val="000000"/>
                </a:solidFill>
                <a:latin typeface="+mn-lt"/>
              </a:rPr>
              <a:t>complete</a:t>
            </a:r>
            <a:r>
              <a:rPr lang="en-US" sz="1400" spc="-80" dirty="0">
                <a:solidFill>
                  <a:srgbClr val="000000"/>
                </a:solidFill>
                <a:latin typeface="+mn-lt"/>
              </a:rPr>
              <a:t> </a:t>
            </a:r>
            <a:r>
              <a:rPr lang="en-US" sz="1400" spc="45" dirty="0">
                <a:solidFill>
                  <a:srgbClr val="000000"/>
                </a:solidFill>
                <a:latin typeface="+mn-lt"/>
              </a:rPr>
              <a:t>the</a:t>
            </a:r>
            <a:r>
              <a:rPr lang="en-US" sz="1400" spc="-75" dirty="0">
                <a:solidFill>
                  <a:srgbClr val="000000"/>
                </a:solidFill>
                <a:latin typeface="+mn-lt"/>
              </a:rPr>
              <a:t> </a:t>
            </a:r>
            <a:r>
              <a:rPr lang="en-US" sz="1400" spc="40" dirty="0">
                <a:solidFill>
                  <a:srgbClr val="000000"/>
                </a:solidFill>
                <a:latin typeface="+mn-lt"/>
              </a:rPr>
              <a:t>following</a:t>
            </a:r>
            <a:r>
              <a:rPr lang="en-US" sz="1400" spc="-80" dirty="0">
                <a:solidFill>
                  <a:srgbClr val="000000"/>
                </a:solidFill>
                <a:latin typeface="+mn-lt"/>
              </a:rPr>
              <a:t> </a:t>
            </a:r>
            <a:r>
              <a:rPr lang="en-US" sz="1400" spc="15" dirty="0">
                <a:solidFill>
                  <a:srgbClr val="000000"/>
                </a:solidFill>
                <a:latin typeface="+mn-lt"/>
              </a:rPr>
              <a:t>steps:</a:t>
            </a:r>
          </a:p>
          <a:p>
            <a:pPr marL="355600" marR="208279" indent="-342900">
              <a:lnSpc>
                <a:spcPct val="120300"/>
              </a:lnSpc>
              <a:spcBef>
                <a:spcPts val="100"/>
              </a:spcBef>
              <a:buSzPct val="116666"/>
              <a:buFont typeface="+mj-lt"/>
              <a:buAutoNum type="arabicPeriod"/>
              <a:tabLst>
                <a:tab pos="421640" algn="l"/>
                <a:tab pos="422275" algn="l"/>
              </a:tabLst>
            </a:pPr>
            <a:r>
              <a:rPr lang="en-US" sz="1400" spc="40" dirty="0">
                <a:cs typeface="Tahoma"/>
              </a:rPr>
              <a:t>Speak with an IS Advisor FIRST.</a:t>
            </a:r>
          </a:p>
          <a:p>
            <a:pPr marL="355600" marR="208279" indent="-342900">
              <a:lnSpc>
                <a:spcPct val="120300"/>
              </a:lnSpc>
              <a:spcBef>
                <a:spcPts val="100"/>
              </a:spcBef>
              <a:buSzPct val="116666"/>
              <a:buFont typeface="+mj-lt"/>
              <a:buAutoNum type="arabicPeriod"/>
              <a:tabLst>
                <a:tab pos="421640" algn="l"/>
                <a:tab pos="422275" algn="l"/>
              </a:tabLst>
            </a:pPr>
            <a:r>
              <a:rPr lang="en-US" sz="1400" spc="40" dirty="0">
                <a:cs typeface="Tahoma"/>
              </a:rPr>
              <a:t>Submit</a:t>
            </a:r>
            <a:r>
              <a:rPr lang="en-US" sz="1400" spc="-70" dirty="0">
                <a:cs typeface="Tahoma"/>
              </a:rPr>
              <a:t> </a:t>
            </a:r>
            <a:r>
              <a:rPr lang="en-US" sz="1400" spc="45" dirty="0">
                <a:cs typeface="Tahoma"/>
              </a:rPr>
              <a:t>your</a:t>
            </a:r>
            <a:r>
              <a:rPr lang="en-US" sz="1400" spc="-35" dirty="0">
                <a:solidFill>
                  <a:srgbClr val="522D80"/>
                </a:solidFill>
                <a:cs typeface="Tahoma"/>
              </a:rPr>
              <a:t> </a:t>
            </a:r>
            <a:r>
              <a:rPr lang="en-US" sz="1400" spc="-35" dirty="0">
                <a:cs typeface="Tahoma"/>
              </a:rPr>
              <a:t>STEM OPT Extension e-Form </a:t>
            </a:r>
            <a:r>
              <a:rPr lang="en-US" sz="1400" spc="35" dirty="0">
                <a:cs typeface="Tahoma"/>
              </a:rPr>
              <a:t>on you</a:t>
            </a:r>
            <a:r>
              <a:rPr lang="en-US" sz="1400" spc="-60" dirty="0">
                <a:cs typeface="Tahoma"/>
              </a:rPr>
              <a:t> </a:t>
            </a:r>
            <a:r>
              <a:rPr lang="en-US" sz="1400" spc="20" dirty="0">
                <a:cs typeface="Tahoma"/>
              </a:rPr>
              <a:t>iStart</a:t>
            </a:r>
            <a:r>
              <a:rPr lang="en-US" sz="1400" spc="-65" dirty="0">
                <a:cs typeface="Tahoma"/>
              </a:rPr>
              <a:t> </a:t>
            </a:r>
            <a:r>
              <a:rPr lang="en-US" sz="1400" spc="35" dirty="0">
                <a:cs typeface="Tahoma"/>
              </a:rPr>
              <a:t>Student</a:t>
            </a:r>
            <a:r>
              <a:rPr lang="en-US" sz="1400" spc="-65" dirty="0">
                <a:cs typeface="Tahoma"/>
              </a:rPr>
              <a:t> </a:t>
            </a:r>
            <a:r>
              <a:rPr lang="en-US" sz="1400" spc="40" dirty="0">
                <a:cs typeface="Tahoma"/>
              </a:rPr>
              <a:t>Portal</a:t>
            </a:r>
            <a:r>
              <a:rPr lang="en-US" sz="1400" spc="-65" dirty="0">
                <a:cs typeface="Tahoma"/>
              </a:rPr>
              <a:t> </a:t>
            </a:r>
            <a:r>
              <a:rPr lang="en-US" sz="1400" spc="35" dirty="0">
                <a:cs typeface="Tahoma"/>
              </a:rPr>
              <a:t>with </a:t>
            </a:r>
            <a:r>
              <a:rPr lang="en-US" sz="1400" spc="-360" dirty="0">
                <a:cs typeface="Tahoma"/>
              </a:rPr>
              <a:t> </a:t>
            </a:r>
            <a:r>
              <a:rPr lang="en-US" sz="1400" spc="45" dirty="0">
                <a:cs typeface="Tahoma"/>
              </a:rPr>
              <a:t>your</a:t>
            </a:r>
            <a:r>
              <a:rPr lang="en-US" sz="1400" spc="-75" dirty="0">
                <a:cs typeface="Tahoma"/>
              </a:rPr>
              <a:t> </a:t>
            </a:r>
            <a:r>
              <a:rPr lang="en-US" sz="1400" spc="50" dirty="0">
                <a:cs typeface="Tahoma"/>
              </a:rPr>
              <a:t>updated</a:t>
            </a:r>
            <a:r>
              <a:rPr lang="en-US" sz="1400" spc="-70" dirty="0">
                <a:cs typeface="Tahoma"/>
              </a:rPr>
              <a:t> </a:t>
            </a:r>
            <a:r>
              <a:rPr lang="en-US" sz="1400" spc="50" dirty="0">
                <a:cs typeface="Tahoma"/>
              </a:rPr>
              <a:t>employment</a:t>
            </a:r>
            <a:r>
              <a:rPr lang="en-US" sz="1400" spc="-65" dirty="0">
                <a:cs typeface="Tahoma"/>
              </a:rPr>
              <a:t> </a:t>
            </a:r>
            <a:r>
              <a:rPr lang="en-US" sz="1400" spc="40" dirty="0">
                <a:cs typeface="Tahoma"/>
              </a:rPr>
              <a:t>information.</a:t>
            </a:r>
            <a:endParaRPr lang="en-US" sz="1400" dirty="0">
              <a:cs typeface="Tahoma"/>
            </a:endParaRPr>
          </a:p>
          <a:p>
            <a:pPr marL="355600" marR="208279" indent="-342900">
              <a:lnSpc>
                <a:spcPct val="120300"/>
              </a:lnSpc>
              <a:spcBef>
                <a:spcPts val="100"/>
              </a:spcBef>
              <a:buSzPct val="116666"/>
              <a:buFont typeface="+mj-lt"/>
              <a:buAutoNum type="arabicPeriod"/>
              <a:tabLst>
                <a:tab pos="421640" algn="l"/>
                <a:tab pos="422275" algn="l"/>
              </a:tabLst>
            </a:pPr>
            <a:r>
              <a:rPr lang="en-US" sz="1400" spc="45" dirty="0">
                <a:cs typeface="Tahoma"/>
              </a:rPr>
              <a:t>We </a:t>
            </a:r>
            <a:r>
              <a:rPr lang="en-US" sz="1400" spc="25" dirty="0">
                <a:cs typeface="Tahoma"/>
              </a:rPr>
              <a:t>will</a:t>
            </a:r>
            <a:r>
              <a:rPr lang="en-US" sz="1400" spc="-65" dirty="0">
                <a:cs typeface="Tahoma"/>
              </a:rPr>
              <a:t> </a:t>
            </a:r>
            <a:r>
              <a:rPr lang="en-US" sz="1400" spc="40" dirty="0">
                <a:cs typeface="Tahoma"/>
              </a:rPr>
              <a:t>issue </a:t>
            </a:r>
            <a:r>
              <a:rPr lang="en-US" sz="1400" spc="-360" dirty="0">
                <a:cs typeface="Tahoma"/>
              </a:rPr>
              <a:t> </a:t>
            </a:r>
            <a:r>
              <a:rPr lang="en-US" sz="1400" spc="35" dirty="0">
                <a:cs typeface="Tahoma"/>
              </a:rPr>
              <a:t>a</a:t>
            </a:r>
            <a:r>
              <a:rPr lang="en-US" sz="1400" spc="-65" dirty="0">
                <a:cs typeface="Tahoma"/>
              </a:rPr>
              <a:t> </a:t>
            </a:r>
            <a:r>
              <a:rPr lang="en-US" sz="1400" spc="40" dirty="0">
                <a:cs typeface="Tahoma"/>
              </a:rPr>
              <a:t>ne</a:t>
            </a:r>
            <a:r>
              <a:rPr lang="en-US" sz="1400" spc="60" dirty="0">
                <a:cs typeface="Tahoma"/>
              </a:rPr>
              <a:t>w</a:t>
            </a:r>
            <a:r>
              <a:rPr lang="en-US" sz="1400" spc="-70" dirty="0">
                <a:cs typeface="Tahoma"/>
              </a:rPr>
              <a:t> </a:t>
            </a:r>
            <a:r>
              <a:rPr lang="en-US" sz="1400" spc="-30" dirty="0">
                <a:cs typeface="Tahoma"/>
              </a:rPr>
              <a:t>I-2</a:t>
            </a:r>
            <a:r>
              <a:rPr lang="en-US" sz="1400" spc="-35" dirty="0">
                <a:cs typeface="Tahoma"/>
              </a:rPr>
              <a:t>0</a:t>
            </a:r>
            <a:r>
              <a:rPr lang="en-US" sz="1400" spc="-70" dirty="0">
                <a:cs typeface="Tahoma"/>
              </a:rPr>
              <a:t> </a:t>
            </a:r>
            <a:r>
              <a:rPr lang="en-US" sz="1400" spc="40" dirty="0">
                <a:cs typeface="Tahoma"/>
              </a:rPr>
              <a:t>For</a:t>
            </a:r>
            <a:r>
              <a:rPr lang="en-US" sz="1400" spc="85" dirty="0">
                <a:cs typeface="Tahoma"/>
              </a:rPr>
              <a:t>m</a:t>
            </a:r>
            <a:r>
              <a:rPr lang="en-US" sz="1400" spc="-65" dirty="0">
                <a:cs typeface="Tahoma"/>
              </a:rPr>
              <a:t> </a:t>
            </a:r>
            <a:r>
              <a:rPr lang="en-US" sz="1400" spc="45" dirty="0">
                <a:cs typeface="Tahoma"/>
              </a:rPr>
              <a:t>for</a:t>
            </a:r>
            <a:r>
              <a:rPr lang="en-US" sz="1400" spc="-70" dirty="0">
                <a:cs typeface="Tahoma"/>
              </a:rPr>
              <a:t> </a:t>
            </a:r>
            <a:r>
              <a:rPr lang="en-US" sz="1400" spc="40" dirty="0">
                <a:cs typeface="Tahoma"/>
              </a:rPr>
              <a:t>yo</a:t>
            </a:r>
            <a:r>
              <a:rPr lang="en-US" sz="1400" spc="50" dirty="0">
                <a:cs typeface="Tahoma"/>
              </a:rPr>
              <a:t>u</a:t>
            </a:r>
            <a:r>
              <a:rPr lang="en-US" sz="1400" spc="-70" dirty="0">
                <a:cs typeface="Tahoma"/>
              </a:rPr>
              <a:t> </a:t>
            </a:r>
            <a:r>
              <a:rPr lang="en-US" sz="1400" spc="30" dirty="0">
                <a:cs typeface="Tahoma"/>
              </a:rPr>
              <a:t>wit</a:t>
            </a:r>
            <a:r>
              <a:rPr lang="en-US" sz="1400" spc="45" dirty="0">
                <a:cs typeface="Tahoma"/>
              </a:rPr>
              <a:t>h</a:t>
            </a:r>
            <a:r>
              <a:rPr lang="en-US" sz="1400" spc="-70" dirty="0">
                <a:cs typeface="Tahoma"/>
              </a:rPr>
              <a:t> </a:t>
            </a:r>
            <a:r>
              <a:rPr lang="en-US" sz="1400" spc="35" dirty="0">
                <a:cs typeface="Tahoma"/>
              </a:rPr>
              <a:t>th</a:t>
            </a:r>
            <a:r>
              <a:rPr lang="en-US" sz="1400" spc="45" dirty="0">
                <a:cs typeface="Tahoma"/>
              </a:rPr>
              <a:t>e</a:t>
            </a:r>
            <a:r>
              <a:rPr lang="en-US" sz="1400" spc="-65" dirty="0">
                <a:cs typeface="Tahoma"/>
              </a:rPr>
              <a:t> </a:t>
            </a:r>
            <a:r>
              <a:rPr lang="en-US" sz="1400" spc="45" dirty="0">
                <a:cs typeface="Tahoma"/>
              </a:rPr>
              <a:t>update</a:t>
            </a:r>
            <a:r>
              <a:rPr lang="en-US" sz="1400" spc="55" dirty="0">
                <a:cs typeface="Tahoma"/>
              </a:rPr>
              <a:t>d</a:t>
            </a:r>
            <a:r>
              <a:rPr lang="en-US" sz="1400" spc="-70" dirty="0">
                <a:cs typeface="Tahoma"/>
              </a:rPr>
              <a:t> </a:t>
            </a:r>
            <a:r>
              <a:rPr lang="en-US" sz="1400" spc="35" dirty="0">
                <a:cs typeface="Tahoma"/>
              </a:rPr>
              <a:t>employer’s</a:t>
            </a:r>
            <a:r>
              <a:rPr lang="en-US" sz="1400" spc="-65" dirty="0">
                <a:cs typeface="Tahoma"/>
              </a:rPr>
              <a:t> </a:t>
            </a:r>
            <a:r>
              <a:rPr lang="en-US" sz="1400" spc="40" dirty="0">
                <a:cs typeface="Tahoma"/>
              </a:rPr>
              <a:t>information.</a:t>
            </a:r>
            <a:endParaRPr lang="en-US" sz="1400" dirty="0">
              <a:cs typeface="Tahoma"/>
            </a:endParaRPr>
          </a:p>
          <a:p>
            <a:pPr marL="355600" marR="208279" indent="-342900">
              <a:lnSpc>
                <a:spcPct val="120300"/>
              </a:lnSpc>
              <a:spcBef>
                <a:spcPts val="100"/>
              </a:spcBef>
              <a:buSzPct val="116666"/>
              <a:buFont typeface="+mj-lt"/>
              <a:buAutoNum type="arabicPeriod"/>
              <a:tabLst>
                <a:tab pos="421640" algn="l"/>
                <a:tab pos="422275" algn="l"/>
              </a:tabLst>
            </a:pPr>
            <a:r>
              <a:rPr lang="en-US" sz="1400" spc="35" dirty="0">
                <a:cs typeface="Tahoma"/>
              </a:rPr>
              <a:t>Provide a</a:t>
            </a:r>
            <a:r>
              <a:rPr lang="en-US" sz="1400" spc="-60" dirty="0">
                <a:cs typeface="Tahoma"/>
              </a:rPr>
              <a:t> </a:t>
            </a:r>
            <a:r>
              <a:rPr lang="en-US" sz="1400" spc="30" dirty="0">
                <a:cs typeface="Tahoma"/>
              </a:rPr>
              <a:t>letter</a:t>
            </a:r>
            <a:r>
              <a:rPr lang="en-US" sz="1400" spc="-65" dirty="0">
                <a:cs typeface="Tahoma"/>
              </a:rPr>
              <a:t> </a:t>
            </a:r>
            <a:r>
              <a:rPr lang="en-US" sz="1400" spc="45" dirty="0">
                <a:cs typeface="Tahoma"/>
              </a:rPr>
              <a:t>to</a:t>
            </a:r>
            <a:r>
              <a:rPr lang="en-US" sz="1400" spc="-60" dirty="0">
                <a:cs typeface="Tahoma"/>
              </a:rPr>
              <a:t> </a:t>
            </a:r>
            <a:r>
              <a:rPr lang="en-US" sz="1400" spc="-10" dirty="0">
                <a:cs typeface="Tahoma"/>
              </a:rPr>
              <a:t>USCIS</a:t>
            </a:r>
            <a:r>
              <a:rPr lang="en-US" sz="1400" spc="-60" dirty="0">
                <a:cs typeface="Tahoma"/>
              </a:rPr>
              <a:t> </a:t>
            </a:r>
            <a:r>
              <a:rPr lang="en-US" sz="1400" spc="35" dirty="0">
                <a:cs typeface="Tahoma"/>
              </a:rPr>
              <a:t>explaining</a:t>
            </a:r>
            <a:r>
              <a:rPr lang="en-US" sz="1400" spc="-60" dirty="0">
                <a:cs typeface="Tahoma"/>
              </a:rPr>
              <a:t> </a:t>
            </a:r>
            <a:r>
              <a:rPr lang="en-US" sz="1400" spc="40" dirty="0">
                <a:cs typeface="Tahoma"/>
              </a:rPr>
              <a:t>the</a:t>
            </a:r>
            <a:r>
              <a:rPr lang="en-US" sz="1400" spc="-60" dirty="0">
                <a:cs typeface="Tahoma"/>
              </a:rPr>
              <a:t> </a:t>
            </a:r>
            <a:r>
              <a:rPr lang="en-US" sz="1400" spc="45" dirty="0">
                <a:cs typeface="Tahoma"/>
              </a:rPr>
              <a:t>reason</a:t>
            </a:r>
            <a:r>
              <a:rPr lang="en-US" sz="1400" spc="-60" dirty="0">
                <a:cs typeface="Tahoma"/>
              </a:rPr>
              <a:t> </a:t>
            </a:r>
            <a:r>
              <a:rPr lang="en-US" sz="1400" spc="45" dirty="0">
                <a:cs typeface="Tahoma"/>
              </a:rPr>
              <a:t>for</a:t>
            </a:r>
            <a:r>
              <a:rPr lang="en-US" sz="1400" spc="-70" dirty="0">
                <a:cs typeface="Tahoma"/>
              </a:rPr>
              <a:t> </a:t>
            </a:r>
            <a:r>
              <a:rPr lang="en-US" sz="1400" spc="40" dirty="0">
                <a:cs typeface="Tahoma"/>
              </a:rPr>
              <a:t>the</a:t>
            </a:r>
            <a:r>
              <a:rPr lang="en-US" sz="1400" spc="-60" dirty="0">
                <a:cs typeface="Tahoma"/>
              </a:rPr>
              <a:t> </a:t>
            </a:r>
            <a:r>
              <a:rPr lang="en-US" sz="1400" spc="45" dirty="0">
                <a:cs typeface="Tahoma"/>
              </a:rPr>
              <a:t>update</a:t>
            </a:r>
            <a:r>
              <a:rPr lang="en-US" sz="1400" spc="-65" dirty="0">
                <a:cs typeface="Tahoma"/>
              </a:rPr>
              <a:t> </a:t>
            </a:r>
            <a:r>
              <a:rPr lang="en-US" sz="1400" spc="45" dirty="0">
                <a:cs typeface="Tahoma"/>
              </a:rPr>
              <a:t>to</a:t>
            </a:r>
            <a:r>
              <a:rPr lang="en-US" sz="1400" spc="-60" dirty="0">
                <a:cs typeface="Tahoma"/>
              </a:rPr>
              <a:t> </a:t>
            </a:r>
            <a:r>
              <a:rPr lang="en-US" sz="1400" spc="45" dirty="0">
                <a:cs typeface="Tahoma"/>
              </a:rPr>
              <a:t>your</a:t>
            </a:r>
            <a:r>
              <a:rPr lang="en-US" sz="1400" spc="-65" dirty="0">
                <a:cs typeface="Tahoma"/>
              </a:rPr>
              <a:t> </a:t>
            </a:r>
            <a:r>
              <a:rPr lang="en-US" sz="1400" spc="35" dirty="0">
                <a:cs typeface="Tahoma"/>
              </a:rPr>
              <a:t>application</a:t>
            </a:r>
            <a:r>
              <a:rPr lang="en-US" sz="1400" spc="-60" dirty="0">
                <a:cs typeface="Tahoma"/>
              </a:rPr>
              <a:t> </a:t>
            </a:r>
            <a:r>
              <a:rPr lang="en-US" sz="1400" spc="35" dirty="0">
                <a:cs typeface="Tahoma"/>
              </a:rPr>
              <a:t>along </a:t>
            </a:r>
            <a:r>
              <a:rPr lang="en-US" sz="1400" spc="-360" dirty="0">
                <a:cs typeface="Tahoma"/>
              </a:rPr>
              <a:t> </a:t>
            </a:r>
            <a:r>
              <a:rPr lang="en-US" sz="1400" spc="35" dirty="0">
                <a:cs typeface="Tahoma"/>
              </a:rPr>
              <a:t>with</a:t>
            </a:r>
            <a:r>
              <a:rPr lang="en-US" sz="1400" spc="-70" dirty="0">
                <a:cs typeface="Tahoma"/>
              </a:rPr>
              <a:t> </a:t>
            </a:r>
            <a:r>
              <a:rPr lang="en-US" sz="1400" spc="35" dirty="0">
                <a:cs typeface="Tahoma"/>
              </a:rPr>
              <a:t>a</a:t>
            </a:r>
            <a:r>
              <a:rPr lang="en-US" sz="1400" spc="-60" dirty="0">
                <a:cs typeface="Tahoma"/>
              </a:rPr>
              <a:t> </a:t>
            </a:r>
            <a:r>
              <a:rPr lang="en-US" sz="1400" spc="35" dirty="0">
                <a:cs typeface="Tahoma"/>
              </a:rPr>
              <a:t>copy</a:t>
            </a:r>
            <a:r>
              <a:rPr lang="en-US" sz="1400" spc="-60" dirty="0">
                <a:cs typeface="Tahoma"/>
              </a:rPr>
              <a:t> </a:t>
            </a:r>
            <a:r>
              <a:rPr lang="en-US" sz="1400" spc="45" dirty="0">
                <a:cs typeface="Tahoma"/>
              </a:rPr>
              <a:t>of</a:t>
            </a:r>
            <a:r>
              <a:rPr lang="en-US" sz="1400" spc="-60" dirty="0">
                <a:cs typeface="Tahoma"/>
              </a:rPr>
              <a:t> </a:t>
            </a:r>
            <a:r>
              <a:rPr lang="en-US" sz="1400" spc="40" dirty="0">
                <a:cs typeface="Tahoma"/>
              </a:rPr>
              <a:t>the</a:t>
            </a:r>
            <a:r>
              <a:rPr lang="en-US" sz="1400" spc="-60" dirty="0">
                <a:cs typeface="Tahoma"/>
              </a:rPr>
              <a:t> </a:t>
            </a:r>
            <a:r>
              <a:rPr lang="en-US" sz="1400" spc="45" dirty="0">
                <a:cs typeface="Tahoma"/>
              </a:rPr>
              <a:t>new</a:t>
            </a:r>
            <a:r>
              <a:rPr lang="en-US" sz="1400" spc="-65" dirty="0">
                <a:cs typeface="Tahoma"/>
              </a:rPr>
              <a:t> </a:t>
            </a:r>
            <a:r>
              <a:rPr lang="en-US" sz="1400" spc="-30" dirty="0">
                <a:cs typeface="Tahoma"/>
              </a:rPr>
              <a:t>I-20</a:t>
            </a:r>
            <a:r>
              <a:rPr lang="en-US" sz="1400" spc="-65" dirty="0">
                <a:cs typeface="Tahoma"/>
              </a:rPr>
              <a:t> </a:t>
            </a:r>
            <a:r>
              <a:rPr lang="en-US" sz="1400" spc="30" dirty="0">
                <a:cs typeface="Tahoma"/>
              </a:rPr>
              <a:t>Form.</a:t>
            </a:r>
            <a:r>
              <a:rPr lang="en-US" sz="1400" spc="-60" dirty="0">
                <a:cs typeface="Tahoma"/>
              </a:rPr>
              <a:t> </a:t>
            </a:r>
            <a:r>
              <a:rPr lang="en-US" sz="1400" spc="40" dirty="0">
                <a:cs typeface="Tahoma"/>
              </a:rPr>
              <a:t>Your</a:t>
            </a:r>
            <a:r>
              <a:rPr lang="en-US" sz="1400" spc="-60" dirty="0">
                <a:cs typeface="Tahoma"/>
              </a:rPr>
              <a:t> </a:t>
            </a:r>
            <a:r>
              <a:rPr lang="en-US" sz="1400" spc="30" dirty="0">
                <a:cs typeface="Tahoma"/>
              </a:rPr>
              <a:t>letter</a:t>
            </a:r>
            <a:r>
              <a:rPr lang="en-US" sz="1400" spc="-65" dirty="0">
                <a:cs typeface="Tahoma"/>
              </a:rPr>
              <a:t> </a:t>
            </a:r>
            <a:r>
              <a:rPr lang="en-US" sz="1400" spc="50" dirty="0">
                <a:cs typeface="Tahoma"/>
              </a:rPr>
              <a:t>should</a:t>
            </a:r>
            <a:r>
              <a:rPr lang="en-US" sz="1400" spc="-65" dirty="0">
                <a:cs typeface="Tahoma"/>
              </a:rPr>
              <a:t> </a:t>
            </a:r>
            <a:r>
              <a:rPr lang="en-US" sz="1400" spc="40" dirty="0">
                <a:cs typeface="Tahoma"/>
              </a:rPr>
              <a:t>include</a:t>
            </a:r>
            <a:r>
              <a:rPr lang="en-US" sz="1400" spc="-65" dirty="0">
                <a:cs typeface="Tahoma"/>
              </a:rPr>
              <a:t> </a:t>
            </a:r>
            <a:r>
              <a:rPr lang="en-US" sz="1400" spc="45" dirty="0">
                <a:cs typeface="Tahoma"/>
              </a:rPr>
              <a:t>your</a:t>
            </a:r>
            <a:r>
              <a:rPr lang="en-US" sz="1400" spc="-65" dirty="0">
                <a:cs typeface="Tahoma"/>
              </a:rPr>
              <a:t> </a:t>
            </a:r>
            <a:r>
              <a:rPr lang="en-US" sz="1400" spc="35" dirty="0">
                <a:cs typeface="Tahoma"/>
              </a:rPr>
              <a:t>receipt</a:t>
            </a:r>
            <a:r>
              <a:rPr lang="en-US" sz="1400" spc="-60" dirty="0">
                <a:cs typeface="Tahoma"/>
              </a:rPr>
              <a:t> </a:t>
            </a:r>
            <a:r>
              <a:rPr lang="en-US" sz="1400" spc="60" dirty="0">
                <a:cs typeface="Tahoma"/>
              </a:rPr>
              <a:t>number</a:t>
            </a:r>
            <a:r>
              <a:rPr lang="en-US" sz="1400" spc="-65" dirty="0">
                <a:cs typeface="Tahoma"/>
              </a:rPr>
              <a:t> </a:t>
            </a:r>
            <a:r>
              <a:rPr lang="en-US" sz="1400" spc="50" dirty="0">
                <a:cs typeface="Tahoma"/>
              </a:rPr>
              <a:t>so</a:t>
            </a:r>
            <a:r>
              <a:rPr lang="en-US" sz="1400" spc="-60" dirty="0">
                <a:cs typeface="Tahoma"/>
              </a:rPr>
              <a:t> </a:t>
            </a:r>
            <a:r>
              <a:rPr lang="en-US" sz="1400" spc="30" dirty="0">
                <a:cs typeface="Tahoma"/>
              </a:rPr>
              <a:t>that</a:t>
            </a:r>
            <a:r>
              <a:rPr lang="en-US" sz="1400" spc="-60" dirty="0">
                <a:cs typeface="Tahoma"/>
              </a:rPr>
              <a:t> </a:t>
            </a:r>
            <a:r>
              <a:rPr lang="en-US" sz="1400" spc="-10" dirty="0">
                <a:cs typeface="Tahoma"/>
              </a:rPr>
              <a:t>USCIS</a:t>
            </a:r>
            <a:r>
              <a:rPr lang="en-US" sz="1400" spc="-60" dirty="0">
                <a:cs typeface="Tahoma"/>
              </a:rPr>
              <a:t> </a:t>
            </a:r>
            <a:r>
              <a:rPr lang="en-US" sz="1400" spc="35" dirty="0">
                <a:cs typeface="Tahoma"/>
              </a:rPr>
              <a:t>can </a:t>
            </a:r>
            <a:r>
              <a:rPr lang="en-US" sz="1400" spc="40" dirty="0">
                <a:cs typeface="Tahoma"/>
              </a:rPr>
              <a:t> </a:t>
            </a:r>
            <a:r>
              <a:rPr lang="en-US" sz="1400" spc="45" dirty="0">
                <a:cs typeface="Tahoma"/>
              </a:rPr>
              <a:t>match</a:t>
            </a:r>
            <a:r>
              <a:rPr lang="en-US" sz="1400" spc="-65" dirty="0">
                <a:cs typeface="Tahoma"/>
              </a:rPr>
              <a:t> </a:t>
            </a:r>
            <a:r>
              <a:rPr lang="en-US" sz="1400" spc="40" dirty="0">
                <a:cs typeface="Tahoma"/>
              </a:rPr>
              <a:t>the</a:t>
            </a:r>
            <a:r>
              <a:rPr lang="en-US" sz="1400" spc="-65" dirty="0">
                <a:cs typeface="Tahoma"/>
              </a:rPr>
              <a:t> </a:t>
            </a:r>
            <a:r>
              <a:rPr lang="en-US" sz="1400" spc="45" dirty="0">
                <a:cs typeface="Tahoma"/>
              </a:rPr>
              <a:t>new</a:t>
            </a:r>
            <a:r>
              <a:rPr lang="en-US" sz="1400" spc="-70" dirty="0">
                <a:cs typeface="Tahoma"/>
              </a:rPr>
              <a:t> </a:t>
            </a:r>
            <a:r>
              <a:rPr lang="en-US" sz="1400" spc="45" dirty="0">
                <a:cs typeface="Tahoma"/>
              </a:rPr>
              <a:t>documentation</a:t>
            </a:r>
            <a:r>
              <a:rPr lang="en-US" sz="1400" spc="-70" dirty="0">
                <a:cs typeface="Tahoma"/>
              </a:rPr>
              <a:t> </a:t>
            </a:r>
            <a:r>
              <a:rPr lang="en-US" sz="1400" spc="35" dirty="0">
                <a:cs typeface="Tahoma"/>
              </a:rPr>
              <a:t>with</a:t>
            </a:r>
            <a:r>
              <a:rPr lang="en-US" sz="1400" spc="-70" dirty="0">
                <a:cs typeface="Tahoma"/>
              </a:rPr>
              <a:t> </a:t>
            </a:r>
            <a:r>
              <a:rPr lang="en-US" sz="1400" spc="45" dirty="0">
                <a:cs typeface="Tahoma"/>
              </a:rPr>
              <a:t>your</a:t>
            </a:r>
            <a:r>
              <a:rPr lang="en-US" sz="1400" spc="-70" dirty="0">
                <a:cs typeface="Tahoma"/>
              </a:rPr>
              <a:t> </a:t>
            </a:r>
            <a:r>
              <a:rPr lang="en-US" sz="1400" spc="35" dirty="0">
                <a:cs typeface="Tahoma"/>
              </a:rPr>
              <a:t>currently</a:t>
            </a:r>
            <a:r>
              <a:rPr lang="en-US" sz="1400" spc="-65" dirty="0">
                <a:cs typeface="Tahoma"/>
              </a:rPr>
              <a:t> </a:t>
            </a:r>
            <a:r>
              <a:rPr lang="en-US" sz="1400" spc="40" dirty="0">
                <a:cs typeface="Tahoma"/>
              </a:rPr>
              <a:t>pending</a:t>
            </a:r>
            <a:r>
              <a:rPr lang="en-US" sz="1400" spc="-65" dirty="0">
                <a:cs typeface="Tahoma"/>
              </a:rPr>
              <a:t> </a:t>
            </a:r>
            <a:r>
              <a:rPr lang="en-US" sz="1400" spc="25" dirty="0">
                <a:cs typeface="Tahoma"/>
              </a:rPr>
              <a:t>case.</a:t>
            </a:r>
          </a:p>
        </p:txBody>
      </p:sp>
      <p:sp>
        <p:nvSpPr>
          <p:cNvPr id="5" name="object 4">
            <a:extLst>
              <a:ext uri="{FF2B5EF4-FFF2-40B4-BE49-F238E27FC236}">
                <a16:creationId xmlns:a16="http://schemas.microsoft.com/office/drawing/2014/main" id="{D4BC9AF8-F2D9-2FD8-AB65-4F801701E3C6}"/>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990840" cy="574040"/>
          </a:xfrm>
          <a:prstGeom prst="rect">
            <a:avLst/>
          </a:prstGeom>
        </p:spPr>
        <p:txBody>
          <a:bodyPr vert="horz" wrap="square" lIns="0" tIns="12700" rIns="0" bIns="0" rtlCol="0">
            <a:spAutoFit/>
          </a:bodyPr>
          <a:lstStyle/>
          <a:p>
            <a:pPr marL="12700">
              <a:lnSpc>
                <a:spcPct val="100000"/>
              </a:lnSpc>
              <a:spcBef>
                <a:spcPts val="100"/>
              </a:spcBef>
            </a:pPr>
            <a:r>
              <a:rPr sz="3600" b="1" spc="-260" dirty="0">
                <a:solidFill>
                  <a:srgbClr val="F46600"/>
                </a:solidFill>
                <a:latin typeface="Calibri"/>
                <a:cs typeface="Calibri"/>
              </a:rPr>
              <a:t>Maintaining</a:t>
            </a:r>
            <a:r>
              <a:rPr sz="3600" b="1" spc="-65" dirty="0">
                <a:solidFill>
                  <a:srgbClr val="F46600"/>
                </a:solidFill>
                <a:latin typeface="Calibri"/>
                <a:cs typeface="Calibri"/>
              </a:rPr>
              <a:t> </a:t>
            </a:r>
            <a:r>
              <a:rPr sz="3600" b="1" spc="-204" dirty="0">
                <a:solidFill>
                  <a:srgbClr val="F46600"/>
                </a:solidFill>
                <a:latin typeface="Calibri"/>
                <a:cs typeface="Calibri"/>
              </a:rPr>
              <a:t>Status:</a:t>
            </a:r>
            <a:r>
              <a:rPr sz="3600" b="1" spc="-105" dirty="0">
                <a:solidFill>
                  <a:srgbClr val="F46600"/>
                </a:solidFill>
                <a:latin typeface="Calibri"/>
                <a:cs typeface="Calibri"/>
              </a:rPr>
              <a:t> </a:t>
            </a:r>
            <a:r>
              <a:rPr sz="3600" b="1" spc="-250" dirty="0">
                <a:solidFill>
                  <a:srgbClr val="F46600"/>
                </a:solidFill>
                <a:latin typeface="Calibri"/>
                <a:cs typeface="Calibri"/>
              </a:rPr>
              <a:t>OPT</a:t>
            </a:r>
            <a:r>
              <a:rPr sz="3600" b="1" spc="-180" dirty="0">
                <a:solidFill>
                  <a:srgbClr val="F46600"/>
                </a:solidFill>
                <a:latin typeface="Calibri"/>
                <a:cs typeface="Calibri"/>
              </a:rPr>
              <a:t> </a:t>
            </a:r>
            <a:r>
              <a:rPr sz="3600" b="1" spc="-240" dirty="0">
                <a:solidFill>
                  <a:srgbClr val="F46600"/>
                </a:solidFill>
                <a:latin typeface="Calibri"/>
                <a:cs typeface="Calibri"/>
              </a:rPr>
              <a:t>Reporting</a:t>
            </a:r>
            <a:r>
              <a:rPr sz="3600" b="1" spc="-65" dirty="0">
                <a:solidFill>
                  <a:srgbClr val="F46600"/>
                </a:solidFill>
                <a:latin typeface="Calibri"/>
                <a:cs typeface="Calibri"/>
              </a:rPr>
              <a:t> </a:t>
            </a:r>
            <a:r>
              <a:rPr sz="3600" b="1" spc="-285" dirty="0">
                <a:solidFill>
                  <a:srgbClr val="F46600"/>
                </a:solidFill>
                <a:latin typeface="Calibri"/>
                <a:cs typeface="Calibri"/>
              </a:rPr>
              <a:t>Requirements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172649"/>
            <a:ext cx="8374550" cy="2798202"/>
          </a:xfrm>
          <a:prstGeom prst="rect">
            <a:avLst/>
          </a:prstGeom>
        </p:spPr>
        <p:txBody>
          <a:bodyPr vert="horz" wrap="square" lIns="0" tIns="12700" rIns="0" bIns="0" rtlCol="0">
            <a:spAutoFit/>
          </a:bodyPr>
          <a:lstStyle/>
          <a:p>
            <a:pPr marL="12700">
              <a:lnSpc>
                <a:spcPct val="100000"/>
              </a:lnSpc>
              <a:spcBef>
                <a:spcPts val="100"/>
              </a:spcBef>
            </a:pPr>
            <a:r>
              <a:rPr lang="en-US" sz="1600" spc="-15" dirty="0">
                <a:cs typeface="Calibri"/>
              </a:rPr>
              <a:t>There are significantly more Reporting Requirements for STEM OPT compared to Post-Completion OPT:</a:t>
            </a:r>
          </a:p>
          <a:p>
            <a:pPr marL="812800" lvl="1" indent="-342900">
              <a:spcBef>
                <a:spcPts val="100"/>
              </a:spcBef>
              <a:buFont typeface="+mj-lt"/>
              <a:buAutoNum type="arabicPeriod"/>
            </a:pPr>
            <a:r>
              <a:rPr lang="en-US" sz="1600" spc="-15" dirty="0">
                <a:cs typeface="Calibri"/>
              </a:rPr>
              <a:t>A report is due </a:t>
            </a:r>
            <a:r>
              <a:rPr lang="en-US" sz="1600" b="1" spc="-15" dirty="0">
                <a:highlight>
                  <a:srgbClr val="FFFF00"/>
                </a:highlight>
                <a:cs typeface="Calibri"/>
              </a:rPr>
              <a:t>every 6 months </a:t>
            </a:r>
            <a:r>
              <a:rPr lang="en-US" sz="1600" spc="-15" dirty="0">
                <a:cs typeface="Calibri"/>
              </a:rPr>
              <a:t>from the Start Date of your STEM Authorization Period, </a:t>
            </a:r>
            <a:r>
              <a:rPr lang="en-US" sz="1600" b="1" spc="-15" dirty="0">
                <a:solidFill>
                  <a:srgbClr val="2E1A47"/>
                </a:solidFill>
                <a:cs typeface="Calibri"/>
              </a:rPr>
              <a:t>regardless of Employment Status or Employment Start Date.</a:t>
            </a:r>
          </a:p>
          <a:p>
            <a:pPr marL="812800" lvl="1" indent="-342900">
              <a:spcBef>
                <a:spcPts val="100"/>
              </a:spcBef>
              <a:buFont typeface="+mj-lt"/>
              <a:buAutoNum type="arabicPeriod"/>
            </a:pPr>
            <a:r>
              <a:rPr lang="en-US" sz="1600" spc="-15" dirty="0">
                <a:cs typeface="Calibri"/>
              </a:rPr>
              <a:t>Material Changes to I-983</a:t>
            </a:r>
          </a:p>
          <a:p>
            <a:pPr marL="1270000" lvl="2" indent="-342900">
              <a:spcBef>
                <a:spcPts val="100"/>
              </a:spcBef>
              <a:buFont typeface="Arial" panose="020B0604020202020204" pitchFamily="34" charset="0"/>
              <a:buChar char="•"/>
            </a:pPr>
            <a:r>
              <a:rPr lang="en-US" sz="1600" spc="-15" dirty="0">
                <a:cs typeface="Calibri"/>
              </a:rPr>
              <a:t>Changing Employers</a:t>
            </a:r>
          </a:p>
          <a:p>
            <a:pPr marL="1270000" lvl="2" indent="-342900">
              <a:spcBef>
                <a:spcPts val="100"/>
              </a:spcBef>
              <a:buFont typeface="Arial" panose="020B0604020202020204" pitchFamily="34" charset="0"/>
              <a:buChar char="•"/>
            </a:pPr>
            <a:r>
              <a:rPr lang="en-US" sz="1600" dirty="0"/>
              <a:t>Reduction in compensation not tied to a reduction in hours worked.</a:t>
            </a:r>
          </a:p>
          <a:p>
            <a:pPr marL="1270000" lvl="2" indent="-342900">
              <a:spcBef>
                <a:spcPts val="100"/>
              </a:spcBef>
              <a:buFont typeface="Arial" panose="020B0604020202020204" pitchFamily="34" charset="0"/>
              <a:buChar char="•"/>
            </a:pPr>
            <a:r>
              <a:rPr lang="en-US" sz="1600" dirty="0"/>
              <a:t>Information listed on page 3, section 5 of the I-983 such as: </a:t>
            </a:r>
          </a:p>
          <a:p>
            <a:pPr marL="1657350" lvl="3" indent="-285750">
              <a:buFont typeface="Arial" panose="020B0604020202020204" pitchFamily="34" charset="0"/>
              <a:buChar char="•"/>
            </a:pPr>
            <a:r>
              <a:rPr lang="en-US" sz="1600" dirty="0"/>
              <a:t>Your site of employment (where you go to work each day).</a:t>
            </a:r>
          </a:p>
          <a:p>
            <a:pPr marL="1657350" lvl="3" indent="-285750">
              <a:buFont typeface="Arial" panose="020B0604020202020204" pitchFamily="34" charset="0"/>
              <a:buChar char="•"/>
            </a:pPr>
            <a:r>
              <a:rPr lang="en-US" sz="1600" dirty="0"/>
              <a:t>Name of official.</a:t>
            </a:r>
          </a:p>
          <a:p>
            <a:pPr marL="1657350" lvl="3" indent="-285750">
              <a:buFont typeface="Arial" panose="020B0604020202020204" pitchFamily="34" charset="0"/>
              <a:buChar char="•"/>
            </a:pPr>
            <a:r>
              <a:rPr lang="en-US" sz="1600" dirty="0"/>
              <a:t>Job roles/responsibilities listed in boxes of same section.</a:t>
            </a:r>
            <a:endParaRPr lang="en-US" sz="1600" spc="-15" dirty="0">
              <a:cs typeface="Calibri"/>
            </a:endParaRPr>
          </a:p>
          <a:p>
            <a:pPr marL="812800" lvl="1" indent="-342900">
              <a:spcBef>
                <a:spcPts val="100"/>
              </a:spcBef>
              <a:buFont typeface="+mj-lt"/>
              <a:buAutoNum type="arabicPeriod"/>
            </a:pPr>
            <a:r>
              <a:rPr lang="en-US" sz="1600" spc="-15" dirty="0">
                <a:cs typeface="Calibri"/>
              </a:rPr>
              <a:t>Annual and Final Evaluations</a:t>
            </a:r>
          </a:p>
        </p:txBody>
      </p:sp>
      <p:sp>
        <p:nvSpPr>
          <p:cNvPr id="6" name="object 4">
            <a:extLst>
              <a:ext uri="{FF2B5EF4-FFF2-40B4-BE49-F238E27FC236}">
                <a16:creationId xmlns:a16="http://schemas.microsoft.com/office/drawing/2014/main" id="{77FCBB8B-0A7C-CB58-7F5C-508F24B7E601}"/>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4" name="Rectangle 3">
            <a:extLst>
              <a:ext uri="{FF2B5EF4-FFF2-40B4-BE49-F238E27FC236}">
                <a16:creationId xmlns:a16="http://schemas.microsoft.com/office/drawing/2014/main" id="{CA240057-83BA-6D86-40C1-F71C717099DE}"/>
              </a:ext>
            </a:extLst>
          </p:cNvPr>
          <p:cNvSpPr>
            <a:spLocks noGrp="1" noRot="1" noMove="1" noResize="1" noEditPoints="1" noAdjustHandles="1" noChangeArrowheads="1" noChangeShapeType="1"/>
          </p:cNvSpPr>
          <p:nvPr/>
        </p:nvSpPr>
        <p:spPr>
          <a:xfrm>
            <a:off x="1066800" y="1657350"/>
            <a:ext cx="5638800" cy="304800"/>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0E325A-6952-D246-B240-34EB81AB9459}"/>
              </a:ext>
            </a:extLst>
          </p:cNvPr>
          <p:cNvSpPr>
            <a:spLocks noGrp="1" noRot="1" noMove="1" noResize="1" noEditPoints="1" noAdjustHandles="1" noChangeArrowheads="1" noChangeShapeType="1"/>
          </p:cNvSpPr>
          <p:nvPr/>
        </p:nvSpPr>
        <p:spPr>
          <a:xfrm>
            <a:off x="4495800" y="1428750"/>
            <a:ext cx="3733800" cy="228600"/>
          </a:xfrm>
          <a:prstGeom prst="rect">
            <a:avLst/>
          </a:prstGeom>
          <a:noFill/>
          <a:ln w="38100">
            <a:solidFill>
              <a:srgbClr val="F5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par>
                                <p:cTn id="7" presetID="35" presetClass="emph" presetSubtype="0" repeatCount="4000" fill="hold" grpId="0"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990840" cy="57404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a:t>
            </a:r>
            <a:endParaRPr sz="3600" spc="-3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172649"/>
            <a:ext cx="8374550" cy="4080604"/>
          </a:xfrm>
          <a:prstGeom prst="rect">
            <a:avLst/>
          </a:prstGeom>
        </p:spPr>
        <p:txBody>
          <a:bodyPr vert="horz" wrap="square" lIns="0" tIns="12700" rIns="0" bIns="0" rtlCol="0">
            <a:spAutoFit/>
          </a:bodyPr>
          <a:lstStyle/>
          <a:p>
            <a:pPr marL="12700" algn="ctr">
              <a:lnSpc>
                <a:spcPct val="100000"/>
              </a:lnSpc>
              <a:spcBef>
                <a:spcPts val="100"/>
              </a:spcBef>
            </a:pPr>
            <a:r>
              <a:rPr lang="en-US" spc="-15" dirty="0">
                <a:cs typeface="Calibri"/>
              </a:rPr>
              <a:t>You will receive periodic reminders from SEVP (do-not-reply.SEVP@ice.dhs.gov). </a:t>
            </a:r>
          </a:p>
          <a:p>
            <a:pPr marL="12700" algn="ctr">
              <a:lnSpc>
                <a:spcPct val="100000"/>
              </a:lnSpc>
              <a:spcBef>
                <a:spcPts val="100"/>
              </a:spcBef>
            </a:pPr>
            <a:r>
              <a:rPr lang="en-US" u="sng" spc="-15" dirty="0">
                <a:cs typeface="Calibri"/>
              </a:rPr>
              <a:t>This is NOT A SCAM!</a:t>
            </a:r>
          </a:p>
          <a:p>
            <a:pPr marL="12700" algn="ctr">
              <a:lnSpc>
                <a:spcPct val="100000"/>
              </a:lnSpc>
              <a:spcBef>
                <a:spcPts val="100"/>
              </a:spcBef>
            </a:pPr>
            <a:endParaRPr lang="en-US" spc="-15" dirty="0">
              <a:cs typeface="Calibri"/>
            </a:endParaRPr>
          </a:p>
          <a:p>
            <a:pPr marL="12700" algn="ctr">
              <a:lnSpc>
                <a:spcPct val="100000"/>
              </a:lnSpc>
              <a:spcBef>
                <a:spcPts val="100"/>
              </a:spcBef>
            </a:pPr>
            <a:r>
              <a:rPr lang="en-US" spc="-15" dirty="0">
                <a:cs typeface="Calibri"/>
              </a:rPr>
              <a:t>The SEVP Portal is only used to view and update your address and contact information.</a:t>
            </a:r>
          </a:p>
          <a:p>
            <a:pPr marL="12700" algn="ctr">
              <a:lnSpc>
                <a:spcPct val="100000"/>
              </a:lnSpc>
              <a:spcBef>
                <a:spcPts val="100"/>
              </a:spcBef>
            </a:pPr>
            <a:r>
              <a:rPr lang="en-US" b="1" spc="-15" dirty="0">
                <a:solidFill>
                  <a:srgbClr val="F7630D"/>
                </a:solidFill>
                <a:cs typeface="Calibri"/>
              </a:rPr>
              <a:t>You </a:t>
            </a:r>
            <a:r>
              <a:rPr lang="en-US" b="1" u="sng" spc="-15" dirty="0">
                <a:solidFill>
                  <a:srgbClr val="F7630D"/>
                </a:solidFill>
                <a:cs typeface="Calibri"/>
              </a:rPr>
              <a:t>cannot</a:t>
            </a:r>
            <a:r>
              <a:rPr lang="en-US" b="1" spc="-15" dirty="0">
                <a:solidFill>
                  <a:srgbClr val="F7630D"/>
                </a:solidFill>
                <a:cs typeface="Calibri"/>
              </a:rPr>
              <a:t> submit your Validation Report through your SEVP Portal.</a:t>
            </a:r>
            <a:endParaRPr lang="en-US" spc="-15" dirty="0">
              <a:solidFill>
                <a:srgbClr val="F7630D"/>
              </a:solidFill>
              <a:cs typeface="Calibri"/>
            </a:endParaRPr>
          </a:p>
          <a:p>
            <a:pPr marL="12700" algn="ctr">
              <a:lnSpc>
                <a:spcPct val="100000"/>
              </a:lnSpc>
              <a:spcBef>
                <a:spcPts val="100"/>
              </a:spcBef>
            </a:pPr>
            <a:endParaRPr lang="en-US" spc="-15" dirty="0">
              <a:cs typeface="Calibri"/>
            </a:endParaRPr>
          </a:p>
          <a:p>
            <a:pPr marL="12700" algn="ctr">
              <a:lnSpc>
                <a:spcPct val="100000"/>
              </a:lnSpc>
              <a:spcBef>
                <a:spcPts val="100"/>
              </a:spcBef>
            </a:pPr>
            <a:r>
              <a:rPr lang="en-US" b="1" spc="-15" dirty="0">
                <a:solidFill>
                  <a:srgbClr val="2E1A47"/>
                </a:solidFill>
                <a:cs typeface="Calibri"/>
              </a:rPr>
              <a:t>All Reports are made through the STEM Reporting e-Forms group within the F-1 Practical Training tab in the iStart Portal.</a:t>
            </a:r>
            <a:r>
              <a:rPr lang="en-US" spc="-15" dirty="0">
                <a:cs typeface="Calibri"/>
              </a:rPr>
              <a:t> </a:t>
            </a:r>
          </a:p>
          <a:p>
            <a:pPr marL="12700" algn="ctr">
              <a:lnSpc>
                <a:spcPct val="100000"/>
              </a:lnSpc>
              <a:spcBef>
                <a:spcPts val="100"/>
              </a:spcBef>
            </a:pPr>
            <a:endParaRPr lang="en-US" sz="2800" spc="-15" dirty="0">
              <a:cs typeface="Calibri"/>
            </a:endParaRPr>
          </a:p>
          <a:p>
            <a:pPr marL="12700" algn="ctr">
              <a:lnSpc>
                <a:spcPct val="100000"/>
              </a:lnSpc>
              <a:spcBef>
                <a:spcPts val="100"/>
              </a:spcBef>
            </a:pPr>
            <a:endParaRPr lang="en-US" sz="2800" spc="-15" dirty="0">
              <a:cs typeface="Calibri"/>
            </a:endParaRPr>
          </a:p>
          <a:p>
            <a:pPr marL="12700" algn="ctr">
              <a:lnSpc>
                <a:spcPct val="100000"/>
              </a:lnSpc>
              <a:spcBef>
                <a:spcPts val="100"/>
              </a:spcBef>
            </a:pPr>
            <a:endParaRPr lang="en-US" sz="2800" spc="-15" dirty="0">
              <a:cs typeface="Calibri"/>
            </a:endParaRPr>
          </a:p>
          <a:p>
            <a:pPr marL="12700" algn="ctr">
              <a:lnSpc>
                <a:spcPct val="100000"/>
              </a:lnSpc>
              <a:spcBef>
                <a:spcPts val="100"/>
              </a:spcBef>
            </a:pPr>
            <a:endParaRPr lang="en-US" sz="2800" spc="-15" dirty="0">
              <a:cs typeface="Calibri"/>
            </a:endParaRPr>
          </a:p>
        </p:txBody>
      </p:sp>
      <p:sp>
        <p:nvSpPr>
          <p:cNvPr id="6" name="object 4">
            <a:extLst>
              <a:ext uri="{FF2B5EF4-FFF2-40B4-BE49-F238E27FC236}">
                <a16:creationId xmlns:a16="http://schemas.microsoft.com/office/drawing/2014/main" id="{77FCBB8B-0A7C-CB58-7F5C-508F24B7E601}"/>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pic>
        <p:nvPicPr>
          <p:cNvPr id="7" name="Picture 6">
            <a:hlinkClick r:id="rId3"/>
            <a:extLst>
              <a:ext uri="{FF2B5EF4-FFF2-40B4-BE49-F238E27FC236}">
                <a16:creationId xmlns:a16="http://schemas.microsoft.com/office/drawing/2014/main" id="{7D873FA9-6A9B-92D2-204A-9EAF7F73EFC5}"/>
              </a:ext>
            </a:extLst>
          </p:cNvPr>
          <p:cNvPicPr>
            <a:picLocks noGrp="1" noRot="1" noChangeAspect="1" noMove="1" noResize="1" noEditPoints="1" noAdjustHandles="1" noChangeArrowheads="1" noChangeShapeType="1" noCrop="1"/>
          </p:cNvPicPr>
          <p:nvPr/>
        </p:nvPicPr>
        <p:blipFill>
          <a:blip r:embed="rId4"/>
          <a:stretch>
            <a:fillRect/>
          </a:stretch>
        </p:blipFill>
        <p:spPr>
          <a:xfrm>
            <a:off x="3505200" y="3561473"/>
            <a:ext cx="2305372" cy="1190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222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sz="3600" b="1" spc="-70" dirty="0">
                <a:solidFill>
                  <a:srgbClr val="F46600"/>
                </a:solidFill>
                <a:latin typeface="Calibri"/>
                <a:cs typeface="Calibri"/>
              </a:rPr>
              <a:t>6-</a:t>
            </a:r>
            <a:r>
              <a:rPr sz="3600" b="1" spc="-385" dirty="0">
                <a:solidFill>
                  <a:srgbClr val="F46600"/>
                </a:solidFill>
                <a:latin typeface="Calibri"/>
                <a:cs typeface="Calibri"/>
              </a:rPr>
              <a:t>Month</a:t>
            </a:r>
            <a:r>
              <a:rPr sz="3600" b="1" spc="-165" dirty="0">
                <a:solidFill>
                  <a:srgbClr val="F46600"/>
                </a:solidFill>
                <a:latin typeface="Calibri"/>
                <a:cs typeface="Calibri"/>
              </a:rPr>
              <a:t> </a:t>
            </a:r>
            <a:r>
              <a:rPr sz="3600" b="1" spc="-495" dirty="0">
                <a:solidFill>
                  <a:srgbClr val="F46600"/>
                </a:solidFill>
                <a:latin typeface="Calibri"/>
                <a:cs typeface="Calibri"/>
              </a:rPr>
              <a:t>V</a:t>
            </a:r>
            <a:r>
              <a:rPr sz="3600" b="1" spc="-215" dirty="0">
                <a:solidFill>
                  <a:srgbClr val="F46600"/>
                </a:solidFill>
                <a:latin typeface="Calibri"/>
                <a:cs typeface="Calibri"/>
              </a:rPr>
              <a:t>alidation</a:t>
            </a:r>
            <a:r>
              <a:rPr sz="3600" b="1" spc="-80" dirty="0">
                <a:solidFill>
                  <a:srgbClr val="F46600"/>
                </a:solidFill>
                <a:latin typeface="Calibri"/>
                <a:cs typeface="Calibri"/>
              </a:rPr>
              <a:t> </a:t>
            </a:r>
            <a:r>
              <a:rPr sz="3600" b="1" spc="-365" dirty="0">
                <a:solidFill>
                  <a:srgbClr val="F46600"/>
                </a:solidFill>
                <a:latin typeface="Calibri"/>
                <a:cs typeface="Calibri"/>
              </a:rPr>
              <a:t>R</a:t>
            </a:r>
            <a:r>
              <a:rPr sz="3600" b="1" spc="-315" dirty="0">
                <a:solidFill>
                  <a:srgbClr val="F46600"/>
                </a:solidFill>
                <a:latin typeface="Calibri"/>
                <a:cs typeface="Calibri"/>
              </a:rPr>
              <a:t>epo</a:t>
            </a:r>
            <a:r>
              <a:rPr sz="3600" b="1" spc="-125" dirty="0">
                <a:solidFill>
                  <a:srgbClr val="F46600"/>
                </a:solidFill>
                <a:latin typeface="Calibri"/>
                <a:cs typeface="Calibri"/>
              </a:rPr>
              <a:t>r</a:t>
            </a:r>
            <a:r>
              <a:rPr sz="3600" b="1" spc="-190" dirty="0">
                <a:solidFill>
                  <a:srgbClr val="F46600"/>
                </a:solidFill>
                <a:latin typeface="Calibri"/>
                <a:cs typeface="Calibri"/>
              </a:rPr>
              <a:t>ts</a:t>
            </a:r>
            <a:r>
              <a:rPr lang="en-US" sz="3600" b="1" spc="-190" dirty="0">
                <a:solidFill>
                  <a:srgbClr val="F46600"/>
                </a:solidFill>
                <a:latin typeface="Calibri"/>
                <a:cs typeface="Calibri"/>
              </a:rPr>
              <a:t> </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457286" y="1620582"/>
            <a:ext cx="8301990" cy="2125775"/>
          </a:xfrm>
          <a:prstGeom prst="rect">
            <a:avLst/>
          </a:prstGeom>
        </p:spPr>
        <p:txBody>
          <a:bodyPr vert="horz" wrap="square" lIns="0" tIns="10795" rIns="0" bIns="0" rtlCol="0">
            <a:spAutoFit/>
          </a:bodyPr>
          <a:lstStyle/>
          <a:p>
            <a:pPr marL="298450" marR="88900" indent="-285750">
              <a:lnSpc>
                <a:spcPct val="100699"/>
              </a:lnSpc>
              <a:spcBef>
                <a:spcPts val="85"/>
              </a:spcBef>
              <a:buFont typeface="Arial" panose="020B0604020202020204" pitchFamily="34" charset="0"/>
              <a:buChar char="•"/>
              <a:tabLst>
                <a:tab pos="469265" algn="l"/>
                <a:tab pos="469900" algn="l"/>
              </a:tabLst>
            </a:pPr>
            <a:r>
              <a:rPr sz="1600" spc="35" dirty="0">
                <a:cs typeface="Tahoma"/>
              </a:rPr>
              <a:t>STEM </a:t>
            </a:r>
            <a:r>
              <a:rPr sz="1600" spc="50" dirty="0">
                <a:cs typeface="Tahoma"/>
              </a:rPr>
              <a:t>OPT </a:t>
            </a:r>
            <a:r>
              <a:rPr sz="1600" spc="60" dirty="0">
                <a:cs typeface="Tahoma"/>
              </a:rPr>
              <a:t>students </a:t>
            </a:r>
            <a:r>
              <a:rPr sz="1600" spc="80" dirty="0">
                <a:cs typeface="Tahoma"/>
              </a:rPr>
              <a:t>must </a:t>
            </a:r>
            <a:r>
              <a:rPr sz="1600" spc="75" dirty="0">
                <a:cs typeface="Tahoma"/>
              </a:rPr>
              <a:t>submit </a:t>
            </a:r>
            <a:r>
              <a:rPr sz="1600" spc="55" dirty="0">
                <a:cs typeface="Tahoma"/>
              </a:rPr>
              <a:t>a validation </a:t>
            </a:r>
            <a:r>
              <a:rPr sz="1600" spc="75" dirty="0">
                <a:cs typeface="Tahoma"/>
              </a:rPr>
              <a:t>report </a:t>
            </a:r>
            <a:r>
              <a:rPr sz="1600" spc="65" dirty="0">
                <a:cs typeface="Tahoma"/>
              </a:rPr>
              <a:t>to </a:t>
            </a:r>
            <a:r>
              <a:rPr sz="1600" spc="45" dirty="0">
                <a:cs typeface="Tahoma"/>
              </a:rPr>
              <a:t>International </a:t>
            </a:r>
            <a:r>
              <a:rPr sz="1600" spc="50" dirty="0">
                <a:cs typeface="Tahoma"/>
              </a:rPr>
              <a:t> </a:t>
            </a:r>
            <a:r>
              <a:rPr sz="1600" spc="35" dirty="0">
                <a:cs typeface="Tahoma"/>
              </a:rPr>
              <a:t>Services</a:t>
            </a:r>
            <a:r>
              <a:rPr sz="1600" spc="-100" dirty="0">
                <a:cs typeface="Tahoma"/>
              </a:rPr>
              <a:t> </a:t>
            </a:r>
            <a:r>
              <a:rPr sz="1600" spc="40" dirty="0">
                <a:cs typeface="Tahoma"/>
              </a:rPr>
              <a:t>every</a:t>
            </a:r>
            <a:r>
              <a:rPr sz="1600" spc="-95" dirty="0">
                <a:cs typeface="Tahoma"/>
              </a:rPr>
              <a:t> </a:t>
            </a:r>
            <a:r>
              <a:rPr sz="1600" spc="45" dirty="0">
                <a:cs typeface="Tahoma"/>
              </a:rPr>
              <a:t>six</a:t>
            </a:r>
            <a:r>
              <a:rPr sz="1600" spc="-100" dirty="0">
                <a:cs typeface="Tahoma"/>
              </a:rPr>
              <a:t> </a:t>
            </a:r>
            <a:r>
              <a:rPr sz="1600" spc="85" dirty="0">
                <a:cs typeface="Tahoma"/>
              </a:rPr>
              <a:t>months</a:t>
            </a:r>
            <a:r>
              <a:rPr sz="1600" spc="-95" dirty="0">
                <a:cs typeface="Tahoma"/>
              </a:rPr>
              <a:t> </a:t>
            </a:r>
            <a:r>
              <a:rPr sz="1600" spc="45" dirty="0">
                <a:cs typeface="Tahoma"/>
              </a:rPr>
              <a:t>starting</a:t>
            </a:r>
            <a:r>
              <a:rPr sz="1600" spc="-100" dirty="0">
                <a:cs typeface="Tahoma"/>
              </a:rPr>
              <a:t> </a:t>
            </a:r>
            <a:r>
              <a:rPr sz="1600" spc="95" dirty="0">
                <a:cs typeface="Tahoma"/>
              </a:rPr>
              <a:t>from</a:t>
            </a:r>
            <a:r>
              <a:rPr sz="1600" spc="-95" dirty="0">
                <a:cs typeface="Tahoma"/>
              </a:rPr>
              <a:t> </a:t>
            </a:r>
            <a:r>
              <a:rPr sz="1600" spc="60" dirty="0">
                <a:cs typeface="Tahoma"/>
              </a:rPr>
              <a:t>the</a:t>
            </a:r>
            <a:r>
              <a:rPr sz="1600" spc="-100" dirty="0">
                <a:cs typeface="Tahoma"/>
              </a:rPr>
              <a:t> </a:t>
            </a:r>
            <a:r>
              <a:rPr sz="1600" spc="60" dirty="0">
                <a:cs typeface="Tahoma"/>
              </a:rPr>
              <a:t>date</a:t>
            </a:r>
            <a:r>
              <a:rPr sz="1600" spc="-95" dirty="0">
                <a:cs typeface="Tahoma"/>
              </a:rPr>
              <a:t> </a:t>
            </a:r>
            <a:r>
              <a:rPr sz="1600" spc="60" dirty="0">
                <a:cs typeface="Tahoma"/>
              </a:rPr>
              <a:t>the</a:t>
            </a:r>
            <a:r>
              <a:rPr sz="1600" spc="-100" dirty="0">
                <a:cs typeface="Tahoma"/>
              </a:rPr>
              <a:t> </a:t>
            </a:r>
            <a:r>
              <a:rPr sz="1600" spc="60" dirty="0">
                <a:cs typeface="Tahoma"/>
              </a:rPr>
              <a:t>24-month</a:t>
            </a:r>
            <a:r>
              <a:rPr sz="1600" spc="-95" dirty="0">
                <a:cs typeface="Tahoma"/>
              </a:rPr>
              <a:t> </a:t>
            </a:r>
            <a:r>
              <a:rPr sz="1600" spc="60" dirty="0">
                <a:cs typeface="Tahoma"/>
              </a:rPr>
              <a:t>extension </a:t>
            </a:r>
            <a:r>
              <a:rPr sz="1600" spc="-550" dirty="0">
                <a:cs typeface="Tahoma"/>
              </a:rPr>
              <a:t> </a:t>
            </a:r>
            <a:r>
              <a:rPr sz="1600" spc="55" dirty="0">
                <a:cs typeface="Tahoma"/>
              </a:rPr>
              <a:t>begins</a:t>
            </a:r>
            <a:r>
              <a:rPr sz="1600" spc="-100" dirty="0">
                <a:cs typeface="Tahoma"/>
              </a:rPr>
              <a:t> </a:t>
            </a:r>
            <a:r>
              <a:rPr sz="1600" spc="85" dirty="0">
                <a:cs typeface="Tahoma"/>
              </a:rPr>
              <a:t>and</a:t>
            </a:r>
            <a:r>
              <a:rPr sz="1600" spc="-100" dirty="0">
                <a:cs typeface="Tahoma"/>
              </a:rPr>
              <a:t> </a:t>
            </a:r>
            <a:r>
              <a:rPr sz="1600" spc="60" dirty="0">
                <a:cs typeface="Tahoma"/>
              </a:rPr>
              <a:t>ending</a:t>
            </a:r>
            <a:r>
              <a:rPr sz="1600" spc="-100" dirty="0">
                <a:cs typeface="Tahoma"/>
              </a:rPr>
              <a:t> </a:t>
            </a:r>
            <a:r>
              <a:rPr sz="1600" spc="75" dirty="0">
                <a:cs typeface="Tahoma"/>
              </a:rPr>
              <a:t>when</a:t>
            </a:r>
            <a:r>
              <a:rPr sz="1600" spc="-100" dirty="0">
                <a:cs typeface="Tahoma"/>
              </a:rPr>
              <a:t> </a:t>
            </a:r>
            <a:r>
              <a:rPr sz="1600" spc="60" dirty="0">
                <a:cs typeface="Tahoma"/>
              </a:rPr>
              <a:t>the</a:t>
            </a:r>
            <a:r>
              <a:rPr sz="1600" spc="-100" dirty="0">
                <a:cs typeface="Tahoma"/>
              </a:rPr>
              <a:t> </a:t>
            </a:r>
            <a:r>
              <a:rPr sz="1600" spc="45" dirty="0">
                <a:cs typeface="Tahoma"/>
              </a:rPr>
              <a:t>student’s</a:t>
            </a:r>
            <a:r>
              <a:rPr sz="1600" spc="-100" dirty="0">
                <a:cs typeface="Tahoma"/>
              </a:rPr>
              <a:t> </a:t>
            </a:r>
            <a:r>
              <a:rPr sz="1600" spc="-20" dirty="0">
                <a:cs typeface="Tahoma"/>
              </a:rPr>
              <a:t>F-1</a:t>
            </a:r>
            <a:r>
              <a:rPr sz="1600" spc="-100" dirty="0">
                <a:cs typeface="Tahoma"/>
              </a:rPr>
              <a:t> </a:t>
            </a:r>
            <a:r>
              <a:rPr sz="1600" spc="50" dirty="0">
                <a:cs typeface="Tahoma"/>
              </a:rPr>
              <a:t>status</a:t>
            </a:r>
            <a:r>
              <a:rPr sz="1600" spc="-100" dirty="0">
                <a:cs typeface="Tahoma"/>
              </a:rPr>
              <a:t> </a:t>
            </a:r>
            <a:r>
              <a:rPr sz="1600" spc="45" dirty="0">
                <a:cs typeface="Tahoma"/>
              </a:rPr>
              <a:t>ends.</a:t>
            </a:r>
            <a:endParaRPr sz="1600" dirty="0">
              <a:cs typeface="Tahoma"/>
            </a:endParaRPr>
          </a:p>
          <a:p>
            <a:pPr marL="298450" indent="-285750">
              <a:lnSpc>
                <a:spcPct val="100000"/>
              </a:lnSpc>
              <a:spcBef>
                <a:spcPts val="990"/>
              </a:spcBef>
              <a:buFont typeface="Arial" panose="020B0604020202020204" pitchFamily="34" charset="0"/>
              <a:buChar char="•"/>
              <a:tabLst>
                <a:tab pos="469265" algn="l"/>
                <a:tab pos="469900" algn="l"/>
              </a:tabLst>
            </a:pPr>
            <a:r>
              <a:rPr sz="1600" spc="45" dirty="0">
                <a:cs typeface="Tahoma"/>
              </a:rPr>
              <a:t>4</a:t>
            </a:r>
            <a:r>
              <a:rPr sz="1600" spc="-105" dirty="0">
                <a:cs typeface="Tahoma"/>
              </a:rPr>
              <a:t> </a:t>
            </a:r>
            <a:r>
              <a:rPr sz="1600" spc="55" dirty="0">
                <a:cs typeface="Tahoma"/>
              </a:rPr>
              <a:t>validations</a:t>
            </a:r>
            <a:r>
              <a:rPr sz="1600" spc="-105" dirty="0">
                <a:cs typeface="Tahoma"/>
              </a:rPr>
              <a:t> </a:t>
            </a:r>
            <a:r>
              <a:rPr sz="1600" spc="70" dirty="0">
                <a:cs typeface="Tahoma"/>
              </a:rPr>
              <a:t>in</a:t>
            </a:r>
            <a:r>
              <a:rPr sz="1600" spc="-100" dirty="0">
                <a:cs typeface="Tahoma"/>
              </a:rPr>
              <a:t> </a:t>
            </a:r>
            <a:r>
              <a:rPr sz="1600" spc="50" dirty="0">
                <a:cs typeface="Tahoma"/>
              </a:rPr>
              <a:t>total</a:t>
            </a:r>
            <a:r>
              <a:rPr sz="1600" spc="-105" dirty="0">
                <a:cs typeface="Tahoma"/>
              </a:rPr>
              <a:t> </a:t>
            </a:r>
            <a:r>
              <a:rPr sz="1600" spc="65" dirty="0">
                <a:cs typeface="Tahoma"/>
              </a:rPr>
              <a:t>over</a:t>
            </a:r>
            <a:r>
              <a:rPr sz="1600" spc="-105" dirty="0">
                <a:cs typeface="Tahoma"/>
              </a:rPr>
              <a:t> </a:t>
            </a:r>
            <a:r>
              <a:rPr sz="1600" spc="60" dirty="0">
                <a:cs typeface="Tahoma"/>
              </a:rPr>
              <a:t>24-month</a:t>
            </a:r>
            <a:r>
              <a:rPr sz="1600" spc="-100" dirty="0">
                <a:cs typeface="Tahoma"/>
              </a:rPr>
              <a:t> </a:t>
            </a:r>
            <a:r>
              <a:rPr sz="1600" spc="50" dirty="0">
                <a:cs typeface="Tahoma"/>
              </a:rPr>
              <a:t>OPT</a:t>
            </a:r>
            <a:r>
              <a:rPr sz="1600" spc="-105" dirty="0">
                <a:cs typeface="Tahoma"/>
              </a:rPr>
              <a:t> </a:t>
            </a:r>
            <a:r>
              <a:rPr sz="1600" spc="35" dirty="0">
                <a:cs typeface="Tahoma"/>
              </a:rPr>
              <a:t>STEM</a:t>
            </a:r>
            <a:r>
              <a:rPr sz="1600" spc="-100" dirty="0">
                <a:cs typeface="Tahoma"/>
              </a:rPr>
              <a:t> </a:t>
            </a:r>
            <a:r>
              <a:rPr sz="1600" spc="55" dirty="0">
                <a:cs typeface="Tahoma"/>
              </a:rPr>
              <a:t>Extension</a:t>
            </a:r>
            <a:r>
              <a:rPr sz="1600" spc="-105" dirty="0">
                <a:cs typeface="Tahoma"/>
              </a:rPr>
              <a:t> </a:t>
            </a:r>
            <a:r>
              <a:rPr sz="1600" spc="45" dirty="0">
                <a:cs typeface="Tahoma"/>
              </a:rPr>
              <a:t>time.</a:t>
            </a:r>
            <a:endParaRPr sz="1600" dirty="0">
              <a:cs typeface="Tahoma"/>
            </a:endParaRPr>
          </a:p>
          <a:p>
            <a:pPr marL="298450" marR="5080" indent="-285750">
              <a:lnSpc>
                <a:spcPct val="100699"/>
              </a:lnSpc>
              <a:spcBef>
                <a:spcPts val="975"/>
              </a:spcBef>
              <a:buFont typeface="Arial" panose="020B0604020202020204" pitchFamily="34" charset="0"/>
              <a:buChar char="•"/>
              <a:tabLst>
                <a:tab pos="469265" algn="l"/>
                <a:tab pos="469900" algn="l"/>
              </a:tabLst>
            </a:pPr>
            <a:r>
              <a:rPr sz="1600" spc="50" dirty="0">
                <a:cs typeface="Tahoma"/>
              </a:rPr>
              <a:t>Check </a:t>
            </a:r>
            <a:r>
              <a:rPr sz="1600" spc="70" dirty="0">
                <a:cs typeface="Tahoma"/>
              </a:rPr>
              <a:t>your </a:t>
            </a:r>
            <a:r>
              <a:rPr sz="1600" spc="35" dirty="0">
                <a:cs typeface="Tahoma"/>
              </a:rPr>
              <a:t>STEM </a:t>
            </a:r>
            <a:r>
              <a:rPr sz="1600" spc="50" dirty="0">
                <a:cs typeface="Tahoma"/>
              </a:rPr>
              <a:t>OPT </a:t>
            </a:r>
            <a:r>
              <a:rPr sz="1600" spc="45" dirty="0">
                <a:cs typeface="Tahoma"/>
              </a:rPr>
              <a:t>start </a:t>
            </a:r>
            <a:r>
              <a:rPr sz="1600" spc="60" dirty="0">
                <a:cs typeface="Tahoma"/>
              </a:rPr>
              <a:t>date </a:t>
            </a:r>
            <a:r>
              <a:rPr sz="1600" spc="85" dirty="0">
                <a:cs typeface="Tahoma"/>
              </a:rPr>
              <a:t>and </a:t>
            </a:r>
            <a:r>
              <a:rPr sz="1600" spc="80" dirty="0">
                <a:cs typeface="Tahoma"/>
              </a:rPr>
              <a:t>mark </a:t>
            </a:r>
            <a:r>
              <a:rPr sz="1600" spc="70" dirty="0">
                <a:cs typeface="Tahoma"/>
              </a:rPr>
              <a:t>your </a:t>
            </a:r>
            <a:r>
              <a:rPr sz="1600" spc="60" dirty="0">
                <a:cs typeface="Tahoma"/>
              </a:rPr>
              <a:t>calendar </a:t>
            </a:r>
            <a:r>
              <a:rPr sz="1600" spc="70" dirty="0">
                <a:cs typeface="Tahoma"/>
              </a:rPr>
              <a:t>for </a:t>
            </a:r>
            <a:r>
              <a:rPr sz="1600" spc="55" dirty="0">
                <a:cs typeface="Tahoma"/>
              </a:rPr>
              <a:t>each </a:t>
            </a:r>
            <a:r>
              <a:rPr sz="1600" spc="45" dirty="0">
                <a:cs typeface="Tahoma"/>
              </a:rPr>
              <a:t>6</a:t>
            </a:r>
            <a:r>
              <a:rPr lang="en-US" sz="1600" spc="45" dirty="0">
                <a:cs typeface="Tahoma"/>
              </a:rPr>
              <a:t>-</a:t>
            </a:r>
            <a:r>
              <a:rPr sz="1600" spc="95" dirty="0">
                <a:cs typeface="Tahoma"/>
              </a:rPr>
              <a:t>month </a:t>
            </a:r>
            <a:r>
              <a:rPr sz="1600" spc="45" dirty="0">
                <a:cs typeface="Tahoma"/>
              </a:rPr>
              <a:t>interval </a:t>
            </a:r>
            <a:r>
              <a:rPr sz="1600" spc="70" dirty="0">
                <a:cs typeface="Tahoma"/>
              </a:rPr>
              <a:t>of your </a:t>
            </a:r>
            <a:r>
              <a:rPr sz="1600" spc="35" dirty="0">
                <a:cs typeface="Tahoma"/>
              </a:rPr>
              <a:t>STEM </a:t>
            </a:r>
            <a:r>
              <a:rPr sz="1600" spc="55" dirty="0">
                <a:cs typeface="Tahoma"/>
              </a:rPr>
              <a:t>Extension </a:t>
            </a:r>
            <a:r>
              <a:rPr sz="1600" spc="70" dirty="0">
                <a:cs typeface="Tahoma"/>
              </a:rPr>
              <a:t>for your </a:t>
            </a:r>
            <a:r>
              <a:rPr sz="1600" spc="60" dirty="0">
                <a:cs typeface="Tahoma"/>
              </a:rPr>
              <a:t>reporting </a:t>
            </a:r>
            <a:r>
              <a:rPr sz="1600" spc="50" dirty="0">
                <a:cs typeface="Tahoma"/>
              </a:rPr>
              <a:t>deadlines</a:t>
            </a:r>
            <a:r>
              <a:rPr lang="en-US" sz="1600" spc="50" dirty="0">
                <a:cs typeface="Tahoma"/>
              </a:rPr>
              <a:t>.</a:t>
            </a:r>
          </a:p>
          <a:p>
            <a:pPr marL="298450" marR="5080" indent="-285750">
              <a:lnSpc>
                <a:spcPct val="100699"/>
              </a:lnSpc>
              <a:spcBef>
                <a:spcPts val="975"/>
              </a:spcBef>
              <a:buFont typeface="Arial" panose="020B0604020202020204" pitchFamily="34" charset="0"/>
              <a:buChar char="•"/>
              <a:tabLst>
                <a:tab pos="469265" algn="l"/>
                <a:tab pos="469900" algn="l"/>
              </a:tabLst>
            </a:pPr>
            <a:r>
              <a:rPr sz="1600" spc="55" dirty="0">
                <a:cs typeface="Tahoma"/>
              </a:rPr>
              <a:t>Students</a:t>
            </a:r>
            <a:r>
              <a:rPr sz="1600" spc="-105" dirty="0">
                <a:cs typeface="Tahoma"/>
              </a:rPr>
              <a:t> </a:t>
            </a:r>
            <a:r>
              <a:rPr sz="1600" spc="105" dirty="0">
                <a:cs typeface="Tahoma"/>
              </a:rPr>
              <a:t>on</a:t>
            </a:r>
            <a:r>
              <a:rPr sz="1600" spc="-100" dirty="0">
                <a:cs typeface="Tahoma"/>
              </a:rPr>
              <a:t> </a:t>
            </a:r>
            <a:r>
              <a:rPr sz="1600" spc="35" dirty="0">
                <a:cs typeface="Tahoma"/>
              </a:rPr>
              <a:t>STEM</a:t>
            </a:r>
            <a:r>
              <a:rPr sz="1600" spc="-100" dirty="0">
                <a:cs typeface="Tahoma"/>
              </a:rPr>
              <a:t> </a:t>
            </a:r>
            <a:r>
              <a:rPr sz="1600" spc="50" dirty="0">
                <a:cs typeface="Tahoma"/>
              </a:rPr>
              <a:t>OPT</a:t>
            </a:r>
            <a:r>
              <a:rPr sz="1600" spc="-100" dirty="0">
                <a:cs typeface="Tahoma"/>
              </a:rPr>
              <a:t> </a:t>
            </a:r>
            <a:r>
              <a:rPr sz="1600" spc="50" dirty="0">
                <a:cs typeface="Tahoma"/>
              </a:rPr>
              <a:t>have</a:t>
            </a:r>
            <a:r>
              <a:rPr sz="1600" spc="-100" dirty="0">
                <a:cs typeface="Tahoma"/>
              </a:rPr>
              <a:t> </a:t>
            </a:r>
            <a:r>
              <a:rPr sz="1600" spc="55" dirty="0">
                <a:cs typeface="Tahoma"/>
              </a:rPr>
              <a:t>a</a:t>
            </a:r>
            <a:r>
              <a:rPr sz="1600" spc="-105" dirty="0">
                <a:cs typeface="Tahoma"/>
              </a:rPr>
              <a:t> </a:t>
            </a:r>
            <a:r>
              <a:rPr sz="1600" spc="40" dirty="0">
                <a:cs typeface="Tahoma"/>
              </a:rPr>
              <a:t>10</a:t>
            </a:r>
            <a:r>
              <a:rPr lang="en-US" sz="1600" spc="40" dirty="0">
                <a:cs typeface="Tahoma"/>
              </a:rPr>
              <a:t>-</a:t>
            </a:r>
            <a:r>
              <a:rPr sz="1600" spc="55" dirty="0">
                <a:cs typeface="Tahoma"/>
              </a:rPr>
              <a:t>day</a:t>
            </a:r>
            <a:r>
              <a:rPr sz="1600" spc="-100" dirty="0">
                <a:cs typeface="Tahoma"/>
              </a:rPr>
              <a:t> </a:t>
            </a:r>
            <a:r>
              <a:rPr sz="1600" spc="40" dirty="0">
                <a:cs typeface="Tahoma"/>
              </a:rPr>
              <a:t>grace</a:t>
            </a:r>
            <a:r>
              <a:rPr sz="1600" spc="-100" dirty="0">
                <a:cs typeface="Tahoma"/>
              </a:rPr>
              <a:t> </a:t>
            </a:r>
            <a:r>
              <a:rPr sz="1600" spc="80" dirty="0">
                <a:cs typeface="Tahoma"/>
              </a:rPr>
              <a:t>period</a:t>
            </a:r>
            <a:r>
              <a:rPr sz="1600" spc="-100" dirty="0">
                <a:cs typeface="Tahoma"/>
              </a:rPr>
              <a:t> </a:t>
            </a:r>
            <a:r>
              <a:rPr sz="1600" spc="65" dirty="0">
                <a:cs typeface="Tahoma"/>
              </a:rPr>
              <a:t>to</a:t>
            </a:r>
            <a:r>
              <a:rPr sz="1600" spc="-100" dirty="0">
                <a:cs typeface="Tahoma"/>
              </a:rPr>
              <a:t> </a:t>
            </a:r>
            <a:r>
              <a:rPr sz="1600" spc="75" dirty="0">
                <a:cs typeface="Tahoma"/>
              </a:rPr>
              <a:t>submit</a:t>
            </a:r>
            <a:r>
              <a:rPr sz="1600" spc="-105" dirty="0">
                <a:cs typeface="Tahoma"/>
              </a:rPr>
              <a:t> </a:t>
            </a:r>
            <a:r>
              <a:rPr sz="1600" spc="60" dirty="0">
                <a:cs typeface="Tahoma"/>
              </a:rPr>
              <a:t>their </a:t>
            </a:r>
            <a:r>
              <a:rPr sz="1600" spc="-545" dirty="0">
                <a:cs typeface="Tahoma"/>
              </a:rPr>
              <a:t> </a:t>
            </a:r>
            <a:r>
              <a:rPr sz="1600" spc="55" dirty="0">
                <a:cs typeface="Tahoma"/>
              </a:rPr>
              <a:t>validation</a:t>
            </a:r>
            <a:r>
              <a:rPr sz="1600" spc="-105" dirty="0">
                <a:cs typeface="Tahoma"/>
              </a:rPr>
              <a:t> </a:t>
            </a:r>
            <a:r>
              <a:rPr sz="1600" spc="50" dirty="0">
                <a:cs typeface="Tahoma"/>
              </a:rPr>
              <a:t>reports.</a:t>
            </a:r>
            <a:endParaRPr sz="1600" dirty="0">
              <a:cs typeface="Tahoma"/>
            </a:endParaRPr>
          </a:p>
        </p:txBody>
      </p:sp>
      <p:sp>
        <p:nvSpPr>
          <p:cNvPr id="6" name="object 4">
            <a:extLst>
              <a:ext uri="{FF2B5EF4-FFF2-40B4-BE49-F238E27FC236}">
                <a16:creationId xmlns:a16="http://schemas.microsoft.com/office/drawing/2014/main" id="{54FFBAD0-41C2-38CD-2A5C-38921B43D774}"/>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7990840"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sz="3600" b="1" spc="-260" dirty="0">
                <a:solidFill>
                  <a:srgbClr val="F46600"/>
                </a:solidFill>
                <a:latin typeface="Calibri"/>
                <a:cs typeface="Calibri"/>
              </a:rPr>
              <a:t>Ma</a:t>
            </a:r>
            <a:r>
              <a:rPr lang="en-US" sz="3600" b="1" spc="-260" dirty="0">
                <a:solidFill>
                  <a:srgbClr val="F46600"/>
                </a:solidFill>
                <a:latin typeface="Calibri"/>
                <a:cs typeface="Calibri"/>
              </a:rPr>
              <a:t>terial Changes to I-983:</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573722" y="1620582"/>
            <a:ext cx="7996555" cy="2646494"/>
          </a:xfrm>
          <a:prstGeom prst="rect">
            <a:avLst/>
          </a:prstGeom>
        </p:spPr>
        <p:txBody>
          <a:bodyPr vert="horz" wrap="square" lIns="0" tIns="12700" rIns="0" bIns="0" rtlCol="0">
            <a:spAutoFit/>
          </a:bodyPr>
          <a:lstStyle/>
          <a:p>
            <a:pPr lvl="1" indent="-282575">
              <a:lnSpc>
                <a:spcPct val="100000"/>
              </a:lnSpc>
              <a:spcBef>
                <a:spcPts val="1250"/>
              </a:spcBef>
              <a:buSzPct val="116666"/>
              <a:buFont typeface="Arial" panose="020B0604020202020204" pitchFamily="34" charset="0"/>
              <a:buChar char="•"/>
              <a:tabLst>
                <a:tab pos="403225" algn="l"/>
                <a:tab pos="925513" algn="l"/>
                <a:tab pos="927100" algn="l"/>
              </a:tabLst>
            </a:pPr>
            <a:r>
              <a:rPr lang="en-US" sz="1600" spc="35" dirty="0">
                <a:cs typeface="Tahoma"/>
              </a:rPr>
              <a:t>Change</a:t>
            </a:r>
            <a:r>
              <a:rPr lang="en-US" sz="1600" spc="-70" dirty="0">
                <a:cs typeface="Tahoma"/>
              </a:rPr>
              <a:t> </a:t>
            </a:r>
            <a:r>
              <a:rPr lang="en-US" sz="1600" spc="45" dirty="0">
                <a:cs typeface="Tahoma"/>
              </a:rPr>
              <a:t>in</a:t>
            </a:r>
            <a:r>
              <a:rPr lang="en-US" sz="1600" spc="-70" dirty="0">
                <a:cs typeface="Tahoma"/>
              </a:rPr>
              <a:t> </a:t>
            </a:r>
            <a:r>
              <a:rPr lang="en-US" sz="1600" spc="45" dirty="0">
                <a:cs typeface="Tahoma"/>
              </a:rPr>
              <a:t>employer</a:t>
            </a:r>
            <a:r>
              <a:rPr lang="en-US" sz="1600" spc="-65" dirty="0">
                <a:cs typeface="Tahoma"/>
              </a:rPr>
              <a:t> </a:t>
            </a:r>
            <a:r>
              <a:rPr lang="en-US" sz="1600" spc="45" dirty="0">
                <a:cs typeface="Tahoma"/>
              </a:rPr>
              <a:t>address</a:t>
            </a:r>
            <a:r>
              <a:rPr lang="en-US" sz="1600" spc="-65" dirty="0">
                <a:cs typeface="Tahoma"/>
              </a:rPr>
              <a:t> </a:t>
            </a:r>
            <a:r>
              <a:rPr lang="en-US" sz="1600" spc="65" dirty="0">
                <a:cs typeface="Tahoma"/>
              </a:rPr>
              <a:t>or</a:t>
            </a:r>
            <a:r>
              <a:rPr lang="en-US" sz="1600" spc="-65" dirty="0">
                <a:cs typeface="Tahoma"/>
              </a:rPr>
              <a:t> </a:t>
            </a:r>
            <a:r>
              <a:rPr lang="en-US" sz="1600" spc="30" dirty="0">
                <a:cs typeface="Tahoma"/>
              </a:rPr>
              <a:t>supervisor.</a:t>
            </a:r>
            <a:endParaRPr lang="en-US" sz="1600" dirty="0">
              <a:cs typeface="Tahoma"/>
            </a:endParaRPr>
          </a:p>
          <a:p>
            <a:pPr marR="439420" lvl="1" indent="-282575">
              <a:lnSpc>
                <a:spcPct val="101299"/>
              </a:lnSpc>
              <a:spcBef>
                <a:spcPts val="790"/>
              </a:spcBef>
              <a:buSzPct val="116666"/>
              <a:buFont typeface="Arial" panose="020B0604020202020204" pitchFamily="34" charset="0"/>
              <a:buChar char="•"/>
              <a:tabLst>
                <a:tab pos="403225" algn="l"/>
                <a:tab pos="925513" algn="l"/>
                <a:tab pos="927100" algn="l"/>
              </a:tabLst>
            </a:pPr>
            <a:r>
              <a:rPr lang="en-US" sz="1600" spc="30" dirty="0">
                <a:cs typeface="Tahoma"/>
              </a:rPr>
              <a:t>Any</a:t>
            </a:r>
            <a:r>
              <a:rPr lang="en-US" sz="1600" spc="-60" dirty="0">
                <a:cs typeface="Tahoma"/>
              </a:rPr>
              <a:t> </a:t>
            </a:r>
            <a:r>
              <a:rPr lang="en-US" sz="1600" spc="30" dirty="0">
                <a:cs typeface="Tahoma"/>
              </a:rPr>
              <a:t>change</a:t>
            </a:r>
            <a:r>
              <a:rPr lang="en-US" sz="1600" spc="-55" dirty="0">
                <a:cs typeface="Tahoma"/>
              </a:rPr>
              <a:t> </a:t>
            </a:r>
            <a:r>
              <a:rPr lang="en-US" sz="1600" spc="45" dirty="0">
                <a:cs typeface="Tahoma"/>
              </a:rPr>
              <a:t>of</a:t>
            </a:r>
            <a:r>
              <a:rPr lang="en-US" sz="1600" spc="-55" dirty="0">
                <a:cs typeface="Tahoma"/>
              </a:rPr>
              <a:t> </a:t>
            </a:r>
            <a:r>
              <a:rPr lang="en-US" sz="1600" spc="40" dirty="0">
                <a:cs typeface="Tahoma"/>
              </a:rPr>
              <a:t>the</a:t>
            </a:r>
            <a:r>
              <a:rPr lang="en-US" sz="1600" spc="-55" dirty="0">
                <a:cs typeface="Tahoma"/>
              </a:rPr>
              <a:t> </a:t>
            </a:r>
            <a:r>
              <a:rPr lang="en-US" sz="1600" spc="35" dirty="0">
                <a:cs typeface="Tahoma"/>
              </a:rPr>
              <a:t>employer’s</a:t>
            </a:r>
            <a:r>
              <a:rPr lang="en-US" sz="1600" spc="-55" dirty="0">
                <a:cs typeface="Tahoma"/>
              </a:rPr>
              <a:t> </a:t>
            </a:r>
            <a:r>
              <a:rPr lang="en-US" sz="1600" spc="40" dirty="0">
                <a:cs typeface="Tahoma"/>
              </a:rPr>
              <a:t>Employer</a:t>
            </a:r>
            <a:r>
              <a:rPr lang="en-US" sz="1600" spc="-55" dirty="0">
                <a:cs typeface="Tahoma"/>
              </a:rPr>
              <a:t> </a:t>
            </a:r>
            <a:r>
              <a:rPr lang="en-US" sz="1600" spc="25" dirty="0">
                <a:cs typeface="Tahoma"/>
              </a:rPr>
              <a:t>Identiﬁcation</a:t>
            </a:r>
            <a:r>
              <a:rPr lang="en-US" sz="1600" spc="-60" dirty="0">
                <a:cs typeface="Tahoma"/>
              </a:rPr>
              <a:t> </a:t>
            </a:r>
            <a:r>
              <a:rPr lang="en-US" sz="1600" spc="50" dirty="0">
                <a:cs typeface="Tahoma"/>
              </a:rPr>
              <a:t>Number,</a:t>
            </a:r>
            <a:r>
              <a:rPr lang="en-US" sz="1600" spc="-60" dirty="0">
                <a:cs typeface="Tahoma"/>
              </a:rPr>
              <a:t> </a:t>
            </a:r>
            <a:r>
              <a:rPr lang="en-US" sz="1600" spc="-40" dirty="0">
                <a:cs typeface="Tahoma"/>
              </a:rPr>
              <a:t>(i.e.,</a:t>
            </a:r>
            <a:r>
              <a:rPr lang="en-US" sz="1600" spc="-60" dirty="0">
                <a:cs typeface="Tahoma"/>
              </a:rPr>
              <a:t> </a:t>
            </a:r>
            <a:r>
              <a:rPr lang="en-US" sz="1600" spc="40" dirty="0">
                <a:cs typeface="Tahoma"/>
              </a:rPr>
              <a:t>the</a:t>
            </a:r>
            <a:r>
              <a:rPr lang="en-US" sz="1600" spc="-55" dirty="0">
                <a:cs typeface="Tahoma"/>
              </a:rPr>
              <a:t> </a:t>
            </a:r>
            <a:r>
              <a:rPr lang="en-US" sz="1600" spc="35" dirty="0">
                <a:cs typeface="Tahoma"/>
              </a:rPr>
              <a:t>company’s</a:t>
            </a:r>
            <a:r>
              <a:rPr lang="en-US" sz="1600" spc="-55" dirty="0">
                <a:cs typeface="Tahoma"/>
              </a:rPr>
              <a:t> </a:t>
            </a:r>
            <a:r>
              <a:rPr lang="en-US" sz="1600" spc="30" dirty="0">
                <a:cs typeface="Tahoma"/>
              </a:rPr>
              <a:t>Federal</a:t>
            </a:r>
            <a:r>
              <a:rPr lang="en-US" sz="1600" spc="-55" dirty="0">
                <a:cs typeface="Tahoma"/>
              </a:rPr>
              <a:t> </a:t>
            </a:r>
            <a:r>
              <a:rPr lang="en-US" sz="1600" spc="5" dirty="0">
                <a:cs typeface="Tahoma"/>
              </a:rPr>
              <a:t>Tax</a:t>
            </a:r>
            <a:r>
              <a:rPr lang="en-US" sz="1600" spc="-55" dirty="0">
                <a:cs typeface="Tahoma"/>
              </a:rPr>
              <a:t> </a:t>
            </a:r>
            <a:r>
              <a:rPr lang="en-US" sz="1600" spc="-35" dirty="0">
                <a:cs typeface="Tahoma"/>
              </a:rPr>
              <a:t>ID </a:t>
            </a:r>
            <a:r>
              <a:rPr lang="en-US" sz="1600" spc="-360" dirty="0">
                <a:cs typeface="Tahoma"/>
              </a:rPr>
              <a:t> </a:t>
            </a:r>
            <a:r>
              <a:rPr lang="en-US" sz="1600" spc="40" dirty="0">
                <a:cs typeface="Tahoma"/>
              </a:rPr>
              <a:t>number)</a:t>
            </a:r>
            <a:r>
              <a:rPr lang="en-US" sz="1600" spc="-70" dirty="0">
                <a:cs typeface="Tahoma"/>
              </a:rPr>
              <a:t> </a:t>
            </a:r>
            <a:r>
              <a:rPr lang="en-US" sz="1600" spc="30" dirty="0">
                <a:cs typeface="Tahoma"/>
              </a:rPr>
              <a:t>resulting</a:t>
            </a:r>
            <a:r>
              <a:rPr lang="en-US" sz="1600" spc="-65" dirty="0">
                <a:cs typeface="Tahoma"/>
              </a:rPr>
              <a:t> </a:t>
            </a:r>
            <a:r>
              <a:rPr lang="en-US" sz="1600" spc="60" dirty="0">
                <a:cs typeface="Tahoma"/>
              </a:rPr>
              <a:t>from</a:t>
            </a:r>
            <a:r>
              <a:rPr lang="en-US" sz="1600" spc="-70" dirty="0">
                <a:cs typeface="Tahoma"/>
              </a:rPr>
              <a:t> </a:t>
            </a:r>
            <a:r>
              <a:rPr lang="en-US" sz="1600" spc="35" dirty="0">
                <a:cs typeface="Tahoma"/>
              </a:rPr>
              <a:t>a</a:t>
            </a:r>
            <a:r>
              <a:rPr lang="en-US" sz="1600" spc="-60" dirty="0">
                <a:cs typeface="Tahoma"/>
              </a:rPr>
              <a:t> </a:t>
            </a:r>
            <a:r>
              <a:rPr lang="en-US" sz="1600" spc="30" dirty="0">
                <a:cs typeface="Tahoma"/>
              </a:rPr>
              <a:t>change</a:t>
            </a:r>
            <a:r>
              <a:rPr lang="en-US" sz="1600" spc="-65" dirty="0">
                <a:cs typeface="Tahoma"/>
              </a:rPr>
              <a:t> </a:t>
            </a:r>
            <a:r>
              <a:rPr lang="en-US" sz="1600" spc="45" dirty="0">
                <a:cs typeface="Tahoma"/>
              </a:rPr>
              <a:t>in</a:t>
            </a:r>
            <a:r>
              <a:rPr lang="en-US" sz="1600" spc="-70" dirty="0">
                <a:cs typeface="Tahoma"/>
              </a:rPr>
              <a:t> </a:t>
            </a:r>
            <a:r>
              <a:rPr lang="en-US" sz="1600" spc="40" dirty="0">
                <a:cs typeface="Tahoma"/>
              </a:rPr>
              <a:t>the</a:t>
            </a:r>
            <a:r>
              <a:rPr lang="en-US" sz="1600" spc="-60" dirty="0">
                <a:cs typeface="Tahoma"/>
              </a:rPr>
              <a:t> </a:t>
            </a:r>
            <a:r>
              <a:rPr lang="en-US" sz="1600" spc="35" dirty="0">
                <a:cs typeface="Tahoma"/>
              </a:rPr>
              <a:t>employer’s</a:t>
            </a:r>
            <a:r>
              <a:rPr lang="en-US" sz="1600" spc="-65" dirty="0">
                <a:cs typeface="Tahoma"/>
              </a:rPr>
              <a:t> </a:t>
            </a:r>
            <a:r>
              <a:rPr lang="en-US" sz="1600" spc="50" dirty="0">
                <a:cs typeface="Tahoma"/>
              </a:rPr>
              <a:t>ownership</a:t>
            </a:r>
            <a:r>
              <a:rPr lang="en-US" sz="1600" spc="-65" dirty="0">
                <a:cs typeface="Tahoma"/>
              </a:rPr>
              <a:t> </a:t>
            </a:r>
            <a:r>
              <a:rPr lang="en-US" sz="1600" spc="65" dirty="0">
                <a:cs typeface="Tahoma"/>
              </a:rPr>
              <a:t>or</a:t>
            </a:r>
            <a:r>
              <a:rPr lang="en-US" sz="1600" spc="-60" dirty="0">
                <a:cs typeface="Tahoma"/>
              </a:rPr>
              <a:t> </a:t>
            </a:r>
            <a:r>
              <a:rPr lang="en-US" sz="1600" spc="25" dirty="0">
                <a:cs typeface="Tahoma"/>
              </a:rPr>
              <a:t>structure.</a:t>
            </a:r>
            <a:endParaRPr lang="en-US" sz="1600" dirty="0">
              <a:cs typeface="Tahoma"/>
            </a:endParaRPr>
          </a:p>
          <a:p>
            <a:pPr lvl="1" indent="-282575">
              <a:lnSpc>
                <a:spcPct val="100000"/>
              </a:lnSpc>
              <a:spcBef>
                <a:spcPts val="780"/>
              </a:spcBef>
              <a:buSzPct val="116666"/>
              <a:buFont typeface="Arial" panose="020B0604020202020204" pitchFamily="34" charset="0"/>
              <a:buChar char="•"/>
              <a:tabLst>
                <a:tab pos="403225" algn="l"/>
                <a:tab pos="925513" algn="l"/>
                <a:tab pos="927100" algn="l"/>
              </a:tabLst>
            </a:pPr>
            <a:r>
              <a:rPr lang="en-US" sz="1600" spc="30" dirty="0">
                <a:cs typeface="Tahoma"/>
              </a:rPr>
              <a:t>Any</a:t>
            </a:r>
            <a:r>
              <a:rPr lang="en-US" sz="1600" spc="-70" dirty="0">
                <a:cs typeface="Tahoma"/>
              </a:rPr>
              <a:t> </a:t>
            </a:r>
            <a:r>
              <a:rPr lang="en-US" sz="1600" spc="45" dirty="0">
                <a:cs typeface="Tahoma"/>
              </a:rPr>
              <a:t>reduction</a:t>
            </a:r>
            <a:r>
              <a:rPr lang="en-US" sz="1600" spc="-60" dirty="0">
                <a:cs typeface="Tahoma"/>
              </a:rPr>
              <a:t> </a:t>
            </a:r>
            <a:r>
              <a:rPr lang="en-US" sz="1600" spc="45" dirty="0">
                <a:cs typeface="Tahoma"/>
              </a:rPr>
              <a:t>in</a:t>
            </a:r>
            <a:r>
              <a:rPr lang="en-US" sz="1600" spc="-70" dirty="0">
                <a:cs typeface="Tahoma"/>
              </a:rPr>
              <a:t> </a:t>
            </a:r>
            <a:r>
              <a:rPr lang="en-US" sz="1600" spc="45" dirty="0">
                <a:cs typeface="Tahoma"/>
              </a:rPr>
              <a:t>your</a:t>
            </a:r>
            <a:r>
              <a:rPr lang="en-US" sz="1600" spc="-65" dirty="0">
                <a:cs typeface="Tahoma"/>
              </a:rPr>
              <a:t> </a:t>
            </a:r>
            <a:r>
              <a:rPr lang="en-US" sz="1600" spc="45" dirty="0">
                <a:cs typeface="Tahoma"/>
              </a:rPr>
              <a:t>compensation</a:t>
            </a:r>
            <a:r>
              <a:rPr lang="en-US" sz="1600" spc="-60" dirty="0">
                <a:cs typeface="Tahoma"/>
              </a:rPr>
              <a:t> </a:t>
            </a:r>
            <a:r>
              <a:rPr lang="en-US" sz="1600" spc="30" dirty="0">
                <a:cs typeface="Tahoma"/>
              </a:rPr>
              <a:t>that</a:t>
            </a:r>
            <a:r>
              <a:rPr lang="en-US" sz="1600" spc="-65" dirty="0">
                <a:cs typeface="Tahoma"/>
              </a:rPr>
              <a:t> </a:t>
            </a:r>
            <a:r>
              <a:rPr lang="en-US" sz="1600" spc="30" dirty="0">
                <a:cs typeface="Tahoma"/>
              </a:rPr>
              <a:t>is</a:t>
            </a:r>
            <a:r>
              <a:rPr lang="en-US" sz="1600" spc="-65" dirty="0">
                <a:cs typeface="Tahoma"/>
              </a:rPr>
              <a:t> </a:t>
            </a:r>
            <a:r>
              <a:rPr lang="en-US" sz="1600" spc="50" dirty="0">
                <a:cs typeface="Tahoma"/>
              </a:rPr>
              <a:t>not</a:t>
            </a:r>
            <a:r>
              <a:rPr lang="en-US" sz="1600" spc="-70" dirty="0">
                <a:cs typeface="Tahoma"/>
              </a:rPr>
              <a:t> </a:t>
            </a:r>
            <a:r>
              <a:rPr lang="en-US" sz="1600" spc="35" dirty="0">
                <a:cs typeface="Tahoma"/>
              </a:rPr>
              <a:t>tied</a:t>
            </a:r>
            <a:r>
              <a:rPr lang="en-US" sz="1600" spc="-60" dirty="0">
                <a:cs typeface="Tahoma"/>
              </a:rPr>
              <a:t> </a:t>
            </a:r>
            <a:r>
              <a:rPr lang="en-US" sz="1600" spc="45" dirty="0">
                <a:cs typeface="Tahoma"/>
              </a:rPr>
              <a:t>to</a:t>
            </a:r>
            <a:r>
              <a:rPr lang="en-US" sz="1600" spc="-60" dirty="0">
                <a:cs typeface="Tahoma"/>
              </a:rPr>
              <a:t> </a:t>
            </a:r>
            <a:r>
              <a:rPr lang="en-US" sz="1600" spc="35" dirty="0">
                <a:cs typeface="Tahoma"/>
              </a:rPr>
              <a:t>a</a:t>
            </a:r>
            <a:r>
              <a:rPr lang="en-US" sz="1600" spc="-65" dirty="0">
                <a:cs typeface="Tahoma"/>
              </a:rPr>
              <a:t> </a:t>
            </a:r>
            <a:r>
              <a:rPr lang="en-US" sz="1600" spc="45" dirty="0">
                <a:cs typeface="Tahoma"/>
              </a:rPr>
              <a:t>reduction</a:t>
            </a:r>
            <a:r>
              <a:rPr lang="en-US" sz="1600" spc="-60" dirty="0">
                <a:cs typeface="Tahoma"/>
              </a:rPr>
              <a:t> </a:t>
            </a:r>
            <a:r>
              <a:rPr lang="en-US" sz="1600" spc="45" dirty="0">
                <a:cs typeface="Tahoma"/>
              </a:rPr>
              <a:t>in</a:t>
            </a:r>
            <a:r>
              <a:rPr lang="en-US" sz="1600" spc="-65" dirty="0">
                <a:cs typeface="Tahoma"/>
              </a:rPr>
              <a:t> </a:t>
            </a:r>
            <a:r>
              <a:rPr lang="en-US" sz="1600" spc="55" dirty="0">
                <a:cs typeface="Tahoma"/>
              </a:rPr>
              <a:t>hours</a:t>
            </a:r>
            <a:r>
              <a:rPr lang="en-US" sz="1600" spc="-70" dirty="0">
                <a:cs typeface="Tahoma"/>
              </a:rPr>
              <a:t> </a:t>
            </a:r>
            <a:r>
              <a:rPr lang="en-US" sz="1600" spc="30" dirty="0">
                <a:cs typeface="Tahoma"/>
              </a:rPr>
              <a:t>worked.</a:t>
            </a:r>
            <a:endParaRPr lang="en-US" sz="1600" dirty="0">
              <a:cs typeface="Tahoma"/>
            </a:endParaRPr>
          </a:p>
          <a:p>
            <a:pPr lvl="1" indent="-282575">
              <a:lnSpc>
                <a:spcPct val="100000"/>
              </a:lnSpc>
              <a:spcBef>
                <a:spcPts val="810"/>
              </a:spcBef>
              <a:buSzPct val="116666"/>
              <a:buFont typeface="Arial" panose="020B0604020202020204" pitchFamily="34" charset="0"/>
              <a:buChar char="•"/>
              <a:tabLst>
                <a:tab pos="403225" algn="l"/>
                <a:tab pos="925513" algn="l"/>
                <a:tab pos="927100" algn="l"/>
              </a:tabLst>
            </a:pPr>
            <a:r>
              <a:rPr lang="en-US" sz="1600" spc="30" dirty="0">
                <a:cs typeface="Tahoma"/>
              </a:rPr>
              <a:t>Any</a:t>
            </a:r>
            <a:r>
              <a:rPr lang="en-US" sz="1600" spc="-65" dirty="0">
                <a:cs typeface="Tahoma"/>
              </a:rPr>
              <a:t> </a:t>
            </a:r>
            <a:r>
              <a:rPr lang="en-US" sz="1600" spc="30" dirty="0">
                <a:cs typeface="Tahoma"/>
              </a:rPr>
              <a:t>signiﬁcant</a:t>
            </a:r>
            <a:r>
              <a:rPr lang="en-US" sz="1600" spc="-60" dirty="0">
                <a:cs typeface="Tahoma"/>
              </a:rPr>
              <a:t> </a:t>
            </a:r>
            <a:r>
              <a:rPr lang="en-US" sz="1600" spc="35" dirty="0">
                <a:cs typeface="Tahoma"/>
              </a:rPr>
              <a:t>decrease</a:t>
            </a:r>
            <a:r>
              <a:rPr lang="en-US" sz="1600" spc="-65" dirty="0">
                <a:cs typeface="Tahoma"/>
              </a:rPr>
              <a:t> </a:t>
            </a:r>
            <a:r>
              <a:rPr lang="en-US" sz="1600" spc="45" dirty="0">
                <a:cs typeface="Tahoma"/>
              </a:rPr>
              <a:t>in</a:t>
            </a:r>
            <a:r>
              <a:rPr lang="en-US" sz="1600" spc="-65" dirty="0">
                <a:cs typeface="Tahoma"/>
              </a:rPr>
              <a:t> </a:t>
            </a:r>
            <a:r>
              <a:rPr lang="en-US" sz="1600" spc="55" dirty="0">
                <a:cs typeface="Tahoma"/>
              </a:rPr>
              <a:t>hours</a:t>
            </a:r>
            <a:r>
              <a:rPr lang="en-US" sz="1600" spc="-65" dirty="0">
                <a:cs typeface="Tahoma"/>
              </a:rPr>
              <a:t> </a:t>
            </a:r>
            <a:r>
              <a:rPr lang="en-US" sz="1600" spc="50" dirty="0">
                <a:cs typeface="Tahoma"/>
              </a:rPr>
              <a:t>per</a:t>
            </a:r>
            <a:r>
              <a:rPr lang="en-US" sz="1600" spc="-65" dirty="0">
                <a:cs typeface="Tahoma"/>
              </a:rPr>
              <a:t> </a:t>
            </a:r>
            <a:r>
              <a:rPr lang="en-US" sz="1600" spc="35" dirty="0">
                <a:cs typeface="Tahoma"/>
              </a:rPr>
              <a:t>week</a:t>
            </a:r>
            <a:r>
              <a:rPr lang="en-US" sz="1600" spc="-65" dirty="0">
                <a:cs typeface="Tahoma"/>
              </a:rPr>
              <a:t> </a:t>
            </a:r>
            <a:r>
              <a:rPr lang="en-US" sz="1600" spc="30" dirty="0">
                <a:cs typeface="Tahoma"/>
              </a:rPr>
              <a:t>that</a:t>
            </a:r>
            <a:r>
              <a:rPr lang="en-US" sz="1600" spc="-60" dirty="0">
                <a:cs typeface="Tahoma"/>
              </a:rPr>
              <a:t> </a:t>
            </a:r>
            <a:r>
              <a:rPr lang="en-US" sz="1600" spc="45" dirty="0">
                <a:cs typeface="Tahoma"/>
              </a:rPr>
              <a:t>you</a:t>
            </a:r>
            <a:r>
              <a:rPr lang="en-US" sz="1600" spc="-65" dirty="0">
                <a:cs typeface="Tahoma"/>
              </a:rPr>
              <a:t> </a:t>
            </a:r>
            <a:r>
              <a:rPr lang="en-US" sz="1600" spc="25" dirty="0">
                <a:cs typeface="Tahoma"/>
              </a:rPr>
              <a:t>engage</a:t>
            </a:r>
            <a:r>
              <a:rPr lang="en-US" sz="1600" spc="-55" dirty="0">
                <a:cs typeface="Tahoma"/>
              </a:rPr>
              <a:t> </a:t>
            </a:r>
            <a:r>
              <a:rPr lang="en-US" sz="1600" spc="45" dirty="0">
                <a:cs typeface="Tahoma"/>
              </a:rPr>
              <a:t>in</a:t>
            </a:r>
            <a:r>
              <a:rPr lang="en-US" sz="1600" spc="-65" dirty="0">
                <a:cs typeface="Tahoma"/>
              </a:rPr>
              <a:t> </a:t>
            </a:r>
            <a:r>
              <a:rPr lang="en-US" sz="1600" spc="35" dirty="0">
                <a:cs typeface="Tahoma"/>
              </a:rPr>
              <a:t>a</a:t>
            </a:r>
            <a:r>
              <a:rPr lang="en-US" sz="1600" spc="-60" dirty="0">
                <a:cs typeface="Tahoma"/>
              </a:rPr>
              <a:t> </a:t>
            </a:r>
            <a:r>
              <a:rPr lang="en-US" sz="1600" spc="20" dirty="0">
                <a:cs typeface="Tahoma"/>
              </a:rPr>
              <a:t>STEM</a:t>
            </a:r>
            <a:r>
              <a:rPr lang="en-US" sz="1600" spc="-65" dirty="0">
                <a:cs typeface="Tahoma"/>
              </a:rPr>
              <a:t> </a:t>
            </a:r>
            <a:r>
              <a:rPr lang="en-US" sz="1600" spc="30" dirty="0">
                <a:cs typeface="Tahoma"/>
              </a:rPr>
              <a:t>training</a:t>
            </a:r>
            <a:r>
              <a:rPr lang="en-US" sz="1600" spc="-60" dirty="0">
                <a:cs typeface="Tahoma"/>
              </a:rPr>
              <a:t> </a:t>
            </a:r>
            <a:r>
              <a:rPr lang="en-US" sz="1600" spc="40" dirty="0">
                <a:cs typeface="Tahoma"/>
              </a:rPr>
              <a:t>opportunity.</a:t>
            </a:r>
            <a:endParaRPr lang="en-US" sz="1600" dirty="0">
              <a:cs typeface="Tahoma"/>
            </a:endParaRPr>
          </a:p>
          <a:p>
            <a:pPr lvl="1" indent="-282575">
              <a:lnSpc>
                <a:spcPct val="100000"/>
              </a:lnSpc>
              <a:spcBef>
                <a:spcPts val="810"/>
              </a:spcBef>
              <a:buSzPct val="116666"/>
              <a:buFont typeface="Arial" panose="020B0604020202020204" pitchFamily="34" charset="0"/>
              <a:buChar char="•"/>
              <a:tabLst>
                <a:tab pos="403225" algn="l"/>
                <a:tab pos="925513" algn="l"/>
                <a:tab pos="927100" algn="l"/>
              </a:tabLst>
            </a:pPr>
            <a:r>
              <a:rPr lang="en-US" sz="1600" spc="35" dirty="0">
                <a:cs typeface="Tahoma"/>
              </a:rPr>
              <a:t>Changes</a:t>
            </a:r>
            <a:r>
              <a:rPr lang="en-US" sz="1600" spc="-70" dirty="0">
                <a:cs typeface="Tahoma"/>
              </a:rPr>
              <a:t> </a:t>
            </a:r>
            <a:r>
              <a:rPr lang="en-US" sz="1600" spc="45" dirty="0">
                <a:cs typeface="Tahoma"/>
              </a:rPr>
              <a:t>to</a:t>
            </a:r>
            <a:r>
              <a:rPr lang="en-US" sz="1600" spc="-60" dirty="0">
                <a:cs typeface="Tahoma"/>
              </a:rPr>
              <a:t> </a:t>
            </a:r>
            <a:r>
              <a:rPr lang="en-US" sz="1600" spc="40" dirty="0">
                <a:cs typeface="Tahoma"/>
              </a:rPr>
              <a:t>the</a:t>
            </a:r>
            <a:r>
              <a:rPr lang="en-US" sz="1600" spc="-60" dirty="0">
                <a:cs typeface="Tahoma"/>
              </a:rPr>
              <a:t> </a:t>
            </a:r>
            <a:r>
              <a:rPr lang="en-US" sz="1600" spc="35" dirty="0">
                <a:cs typeface="Tahoma"/>
              </a:rPr>
              <a:t>employer’s</a:t>
            </a:r>
            <a:r>
              <a:rPr lang="en-US" sz="1600" spc="-60" dirty="0">
                <a:cs typeface="Tahoma"/>
              </a:rPr>
              <a:t> </a:t>
            </a:r>
            <a:r>
              <a:rPr lang="en-US" sz="1600" spc="50" dirty="0">
                <a:cs typeface="Tahoma"/>
              </a:rPr>
              <a:t>commitments</a:t>
            </a:r>
            <a:r>
              <a:rPr lang="en-US" sz="1600" spc="-60" dirty="0">
                <a:cs typeface="Tahoma"/>
              </a:rPr>
              <a:t> </a:t>
            </a:r>
            <a:r>
              <a:rPr lang="en-US" sz="1600" spc="65" dirty="0">
                <a:cs typeface="Tahoma"/>
              </a:rPr>
              <a:t>or</a:t>
            </a:r>
            <a:r>
              <a:rPr lang="en-US" sz="1600" spc="-60" dirty="0">
                <a:cs typeface="Tahoma"/>
              </a:rPr>
              <a:t> </a:t>
            </a:r>
            <a:r>
              <a:rPr lang="en-US" sz="1600" spc="45" dirty="0">
                <a:cs typeface="Tahoma"/>
              </a:rPr>
              <a:t>your</a:t>
            </a:r>
            <a:r>
              <a:rPr lang="en-US" sz="1600" spc="-70" dirty="0">
                <a:cs typeface="Tahoma"/>
              </a:rPr>
              <a:t> </a:t>
            </a:r>
            <a:r>
              <a:rPr lang="en-US" sz="1600" spc="35" dirty="0">
                <a:cs typeface="Tahoma"/>
              </a:rPr>
              <a:t>learning</a:t>
            </a:r>
            <a:r>
              <a:rPr lang="en-US" sz="1600" spc="-65" dirty="0">
                <a:cs typeface="Tahoma"/>
              </a:rPr>
              <a:t> </a:t>
            </a:r>
            <a:r>
              <a:rPr lang="en-US" sz="1600" spc="30" dirty="0">
                <a:cs typeface="Tahoma"/>
              </a:rPr>
              <a:t>objectives</a:t>
            </a:r>
            <a:r>
              <a:rPr lang="en-US" sz="1600" spc="-60" dirty="0">
                <a:cs typeface="Tahoma"/>
              </a:rPr>
              <a:t> </a:t>
            </a:r>
            <a:r>
              <a:rPr lang="en-US" sz="1600" spc="30" dirty="0">
                <a:cs typeface="Tahoma"/>
              </a:rPr>
              <a:t>as</a:t>
            </a:r>
            <a:r>
              <a:rPr lang="en-US" sz="1600" spc="-60" dirty="0">
                <a:cs typeface="Tahoma"/>
              </a:rPr>
              <a:t> </a:t>
            </a:r>
            <a:r>
              <a:rPr lang="en-US" sz="1600" spc="50" dirty="0">
                <a:cs typeface="Tahoma"/>
              </a:rPr>
              <a:t>documented</a:t>
            </a:r>
            <a:r>
              <a:rPr lang="en-US" sz="1600" spc="-65" dirty="0">
                <a:cs typeface="Tahoma"/>
              </a:rPr>
              <a:t> </a:t>
            </a:r>
            <a:r>
              <a:rPr lang="en-US" sz="1600" spc="70" dirty="0">
                <a:cs typeface="Tahoma"/>
              </a:rPr>
              <a:t>on</a:t>
            </a:r>
            <a:r>
              <a:rPr lang="en-US" sz="1600" spc="-60" dirty="0">
                <a:cs typeface="Tahoma"/>
              </a:rPr>
              <a:t> </a:t>
            </a:r>
            <a:r>
              <a:rPr lang="en-US" sz="1600" spc="40" dirty="0">
                <a:cs typeface="Tahoma"/>
              </a:rPr>
              <a:t>the</a:t>
            </a:r>
            <a:r>
              <a:rPr lang="en-US" sz="1600" spc="-60" dirty="0">
                <a:cs typeface="Tahoma"/>
              </a:rPr>
              <a:t> </a:t>
            </a:r>
            <a:r>
              <a:rPr lang="en-US" sz="1600" spc="50" dirty="0">
                <a:cs typeface="Tahoma"/>
              </a:rPr>
              <a:t>Form</a:t>
            </a:r>
            <a:r>
              <a:rPr lang="en-US" sz="1600" spc="-65" dirty="0">
                <a:cs typeface="Tahoma"/>
              </a:rPr>
              <a:t> </a:t>
            </a:r>
            <a:r>
              <a:rPr lang="en-US" sz="1600" spc="-25" dirty="0">
                <a:cs typeface="Tahoma"/>
              </a:rPr>
              <a:t>I-983.</a:t>
            </a:r>
            <a:endParaRPr lang="en-US" sz="1600" dirty="0">
              <a:cs typeface="Tahoma"/>
            </a:endParaRPr>
          </a:p>
        </p:txBody>
      </p:sp>
      <p:sp>
        <p:nvSpPr>
          <p:cNvPr id="6" name="object 4">
            <a:extLst>
              <a:ext uri="{FF2B5EF4-FFF2-40B4-BE49-F238E27FC236}">
                <a16:creationId xmlns:a16="http://schemas.microsoft.com/office/drawing/2014/main" id="{77FCBB8B-0A7C-CB58-7F5C-508F24B7E601}"/>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extLst>
      <p:ext uri="{BB962C8B-B14F-4D97-AF65-F5344CB8AC3E}">
        <p14:creationId xmlns:p14="http://schemas.microsoft.com/office/powerpoint/2010/main" val="1511534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983 Page 5 Evals" descr="A close-up of a document&#10;&#10;Description automatically generated">
            <a:extLst>
              <a:ext uri="{FF2B5EF4-FFF2-40B4-BE49-F238E27FC236}">
                <a16:creationId xmlns:a16="http://schemas.microsoft.com/office/drawing/2014/main" id="{25DD8F9C-C8E1-F4C3-C313-48C1CEA3113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673208"/>
            <a:ext cx="5156124" cy="6672631"/>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4"/>
          <a:stretch>
            <a:fillRect/>
          </a:stretch>
        </p:blipFill>
        <p:spPr>
          <a:xfrm>
            <a:off x="6650520" y="4314794"/>
            <a:ext cx="2493480" cy="731583"/>
          </a:xfrm>
          <a:prstGeom prst="rect">
            <a:avLst/>
          </a:prstGeom>
        </p:spPr>
      </p:pic>
      <p:sp>
        <p:nvSpPr>
          <p:cNvPr id="4" name="Title1 Annual">
            <a:extLst>
              <a:ext uri="{FF2B5EF4-FFF2-40B4-BE49-F238E27FC236}">
                <a16:creationId xmlns:a16="http://schemas.microsoft.com/office/drawing/2014/main" id="{9545FB6B-B607-CD54-2923-BCA0EFF98789}"/>
              </a:ext>
            </a:extLst>
          </p:cNvPr>
          <p:cNvSpPr txBox="1">
            <a:spLocks noGrp="1" noRot="1" noMove="1" noResize="1" noEditPoints="1" noAdjustHandles="1" noChangeArrowheads="1" noChangeShapeType="1"/>
          </p:cNvSpPr>
          <p:nvPr>
            <p:ph type="title"/>
          </p:nvPr>
        </p:nvSpPr>
        <p:spPr>
          <a:xfrm>
            <a:off x="381000" y="112798"/>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sz="3600" b="1" spc="-275" dirty="0">
                <a:solidFill>
                  <a:srgbClr val="F46600"/>
                </a:solidFill>
                <a:latin typeface="Calibri"/>
                <a:cs typeface="Calibri"/>
              </a:rPr>
              <a:t>Annual</a:t>
            </a:r>
            <a:r>
              <a:rPr sz="3600" b="1" spc="-80" dirty="0">
                <a:solidFill>
                  <a:srgbClr val="F46600"/>
                </a:solidFill>
                <a:latin typeface="Calibri"/>
                <a:cs typeface="Calibri"/>
              </a:rPr>
              <a:t> </a:t>
            </a:r>
            <a:r>
              <a:rPr sz="3600" b="1" spc="-229" dirty="0">
                <a:solidFill>
                  <a:srgbClr val="F46600"/>
                </a:solidFill>
                <a:latin typeface="Calibri"/>
                <a:cs typeface="Calibri"/>
              </a:rPr>
              <a:t>Evaluations</a:t>
            </a:r>
            <a:endParaRPr sz="3600" dirty="0">
              <a:latin typeface="Calibri"/>
              <a:cs typeface="Calibri"/>
            </a:endParaRPr>
          </a:p>
        </p:txBody>
      </p:sp>
      <p:sp>
        <p:nvSpPr>
          <p:cNvPr id="6" name="TB1 Annual Eval">
            <a:extLst>
              <a:ext uri="{FF2B5EF4-FFF2-40B4-BE49-F238E27FC236}">
                <a16:creationId xmlns:a16="http://schemas.microsoft.com/office/drawing/2014/main" id="{E3FD73B3-C210-19D7-E37C-BF5874B2970D}"/>
              </a:ext>
            </a:extLst>
          </p:cNvPr>
          <p:cNvSpPr txBox="1">
            <a:spLocks noGrp="1" noRot="1" noMove="1" noResize="1" noEditPoints="1" noAdjustHandles="1" noChangeArrowheads="1" noChangeShapeType="1"/>
          </p:cNvSpPr>
          <p:nvPr/>
        </p:nvSpPr>
        <p:spPr>
          <a:xfrm>
            <a:off x="189484" y="1403344"/>
            <a:ext cx="3419424" cy="3046988"/>
          </a:xfrm>
          <a:prstGeom prst="rect">
            <a:avLst/>
          </a:prstGeom>
          <a:noFill/>
        </p:spPr>
        <p:txBody>
          <a:bodyPr wrap="square">
            <a:spAutoFit/>
          </a:bodyPr>
          <a:lstStyle/>
          <a:p>
            <a:pPr marL="111125" marR="5080">
              <a:spcBef>
                <a:spcPts val="100"/>
              </a:spcBef>
            </a:pPr>
            <a:r>
              <a:rPr lang="en-US" sz="1600" spc="30" dirty="0"/>
              <a:t>The </a:t>
            </a:r>
            <a:r>
              <a:rPr lang="en-US" sz="1600" spc="70" dirty="0"/>
              <a:t>annual </a:t>
            </a:r>
            <a:r>
              <a:rPr lang="en-US" sz="1600" spc="55" dirty="0"/>
              <a:t>evaluation </a:t>
            </a:r>
            <a:r>
              <a:rPr lang="en-US" sz="1600" spc="45" dirty="0"/>
              <a:t>is </a:t>
            </a:r>
            <a:r>
              <a:rPr lang="en-US" sz="1600" spc="65" dirty="0"/>
              <a:t>to </a:t>
            </a:r>
            <a:r>
              <a:rPr lang="en-US" sz="1600" spc="80" dirty="0"/>
              <a:t>be </a:t>
            </a:r>
            <a:r>
              <a:rPr lang="en-US" sz="1600" spc="75" dirty="0"/>
              <a:t>completed </a:t>
            </a:r>
            <a:r>
              <a:rPr lang="en-US" sz="1600" spc="50" dirty="0"/>
              <a:t>after </a:t>
            </a:r>
            <a:r>
              <a:rPr lang="en-US" sz="1600" spc="90" dirty="0"/>
              <a:t>one </a:t>
            </a:r>
            <a:r>
              <a:rPr lang="en-US" sz="1600" spc="50" dirty="0"/>
              <a:t>year </a:t>
            </a:r>
            <a:r>
              <a:rPr lang="en-US" sz="1600" spc="105" dirty="0"/>
              <a:t>on </a:t>
            </a:r>
            <a:r>
              <a:rPr lang="en-US" sz="1600" spc="60" dirty="0"/>
              <a:t>the </a:t>
            </a:r>
            <a:r>
              <a:rPr lang="en-US" sz="1600" spc="30" dirty="0"/>
              <a:t>STEM </a:t>
            </a:r>
            <a:r>
              <a:rPr lang="en-US" sz="1600" spc="35" dirty="0"/>
              <a:t> </a:t>
            </a:r>
            <a:r>
              <a:rPr lang="en-US" sz="1600" spc="50" dirty="0"/>
              <a:t>extension.</a:t>
            </a:r>
            <a:r>
              <a:rPr lang="en-US" sz="1600" spc="-100" dirty="0"/>
              <a:t> </a:t>
            </a:r>
            <a:r>
              <a:rPr lang="en-US" sz="1600" spc="55" dirty="0"/>
              <a:t>Students</a:t>
            </a:r>
            <a:r>
              <a:rPr lang="en-US" sz="1600" spc="-100" dirty="0"/>
              <a:t> </a:t>
            </a:r>
            <a:r>
              <a:rPr lang="en-US" sz="1600" spc="60" dirty="0"/>
              <a:t>are</a:t>
            </a:r>
            <a:r>
              <a:rPr lang="en-US" sz="1600" spc="-100" dirty="0"/>
              <a:t> </a:t>
            </a:r>
            <a:r>
              <a:rPr lang="en-US" sz="1600" spc="60" dirty="0"/>
              <a:t>expected</a:t>
            </a:r>
            <a:r>
              <a:rPr lang="en-US" sz="1600" spc="-100" dirty="0"/>
              <a:t> </a:t>
            </a:r>
            <a:r>
              <a:rPr lang="en-US" sz="1600" spc="65" dirty="0"/>
              <a:t>to</a:t>
            </a:r>
            <a:r>
              <a:rPr lang="en-US" sz="1600" spc="-95" dirty="0"/>
              <a:t> </a:t>
            </a:r>
            <a:r>
              <a:rPr lang="en-US" sz="1600" spc="75" dirty="0"/>
              <a:t>submit</a:t>
            </a:r>
            <a:r>
              <a:rPr lang="en-US" sz="1600" spc="-100" dirty="0"/>
              <a:t> </a:t>
            </a:r>
            <a:r>
              <a:rPr lang="en-US" sz="1600" spc="60" dirty="0"/>
              <a:t>their</a:t>
            </a:r>
            <a:r>
              <a:rPr lang="en-US" sz="1600" spc="-100" dirty="0"/>
              <a:t> </a:t>
            </a:r>
            <a:r>
              <a:rPr lang="en-US" sz="1600" spc="40" dirty="0"/>
              <a:t>evaluation,</a:t>
            </a:r>
            <a:r>
              <a:rPr lang="en-US" sz="1600" spc="-100" dirty="0"/>
              <a:t> </a:t>
            </a:r>
            <a:r>
              <a:rPr lang="en-US" sz="1600" spc="45" dirty="0"/>
              <a:t>validate</a:t>
            </a:r>
            <a:r>
              <a:rPr lang="en-US" sz="1600" spc="-100" dirty="0"/>
              <a:t> </a:t>
            </a:r>
            <a:r>
              <a:rPr lang="en-US" sz="1600" spc="60" dirty="0"/>
              <a:t>their </a:t>
            </a:r>
            <a:r>
              <a:rPr lang="en-US" sz="1600" spc="65" dirty="0"/>
              <a:t> </a:t>
            </a:r>
            <a:r>
              <a:rPr lang="en-US" sz="1600" spc="75" dirty="0"/>
              <a:t>employer </a:t>
            </a:r>
            <a:r>
              <a:rPr lang="en-US" sz="1600" spc="60" dirty="0"/>
              <a:t>information, </a:t>
            </a:r>
            <a:r>
              <a:rPr lang="en-US" sz="1600" spc="85" dirty="0"/>
              <a:t>and </a:t>
            </a:r>
            <a:r>
              <a:rPr lang="en-US" sz="1600" spc="80" dirty="0"/>
              <a:t>upload </a:t>
            </a:r>
            <a:r>
              <a:rPr lang="en-US" sz="1600" spc="55" dirty="0"/>
              <a:t>a receipt </a:t>
            </a:r>
            <a:r>
              <a:rPr lang="en-US" sz="1600" spc="70" dirty="0"/>
              <a:t>of </a:t>
            </a:r>
            <a:r>
              <a:rPr lang="en-US" sz="1600" spc="60" dirty="0"/>
              <a:t>the</a:t>
            </a:r>
            <a:r>
              <a:rPr lang="en-US" sz="1600" spc="70" dirty="0"/>
              <a:t> </a:t>
            </a:r>
            <a:r>
              <a:rPr lang="en-US" sz="1600" b="1" u="heavy" spc="-35"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Annual STEM OPT Fee </a:t>
            </a:r>
            <a:r>
              <a:rPr lang="en-US" sz="1600" b="1" u="heavy" spc="50"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of</a:t>
            </a:r>
            <a:r>
              <a:rPr lang="en-US" sz="1600" b="1" u="heavy" spc="-35"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 </a:t>
            </a:r>
            <a:r>
              <a:rPr lang="en-US" sz="1600" b="1" u="heavy" spc="20"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$200</a:t>
            </a:r>
            <a:r>
              <a:rPr lang="en-US" sz="1600" b="1" spc="-20" dirty="0">
                <a:solidFill>
                  <a:srgbClr val="0000FF"/>
                </a:solidFill>
                <a:cs typeface="Arial"/>
                <a:hlinkClick r:id="rId5">
                  <a:extLst>
                    <a:ext uri="{A12FA001-AC4F-418D-AE19-62706E023703}">
                      <ahyp:hlinkClr xmlns:ahyp="http://schemas.microsoft.com/office/drawing/2018/hyperlinkcolor" val="tx"/>
                    </a:ext>
                  </a:extLst>
                </a:hlinkClick>
              </a:rPr>
              <a:t> </a:t>
            </a:r>
            <a:r>
              <a:rPr lang="en-US" sz="1600" spc="65" dirty="0"/>
              <a:t>to</a:t>
            </a:r>
            <a:r>
              <a:rPr lang="en-US" sz="1600" spc="-95" dirty="0"/>
              <a:t> </a:t>
            </a:r>
            <a:r>
              <a:rPr lang="en-US" sz="1600" spc="45" dirty="0"/>
              <a:t>International</a:t>
            </a:r>
            <a:r>
              <a:rPr lang="en-US" sz="1600" spc="-100" dirty="0"/>
              <a:t> </a:t>
            </a:r>
            <a:r>
              <a:rPr lang="en-US" sz="1600" spc="35" dirty="0"/>
              <a:t>Services</a:t>
            </a:r>
            <a:r>
              <a:rPr lang="en-US" sz="1600" spc="-100" dirty="0"/>
              <a:t> </a:t>
            </a:r>
            <a:r>
              <a:rPr lang="en-US" sz="1600" spc="30" dirty="0"/>
              <a:t>via</a:t>
            </a:r>
            <a:r>
              <a:rPr lang="en-US" sz="1600" spc="-100" dirty="0"/>
              <a:t> </a:t>
            </a:r>
            <a:r>
              <a:rPr lang="en-US" sz="1600" spc="60" dirty="0"/>
              <a:t>the</a:t>
            </a:r>
            <a:r>
              <a:rPr lang="en-US" sz="1600" spc="-15" dirty="0"/>
              <a:t> </a:t>
            </a:r>
            <a:r>
              <a:rPr lang="en-US" sz="1600" b="1" u="heavy" spc="-7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STEM</a:t>
            </a:r>
            <a:r>
              <a:rPr lang="en-US" sz="1600" b="1" u="heavy" spc="-4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OPT </a:t>
            </a:r>
            <a:r>
              <a:rPr lang="en-US" sz="1600" b="1" spc="-484" dirty="0">
                <a:solidFill>
                  <a:srgbClr val="2E1A47"/>
                </a:solidFill>
                <a:cs typeface="Arial"/>
              </a:rPr>
              <a:t> </a:t>
            </a:r>
            <a:r>
              <a:rPr lang="en-US" sz="1600" b="1" u="heavy" spc="5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Employment</a:t>
            </a:r>
            <a:r>
              <a:rPr lang="en-US" sz="1600" b="1" u="heavy" spc="-3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a:t>
            </a:r>
            <a:r>
              <a:rPr lang="en-US" sz="1600" b="1" u="heavy" spc="7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Update</a:t>
            </a:r>
            <a:r>
              <a:rPr lang="en-US" sz="1600" b="1" u="heavy" spc="-3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a:t>
            </a:r>
            <a:r>
              <a:rPr lang="en-US" sz="1600" b="1" u="heavy" spc="6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e-Form</a:t>
            </a:r>
            <a:r>
              <a:rPr lang="en-US" sz="1600" b="1" dirty="0">
                <a:solidFill>
                  <a:srgbClr val="2E1A47"/>
                </a:solidFill>
                <a:cs typeface="Arial"/>
                <a:hlinkClick r:id="rId6">
                  <a:extLst>
                    <a:ext uri="{A12FA001-AC4F-418D-AE19-62706E023703}">
                      <ahyp:hlinkClr xmlns:ahyp="http://schemas.microsoft.com/office/drawing/2018/hyperlinkcolor" val="tx"/>
                    </a:ext>
                  </a:extLst>
                </a:hlinkClick>
              </a:rPr>
              <a:t> </a:t>
            </a:r>
            <a:r>
              <a:rPr lang="en-US" sz="1600" spc="70" dirty="0"/>
              <a:t>in</a:t>
            </a:r>
            <a:r>
              <a:rPr lang="en-US" sz="1600" spc="-100" dirty="0"/>
              <a:t> </a:t>
            </a:r>
            <a:r>
              <a:rPr lang="en-US" sz="1600" spc="90" dirty="0"/>
              <a:t>order</a:t>
            </a:r>
            <a:r>
              <a:rPr lang="en-US" sz="1600" spc="-95" dirty="0"/>
              <a:t> </a:t>
            </a:r>
            <a:r>
              <a:rPr lang="en-US" sz="1600" spc="65" dirty="0"/>
              <a:t>to</a:t>
            </a:r>
            <a:r>
              <a:rPr lang="en-US" sz="1600" spc="-100" dirty="0"/>
              <a:t> </a:t>
            </a:r>
            <a:r>
              <a:rPr lang="en-US" sz="1600" spc="75" dirty="0"/>
              <a:t>meet</a:t>
            </a:r>
            <a:r>
              <a:rPr lang="en-US" sz="1600" spc="-95" dirty="0"/>
              <a:t> </a:t>
            </a:r>
            <a:r>
              <a:rPr lang="en-US" sz="1600" spc="50" dirty="0"/>
              <a:t>this</a:t>
            </a:r>
            <a:r>
              <a:rPr lang="en-US" sz="1600" spc="-95" dirty="0"/>
              <a:t> </a:t>
            </a:r>
            <a:r>
              <a:rPr lang="en-US" sz="1600" spc="60" dirty="0"/>
              <a:t>reporting</a:t>
            </a:r>
            <a:r>
              <a:rPr lang="en-US" sz="1600" spc="-100" dirty="0"/>
              <a:t> </a:t>
            </a:r>
            <a:r>
              <a:rPr lang="en-US" sz="1600" spc="65" dirty="0"/>
              <a:t>requirement.</a:t>
            </a:r>
          </a:p>
        </p:txBody>
      </p:sp>
      <p:sp>
        <p:nvSpPr>
          <p:cNvPr id="7" name="TB2 Final Eval" hidden="1">
            <a:extLst>
              <a:ext uri="{FF2B5EF4-FFF2-40B4-BE49-F238E27FC236}">
                <a16:creationId xmlns:a16="http://schemas.microsoft.com/office/drawing/2014/main" id="{9F577BDA-8F37-B558-F221-C42117E81EA4}"/>
              </a:ext>
            </a:extLst>
          </p:cNvPr>
          <p:cNvSpPr txBox="1">
            <a:spLocks noGrp="1" noRot="1" noMove="1" noResize="1" noEditPoints="1" noAdjustHandles="1" noChangeArrowheads="1" noChangeShapeType="1"/>
          </p:cNvSpPr>
          <p:nvPr/>
        </p:nvSpPr>
        <p:spPr>
          <a:xfrm>
            <a:off x="381000" y="1445920"/>
            <a:ext cx="3227908" cy="2938497"/>
          </a:xfrm>
          <a:prstGeom prst="rect">
            <a:avLst/>
          </a:prstGeom>
        </p:spPr>
        <p:txBody>
          <a:bodyPr vert="horz" wrap="square" lIns="0" tIns="12700" rIns="0" bIns="0" rtlCol="0">
            <a:spAutoFit/>
          </a:bodyPr>
          <a:lstStyle/>
          <a:p>
            <a:pPr marL="12700" marR="5080">
              <a:lnSpc>
                <a:spcPct val="116100"/>
              </a:lnSpc>
              <a:spcBef>
                <a:spcPts val="100"/>
              </a:spcBef>
            </a:pPr>
            <a:r>
              <a:rPr sz="1600" spc="20" dirty="0">
                <a:cs typeface="Tahoma"/>
              </a:rPr>
              <a:t>The</a:t>
            </a:r>
            <a:r>
              <a:rPr sz="1600" spc="-75" dirty="0">
                <a:cs typeface="Tahoma"/>
              </a:rPr>
              <a:t> </a:t>
            </a:r>
            <a:r>
              <a:rPr sz="1600" spc="55" dirty="0">
                <a:cs typeface="Tahoma"/>
              </a:rPr>
              <a:t>ﬁnal</a:t>
            </a:r>
            <a:r>
              <a:rPr sz="1600" spc="-75" dirty="0">
                <a:cs typeface="Tahoma"/>
              </a:rPr>
              <a:t> </a:t>
            </a:r>
            <a:r>
              <a:rPr sz="1600" spc="40" dirty="0">
                <a:cs typeface="Tahoma"/>
              </a:rPr>
              <a:t>evaluation</a:t>
            </a:r>
            <a:r>
              <a:rPr sz="1600" spc="-70" dirty="0">
                <a:cs typeface="Tahoma"/>
              </a:rPr>
              <a:t> </a:t>
            </a:r>
            <a:r>
              <a:rPr sz="1600" spc="30" dirty="0">
                <a:cs typeface="Tahoma"/>
              </a:rPr>
              <a:t>will </a:t>
            </a:r>
            <a:r>
              <a:rPr sz="1600" spc="-420" dirty="0">
                <a:cs typeface="Tahoma"/>
              </a:rPr>
              <a:t> </a:t>
            </a:r>
            <a:r>
              <a:rPr sz="1600" spc="60" dirty="0">
                <a:cs typeface="Tahoma"/>
              </a:rPr>
              <a:t>be</a:t>
            </a:r>
            <a:r>
              <a:rPr sz="1600" spc="-80" dirty="0">
                <a:cs typeface="Tahoma"/>
              </a:rPr>
              <a:t> </a:t>
            </a:r>
            <a:r>
              <a:rPr sz="1600" spc="65" dirty="0">
                <a:cs typeface="Tahoma"/>
              </a:rPr>
              <a:t>due</a:t>
            </a:r>
            <a:r>
              <a:rPr sz="1600" spc="-85" dirty="0">
                <a:cs typeface="Tahoma"/>
              </a:rPr>
              <a:t> </a:t>
            </a:r>
            <a:r>
              <a:rPr sz="1600" spc="50" dirty="0">
                <a:cs typeface="Tahoma"/>
              </a:rPr>
              <a:t>in</a:t>
            </a:r>
            <a:r>
              <a:rPr sz="1600" spc="-80" dirty="0">
                <a:cs typeface="Tahoma"/>
              </a:rPr>
              <a:t> </a:t>
            </a:r>
            <a:r>
              <a:rPr sz="1600" spc="45" dirty="0">
                <a:cs typeface="Tahoma"/>
              </a:rPr>
              <a:t>the</a:t>
            </a:r>
            <a:r>
              <a:rPr sz="1600" spc="-75" dirty="0">
                <a:cs typeface="Tahoma"/>
              </a:rPr>
              <a:t> </a:t>
            </a:r>
            <a:r>
              <a:rPr sz="1600" spc="40" dirty="0">
                <a:cs typeface="Tahoma"/>
              </a:rPr>
              <a:t>following</a:t>
            </a:r>
            <a:r>
              <a:rPr sz="1600" spc="-80" dirty="0">
                <a:cs typeface="Tahoma"/>
              </a:rPr>
              <a:t> </a:t>
            </a:r>
            <a:r>
              <a:rPr sz="1600" spc="25" dirty="0">
                <a:cs typeface="Tahoma"/>
              </a:rPr>
              <a:t>situations:</a:t>
            </a:r>
            <a:endParaRPr sz="1600" dirty="0">
              <a:cs typeface="Tahoma"/>
            </a:endParaRPr>
          </a:p>
          <a:p>
            <a:pPr marL="342900" indent="-228600">
              <a:lnSpc>
                <a:spcPct val="100000"/>
              </a:lnSpc>
              <a:spcBef>
                <a:spcPts val="1245"/>
              </a:spcBef>
              <a:buFont typeface="Arial" panose="020B0604020202020204" pitchFamily="34" charset="0"/>
              <a:buChar char="•"/>
              <a:tabLst>
                <a:tab pos="812165" algn="l"/>
                <a:tab pos="812800" algn="l"/>
              </a:tabLst>
            </a:pPr>
            <a:r>
              <a:rPr sz="1600" spc="30" dirty="0">
                <a:cs typeface="Tahoma"/>
              </a:rPr>
              <a:t>At</a:t>
            </a:r>
            <a:r>
              <a:rPr sz="1600" spc="-85" dirty="0">
                <a:cs typeface="Tahoma"/>
              </a:rPr>
              <a:t> </a:t>
            </a:r>
            <a:r>
              <a:rPr sz="1600" spc="45" dirty="0">
                <a:cs typeface="Tahoma"/>
              </a:rPr>
              <a:t>the</a:t>
            </a:r>
            <a:r>
              <a:rPr sz="1600" spc="-75" dirty="0">
                <a:cs typeface="Tahoma"/>
              </a:rPr>
              <a:t> </a:t>
            </a:r>
            <a:r>
              <a:rPr sz="1600" spc="65" dirty="0">
                <a:cs typeface="Tahoma"/>
              </a:rPr>
              <a:t>end</a:t>
            </a:r>
            <a:r>
              <a:rPr sz="1600" spc="-80" dirty="0">
                <a:cs typeface="Tahoma"/>
              </a:rPr>
              <a:t> </a:t>
            </a:r>
            <a:r>
              <a:rPr sz="1600" spc="55" dirty="0">
                <a:cs typeface="Tahoma"/>
              </a:rPr>
              <a:t>of</a:t>
            </a:r>
            <a:r>
              <a:rPr sz="1600" spc="-75" dirty="0">
                <a:cs typeface="Tahoma"/>
              </a:rPr>
              <a:t> </a:t>
            </a:r>
            <a:r>
              <a:rPr sz="1600" spc="55" dirty="0">
                <a:cs typeface="Tahoma"/>
              </a:rPr>
              <a:t>your</a:t>
            </a:r>
            <a:r>
              <a:rPr sz="1600" spc="-85" dirty="0">
                <a:cs typeface="Tahoma"/>
              </a:rPr>
              <a:t> </a:t>
            </a:r>
            <a:r>
              <a:rPr sz="1600" spc="50" dirty="0">
                <a:cs typeface="Tahoma"/>
              </a:rPr>
              <a:t>two</a:t>
            </a:r>
            <a:r>
              <a:rPr sz="1600" spc="-75" dirty="0">
                <a:cs typeface="Tahoma"/>
              </a:rPr>
              <a:t> </a:t>
            </a:r>
            <a:r>
              <a:rPr sz="1600" spc="35" dirty="0">
                <a:cs typeface="Tahoma"/>
              </a:rPr>
              <a:t>years</a:t>
            </a:r>
            <a:r>
              <a:rPr sz="1600" spc="-85" dirty="0">
                <a:cs typeface="Tahoma"/>
              </a:rPr>
              <a:t> </a:t>
            </a:r>
            <a:r>
              <a:rPr sz="1600" spc="55" dirty="0">
                <a:cs typeface="Tahoma"/>
              </a:rPr>
              <a:t>of</a:t>
            </a:r>
            <a:r>
              <a:rPr sz="1600" spc="-75" dirty="0">
                <a:cs typeface="Tahoma"/>
              </a:rPr>
              <a:t> </a:t>
            </a:r>
            <a:r>
              <a:rPr sz="1600" spc="25" dirty="0">
                <a:cs typeface="Tahoma"/>
              </a:rPr>
              <a:t>STEM</a:t>
            </a:r>
            <a:r>
              <a:rPr sz="1600" spc="-85" dirty="0">
                <a:cs typeface="Tahoma"/>
              </a:rPr>
              <a:t> </a:t>
            </a:r>
            <a:r>
              <a:rPr sz="1600" spc="35" dirty="0">
                <a:cs typeface="Tahoma"/>
              </a:rPr>
              <a:t>OPT</a:t>
            </a:r>
            <a:endParaRPr sz="1600" dirty="0">
              <a:cs typeface="Tahoma"/>
            </a:endParaRPr>
          </a:p>
          <a:p>
            <a:pPr marL="342900" indent="-228600">
              <a:lnSpc>
                <a:spcPct val="100000"/>
              </a:lnSpc>
              <a:spcBef>
                <a:spcPts val="870"/>
              </a:spcBef>
              <a:buFont typeface="Arial" panose="020B0604020202020204" pitchFamily="34" charset="0"/>
              <a:buChar char="•"/>
              <a:tabLst>
                <a:tab pos="812165" algn="l"/>
                <a:tab pos="812800" algn="l"/>
              </a:tabLst>
            </a:pPr>
            <a:r>
              <a:rPr sz="1600" spc="55" dirty="0">
                <a:cs typeface="Tahoma"/>
              </a:rPr>
              <a:t>When</a:t>
            </a:r>
            <a:r>
              <a:rPr sz="1600" spc="-85" dirty="0">
                <a:cs typeface="Tahoma"/>
              </a:rPr>
              <a:t> </a:t>
            </a:r>
            <a:r>
              <a:rPr sz="1600" spc="45" dirty="0">
                <a:cs typeface="Tahoma"/>
              </a:rPr>
              <a:t>ending</a:t>
            </a:r>
            <a:r>
              <a:rPr sz="1600" spc="-75" dirty="0">
                <a:cs typeface="Tahoma"/>
              </a:rPr>
              <a:t> </a:t>
            </a:r>
            <a:r>
              <a:rPr sz="1600" spc="60" dirty="0">
                <a:cs typeface="Tahoma"/>
              </a:rPr>
              <a:t>employment</a:t>
            </a:r>
            <a:r>
              <a:rPr sz="1600" spc="-75" dirty="0">
                <a:cs typeface="Tahoma"/>
              </a:rPr>
              <a:t> </a:t>
            </a:r>
            <a:r>
              <a:rPr sz="1600" spc="40" dirty="0">
                <a:cs typeface="Tahoma"/>
              </a:rPr>
              <a:t>with</a:t>
            </a:r>
            <a:r>
              <a:rPr sz="1600" spc="-80" dirty="0">
                <a:cs typeface="Tahoma"/>
              </a:rPr>
              <a:t> </a:t>
            </a:r>
            <a:r>
              <a:rPr sz="1600" spc="55" dirty="0">
                <a:cs typeface="Tahoma"/>
              </a:rPr>
              <a:t>an</a:t>
            </a:r>
            <a:r>
              <a:rPr sz="1600" spc="-80" dirty="0">
                <a:cs typeface="Tahoma"/>
              </a:rPr>
              <a:t> </a:t>
            </a:r>
            <a:r>
              <a:rPr sz="1600" spc="60" dirty="0">
                <a:cs typeface="Tahoma"/>
              </a:rPr>
              <a:t>employer</a:t>
            </a:r>
            <a:r>
              <a:rPr lang="en-US" sz="1600" spc="60" dirty="0">
                <a:cs typeface="Tahoma"/>
              </a:rPr>
              <a:t> (termination or changing employers).</a:t>
            </a:r>
            <a:endParaRPr sz="1600" dirty="0">
              <a:cs typeface="Tahoma"/>
            </a:endParaRPr>
          </a:p>
          <a:p>
            <a:pPr marL="342900" indent="-228600">
              <a:lnSpc>
                <a:spcPct val="100000"/>
              </a:lnSpc>
              <a:spcBef>
                <a:spcPts val="870"/>
              </a:spcBef>
              <a:buFont typeface="Arial" panose="020B0604020202020204" pitchFamily="34" charset="0"/>
              <a:buChar char="•"/>
              <a:tabLst>
                <a:tab pos="812165" algn="l"/>
                <a:tab pos="812800" algn="l"/>
              </a:tabLst>
            </a:pPr>
            <a:r>
              <a:rPr sz="1600" spc="55" dirty="0">
                <a:cs typeface="Tahoma"/>
              </a:rPr>
              <a:t>When</a:t>
            </a:r>
            <a:r>
              <a:rPr sz="1600" spc="-80" dirty="0">
                <a:cs typeface="Tahoma"/>
              </a:rPr>
              <a:t> </a:t>
            </a:r>
            <a:r>
              <a:rPr sz="1600" spc="35" dirty="0">
                <a:cs typeface="Tahoma"/>
              </a:rPr>
              <a:t>changing</a:t>
            </a:r>
            <a:r>
              <a:rPr sz="1600" spc="-80" dirty="0">
                <a:cs typeface="Tahoma"/>
              </a:rPr>
              <a:t> </a:t>
            </a:r>
            <a:r>
              <a:rPr sz="1600" spc="50" dirty="0">
                <a:cs typeface="Tahoma"/>
              </a:rPr>
              <a:t>to</a:t>
            </a:r>
            <a:r>
              <a:rPr sz="1600" spc="-75" dirty="0">
                <a:cs typeface="Tahoma"/>
              </a:rPr>
              <a:t> </a:t>
            </a:r>
            <a:r>
              <a:rPr sz="1600" spc="55" dirty="0">
                <a:cs typeface="Tahoma"/>
              </a:rPr>
              <a:t>another</a:t>
            </a:r>
            <a:r>
              <a:rPr sz="1600" spc="-80" dirty="0">
                <a:cs typeface="Tahoma"/>
              </a:rPr>
              <a:t> </a:t>
            </a:r>
            <a:r>
              <a:rPr sz="1600" spc="35" dirty="0">
                <a:cs typeface="Tahoma"/>
              </a:rPr>
              <a:t>status</a:t>
            </a:r>
            <a:r>
              <a:rPr sz="1600" spc="-75" dirty="0">
                <a:cs typeface="Tahoma"/>
              </a:rPr>
              <a:t> </a:t>
            </a:r>
            <a:r>
              <a:rPr sz="1600" spc="65" dirty="0">
                <a:cs typeface="Tahoma"/>
              </a:rPr>
              <a:t>and</a:t>
            </a:r>
            <a:r>
              <a:rPr sz="1600" spc="-80" dirty="0">
                <a:cs typeface="Tahoma"/>
              </a:rPr>
              <a:t> </a:t>
            </a:r>
            <a:r>
              <a:rPr sz="1600" spc="45" dirty="0">
                <a:cs typeface="Tahoma"/>
              </a:rPr>
              <a:t>ending</a:t>
            </a:r>
            <a:r>
              <a:rPr sz="1600" spc="-75" dirty="0">
                <a:cs typeface="Tahoma"/>
              </a:rPr>
              <a:t> </a:t>
            </a:r>
            <a:r>
              <a:rPr sz="1600" spc="55" dirty="0">
                <a:cs typeface="Tahoma"/>
              </a:rPr>
              <a:t>your</a:t>
            </a:r>
            <a:r>
              <a:rPr sz="1600" spc="-80" dirty="0">
                <a:cs typeface="Tahoma"/>
              </a:rPr>
              <a:t> </a:t>
            </a:r>
            <a:r>
              <a:rPr sz="1600" spc="-15" dirty="0">
                <a:cs typeface="Tahoma"/>
              </a:rPr>
              <a:t>F-1</a:t>
            </a:r>
            <a:r>
              <a:rPr sz="1600" spc="-80" dirty="0">
                <a:cs typeface="Tahoma"/>
              </a:rPr>
              <a:t> </a:t>
            </a:r>
            <a:r>
              <a:rPr sz="1600" spc="25" dirty="0">
                <a:cs typeface="Tahoma"/>
              </a:rPr>
              <a:t>STEM</a:t>
            </a:r>
            <a:r>
              <a:rPr sz="1600" spc="-80" dirty="0">
                <a:cs typeface="Tahoma"/>
              </a:rPr>
              <a:t> </a:t>
            </a:r>
            <a:r>
              <a:rPr sz="1600" spc="35" dirty="0">
                <a:cs typeface="Tahoma"/>
              </a:rPr>
              <a:t>OPT</a:t>
            </a:r>
            <a:r>
              <a:rPr lang="en-US" sz="1600" spc="35" dirty="0">
                <a:cs typeface="Tahoma"/>
              </a:rPr>
              <a:t> (H1-B or other status).</a:t>
            </a:r>
            <a:endParaRPr sz="1600" dirty="0">
              <a:cs typeface="Tahoma"/>
            </a:endParaRPr>
          </a:p>
        </p:txBody>
      </p:sp>
      <p:sp>
        <p:nvSpPr>
          <p:cNvPr id="9" name="Title2 Final" hidden="1">
            <a:extLst>
              <a:ext uri="{FF2B5EF4-FFF2-40B4-BE49-F238E27FC236}">
                <a16:creationId xmlns:a16="http://schemas.microsoft.com/office/drawing/2014/main" id="{D48C0256-AA31-964D-5602-3CF18A6BAD3B}"/>
              </a:ext>
            </a:extLst>
          </p:cNvPr>
          <p:cNvSpPr txBox="1">
            <a:spLocks noGrp="1" noRot="1" noMove="1" noResize="1" noEditPoints="1" noAdjustHandles="1" noChangeArrowheads="1" noChangeShapeType="1"/>
          </p:cNvSpPr>
          <p:nvPr/>
        </p:nvSpPr>
        <p:spPr>
          <a:xfrm>
            <a:off x="381000" y="115967"/>
            <a:ext cx="8149675" cy="1133644"/>
          </a:xfrm>
          <a:prstGeom prst="rect">
            <a:avLst/>
          </a:prstGeom>
        </p:spPr>
        <p:txBody>
          <a:bodyPr spcFirstLastPara="1" vert="horz" wrap="square" lIns="0" tIns="12700" rIns="0" bIns="0" rtlCol="0" anchor="t" anchorCtr="0">
            <a:spAutoFit/>
          </a:bodyPr>
          <a:lstStyle>
            <a:lvl1pPr lvl="0">
              <a:spcBef>
                <a:spcPts val="0"/>
              </a:spcBef>
              <a:spcAft>
                <a:spcPts val="0"/>
              </a:spcAft>
              <a:buSzPts val="3600"/>
              <a:buNone/>
              <a:defRPr sz="1800" b="0" i="0">
                <a:solidFill>
                  <a:schemeClr val="bg1"/>
                </a:solidFill>
                <a:latin typeface="Tahoma"/>
                <a:ea typeface="+mj-ea"/>
                <a:cs typeface="Tahoma"/>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marL="12700">
              <a:spcBef>
                <a:spcPts val="100"/>
              </a:spcBef>
            </a:pPr>
            <a:r>
              <a:rPr lang="en-US" sz="3600" b="1" kern="0" spc="-260" dirty="0">
                <a:solidFill>
                  <a:srgbClr val="F46600"/>
                </a:solidFill>
                <a:latin typeface="Calibri"/>
                <a:cs typeface="Calibri"/>
              </a:rPr>
              <a:t>Maintaining</a:t>
            </a:r>
            <a:r>
              <a:rPr lang="en-US" sz="3600" b="1" kern="0" spc="-65" dirty="0">
                <a:solidFill>
                  <a:srgbClr val="F46600"/>
                </a:solidFill>
                <a:latin typeface="Calibri"/>
                <a:cs typeface="Calibri"/>
              </a:rPr>
              <a:t> </a:t>
            </a:r>
            <a:r>
              <a:rPr lang="en-US" sz="3600" b="1" kern="0" spc="-204" dirty="0">
                <a:solidFill>
                  <a:srgbClr val="F46600"/>
                </a:solidFill>
                <a:latin typeface="Calibri"/>
                <a:cs typeface="Calibri"/>
              </a:rPr>
              <a:t>Status:</a:t>
            </a:r>
            <a:r>
              <a:rPr lang="en-US" sz="3600" b="1" kern="0" spc="-105" dirty="0">
                <a:solidFill>
                  <a:srgbClr val="F46600"/>
                </a:solidFill>
                <a:latin typeface="Calibri"/>
                <a:cs typeface="Calibri"/>
              </a:rPr>
              <a:t> </a:t>
            </a:r>
            <a:r>
              <a:rPr lang="en-US" sz="3600" b="1" kern="0" spc="-250" dirty="0">
                <a:solidFill>
                  <a:srgbClr val="F46600"/>
                </a:solidFill>
                <a:latin typeface="Calibri"/>
                <a:cs typeface="Calibri"/>
              </a:rPr>
              <a:t>OPT</a:t>
            </a:r>
            <a:r>
              <a:rPr lang="en-US" sz="3600" b="1" kern="0" spc="-180" dirty="0">
                <a:solidFill>
                  <a:srgbClr val="F46600"/>
                </a:solidFill>
                <a:latin typeface="Calibri"/>
                <a:cs typeface="Calibri"/>
              </a:rPr>
              <a:t> </a:t>
            </a:r>
            <a:r>
              <a:rPr lang="en-US" sz="3600" b="1" kern="0" spc="-240" dirty="0">
                <a:solidFill>
                  <a:srgbClr val="F46600"/>
                </a:solidFill>
                <a:latin typeface="Calibri"/>
                <a:cs typeface="Calibri"/>
              </a:rPr>
              <a:t>Reporting</a:t>
            </a:r>
            <a:r>
              <a:rPr lang="en-US" sz="3600" b="1" kern="0" spc="-65" dirty="0">
                <a:solidFill>
                  <a:srgbClr val="F46600"/>
                </a:solidFill>
                <a:latin typeface="Calibri"/>
                <a:cs typeface="Calibri"/>
              </a:rPr>
              <a:t> </a:t>
            </a:r>
            <a:r>
              <a:rPr lang="en-US" sz="3600" b="1" kern="0" spc="-285" dirty="0">
                <a:solidFill>
                  <a:srgbClr val="F46600"/>
                </a:solidFill>
                <a:latin typeface="Calibri"/>
                <a:cs typeface="Calibri"/>
              </a:rPr>
              <a:t>Requirements </a:t>
            </a:r>
            <a:r>
              <a:rPr lang="en-US" sz="3600" b="1" kern="0" spc="-275" dirty="0">
                <a:solidFill>
                  <a:srgbClr val="F46600"/>
                </a:solidFill>
                <a:latin typeface="Calibri"/>
                <a:cs typeface="Calibri"/>
              </a:rPr>
              <a:t>Final </a:t>
            </a:r>
            <a:endParaRPr lang="en-US" sz="3600" kern="0" dirty="0">
              <a:latin typeface="Calibri"/>
              <a:cs typeface="Calibri"/>
            </a:endParaRPr>
          </a:p>
        </p:txBody>
      </p:sp>
    </p:spTree>
    <p:extLst>
      <p:ext uri="{BB962C8B-B14F-4D97-AF65-F5344CB8AC3E}">
        <p14:creationId xmlns:p14="http://schemas.microsoft.com/office/powerpoint/2010/main" val="652389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983 Page 5 Evals" descr="A close-up of a document&#10;&#10;Description automatically generated">
            <a:extLst>
              <a:ext uri="{FF2B5EF4-FFF2-40B4-BE49-F238E27FC236}">
                <a16:creationId xmlns:a16="http://schemas.microsoft.com/office/drawing/2014/main" id="{25DD8F9C-C8E1-F4C3-C313-48C1CEA3113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798392" y="-2348281"/>
            <a:ext cx="5156124" cy="6672631"/>
          </a:xfrm>
          <a:prstGeom prst="rect">
            <a:avLst/>
          </a:prstGeom>
        </p:spPr>
      </p:pic>
      <p:sp>
        <p:nvSpPr>
          <p:cNvPr id="18" name="Slide Frame">
            <a:extLst>
              <a:ext uri="{FF2B5EF4-FFF2-40B4-BE49-F238E27FC236}">
                <a16:creationId xmlns:a16="http://schemas.microsoft.com/office/drawing/2014/main" id="{A2113F7E-9CE6-3A75-FDE7-3363DD54CFB1}"/>
              </a:ext>
            </a:extLst>
          </p:cNvPr>
          <p:cNvSpPr>
            <a:spLocks noGrp="1" noRot="1" noMove="1" noResize="1" noEditPoints="1" noAdjustHandles="1" noChangeArrowheads="1" noChangeShapeType="1"/>
          </p:cNvSpPr>
          <p:nvPr/>
        </p:nvSpPr>
        <p:spPr>
          <a:xfrm>
            <a:off x="-1217676" y="-247650"/>
            <a:ext cx="10515600" cy="6705600"/>
          </a:xfrm>
          <a:custGeom>
            <a:avLst/>
            <a:gdLst>
              <a:gd name="connsiteX0" fmla="*/ 4250632 w 9144000"/>
              <a:gd name="connsiteY0" fmla="*/ 723364 h 5163544"/>
              <a:gd name="connsiteX1" fmla="*/ 4250632 w 9144000"/>
              <a:gd name="connsiteY1" fmla="*/ 3486150 h 5163544"/>
              <a:gd name="connsiteX2" fmla="*/ 8839200 w 9144000"/>
              <a:gd name="connsiteY2" fmla="*/ 3486150 h 5163544"/>
              <a:gd name="connsiteX3" fmla="*/ 8839200 w 9144000"/>
              <a:gd name="connsiteY3" fmla="*/ 723364 h 5163544"/>
              <a:gd name="connsiteX4" fmla="*/ 0 w 9144000"/>
              <a:gd name="connsiteY4" fmla="*/ 0 h 5163544"/>
              <a:gd name="connsiteX5" fmla="*/ 9144000 w 9144000"/>
              <a:gd name="connsiteY5" fmla="*/ 0 h 5163544"/>
              <a:gd name="connsiteX6" fmla="*/ 9144000 w 9144000"/>
              <a:gd name="connsiteY6" fmla="*/ 5163544 h 5163544"/>
              <a:gd name="connsiteX7" fmla="*/ 0 w 9144000"/>
              <a:gd name="connsiteY7" fmla="*/ 5163544 h 516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63544">
                <a:moveTo>
                  <a:pt x="4250632" y="723364"/>
                </a:moveTo>
                <a:lnTo>
                  <a:pt x="4250632" y="3486150"/>
                </a:lnTo>
                <a:lnTo>
                  <a:pt x="8839200" y="3486150"/>
                </a:lnTo>
                <a:lnTo>
                  <a:pt x="8839200" y="723364"/>
                </a:lnTo>
                <a:close/>
                <a:moveTo>
                  <a:pt x="0" y="0"/>
                </a:moveTo>
                <a:lnTo>
                  <a:pt x="9144000" y="0"/>
                </a:lnTo>
                <a:lnTo>
                  <a:pt x="9144000" y="5163544"/>
                </a:lnTo>
                <a:lnTo>
                  <a:pt x="0" y="5163544"/>
                </a:lnTo>
                <a:close/>
              </a:path>
            </a:pathLst>
          </a:custGeom>
          <a:solidFill>
            <a:schemeClr val="bg1"/>
          </a:solidFill>
          <a:ln>
            <a:solidFill>
              <a:srgbClr val="2E1A4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Bottom Bar">
            <a:extLst>
              <a:ext uri="{FF2B5EF4-FFF2-40B4-BE49-F238E27FC236}">
                <a16:creationId xmlns:a16="http://schemas.microsoft.com/office/drawing/2014/main" id="{B8F7D05A-BCD0-E859-8CD3-0DFD6F3B6CE1}"/>
              </a:ext>
            </a:extLst>
          </p:cNvPr>
          <p:cNvSpPr>
            <a:spLocks noGrp="1" noRot="1" noMove="1" noResize="1" noEditPoints="1" noAdjustHandles="1" noChangeArrowheads="1" noChangeShapeType="1"/>
          </p:cNvSpPr>
          <p:nvPr/>
        </p:nvSpPr>
        <p:spPr>
          <a:xfrm>
            <a:off x="0" y="5046377"/>
            <a:ext cx="9144000" cy="117167"/>
          </a:xfrm>
          <a:prstGeom prst="rect">
            <a:avLst/>
          </a:prstGeom>
          <a:solidFill>
            <a:srgbClr val="2E1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GE Logo">
            <a:extLst>
              <a:ext uri="{FF2B5EF4-FFF2-40B4-BE49-F238E27FC236}">
                <a16:creationId xmlns:a16="http://schemas.microsoft.com/office/drawing/2014/main" id="{70419DB0-2F52-5917-1E87-9F806A007C2C}"/>
              </a:ext>
            </a:extLst>
          </p:cNvPr>
          <p:cNvPicPr>
            <a:picLocks noGrp="1" noRot="1" noChangeAspect="1" noMove="1" noResize="1" noEditPoints="1" noAdjustHandles="1" noChangeArrowheads="1" noChangeShapeType="1" noCrop="1"/>
          </p:cNvPicPr>
          <p:nvPr/>
        </p:nvPicPr>
        <p:blipFill>
          <a:blip r:embed="rId4"/>
          <a:stretch>
            <a:fillRect/>
          </a:stretch>
        </p:blipFill>
        <p:spPr>
          <a:xfrm>
            <a:off x="6650520" y="4314794"/>
            <a:ext cx="2493480" cy="731583"/>
          </a:xfrm>
          <a:prstGeom prst="rect">
            <a:avLst/>
          </a:prstGeom>
        </p:spPr>
      </p:pic>
      <p:sp>
        <p:nvSpPr>
          <p:cNvPr id="4" name="Title1 Annual" hidden="1">
            <a:extLst>
              <a:ext uri="{FF2B5EF4-FFF2-40B4-BE49-F238E27FC236}">
                <a16:creationId xmlns:a16="http://schemas.microsoft.com/office/drawing/2014/main" id="{9545FB6B-B607-CD54-2923-BCA0EFF98789}"/>
              </a:ext>
            </a:extLst>
          </p:cNvPr>
          <p:cNvSpPr txBox="1">
            <a:spLocks noGrp="1" noRot="1" noMove="1" noResize="1" noEditPoints="1" noAdjustHandles="1" noChangeArrowheads="1" noChangeShapeType="1"/>
          </p:cNvSpPr>
          <p:nvPr>
            <p:ph type="title"/>
          </p:nvPr>
        </p:nvSpPr>
        <p:spPr>
          <a:xfrm>
            <a:off x="381000" y="112798"/>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sz="3600" b="1" spc="-275" dirty="0">
                <a:solidFill>
                  <a:srgbClr val="F46600"/>
                </a:solidFill>
                <a:latin typeface="Calibri"/>
                <a:cs typeface="Calibri"/>
              </a:rPr>
              <a:t>Annual</a:t>
            </a:r>
            <a:r>
              <a:rPr sz="3600" b="1" spc="-80" dirty="0">
                <a:solidFill>
                  <a:srgbClr val="F46600"/>
                </a:solidFill>
                <a:latin typeface="Calibri"/>
                <a:cs typeface="Calibri"/>
              </a:rPr>
              <a:t> </a:t>
            </a:r>
            <a:r>
              <a:rPr sz="3600" b="1" spc="-229" dirty="0">
                <a:solidFill>
                  <a:srgbClr val="F46600"/>
                </a:solidFill>
                <a:latin typeface="Calibri"/>
                <a:cs typeface="Calibri"/>
              </a:rPr>
              <a:t>Evaluations</a:t>
            </a:r>
            <a:endParaRPr sz="3600" dirty="0">
              <a:latin typeface="Calibri"/>
              <a:cs typeface="Calibri"/>
            </a:endParaRPr>
          </a:p>
        </p:txBody>
      </p:sp>
      <p:sp>
        <p:nvSpPr>
          <p:cNvPr id="6" name="TB1 Annual Eval" hidden="1">
            <a:extLst>
              <a:ext uri="{FF2B5EF4-FFF2-40B4-BE49-F238E27FC236}">
                <a16:creationId xmlns:a16="http://schemas.microsoft.com/office/drawing/2014/main" id="{E3FD73B3-C210-19D7-E37C-BF5874B2970D}"/>
              </a:ext>
            </a:extLst>
          </p:cNvPr>
          <p:cNvSpPr txBox="1">
            <a:spLocks noGrp="1" noRot="1" noMove="1" noResize="1" noEditPoints="1" noAdjustHandles="1" noChangeArrowheads="1" noChangeShapeType="1"/>
          </p:cNvSpPr>
          <p:nvPr/>
        </p:nvSpPr>
        <p:spPr>
          <a:xfrm>
            <a:off x="189484" y="1403344"/>
            <a:ext cx="3419424" cy="3046988"/>
          </a:xfrm>
          <a:prstGeom prst="rect">
            <a:avLst/>
          </a:prstGeom>
          <a:noFill/>
        </p:spPr>
        <p:txBody>
          <a:bodyPr wrap="square">
            <a:spAutoFit/>
          </a:bodyPr>
          <a:lstStyle/>
          <a:p>
            <a:pPr marL="111125" marR="5080">
              <a:spcBef>
                <a:spcPts val="100"/>
              </a:spcBef>
            </a:pPr>
            <a:r>
              <a:rPr lang="en-US" sz="1600" spc="30" dirty="0"/>
              <a:t>The </a:t>
            </a:r>
            <a:r>
              <a:rPr lang="en-US" sz="1600" spc="70" dirty="0"/>
              <a:t>annual </a:t>
            </a:r>
            <a:r>
              <a:rPr lang="en-US" sz="1600" spc="55" dirty="0"/>
              <a:t>evaluation </a:t>
            </a:r>
            <a:r>
              <a:rPr lang="en-US" sz="1600" spc="45" dirty="0"/>
              <a:t>is </a:t>
            </a:r>
            <a:r>
              <a:rPr lang="en-US" sz="1600" spc="65" dirty="0"/>
              <a:t>to </a:t>
            </a:r>
            <a:r>
              <a:rPr lang="en-US" sz="1600" spc="80" dirty="0"/>
              <a:t>be </a:t>
            </a:r>
            <a:r>
              <a:rPr lang="en-US" sz="1600" spc="75" dirty="0"/>
              <a:t>completed </a:t>
            </a:r>
            <a:r>
              <a:rPr lang="en-US" sz="1600" spc="50" dirty="0"/>
              <a:t>after </a:t>
            </a:r>
            <a:r>
              <a:rPr lang="en-US" sz="1600" spc="90" dirty="0"/>
              <a:t>one </a:t>
            </a:r>
            <a:r>
              <a:rPr lang="en-US" sz="1600" spc="50" dirty="0"/>
              <a:t>year </a:t>
            </a:r>
            <a:r>
              <a:rPr lang="en-US" sz="1600" spc="105" dirty="0"/>
              <a:t>on </a:t>
            </a:r>
            <a:r>
              <a:rPr lang="en-US" sz="1600" spc="60" dirty="0"/>
              <a:t>the </a:t>
            </a:r>
            <a:r>
              <a:rPr lang="en-US" sz="1600" spc="30" dirty="0"/>
              <a:t>STEM </a:t>
            </a:r>
            <a:r>
              <a:rPr lang="en-US" sz="1600" spc="35" dirty="0"/>
              <a:t> </a:t>
            </a:r>
            <a:r>
              <a:rPr lang="en-US" sz="1600" spc="50" dirty="0"/>
              <a:t>extension.</a:t>
            </a:r>
            <a:r>
              <a:rPr lang="en-US" sz="1600" spc="-100" dirty="0"/>
              <a:t> </a:t>
            </a:r>
            <a:r>
              <a:rPr lang="en-US" sz="1600" spc="55" dirty="0"/>
              <a:t>Students</a:t>
            </a:r>
            <a:r>
              <a:rPr lang="en-US" sz="1600" spc="-100" dirty="0"/>
              <a:t> </a:t>
            </a:r>
            <a:r>
              <a:rPr lang="en-US" sz="1600" spc="60" dirty="0"/>
              <a:t>are</a:t>
            </a:r>
            <a:r>
              <a:rPr lang="en-US" sz="1600" spc="-100" dirty="0"/>
              <a:t> </a:t>
            </a:r>
            <a:r>
              <a:rPr lang="en-US" sz="1600" spc="60" dirty="0"/>
              <a:t>expected</a:t>
            </a:r>
            <a:r>
              <a:rPr lang="en-US" sz="1600" spc="-100" dirty="0"/>
              <a:t> </a:t>
            </a:r>
            <a:r>
              <a:rPr lang="en-US" sz="1600" spc="65" dirty="0"/>
              <a:t>to</a:t>
            </a:r>
            <a:r>
              <a:rPr lang="en-US" sz="1600" spc="-95" dirty="0"/>
              <a:t> </a:t>
            </a:r>
            <a:r>
              <a:rPr lang="en-US" sz="1600" spc="75" dirty="0"/>
              <a:t>submit</a:t>
            </a:r>
            <a:r>
              <a:rPr lang="en-US" sz="1600" spc="-100" dirty="0"/>
              <a:t> </a:t>
            </a:r>
            <a:r>
              <a:rPr lang="en-US" sz="1600" spc="60" dirty="0"/>
              <a:t>their</a:t>
            </a:r>
            <a:r>
              <a:rPr lang="en-US" sz="1600" spc="-100" dirty="0"/>
              <a:t> </a:t>
            </a:r>
            <a:r>
              <a:rPr lang="en-US" sz="1600" spc="40" dirty="0"/>
              <a:t>evaluation,</a:t>
            </a:r>
            <a:r>
              <a:rPr lang="en-US" sz="1600" spc="-100" dirty="0"/>
              <a:t> </a:t>
            </a:r>
            <a:r>
              <a:rPr lang="en-US" sz="1600" spc="45" dirty="0"/>
              <a:t>validate</a:t>
            </a:r>
            <a:r>
              <a:rPr lang="en-US" sz="1600" spc="-100" dirty="0"/>
              <a:t> </a:t>
            </a:r>
            <a:r>
              <a:rPr lang="en-US" sz="1600" spc="60" dirty="0"/>
              <a:t>their </a:t>
            </a:r>
            <a:r>
              <a:rPr lang="en-US" sz="1600" spc="65" dirty="0"/>
              <a:t> </a:t>
            </a:r>
            <a:r>
              <a:rPr lang="en-US" sz="1600" spc="75" dirty="0"/>
              <a:t>employer </a:t>
            </a:r>
            <a:r>
              <a:rPr lang="en-US" sz="1600" spc="60" dirty="0"/>
              <a:t>information, </a:t>
            </a:r>
            <a:r>
              <a:rPr lang="en-US" sz="1600" spc="85" dirty="0"/>
              <a:t>and </a:t>
            </a:r>
            <a:r>
              <a:rPr lang="en-US" sz="1600" spc="80" dirty="0"/>
              <a:t>upload </a:t>
            </a:r>
            <a:r>
              <a:rPr lang="en-US" sz="1600" spc="55" dirty="0"/>
              <a:t>a receipt </a:t>
            </a:r>
            <a:r>
              <a:rPr lang="en-US" sz="1600" spc="70" dirty="0"/>
              <a:t>of </a:t>
            </a:r>
            <a:r>
              <a:rPr lang="en-US" sz="1600" spc="60" dirty="0"/>
              <a:t>the</a:t>
            </a:r>
            <a:r>
              <a:rPr lang="en-US" sz="1600" spc="70" dirty="0"/>
              <a:t> </a:t>
            </a:r>
            <a:r>
              <a:rPr lang="en-US" sz="1600" b="1" u="heavy" spc="-35"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Annual STEM OPT Fee </a:t>
            </a:r>
            <a:r>
              <a:rPr lang="en-US" sz="1600" b="1" u="heavy" spc="50"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of</a:t>
            </a:r>
            <a:r>
              <a:rPr lang="en-US" sz="1600" b="1" u="heavy" spc="-35"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 </a:t>
            </a:r>
            <a:r>
              <a:rPr lang="en-US" sz="1600" b="1" u="heavy" spc="20" dirty="0">
                <a:solidFill>
                  <a:srgbClr val="2E1A47"/>
                </a:solidFill>
                <a:uFill>
                  <a:solidFill>
                    <a:srgbClr val="522D80"/>
                  </a:solidFill>
                </a:uFill>
                <a:cs typeface="Arial"/>
                <a:hlinkClick r:id="rId5">
                  <a:extLst>
                    <a:ext uri="{A12FA001-AC4F-418D-AE19-62706E023703}">
                      <ahyp:hlinkClr xmlns:ahyp="http://schemas.microsoft.com/office/drawing/2018/hyperlinkcolor" val="tx"/>
                    </a:ext>
                  </a:extLst>
                </a:hlinkClick>
              </a:rPr>
              <a:t>$200</a:t>
            </a:r>
            <a:r>
              <a:rPr lang="en-US" sz="1600" b="1" spc="-20" dirty="0">
                <a:solidFill>
                  <a:srgbClr val="0000FF"/>
                </a:solidFill>
                <a:cs typeface="Arial"/>
                <a:hlinkClick r:id="rId5">
                  <a:extLst>
                    <a:ext uri="{A12FA001-AC4F-418D-AE19-62706E023703}">
                      <ahyp:hlinkClr xmlns:ahyp="http://schemas.microsoft.com/office/drawing/2018/hyperlinkcolor" val="tx"/>
                    </a:ext>
                  </a:extLst>
                </a:hlinkClick>
              </a:rPr>
              <a:t> </a:t>
            </a:r>
            <a:r>
              <a:rPr lang="en-US" sz="1600" spc="65" dirty="0"/>
              <a:t>to</a:t>
            </a:r>
            <a:r>
              <a:rPr lang="en-US" sz="1600" spc="-95" dirty="0"/>
              <a:t> </a:t>
            </a:r>
            <a:r>
              <a:rPr lang="en-US" sz="1600" spc="45" dirty="0"/>
              <a:t>International</a:t>
            </a:r>
            <a:r>
              <a:rPr lang="en-US" sz="1600" spc="-100" dirty="0"/>
              <a:t> </a:t>
            </a:r>
            <a:r>
              <a:rPr lang="en-US" sz="1600" spc="35" dirty="0"/>
              <a:t>Services</a:t>
            </a:r>
            <a:r>
              <a:rPr lang="en-US" sz="1600" spc="-100" dirty="0"/>
              <a:t> </a:t>
            </a:r>
            <a:r>
              <a:rPr lang="en-US" sz="1600" spc="30" dirty="0"/>
              <a:t>via</a:t>
            </a:r>
            <a:r>
              <a:rPr lang="en-US" sz="1600" spc="-100" dirty="0"/>
              <a:t> </a:t>
            </a:r>
            <a:r>
              <a:rPr lang="en-US" sz="1600" spc="60" dirty="0"/>
              <a:t>the</a:t>
            </a:r>
            <a:r>
              <a:rPr lang="en-US" sz="1600" spc="-15" dirty="0"/>
              <a:t> </a:t>
            </a:r>
            <a:r>
              <a:rPr lang="en-US" sz="1600" b="1" u="heavy" spc="-7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STEM</a:t>
            </a:r>
            <a:r>
              <a:rPr lang="en-US" sz="1600" b="1" u="heavy" spc="-4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OPT </a:t>
            </a:r>
            <a:r>
              <a:rPr lang="en-US" sz="1600" b="1" spc="-484" dirty="0">
                <a:solidFill>
                  <a:srgbClr val="2E1A47"/>
                </a:solidFill>
                <a:cs typeface="Arial"/>
              </a:rPr>
              <a:t> </a:t>
            </a:r>
            <a:r>
              <a:rPr lang="en-US" sz="1600" b="1" u="heavy" spc="5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Employment</a:t>
            </a:r>
            <a:r>
              <a:rPr lang="en-US" sz="1600" b="1" u="heavy" spc="-3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a:t>
            </a:r>
            <a:r>
              <a:rPr lang="en-US" sz="1600" b="1" u="heavy" spc="70"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Update</a:t>
            </a:r>
            <a:r>
              <a:rPr lang="en-US" sz="1600" b="1" u="heavy" spc="-3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 </a:t>
            </a:r>
            <a:r>
              <a:rPr lang="en-US" sz="1600" b="1" u="heavy" spc="65" dirty="0">
                <a:solidFill>
                  <a:srgbClr val="2E1A47"/>
                </a:solidFill>
                <a:uFill>
                  <a:solidFill>
                    <a:srgbClr val="522D80"/>
                  </a:solidFill>
                </a:uFill>
                <a:cs typeface="Arial"/>
                <a:hlinkClick r:id="rId6">
                  <a:extLst>
                    <a:ext uri="{A12FA001-AC4F-418D-AE19-62706E023703}">
                      <ahyp:hlinkClr xmlns:ahyp="http://schemas.microsoft.com/office/drawing/2018/hyperlinkcolor" val="tx"/>
                    </a:ext>
                  </a:extLst>
                </a:hlinkClick>
              </a:rPr>
              <a:t>e-Form</a:t>
            </a:r>
            <a:r>
              <a:rPr lang="en-US" sz="1600" b="1" dirty="0">
                <a:solidFill>
                  <a:srgbClr val="2E1A47"/>
                </a:solidFill>
                <a:cs typeface="Arial"/>
                <a:hlinkClick r:id="rId6">
                  <a:extLst>
                    <a:ext uri="{A12FA001-AC4F-418D-AE19-62706E023703}">
                      <ahyp:hlinkClr xmlns:ahyp="http://schemas.microsoft.com/office/drawing/2018/hyperlinkcolor" val="tx"/>
                    </a:ext>
                  </a:extLst>
                </a:hlinkClick>
              </a:rPr>
              <a:t> </a:t>
            </a:r>
            <a:r>
              <a:rPr lang="en-US" sz="1600" spc="70" dirty="0"/>
              <a:t>in</a:t>
            </a:r>
            <a:r>
              <a:rPr lang="en-US" sz="1600" spc="-100" dirty="0"/>
              <a:t> </a:t>
            </a:r>
            <a:r>
              <a:rPr lang="en-US" sz="1600" spc="90" dirty="0"/>
              <a:t>order</a:t>
            </a:r>
            <a:r>
              <a:rPr lang="en-US" sz="1600" spc="-95" dirty="0"/>
              <a:t> </a:t>
            </a:r>
            <a:r>
              <a:rPr lang="en-US" sz="1600" spc="65" dirty="0"/>
              <a:t>to</a:t>
            </a:r>
            <a:r>
              <a:rPr lang="en-US" sz="1600" spc="-100" dirty="0"/>
              <a:t> </a:t>
            </a:r>
            <a:r>
              <a:rPr lang="en-US" sz="1600" spc="75" dirty="0"/>
              <a:t>meet</a:t>
            </a:r>
            <a:r>
              <a:rPr lang="en-US" sz="1600" spc="-95" dirty="0"/>
              <a:t> </a:t>
            </a:r>
            <a:r>
              <a:rPr lang="en-US" sz="1600" spc="50" dirty="0"/>
              <a:t>this</a:t>
            </a:r>
            <a:r>
              <a:rPr lang="en-US" sz="1600" spc="-95" dirty="0"/>
              <a:t> </a:t>
            </a:r>
            <a:r>
              <a:rPr lang="en-US" sz="1600" spc="60" dirty="0"/>
              <a:t>reporting</a:t>
            </a:r>
            <a:r>
              <a:rPr lang="en-US" sz="1600" spc="-100" dirty="0"/>
              <a:t> </a:t>
            </a:r>
            <a:r>
              <a:rPr lang="en-US" sz="1600" spc="65" dirty="0"/>
              <a:t>requirement.</a:t>
            </a:r>
          </a:p>
        </p:txBody>
      </p:sp>
      <p:sp>
        <p:nvSpPr>
          <p:cNvPr id="7" name="TB2 Final Eval">
            <a:extLst>
              <a:ext uri="{FF2B5EF4-FFF2-40B4-BE49-F238E27FC236}">
                <a16:creationId xmlns:a16="http://schemas.microsoft.com/office/drawing/2014/main" id="{9F577BDA-8F37-B558-F221-C42117E81EA4}"/>
              </a:ext>
            </a:extLst>
          </p:cNvPr>
          <p:cNvSpPr txBox="1">
            <a:spLocks noGrp="1" noRot="1" noMove="1" noResize="1" noEditPoints="1" noAdjustHandles="1" noChangeArrowheads="1" noChangeShapeType="1"/>
          </p:cNvSpPr>
          <p:nvPr/>
        </p:nvSpPr>
        <p:spPr>
          <a:xfrm>
            <a:off x="381000" y="1445920"/>
            <a:ext cx="3227908" cy="2938497"/>
          </a:xfrm>
          <a:prstGeom prst="rect">
            <a:avLst/>
          </a:prstGeom>
        </p:spPr>
        <p:txBody>
          <a:bodyPr vert="horz" wrap="square" lIns="0" tIns="12700" rIns="0" bIns="0" rtlCol="0">
            <a:spAutoFit/>
          </a:bodyPr>
          <a:lstStyle/>
          <a:p>
            <a:pPr marL="12700" marR="5080">
              <a:lnSpc>
                <a:spcPct val="116100"/>
              </a:lnSpc>
              <a:spcBef>
                <a:spcPts val="100"/>
              </a:spcBef>
            </a:pPr>
            <a:r>
              <a:rPr sz="1600" spc="20" dirty="0">
                <a:cs typeface="Tahoma"/>
              </a:rPr>
              <a:t>The</a:t>
            </a:r>
            <a:r>
              <a:rPr sz="1600" spc="-75" dirty="0">
                <a:cs typeface="Tahoma"/>
              </a:rPr>
              <a:t> </a:t>
            </a:r>
            <a:r>
              <a:rPr sz="1600" spc="55" dirty="0">
                <a:cs typeface="Tahoma"/>
              </a:rPr>
              <a:t>ﬁnal</a:t>
            </a:r>
            <a:r>
              <a:rPr sz="1600" spc="-75" dirty="0">
                <a:cs typeface="Tahoma"/>
              </a:rPr>
              <a:t> </a:t>
            </a:r>
            <a:r>
              <a:rPr sz="1600" spc="40" dirty="0">
                <a:cs typeface="Tahoma"/>
              </a:rPr>
              <a:t>evaluation</a:t>
            </a:r>
            <a:r>
              <a:rPr sz="1600" spc="-70" dirty="0">
                <a:cs typeface="Tahoma"/>
              </a:rPr>
              <a:t> </a:t>
            </a:r>
            <a:r>
              <a:rPr sz="1600" spc="30" dirty="0">
                <a:cs typeface="Tahoma"/>
              </a:rPr>
              <a:t>will </a:t>
            </a:r>
            <a:r>
              <a:rPr sz="1600" spc="-420" dirty="0">
                <a:cs typeface="Tahoma"/>
              </a:rPr>
              <a:t> </a:t>
            </a:r>
            <a:r>
              <a:rPr sz="1600" spc="60" dirty="0">
                <a:cs typeface="Tahoma"/>
              </a:rPr>
              <a:t>be</a:t>
            </a:r>
            <a:r>
              <a:rPr sz="1600" spc="-80" dirty="0">
                <a:cs typeface="Tahoma"/>
              </a:rPr>
              <a:t> </a:t>
            </a:r>
            <a:r>
              <a:rPr sz="1600" spc="65" dirty="0">
                <a:cs typeface="Tahoma"/>
              </a:rPr>
              <a:t>due</a:t>
            </a:r>
            <a:r>
              <a:rPr sz="1600" spc="-85" dirty="0">
                <a:cs typeface="Tahoma"/>
              </a:rPr>
              <a:t> </a:t>
            </a:r>
            <a:r>
              <a:rPr sz="1600" spc="50" dirty="0">
                <a:cs typeface="Tahoma"/>
              </a:rPr>
              <a:t>in</a:t>
            </a:r>
            <a:r>
              <a:rPr sz="1600" spc="-80" dirty="0">
                <a:cs typeface="Tahoma"/>
              </a:rPr>
              <a:t> </a:t>
            </a:r>
            <a:r>
              <a:rPr sz="1600" spc="45" dirty="0">
                <a:cs typeface="Tahoma"/>
              </a:rPr>
              <a:t>the</a:t>
            </a:r>
            <a:r>
              <a:rPr sz="1600" spc="-75" dirty="0">
                <a:cs typeface="Tahoma"/>
              </a:rPr>
              <a:t> </a:t>
            </a:r>
            <a:r>
              <a:rPr sz="1600" spc="40" dirty="0">
                <a:cs typeface="Tahoma"/>
              </a:rPr>
              <a:t>following</a:t>
            </a:r>
            <a:r>
              <a:rPr sz="1600" spc="-80" dirty="0">
                <a:cs typeface="Tahoma"/>
              </a:rPr>
              <a:t> </a:t>
            </a:r>
            <a:r>
              <a:rPr sz="1600" spc="25" dirty="0">
                <a:cs typeface="Tahoma"/>
              </a:rPr>
              <a:t>situations:</a:t>
            </a:r>
            <a:endParaRPr sz="1600" dirty="0">
              <a:cs typeface="Tahoma"/>
            </a:endParaRPr>
          </a:p>
          <a:p>
            <a:pPr marL="342900" indent="-228600">
              <a:lnSpc>
                <a:spcPct val="100000"/>
              </a:lnSpc>
              <a:spcBef>
                <a:spcPts val="1245"/>
              </a:spcBef>
              <a:buFont typeface="Arial" panose="020B0604020202020204" pitchFamily="34" charset="0"/>
              <a:buChar char="•"/>
              <a:tabLst>
                <a:tab pos="812165" algn="l"/>
                <a:tab pos="812800" algn="l"/>
              </a:tabLst>
            </a:pPr>
            <a:r>
              <a:rPr sz="1600" spc="30" dirty="0">
                <a:cs typeface="Tahoma"/>
              </a:rPr>
              <a:t>At</a:t>
            </a:r>
            <a:r>
              <a:rPr sz="1600" spc="-85" dirty="0">
                <a:cs typeface="Tahoma"/>
              </a:rPr>
              <a:t> </a:t>
            </a:r>
            <a:r>
              <a:rPr sz="1600" spc="45" dirty="0">
                <a:cs typeface="Tahoma"/>
              </a:rPr>
              <a:t>the</a:t>
            </a:r>
            <a:r>
              <a:rPr sz="1600" spc="-75" dirty="0">
                <a:cs typeface="Tahoma"/>
              </a:rPr>
              <a:t> </a:t>
            </a:r>
            <a:r>
              <a:rPr sz="1600" spc="65" dirty="0">
                <a:cs typeface="Tahoma"/>
              </a:rPr>
              <a:t>end</a:t>
            </a:r>
            <a:r>
              <a:rPr sz="1600" spc="-80" dirty="0">
                <a:cs typeface="Tahoma"/>
              </a:rPr>
              <a:t> </a:t>
            </a:r>
            <a:r>
              <a:rPr sz="1600" spc="55" dirty="0">
                <a:cs typeface="Tahoma"/>
              </a:rPr>
              <a:t>of</a:t>
            </a:r>
            <a:r>
              <a:rPr sz="1600" spc="-75" dirty="0">
                <a:cs typeface="Tahoma"/>
              </a:rPr>
              <a:t> </a:t>
            </a:r>
            <a:r>
              <a:rPr sz="1600" spc="55" dirty="0">
                <a:cs typeface="Tahoma"/>
              </a:rPr>
              <a:t>your</a:t>
            </a:r>
            <a:r>
              <a:rPr sz="1600" spc="-85" dirty="0">
                <a:cs typeface="Tahoma"/>
              </a:rPr>
              <a:t> </a:t>
            </a:r>
            <a:r>
              <a:rPr sz="1600" spc="50" dirty="0">
                <a:cs typeface="Tahoma"/>
              </a:rPr>
              <a:t>two</a:t>
            </a:r>
            <a:r>
              <a:rPr sz="1600" spc="-75" dirty="0">
                <a:cs typeface="Tahoma"/>
              </a:rPr>
              <a:t> </a:t>
            </a:r>
            <a:r>
              <a:rPr sz="1600" spc="35" dirty="0">
                <a:cs typeface="Tahoma"/>
              </a:rPr>
              <a:t>years</a:t>
            </a:r>
            <a:r>
              <a:rPr sz="1600" spc="-85" dirty="0">
                <a:cs typeface="Tahoma"/>
              </a:rPr>
              <a:t> </a:t>
            </a:r>
            <a:r>
              <a:rPr sz="1600" spc="55" dirty="0">
                <a:cs typeface="Tahoma"/>
              </a:rPr>
              <a:t>of</a:t>
            </a:r>
            <a:r>
              <a:rPr sz="1600" spc="-75" dirty="0">
                <a:cs typeface="Tahoma"/>
              </a:rPr>
              <a:t> </a:t>
            </a:r>
            <a:r>
              <a:rPr sz="1600" spc="25" dirty="0">
                <a:cs typeface="Tahoma"/>
              </a:rPr>
              <a:t>STEM</a:t>
            </a:r>
            <a:r>
              <a:rPr sz="1600" spc="-85" dirty="0">
                <a:cs typeface="Tahoma"/>
              </a:rPr>
              <a:t> </a:t>
            </a:r>
            <a:r>
              <a:rPr sz="1600" spc="35" dirty="0">
                <a:cs typeface="Tahoma"/>
              </a:rPr>
              <a:t>OPT</a:t>
            </a:r>
            <a:endParaRPr sz="1600" dirty="0">
              <a:cs typeface="Tahoma"/>
            </a:endParaRPr>
          </a:p>
          <a:p>
            <a:pPr marL="342900" indent="-228600">
              <a:lnSpc>
                <a:spcPct val="100000"/>
              </a:lnSpc>
              <a:spcBef>
                <a:spcPts val="870"/>
              </a:spcBef>
              <a:buFont typeface="Arial" panose="020B0604020202020204" pitchFamily="34" charset="0"/>
              <a:buChar char="•"/>
              <a:tabLst>
                <a:tab pos="812165" algn="l"/>
                <a:tab pos="812800" algn="l"/>
              </a:tabLst>
            </a:pPr>
            <a:r>
              <a:rPr sz="1600" spc="55" dirty="0">
                <a:cs typeface="Tahoma"/>
              </a:rPr>
              <a:t>When</a:t>
            </a:r>
            <a:r>
              <a:rPr sz="1600" spc="-85" dirty="0">
                <a:cs typeface="Tahoma"/>
              </a:rPr>
              <a:t> </a:t>
            </a:r>
            <a:r>
              <a:rPr sz="1600" spc="45" dirty="0">
                <a:cs typeface="Tahoma"/>
              </a:rPr>
              <a:t>ending</a:t>
            </a:r>
            <a:r>
              <a:rPr sz="1600" spc="-75" dirty="0">
                <a:cs typeface="Tahoma"/>
              </a:rPr>
              <a:t> </a:t>
            </a:r>
            <a:r>
              <a:rPr sz="1600" spc="60" dirty="0">
                <a:cs typeface="Tahoma"/>
              </a:rPr>
              <a:t>employment</a:t>
            </a:r>
            <a:r>
              <a:rPr sz="1600" spc="-75" dirty="0">
                <a:cs typeface="Tahoma"/>
              </a:rPr>
              <a:t> </a:t>
            </a:r>
            <a:r>
              <a:rPr sz="1600" spc="40" dirty="0">
                <a:cs typeface="Tahoma"/>
              </a:rPr>
              <a:t>with</a:t>
            </a:r>
            <a:r>
              <a:rPr sz="1600" spc="-80" dirty="0">
                <a:cs typeface="Tahoma"/>
              </a:rPr>
              <a:t> </a:t>
            </a:r>
            <a:r>
              <a:rPr sz="1600" spc="55" dirty="0">
                <a:cs typeface="Tahoma"/>
              </a:rPr>
              <a:t>an</a:t>
            </a:r>
            <a:r>
              <a:rPr sz="1600" spc="-80" dirty="0">
                <a:cs typeface="Tahoma"/>
              </a:rPr>
              <a:t> </a:t>
            </a:r>
            <a:r>
              <a:rPr sz="1600" spc="60" dirty="0">
                <a:cs typeface="Tahoma"/>
              </a:rPr>
              <a:t>employer</a:t>
            </a:r>
            <a:r>
              <a:rPr lang="en-US" sz="1600" spc="60" dirty="0">
                <a:cs typeface="Tahoma"/>
              </a:rPr>
              <a:t> (termination or changing employers).</a:t>
            </a:r>
            <a:endParaRPr sz="1600" dirty="0">
              <a:cs typeface="Tahoma"/>
            </a:endParaRPr>
          </a:p>
          <a:p>
            <a:pPr marL="342900" indent="-228600">
              <a:lnSpc>
                <a:spcPct val="100000"/>
              </a:lnSpc>
              <a:spcBef>
                <a:spcPts val="870"/>
              </a:spcBef>
              <a:buFont typeface="Arial" panose="020B0604020202020204" pitchFamily="34" charset="0"/>
              <a:buChar char="•"/>
              <a:tabLst>
                <a:tab pos="812165" algn="l"/>
                <a:tab pos="812800" algn="l"/>
              </a:tabLst>
            </a:pPr>
            <a:r>
              <a:rPr sz="1600" spc="55" dirty="0">
                <a:cs typeface="Tahoma"/>
              </a:rPr>
              <a:t>When</a:t>
            </a:r>
            <a:r>
              <a:rPr sz="1600" spc="-80" dirty="0">
                <a:cs typeface="Tahoma"/>
              </a:rPr>
              <a:t> </a:t>
            </a:r>
            <a:r>
              <a:rPr sz="1600" spc="35" dirty="0">
                <a:cs typeface="Tahoma"/>
              </a:rPr>
              <a:t>changing</a:t>
            </a:r>
            <a:r>
              <a:rPr sz="1600" spc="-80" dirty="0">
                <a:cs typeface="Tahoma"/>
              </a:rPr>
              <a:t> </a:t>
            </a:r>
            <a:r>
              <a:rPr sz="1600" spc="50" dirty="0">
                <a:cs typeface="Tahoma"/>
              </a:rPr>
              <a:t>to</a:t>
            </a:r>
            <a:r>
              <a:rPr sz="1600" spc="-75" dirty="0">
                <a:cs typeface="Tahoma"/>
              </a:rPr>
              <a:t> </a:t>
            </a:r>
            <a:r>
              <a:rPr sz="1600" spc="55" dirty="0">
                <a:cs typeface="Tahoma"/>
              </a:rPr>
              <a:t>another</a:t>
            </a:r>
            <a:r>
              <a:rPr sz="1600" spc="-80" dirty="0">
                <a:cs typeface="Tahoma"/>
              </a:rPr>
              <a:t> </a:t>
            </a:r>
            <a:r>
              <a:rPr sz="1600" spc="35" dirty="0">
                <a:cs typeface="Tahoma"/>
              </a:rPr>
              <a:t>status</a:t>
            </a:r>
            <a:r>
              <a:rPr sz="1600" spc="-75" dirty="0">
                <a:cs typeface="Tahoma"/>
              </a:rPr>
              <a:t> </a:t>
            </a:r>
            <a:r>
              <a:rPr sz="1600" spc="65" dirty="0">
                <a:cs typeface="Tahoma"/>
              </a:rPr>
              <a:t>and</a:t>
            </a:r>
            <a:r>
              <a:rPr sz="1600" spc="-80" dirty="0">
                <a:cs typeface="Tahoma"/>
              </a:rPr>
              <a:t> </a:t>
            </a:r>
            <a:r>
              <a:rPr sz="1600" spc="45" dirty="0">
                <a:cs typeface="Tahoma"/>
              </a:rPr>
              <a:t>ending</a:t>
            </a:r>
            <a:r>
              <a:rPr sz="1600" spc="-75" dirty="0">
                <a:cs typeface="Tahoma"/>
              </a:rPr>
              <a:t> </a:t>
            </a:r>
            <a:r>
              <a:rPr sz="1600" spc="55" dirty="0">
                <a:cs typeface="Tahoma"/>
              </a:rPr>
              <a:t>your</a:t>
            </a:r>
            <a:r>
              <a:rPr sz="1600" spc="-80" dirty="0">
                <a:cs typeface="Tahoma"/>
              </a:rPr>
              <a:t> </a:t>
            </a:r>
            <a:r>
              <a:rPr sz="1600" spc="-15" dirty="0">
                <a:cs typeface="Tahoma"/>
              </a:rPr>
              <a:t>F-1</a:t>
            </a:r>
            <a:r>
              <a:rPr sz="1600" spc="-80" dirty="0">
                <a:cs typeface="Tahoma"/>
              </a:rPr>
              <a:t> </a:t>
            </a:r>
            <a:r>
              <a:rPr sz="1600" spc="25" dirty="0">
                <a:cs typeface="Tahoma"/>
              </a:rPr>
              <a:t>STEM</a:t>
            </a:r>
            <a:r>
              <a:rPr sz="1600" spc="-80" dirty="0">
                <a:cs typeface="Tahoma"/>
              </a:rPr>
              <a:t> </a:t>
            </a:r>
            <a:r>
              <a:rPr sz="1600" spc="35" dirty="0">
                <a:cs typeface="Tahoma"/>
              </a:rPr>
              <a:t>OPT</a:t>
            </a:r>
            <a:r>
              <a:rPr lang="en-US" sz="1600" spc="35" dirty="0">
                <a:cs typeface="Tahoma"/>
              </a:rPr>
              <a:t> (H1-B or other status).</a:t>
            </a:r>
            <a:endParaRPr sz="1600" dirty="0">
              <a:cs typeface="Tahoma"/>
            </a:endParaRPr>
          </a:p>
        </p:txBody>
      </p:sp>
      <p:sp>
        <p:nvSpPr>
          <p:cNvPr id="9" name="Title2 Final">
            <a:extLst>
              <a:ext uri="{FF2B5EF4-FFF2-40B4-BE49-F238E27FC236}">
                <a16:creationId xmlns:a16="http://schemas.microsoft.com/office/drawing/2014/main" id="{D48C0256-AA31-964D-5602-3CF18A6BAD3B}"/>
              </a:ext>
            </a:extLst>
          </p:cNvPr>
          <p:cNvSpPr txBox="1">
            <a:spLocks noGrp="1" noRot="1" noMove="1" noResize="1" noEditPoints="1" noAdjustHandles="1" noChangeArrowheads="1" noChangeShapeType="1"/>
          </p:cNvSpPr>
          <p:nvPr/>
        </p:nvSpPr>
        <p:spPr>
          <a:xfrm>
            <a:off x="381000" y="115967"/>
            <a:ext cx="8149675" cy="1133644"/>
          </a:xfrm>
          <a:prstGeom prst="rect">
            <a:avLst/>
          </a:prstGeom>
        </p:spPr>
        <p:txBody>
          <a:bodyPr spcFirstLastPara="1" vert="horz" wrap="square" lIns="0" tIns="12700" rIns="0" bIns="0" rtlCol="0" anchor="t" anchorCtr="0">
            <a:spAutoFit/>
          </a:bodyPr>
          <a:lstStyle>
            <a:lvl1pPr lvl="0">
              <a:spcBef>
                <a:spcPts val="0"/>
              </a:spcBef>
              <a:spcAft>
                <a:spcPts val="0"/>
              </a:spcAft>
              <a:buSzPts val="3600"/>
              <a:buNone/>
              <a:defRPr sz="1800" b="0" i="0">
                <a:solidFill>
                  <a:schemeClr val="bg1"/>
                </a:solidFill>
                <a:latin typeface="Tahoma"/>
                <a:ea typeface="+mj-ea"/>
                <a:cs typeface="Tahoma"/>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pPr marL="12700">
              <a:spcBef>
                <a:spcPts val="100"/>
              </a:spcBef>
            </a:pPr>
            <a:r>
              <a:rPr lang="en-US" sz="3600" b="1" kern="0" spc="-260" dirty="0">
                <a:solidFill>
                  <a:srgbClr val="F46600"/>
                </a:solidFill>
                <a:latin typeface="Calibri"/>
                <a:cs typeface="Calibri"/>
              </a:rPr>
              <a:t>Maintaining</a:t>
            </a:r>
            <a:r>
              <a:rPr lang="en-US" sz="3600" b="1" kern="0" spc="-65" dirty="0">
                <a:solidFill>
                  <a:srgbClr val="F46600"/>
                </a:solidFill>
                <a:latin typeface="Calibri"/>
                <a:cs typeface="Calibri"/>
              </a:rPr>
              <a:t> </a:t>
            </a:r>
            <a:r>
              <a:rPr lang="en-US" sz="3600" b="1" kern="0" spc="-204" dirty="0">
                <a:solidFill>
                  <a:srgbClr val="F46600"/>
                </a:solidFill>
                <a:latin typeface="Calibri"/>
                <a:cs typeface="Calibri"/>
              </a:rPr>
              <a:t>Status:</a:t>
            </a:r>
            <a:r>
              <a:rPr lang="en-US" sz="3600" b="1" kern="0" spc="-105" dirty="0">
                <a:solidFill>
                  <a:srgbClr val="F46600"/>
                </a:solidFill>
                <a:latin typeface="Calibri"/>
                <a:cs typeface="Calibri"/>
              </a:rPr>
              <a:t> </a:t>
            </a:r>
            <a:r>
              <a:rPr lang="en-US" sz="3600" b="1" kern="0" spc="-250" dirty="0">
                <a:solidFill>
                  <a:srgbClr val="F46600"/>
                </a:solidFill>
                <a:latin typeface="Calibri"/>
                <a:cs typeface="Calibri"/>
              </a:rPr>
              <a:t>OPT</a:t>
            </a:r>
            <a:r>
              <a:rPr lang="en-US" sz="3600" b="1" kern="0" spc="-180" dirty="0">
                <a:solidFill>
                  <a:srgbClr val="F46600"/>
                </a:solidFill>
                <a:latin typeface="Calibri"/>
                <a:cs typeface="Calibri"/>
              </a:rPr>
              <a:t> </a:t>
            </a:r>
            <a:r>
              <a:rPr lang="en-US" sz="3600" b="1" kern="0" spc="-240" dirty="0">
                <a:solidFill>
                  <a:srgbClr val="F46600"/>
                </a:solidFill>
                <a:latin typeface="Calibri"/>
                <a:cs typeface="Calibri"/>
              </a:rPr>
              <a:t>Reporting</a:t>
            </a:r>
            <a:r>
              <a:rPr lang="en-US" sz="3600" b="1" kern="0" spc="-65" dirty="0">
                <a:solidFill>
                  <a:srgbClr val="F46600"/>
                </a:solidFill>
                <a:latin typeface="Calibri"/>
                <a:cs typeface="Calibri"/>
              </a:rPr>
              <a:t> </a:t>
            </a:r>
            <a:r>
              <a:rPr lang="en-US" sz="3600" b="1" kern="0" spc="-285" dirty="0">
                <a:solidFill>
                  <a:srgbClr val="F46600"/>
                </a:solidFill>
                <a:latin typeface="Calibri"/>
                <a:cs typeface="Calibri"/>
              </a:rPr>
              <a:t>Requirements </a:t>
            </a:r>
            <a:r>
              <a:rPr lang="en-US" sz="3600" b="1" kern="0" spc="-275" dirty="0">
                <a:solidFill>
                  <a:srgbClr val="F46600"/>
                </a:solidFill>
                <a:latin typeface="Calibri"/>
                <a:cs typeface="Calibri"/>
              </a:rPr>
              <a:t>Final </a:t>
            </a:r>
            <a:endParaRPr lang="en-US" sz="3600" kern="0" dirty="0">
              <a:latin typeface="Calibri"/>
              <a:cs typeface="Calibri"/>
            </a:endParaRPr>
          </a:p>
        </p:txBody>
      </p:sp>
    </p:spTree>
    <p:extLst>
      <p:ext uri="{BB962C8B-B14F-4D97-AF65-F5344CB8AC3E}">
        <p14:creationId xmlns:p14="http://schemas.microsoft.com/office/powerpoint/2010/main" val="2960499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286471" y="1620582"/>
            <a:ext cx="8472805" cy="2357120"/>
          </a:xfrm>
          <a:prstGeom prst="rect">
            <a:avLst/>
          </a:prstGeom>
        </p:spPr>
        <p:txBody>
          <a:bodyPr vert="horz" wrap="square" lIns="0" tIns="12700" rIns="0" bIns="0" rtlCol="0">
            <a:spAutoFit/>
          </a:bodyPr>
          <a:lstStyle/>
          <a:p>
            <a:pPr marL="469900" marR="139065" indent="-457200">
              <a:lnSpc>
                <a:spcPct val="124500"/>
              </a:lnSpc>
              <a:spcBef>
                <a:spcPts val="100"/>
              </a:spcBef>
              <a:buSzPct val="128571"/>
              <a:buFont typeface="MS PGothic"/>
              <a:buChar char="➢"/>
              <a:tabLst>
                <a:tab pos="469265" algn="l"/>
                <a:tab pos="469900" algn="l"/>
              </a:tabLst>
            </a:pPr>
            <a:r>
              <a:rPr sz="1400" spc="25" dirty="0">
                <a:latin typeface="Tahoma"/>
                <a:cs typeface="Tahoma"/>
              </a:rPr>
              <a:t>STEM</a:t>
            </a:r>
            <a:r>
              <a:rPr sz="1400" spc="-70" dirty="0">
                <a:latin typeface="Tahoma"/>
                <a:cs typeface="Tahoma"/>
              </a:rPr>
              <a:t> </a:t>
            </a:r>
            <a:r>
              <a:rPr sz="1400" spc="35" dirty="0">
                <a:latin typeface="Tahoma"/>
                <a:cs typeface="Tahoma"/>
              </a:rPr>
              <a:t>OPT</a:t>
            </a:r>
            <a:r>
              <a:rPr sz="1400" spc="-70" dirty="0">
                <a:latin typeface="Tahoma"/>
                <a:cs typeface="Tahoma"/>
              </a:rPr>
              <a:t> </a:t>
            </a:r>
            <a:r>
              <a:rPr sz="1400" spc="45" dirty="0">
                <a:latin typeface="Tahoma"/>
                <a:cs typeface="Tahoma"/>
              </a:rPr>
              <a:t>students</a:t>
            </a:r>
            <a:r>
              <a:rPr sz="1400" spc="-65" dirty="0">
                <a:latin typeface="Tahoma"/>
                <a:cs typeface="Tahoma"/>
              </a:rPr>
              <a:t> </a:t>
            </a:r>
            <a:r>
              <a:rPr sz="1400" spc="45" dirty="0">
                <a:latin typeface="Tahoma"/>
                <a:cs typeface="Tahoma"/>
              </a:rPr>
              <a:t>are</a:t>
            </a:r>
            <a:r>
              <a:rPr sz="1400" spc="-70" dirty="0">
                <a:latin typeface="Tahoma"/>
                <a:cs typeface="Tahoma"/>
              </a:rPr>
              <a:t> </a:t>
            </a:r>
            <a:r>
              <a:rPr sz="1400" spc="55" dirty="0">
                <a:latin typeface="Tahoma"/>
                <a:cs typeface="Tahoma"/>
              </a:rPr>
              <a:t>required</a:t>
            </a:r>
            <a:r>
              <a:rPr sz="1400" spc="-70" dirty="0">
                <a:latin typeface="Tahoma"/>
                <a:cs typeface="Tahoma"/>
              </a:rPr>
              <a:t> </a:t>
            </a:r>
            <a:r>
              <a:rPr sz="1400" spc="50" dirty="0">
                <a:latin typeface="Tahoma"/>
                <a:cs typeface="Tahoma"/>
              </a:rPr>
              <a:t>to</a:t>
            </a:r>
            <a:r>
              <a:rPr sz="1400" spc="-65" dirty="0">
                <a:latin typeface="Tahoma"/>
                <a:cs typeface="Tahoma"/>
              </a:rPr>
              <a:t> </a:t>
            </a:r>
            <a:r>
              <a:rPr sz="1400" spc="55" dirty="0">
                <a:latin typeface="Tahoma"/>
                <a:cs typeface="Tahoma"/>
              </a:rPr>
              <a:t>report</a:t>
            </a:r>
            <a:r>
              <a:rPr sz="1400" spc="-70" dirty="0">
                <a:latin typeface="Tahoma"/>
                <a:cs typeface="Tahoma"/>
              </a:rPr>
              <a:t> </a:t>
            </a:r>
            <a:r>
              <a:rPr sz="1400" spc="45" dirty="0">
                <a:latin typeface="Tahoma"/>
                <a:cs typeface="Tahoma"/>
              </a:rPr>
              <a:t>the</a:t>
            </a:r>
            <a:r>
              <a:rPr sz="1400" spc="-65" dirty="0">
                <a:latin typeface="Tahoma"/>
                <a:cs typeface="Tahoma"/>
              </a:rPr>
              <a:t> </a:t>
            </a:r>
            <a:r>
              <a:rPr sz="1400" spc="50" dirty="0">
                <a:latin typeface="Tahoma"/>
                <a:cs typeface="Tahoma"/>
              </a:rPr>
              <a:t>termination</a:t>
            </a:r>
            <a:r>
              <a:rPr sz="1400" spc="-65" dirty="0">
                <a:latin typeface="Tahoma"/>
                <a:cs typeface="Tahoma"/>
              </a:rPr>
              <a:t> </a:t>
            </a:r>
            <a:r>
              <a:rPr sz="1400" spc="55" dirty="0">
                <a:latin typeface="Tahoma"/>
                <a:cs typeface="Tahoma"/>
              </a:rPr>
              <a:t>of</a:t>
            </a:r>
            <a:r>
              <a:rPr sz="1400" spc="-65" dirty="0">
                <a:latin typeface="Tahoma"/>
                <a:cs typeface="Tahoma"/>
              </a:rPr>
              <a:t> </a:t>
            </a:r>
            <a:r>
              <a:rPr sz="1400" spc="45" dirty="0">
                <a:latin typeface="Tahoma"/>
                <a:cs typeface="Tahoma"/>
              </a:rPr>
              <a:t>their</a:t>
            </a:r>
            <a:r>
              <a:rPr sz="1400" spc="-65" dirty="0">
                <a:latin typeface="Tahoma"/>
                <a:cs typeface="Tahoma"/>
              </a:rPr>
              <a:t> </a:t>
            </a:r>
            <a:r>
              <a:rPr sz="1400" spc="35" dirty="0">
                <a:latin typeface="Tahoma"/>
                <a:cs typeface="Tahoma"/>
              </a:rPr>
              <a:t>practical</a:t>
            </a:r>
            <a:r>
              <a:rPr sz="1400" spc="-70" dirty="0">
                <a:latin typeface="Tahoma"/>
                <a:cs typeface="Tahoma"/>
              </a:rPr>
              <a:t> </a:t>
            </a:r>
            <a:r>
              <a:rPr sz="1400" spc="40" dirty="0">
                <a:latin typeface="Tahoma"/>
                <a:cs typeface="Tahoma"/>
              </a:rPr>
              <a:t>training</a:t>
            </a:r>
            <a:r>
              <a:rPr sz="1400" spc="-65" dirty="0">
                <a:latin typeface="Tahoma"/>
                <a:cs typeface="Tahoma"/>
              </a:rPr>
              <a:t> </a:t>
            </a:r>
            <a:r>
              <a:rPr sz="1400" spc="45" dirty="0">
                <a:latin typeface="Tahoma"/>
                <a:cs typeface="Tahoma"/>
              </a:rPr>
              <a:t>experience </a:t>
            </a:r>
            <a:r>
              <a:rPr sz="1400" spc="-420" dirty="0">
                <a:latin typeface="Tahoma"/>
                <a:cs typeface="Tahoma"/>
              </a:rPr>
              <a:t> </a:t>
            </a:r>
            <a:r>
              <a:rPr sz="1400" spc="45" dirty="0">
                <a:latin typeface="Tahoma"/>
                <a:cs typeface="Tahoma"/>
              </a:rPr>
              <a:t>within</a:t>
            </a:r>
            <a:r>
              <a:rPr sz="1400" spc="-80" dirty="0">
                <a:latin typeface="Tahoma"/>
                <a:cs typeface="Tahoma"/>
              </a:rPr>
              <a:t> </a:t>
            </a:r>
            <a:r>
              <a:rPr sz="1400" spc="30" dirty="0">
                <a:latin typeface="Tahoma"/>
                <a:cs typeface="Tahoma"/>
              </a:rPr>
              <a:t>10</a:t>
            </a:r>
            <a:r>
              <a:rPr sz="1400" spc="-75" dirty="0">
                <a:latin typeface="Tahoma"/>
                <a:cs typeface="Tahoma"/>
              </a:rPr>
              <a:t> </a:t>
            </a:r>
            <a:r>
              <a:rPr sz="1400" spc="40" dirty="0">
                <a:latin typeface="Tahoma"/>
                <a:cs typeface="Tahoma"/>
              </a:rPr>
              <a:t>days</a:t>
            </a:r>
            <a:r>
              <a:rPr sz="1400" spc="-80" dirty="0">
                <a:latin typeface="Tahoma"/>
                <a:cs typeface="Tahoma"/>
              </a:rPr>
              <a:t> </a:t>
            </a:r>
            <a:r>
              <a:rPr sz="1400" spc="55" dirty="0">
                <a:latin typeface="Tahoma"/>
                <a:cs typeface="Tahoma"/>
              </a:rPr>
              <a:t>of</a:t>
            </a:r>
            <a:r>
              <a:rPr sz="1400" spc="-70" dirty="0">
                <a:latin typeface="Tahoma"/>
                <a:cs typeface="Tahoma"/>
              </a:rPr>
              <a:t> </a:t>
            </a:r>
            <a:r>
              <a:rPr sz="1400" spc="45" dirty="0">
                <a:latin typeface="Tahoma"/>
                <a:cs typeface="Tahoma"/>
              </a:rPr>
              <a:t>the</a:t>
            </a:r>
            <a:r>
              <a:rPr sz="1400" spc="-70" dirty="0">
                <a:latin typeface="Tahoma"/>
                <a:cs typeface="Tahoma"/>
              </a:rPr>
              <a:t> </a:t>
            </a:r>
            <a:r>
              <a:rPr sz="1400" spc="35" dirty="0">
                <a:latin typeface="Tahoma"/>
                <a:cs typeface="Tahoma"/>
              </a:rPr>
              <a:t>event</a:t>
            </a:r>
            <a:r>
              <a:rPr sz="1400" spc="-75" dirty="0">
                <a:latin typeface="Tahoma"/>
                <a:cs typeface="Tahoma"/>
              </a:rPr>
              <a:t> </a:t>
            </a:r>
            <a:r>
              <a:rPr sz="1400" spc="40" dirty="0">
                <a:latin typeface="Tahoma"/>
                <a:cs typeface="Tahoma"/>
              </a:rPr>
              <a:t>regardless</a:t>
            </a:r>
            <a:r>
              <a:rPr sz="1400" spc="-75" dirty="0">
                <a:latin typeface="Tahoma"/>
                <a:cs typeface="Tahoma"/>
              </a:rPr>
              <a:t> </a:t>
            </a:r>
            <a:r>
              <a:rPr sz="1400" spc="55" dirty="0">
                <a:latin typeface="Tahoma"/>
                <a:cs typeface="Tahoma"/>
              </a:rPr>
              <a:t>of</a:t>
            </a:r>
            <a:r>
              <a:rPr sz="1400" spc="-75" dirty="0">
                <a:latin typeface="Tahoma"/>
                <a:cs typeface="Tahoma"/>
              </a:rPr>
              <a:t> </a:t>
            </a:r>
            <a:r>
              <a:rPr sz="1400" spc="50" dirty="0">
                <a:latin typeface="Tahoma"/>
                <a:cs typeface="Tahoma"/>
              </a:rPr>
              <a:t>whether</a:t>
            </a:r>
            <a:r>
              <a:rPr sz="1400" spc="-75" dirty="0">
                <a:latin typeface="Tahoma"/>
                <a:cs typeface="Tahoma"/>
              </a:rPr>
              <a:t> </a:t>
            </a:r>
            <a:r>
              <a:rPr sz="1400" spc="75" dirty="0">
                <a:latin typeface="Tahoma"/>
                <a:cs typeface="Tahoma"/>
              </a:rPr>
              <a:t>or</a:t>
            </a:r>
            <a:r>
              <a:rPr sz="1400" spc="-70" dirty="0">
                <a:latin typeface="Tahoma"/>
                <a:cs typeface="Tahoma"/>
              </a:rPr>
              <a:t> </a:t>
            </a:r>
            <a:r>
              <a:rPr sz="1400" spc="60" dirty="0">
                <a:latin typeface="Tahoma"/>
                <a:cs typeface="Tahoma"/>
              </a:rPr>
              <a:t>not</a:t>
            </a:r>
            <a:r>
              <a:rPr sz="1400" spc="-80" dirty="0">
                <a:latin typeface="Tahoma"/>
                <a:cs typeface="Tahoma"/>
              </a:rPr>
              <a:t> </a:t>
            </a:r>
            <a:r>
              <a:rPr sz="1400" spc="55" dirty="0">
                <a:latin typeface="Tahoma"/>
                <a:cs typeface="Tahoma"/>
              </a:rPr>
              <a:t>new</a:t>
            </a:r>
            <a:r>
              <a:rPr sz="1400" spc="-75" dirty="0">
                <a:latin typeface="Tahoma"/>
                <a:cs typeface="Tahoma"/>
              </a:rPr>
              <a:t> </a:t>
            </a:r>
            <a:r>
              <a:rPr sz="1400" spc="60" dirty="0">
                <a:latin typeface="Tahoma"/>
                <a:cs typeface="Tahoma"/>
              </a:rPr>
              <a:t>employment</a:t>
            </a:r>
            <a:r>
              <a:rPr sz="1400" spc="-75" dirty="0">
                <a:latin typeface="Tahoma"/>
                <a:cs typeface="Tahoma"/>
              </a:rPr>
              <a:t> </a:t>
            </a:r>
            <a:r>
              <a:rPr sz="1400" spc="50" dirty="0">
                <a:latin typeface="Tahoma"/>
                <a:cs typeface="Tahoma"/>
              </a:rPr>
              <a:t>has</a:t>
            </a:r>
            <a:r>
              <a:rPr sz="1400" spc="-75" dirty="0">
                <a:latin typeface="Tahoma"/>
                <a:cs typeface="Tahoma"/>
              </a:rPr>
              <a:t> </a:t>
            </a:r>
            <a:r>
              <a:rPr sz="1400" spc="60" dirty="0">
                <a:latin typeface="Tahoma"/>
                <a:cs typeface="Tahoma"/>
              </a:rPr>
              <a:t>been</a:t>
            </a:r>
            <a:r>
              <a:rPr sz="1400" spc="-75" dirty="0">
                <a:latin typeface="Tahoma"/>
                <a:cs typeface="Tahoma"/>
              </a:rPr>
              <a:t> </a:t>
            </a:r>
            <a:r>
              <a:rPr sz="1400" spc="45" dirty="0">
                <a:latin typeface="Tahoma"/>
                <a:cs typeface="Tahoma"/>
              </a:rPr>
              <a:t>obtained.</a:t>
            </a:r>
            <a:endParaRPr sz="1400" dirty="0">
              <a:latin typeface="Tahoma"/>
              <a:cs typeface="Tahoma"/>
            </a:endParaRPr>
          </a:p>
          <a:p>
            <a:pPr>
              <a:lnSpc>
                <a:spcPct val="100000"/>
              </a:lnSpc>
              <a:spcBef>
                <a:spcPts val="10"/>
              </a:spcBef>
              <a:buFont typeface="MS PGothic"/>
              <a:buChar char="➢"/>
            </a:pPr>
            <a:endParaRPr sz="1900" dirty="0">
              <a:latin typeface="Tahoma"/>
              <a:cs typeface="Tahoma"/>
            </a:endParaRPr>
          </a:p>
          <a:p>
            <a:pPr marL="469900" marR="5080" indent="-457200">
              <a:lnSpc>
                <a:spcPct val="117800"/>
              </a:lnSpc>
              <a:buSzPct val="128571"/>
              <a:buFont typeface="MS PGothic"/>
              <a:buChar char="➢"/>
              <a:tabLst>
                <a:tab pos="469265" algn="l"/>
                <a:tab pos="469900" algn="l"/>
              </a:tabLst>
            </a:pPr>
            <a:r>
              <a:rPr sz="1400" spc="40" dirty="0">
                <a:latin typeface="Tahoma"/>
                <a:cs typeface="Tahoma"/>
              </a:rPr>
              <a:t>Federal regulations </a:t>
            </a:r>
            <a:r>
              <a:rPr sz="1400" spc="45" dirty="0">
                <a:latin typeface="Tahoma"/>
                <a:cs typeface="Tahoma"/>
              </a:rPr>
              <a:t>limit </a:t>
            </a:r>
            <a:r>
              <a:rPr sz="1400" spc="60" dirty="0">
                <a:latin typeface="Tahoma"/>
                <a:cs typeface="Tahoma"/>
              </a:rPr>
              <a:t>unemployment </a:t>
            </a:r>
            <a:r>
              <a:rPr sz="1400" spc="45" dirty="0">
                <a:latin typeface="Tahoma"/>
                <a:cs typeface="Tahoma"/>
              </a:rPr>
              <a:t>while </a:t>
            </a:r>
            <a:r>
              <a:rPr sz="1400" spc="80" dirty="0">
                <a:latin typeface="Tahoma"/>
                <a:cs typeface="Tahoma"/>
              </a:rPr>
              <a:t>on </a:t>
            </a:r>
            <a:r>
              <a:rPr sz="1400" spc="55" dirty="0">
                <a:latin typeface="Tahoma"/>
                <a:cs typeface="Tahoma"/>
              </a:rPr>
              <a:t>Optional </a:t>
            </a:r>
            <a:r>
              <a:rPr sz="1400" spc="35" dirty="0">
                <a:latin typeface="Tahoma"/>
                <a:cs typeface="Tahoma"/>
              </a:rPr>
              <a:t>Practical </a:t>
            </a:r>
            <a:r>
              <a:rPr sz="1400" spc="20" dirty="0">
                <a:latin typeface="Tahoma"/>
                <a:cs typeface="Tahoma"/>
              </a:rPr>
              <a:t>Training. </a:t>
            </a:r>
            <a:r>
              <a:rPr sz="1400" spc="40" dirty="0">
                <a:latin typeface="Tahoma"/>
                <a:cs typeface="Tahoma"/>
              </a:rPr>
              <a:t>Students </a:t>
            </a:r>
            <a:r>
              <a:rPr sz="1400" spc="65" dirty="0">
                <a:latin typeface="Tahoma"/>
                <a:cs typeface="Tahoma"/>
              </a:rPr>
              <a:t>who </a:t>
            </a:r>
            <a:r>
              <a:rPr sz="1400" spc="45" dirty="0">
                <a:latin typeface="Tahoma"/>
                <a:cs typeface="Tahoma"/>
              </a:rPr>
              <a:t>are </a:t>
            </a:r>
            <a:r>
              <a:rPr sz="1400" spc="-425" dirty="0">
                <a:latin typeface="Tahoma"/>
                <a:cs typeface="Tahoma"/>
              </a:rPr>
              <a:t> </a:t>
            </a:r>
            <a:r>
              <a:rPr sz="1400" spc="40" dirty="0">
                <a:latin typeface="Tahoma"/>
                <a:cs typeface="Tahoma"/>
              </a:rPr>
              <a:t>granted a </a:t>
            </a:r>
            <a:r>
              <a:rPr sz="1400" spc="45" dirty="0">
                <a:latin typeface="Tahoma"/>
                <a:cs typeface="Tahoma"/>
              </a:rPr>
              <a:t>24-month </a:t>
            </a:r>
            <a:r>
              <a:rPr sz="1400" spc="25" dirty="0">
                <a:latin typeface="Tahoma"/>
                <a:cs typeface="Tahoma"/>
              </a:rPr>
              <a:t>STEM </a:t>
            </a:r>
            <a:r>
              <a:rPr sz="1400" spc="35" dirty="0">
                <a:latin typeface="Tahoma"/>
                <a:cs typeface="Tahoma"/>
              </a:rPr>
              <a:t>OPT </a:t>
            </a:r>
            <a:r>
              <a:rPr sz="1400" spc="45" dirty="0">
                <a:latin typeface="Tahoma"/>
                <a:cs typeface="Tahoma"/>
              </a:rPr>
              <a:t>extension are </a:t>
            </a:r>
            <a:r>
              <a:rPr sz="1400" spc="50" dirty="0">
                <a:latin typeface="Tahoma"/>
                <a:cs typeface="Tahoma"/>
              </a:rPr>
              <a:t>allowed </a:t>
            </a:r>
            <a:r>
              <a:rPr sz="1400" spc="55" dirty="0">
                <a:latin typeface="Tahoma"/>
                <a:cs typeface="Tahoma"/>
              </a:rPr>
              <a:t>an </a:t>
            </a:r>
            <a:r>
              <a:rPr sz="1400" spc="50" dirty="0">
                <a:latin typeface="Tahoma"/>
                <a:cs typeface="Tahoma"/>
              </a:rPr>
              <a:t>additional </a:t>
            </a:r>
            <a:r>
              <a:rPr sz="1400" spc="30" dirty="0">
                <a:latin typeface="Tahoma"/>
                <a:cs typeface="Tahoma"/>
              </a:rPr>
              <a:t>60 </a:t>
            </a:r>
            <a:r>
              <a:rPr sz="1400" spc="40" dirty="0">
                <a:latin typeface="Tahoma"/>
                <a:cs typeface="Tahoma"/>
              </a:rPr>
              <a:t>days </a:t>
            </a:r>
            <a:r>
              <a:rPr sz="1400" spc="55" dirty="0">
                <a:latin typeface="Tahoma"/>
                <a:cs typeface="Tahoma"/>
              </a:rPr>
              <a:t>of </a:t>
            </a:r>
            <a:r>
              <a:rPr sz="1400" spc="60" dirty="0">
                <a:latin typeface="Tahoma"/>
                <a:cs typeface="Tahoma"/>
              </a:rPr>
              <a:t>unemployment </a:t>
            </a:r>
            <a:r>
              <a:rPr sz="1400" spc="65" dirty="0">
                <a:latin typeface="Tahoma"/>
                <a:cs typeface="Tahoma"/>
              </a:rPr>
              <a:t> </a:t>
            </a:r>
            <a:r>
              <a:rPr sz="1400" spc="60" dirty="0">
                <a:latin typeface="Tahoma"/>
                <a:cs typeface="Tahoma"/>
              </a:rPr>
              <a:t>beyond</a:t>
            </a:r>
            <a:r>
              <a:rPr sz="1400" spc="-75" dirty="0">
                <a:latin typeface="Tahoma"/>
                <a:cs typeface="Tahoma"/>
              </a:rPr>
              <a:t> </a:t>
            </a:r>
            <a:r>
              <a:rPr sz="1400" spc="45" dirty="0">
                <a:latin typeface="Tahoma"/>
                <a:cs typeface="Tahoma"/>
              </a:rPr>
              <a:t>the</a:t>
            </a:r>
            <a:r>
              <a:rPr sz="1400" spc="-65" dirty="0">
                <a:latin typeface="Tahoma"/>
                <a:cs typeface="Tahoma"/>
              </a:rPr>
              <a:t> </a:t>
            </a:r>
            <a:r>
              <a:rPr sz="1400" spc="35" dirty="0">
                <a:latin typeface="Tahoma"/>
                <a:cs typeface="Tahoma"/>
              </a:rPr>
              <a:t>initial</a:t>
            </a:r>
            <a:r>
              <a:rPr sz="1400" spc="-70" dirty="0">
                <a:latin typeface="Tahoma"/>
                <a:cs typeface="Tahoma"/>
              </a:rPr>
              <a:t> </a:t>
            </a:r>
            <a:r>
              <a:rPr sz="1400" spc="45" dirty="0">
                <a:latin typeface="Tahoma"/>
                <a:cs typeface="Tahoma"/>
              </a:rPr>
              <a:t>post-completion</a:t>
            </a:r>
            <a:r>
              <a:rPr sz="1400" spc="-70" dirty="0">
                <a:latin typeface="Tahoma"/>
                <a:cs typeface="Tahoma"/>
              </a:rPr>
              <a:t> </a:t>
            </a:r>
            <a:r>
              <a:rPr sz="1400" spc="35" dirty="0">
                <a:latin typeface="Tahoma"/>
                <a:cs typeface="Tahoma"/>
              </a:rPr>
              <a:t>OPT</a:t>
            </a:r>
            <a:r>
              <a:rPr sz="1400" spc="-70" dirty="0">
                <a:latin typeface="Tahoma"/>
                <a:cs typeface="Tahoma"/>
              </a:rPr>
              <a:t> </a:t>
            </a:r>
            <a:r>
              <a:rPr sz="1400" spc="45" dirty="0">
                <a:latin typeface="Tahoma"/>
                <a:cs typeface="Tahoma"/>
              </a:rPr>
              <a:t>limit</a:t>
            </a:r>
            <a:r>
              <a:rPr sz="1400" spc="-70" dirty="0">
                <a:latin typeface="Tahoma"/>
                <a:cs typeface="Tahoma"/>
              </a:rPr>
              <a:t> </a:t>
            </a:r>
            <a:r>
              <a:rPr sz="1400" spc="55" dirty="0">
                <a:latin typeface="Tahoma"/>
                <a:cs typeface="Tahoma"/>
              </a:rPr>
              <a:t>of</a:t>
            </a:r>
            <a:r>
              <a:rPr sz="1400" spc="-65" dirty="0">
                <a:latin typeface="Tahoma"/>
                <a:cs typeface="Tahoma"/>
              </a:rPr>
              <a:t> </a:t>
            </a:r>
            <a:r>
              <a:rPr sz="1400" spc="30" dirty="0">
                <a:latin typeface="Tahoma"/>
                <a:cs typeface="Tahoma"/>
              </a:rPr>
              <a:t>90</a:t>
            </a:r>
            <a:r>
              <a:rPr sz="1400" spc="-70" dirty="0">
                <a:latin typeface="Tahoma"/>
                <a:cs typeface="Tahoma"/>
              </a:rPr>
              <a:t> </a:t>
            </a:r>
            <a:r>
              <a:rPr sz="1400" spc="20" dirty="0">
                <a:latin typeface="Tahoma"/>
                <a:cs typeface="Tahoma"/>
              </a:rPr>
              <a:t>days.</a:t>
            </a:r>
            <a:r>
              <a:rPr sz="1400" spc="-70" dirty="0">
                <a:latin typeface="Tahoma"/>
                <a:cs typeface="Tahoma"/>
              </a:rPr>
              <a:t> </a:t>
            </a:r>
            <a:r>
              <a:rPr sz="1400" spc="20" dirty="0">
                <a:latin typeface="Tahoma"/>
                <a:cs typeface="Tahoma"/>
              </a:rPr>
              <a:t>This</a:t>
            </a:r>
            <a:r>
              <a:rPr sz="1400" spc="-70" dirty="0">
                <a:latin typeface="Tahoma"/>
                <a:cs typeface="Tahoma"/>
              </a:rPr>
              <a:t> </a:t>
            </a:r>
            <a:r>
              <a:rPr sz="1400" spc="60" dirty="0">
                <a:latin typeface="Tahoma"/>
                <a:cs typeface="Tahoma"/>
              </a:rPr>
              <a:t>means</a:t>
            </a:r>
            <a:r>
              <a:rPr sz="1400" spc="-70" dirty="0">
                <a:latin typeface="Tahoma"/>
                <a:cs typeface="Tahoma"/>
              </a:rPr>
              <a:t> </a:t>
            </a:r>
            <a:r>
              <a:rPr sz="1400" spc="35" dirty="0">
                <a:latin typeface="Tahoma"/>
                <a:cs typeface="Tahoma"/>
              </a:rPr>
              <a:t>that</a:t>
            </a:r>
            <a:r>
              <a:rPr sz="1400" spc="-65" dirty="0">
                <a:latin typeface="Tahoma"/>
                <a:cs typeface="Tahoma"/>
              </a:rPr>
              <a:t> </a:t>
            </a:r>
            <a:r>
              <a:rPr sz="1400" spc="45" dirty="0">
                <a:latin typeface="Tahoma"/>
                <a:cs typeface="Tahoma"/>
              </a:rPr>
              <a:t>students</a:t>
            </a:r>
            <a:r>
              <a:rPr sz="1400" spc="-65" dirty="0">
                <a:latin typeface="Tahoma"/>
                <a:cs typeface="Tahoma"/>
              </a:rPr>
              <a:t> </a:t>
            </a:r>
            <a:r>
              <a:rPr sz="1400" spc="65" dirty="0">
                <a:latin typeface="Tahoma"/>
                <a:cs typeface="Tahoma"/>
              </a:rPr>
              <a:t>who</a:t>
            </a:r>
            <a:r>
              <a:rPr sz="1400" spc="-70" dirty="0">
                <a:latin typeface="Tahoma"/>
                <a:cs typeface="Tahoma"/>
              </a:rPr>
              <a:t> </a:t>
            </a:r>
            <a:r>
              <a:rPr sz="1400" spc="30" dirty="0">
                <a:latin typeface="Tahoma"/>
                <a:cs typeface="Tahoma"/>
              </a:rPr>
              <a:t>receive</a:t>
            </a:r>
            <a:r>
              <a:rPr sz="1400" spc="-70" dirty="0">
                <a:latin typeface="Tahoma"/>
                <a:cs typeface="Tahoma"/>
              </a:rPr>
              <a:t> </a:t>
            </a:r>
            <a:r>
              <a:rPr sz="1400" spc="55" dirty="0">
                <a:latin typeface="Tahoma"/>
                <a:cs typeface="Tahoma"/>
              </a:rPr>
              <a:t>an </a:t>
            </a:r>
            <a:r>
              <a:rPr sz="1400" spc="-420" dirty="0">
                <a:latin typeface="Tahoma"/>
                <a:cs typeface="Tahoma"/>
              </a:rPr>
              <a:t> </a:t>
            </a:r>
            <a:r>
              <a:rPr sz="1400" spc="55" dirty="0">
                <a:latin typeface="Tahoma"/>
                <a:cs typeface="Tahoma"/>
              </a:rPr>
              <a:t>approved </a:t>
            </a:r>
            <a:r>
              <a:rPr sz="1400" spc="45" dirty="0">
                <a:latin typeface="Tahoma"/>
                <a:cs typeface="Tahoma"/>
              </a:rPr>
              <a:t>24-month </a:t>
            </a:r>
            <a:r>
              <a:rPr sz="1400" spc="25" dirty="0">
                <a:latin typeface="Tahoma"/>
                <a:cs typeface="Tahoma"/>
              </a:rPr>
              <a:t>STEM </a:t>
            </a:r>
            <a:r>
              <a:rPr sz="1400" spc="35" dirty="0">
                <a:latin typeface="Tahoma"/>
                <a:cs typeface="Tahoma"/>
              </a:rPr>
              <a:t>OPT </a:t>
            </a:r>
            <a:r>
              <a:rPr sz="1400" spc="45" dirty="0">
                <a:latin typeface="Tahoma"/>
                <a:cs typeface="Tahoma"/>
              </a:rPr>
              <a:t>extension </a:t>
            </a:r>
            <a:r>
              <a:rPr sz="1400" spc="30" dirty="0">
                <a:latin typeface="Tahoma"/>
                <a:cs typeface="Tahoma"/>
              </a:rPr>
              <a:t>will receive </a:t>
            </a:r>
            <a:r>
              <a:rPr sz="1400" spc="40" dirty="0">
                <a:latin typeface="Tahoma"/>
                <a:cs typeface="Tahoma"/>
              </a:rPr>
              <a:t>a </a:t>
            </a:r>
            <a:r>
              <a:rPr sz="1400" spc="35" dirty="0">
                <a:latin typeface="Tahoma"/>
                <a:cs typeface="Tahoma"/>
              </a:rPr>
              <a:t>total </a:t>
            </a:r>
            <a:r>
              <a:rPr sz="1400" spc="55" dirty="0">
                <a:latin typeface="Tahoma"/>
                <a:cs typeface="Tahoma"/>
              </a:rPr>
              <a:t>of </a:t>
            </a:r>
            <a:r>
              <a:rPr sz="1400" spc="30" dirty="0">
                <a:latin typeface="Tahoma"/>
                <a:cs typeface="Tahoma"/>
              </a:rPr>
              <a:t>150 </a:t>
            </a:r>
            <a:r>
              <a:rPr sz="1400" spc="40" dirty="0">
                <a:latin typeface="Tahoma"/>
                <a:cs typeface="Tahoma"/>
              </a:rPr>
              <a:t>days </a:t>
            </a:r>
            <a:r>
              <a:rPr sz="1400" spc="55" dirty="0">
                <a:latin typeface="Tahoma"/>
                <a:cs typeface="Tahoma"/>
              </a:rPr>
              <a:t>of </a:t>
            </a:r>
            <a:r>
              <a:rPr sz="1400" spc="45" dirty="0">
                <a:latin typeface="Tahoma"/>
                <a:cs typeface="Tahoma"/>
              </a:rPr>
              <a:t>allowable </a:t>
            </a:r>
            <a:r>
              <a:rPr sz="1400" spc="50" dirty="0">
                <a:latin typeface="Tahoma"/>
                <a:cs typeface="Tahoma"/>
              </a:rPr>
              <a:t> unemployment, </a:t>
            </a:r>
            <a:r>
              <a:rPr sz="1400" spc="30" dirty="0">
                <a:latin typeface="Tahoma"/>
                <a:cs typeface="Tahoma"/>
              </a:rPr>
              <a:t>90 </a:t>
            </a:r>
            <a:r>
              <a:rPr sz="1400" spc="40" dirty="0">
                <a:latin typeface="Tahoma"/>
                <a:cs typeface="Tahoma"/>
              </a:rPr>
              <a:t>days </a:t>
            </a:r>
            <a:r>
              <a:rPr sz="1400" spc="50" dirty="0">
                <a:latin typeface="Tahoma"/>
                <a:cs typeface="Tahoma"/>
              </a:rPr>
              <a:t>during </a:t>
            </a:r>
            <a:r>
              <a:rPr sz="1400" spc="45" dirty="0">
                <a:latin typeface="Tahoma"/>
                <a:cs typeface="Tahoma"/>
              </a:rPr>
              <a:t>the </a:t>
            </a:r>
            <a:r>
              <a:rPr sz="1400" spc="35" dirty="0">
                <a:latin typeface="Tahoma"/>
                <a:cs typeface="Tahoma"/>
              </a:rPr>
              <a:t>initial </a:t>
            </a:r>
            <a:r>
              <a:rPr sz="1400" spc="60" dirty="0">
                <a:latin typeface="Tahoma"/>
                <a:cs typeface="Tahoma"/>
              </a:rPr>
              <a:t>period </a:t>
            </a:r>
            <a:r>
              <a:rPr sz="1400" spc="55" dirty="0">
                <a:latin typeface="Tahoma"/>
                <a:cs typeface="Tahoma"/>
              </a:rPr>
              <a:t>of </a:t>
            </a:r>
            <a:r>
              <a:rPr sz="1400" spc="45" dirty="0">
                <a:latin typeface="Tahoma"/>
                <a:cs typeface="Tahoma"/>
              </a:rPr>
              <a:t>post-completion </a:t>
            </a:r>
            <a:r>
              <a:rPr sz="1400" spc="35" dirty="0">
                <a:latin typeface="Tahoma"/>
                <a:cs typeface="Tahoma"/>
              </a:rPr>
              <a:t>OPT </a:t>
            </a:r>
            <a:r>
              <a:rPr sz="1400" spc="55" dirty="0">
                <a:latin typeface="Tahoma"/>
                <a:cs typeface="Tahoma"/>
              </a:rPr>
              <a:t>plus an </a:t>
            </a:r>
            <a:r>
              <a:rPr sz="1400" spc="50" dirty="0">
                <a:latin typeface="Tahoma"/>
                <a:cs typeface="Tahoma"/>
              </a:rPr>
              <a:t>additional </a:t>
            </a:r>
            <a:r>
              <a:rPr sz="1400" spc="30" dirty="0">
                <a:latin typeface="Tahoma"/>
                <a:cs typeface="Tahoma"/>
              </a:rPr>
              <a:t>60 </a:t>
            </a:r>
            <a:r>
              <a:rPr sz="1400" spc="35" dirty="0">
                <a:latin typeface="Tahoma"/>
                <a:cs typeface="Tahoma"/>
              </a:rPr>
              <a:t> </a:t>
            </a:r>
            <a:r>
              <a:rPr sz="1400" spc="40" dirty="0">
                <a:latin typeface="Tahoma"/>
                <a:cs typeface="Tahoma"/>
              </a:rPr>
              <a:t>days</a:t>
            </a:r>
            <a:r>
              <a:rPr sz="1400" spc="-85" dirty="0">
                <a:latin typeface="Tahoma"/>
                <a:cs typeface="Tahoma"/>
              </a:rPr>
              <a:t> </a:t>
            </a:r>
            <a:r>
              <a:rPr sz="1400" spc="50" dirty="0">
                <a:latin typeface="Tahoma"/>
                <a:cs typeface="Tahoma"/>
              </a:rPr>
              <a:t>during</a:t>
            </a:r>
            <a:r>
              <a:rPr sz="1400" spc="-80" dirty="0">
                <a:latin typeface="Tahoma"/>
                <a:cs typeface="Tahoma"/>
              </a:rPr>
              <a:t> </a:t>
            </a:r>
            <a:r>
              <a:rPr sz="1400" spc="45" dirty="0">
                <a:latin typeface="Tahoma"/>
                <a:cs typeface="Tahoma"/>
              </a:rPr>
              <a:t>the</a:t>
            </a:r>
            <a:r>
              <a:rPr sz="1400" spc="-75" dirty="0">
                <a:latin typeface="Tahoma"/>
                <a:cs typeface="Tahoma"/>
              </a:rPr>
              <a:t> </a:t>
            </a:r>
            <a:r>
              <a:rPr sz="1400" spc="45" dirty="0">
                <a:latin typeface="Tahoma"/>
                <a:cs typeface="Tahoma"/>
              </a:rPr>
              <a:t>extension</a:t>
            </a:r>
            <a:r>
              <a:rPr sz="1400" spc="-75" dirty="0">
                <a:latin typeface="Tahoma"/>
                <a:cs typeface="Tahoma"/>
              </a:rPr>
              <a:t> </a:t>
            </a:r>
            <a:r>
              <a:rPr sz="1400" spc="45" dirty="0">
                <a:latin typeface="Tahoma"/>
                <a:cs typeface="Tahoma"/>
              </a:rPr>
              <a:t>period.</a:t>
            </a:r>
            <a:endParaRPr sz="1400" dirty="0">
              <a:latin typeface="Tahoma"/>
              <a:cs typeface="Tahoma"/>
            </a:endParaRPr>
          </a:p>
        </p:txBody>
      </p:sp>
      <p:sp>
        <p:nvSpPr>
          <p:cNvPr id="6" name="object 4">
            <a:extLst>
              <a:ext uri="{FF2B5EF4-FFF2-40B4-BE49-F238E27FC236}">
                <a16:creationId xmlns:a16="http://schemas.microsoft.com/office/drawing/2014/main" id="{2C1AFDFE-23FA-8EB6-90C1-E127441E740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3" name="object 2">
            <a:extLst>
              <a:ext uri="{FF2B5EF4-FFF2-40B4-BE49-F238E27FC236}">
                <a16:creationId xmlns:a16="http://schemas.microsoft.com/office/drawing/2014/main" id="{A1014204-DFF9-F9C0-76D0-0CCBFC60D51C}"/>
              </a:ext>
            </a:extLst>
          </p:cNvPr>
          <p:cNvSpPr txBox="1">
            <a:spLocks noGrp="1" noRot="1" noMove="1" noResize="1" noEditPoints="1" noAdjustHandles="1" noChangeArrowheads="1" noChangeShapeType="1"/>
          </p:cNvSpPr>
          <p:nvPr>
            <p:ph type="title"/>
          </p:nvPr>
        </p:nvSpPr>
        <p:spPr>
          <a:xfrm>
            <a:off x="384724" y="499762"/>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lang="en-US" sz="3600" b="1" spc="-70" dirty="0">
                <a:solidFill>
                  <a:srgbClr val="F46600"/>
                </a:solidFill>
                <a:latin typeface="Calibri"/>
                <a:cs typeface="Calibri"/>
              </a:rPr>
              <a:t>Unemployment</a:t>
            </a:r>
            <a:endParaRPr sz="36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noRot="1" noMove="1" noResize="1" noEditPoints="1" noAdjustHandles="1" noChangeArrowheads="1" noChangeShapeType="1"/>
          </p:cNvSpPr>
          <p:nvPr/>
        </p:nvSpPr>
        <p:spPr>
          <a:xfrm>
            <a:off x="335598" y="1568655"/>
            <a:ext cx="8472805" cy="2268185"/>
          </a:xfrm>
          <a:prstGeom prst="rect">
            <a:avLst/>
          </a:prstGeom>
        </p:spPr>
        <p:txBody>
          <a:bodyPr vert="horz" wrap="square" lIns="0" tIns="12700" rIns="0" bIns="0" rtlCol="0">
            <a:spAutoFit/>
          </a:bodyPr>
          <a:lstStyle/>
          <a:p>
            <a:pPr marL="12700" marR="5080">
              <a:lnSpc>
                <a:spcPct val="96100"/>
              </a:lnSpc>
              <a:spcBef>
                <a:spcPts val="170"/>
              </a:spcBef>
              <a:buSzPct val="120000"/>
              <a:tabLst>
                <a:tab pos="469265" algn="l"/>
                <a:tab pos="469900" algn="l"/>
              </a:tabLst>
            </a:pPr>
            <a:r>
              <a:rPr lang="en-US" sz="1600" b="1" i="0" dirty="0">
                <a:solidFill>
                  <a:srgbClr val="242424"/>
                </a:solidFill>
                <a:effectLst/>
                <a:latin typeface="Calibri" panose="020F0502020204030204" pitchFamily="34" charset="0"/>
              </a:rPr>
              <a:t>Your OPT and your F-1 status may be terminated if:</a:t>
            </a:r>
            <a:endParaRPr lang="en-US" sz="1600" spc="45" dirty="0">
              <a:cs typeface="Tahoma"/>
            </a:endParaRPr>
          </a:p>
          <a:p>
            <a:pPr marL="469900" marR="5080" indent="-457200">
              <a:lnSpc>
                <a:spcPct val="96100"/>
              </a:lnSpc>
              <a:spcBef>
                <a:spcPts val="170"/>
              </a:spcBef>
              <a:buSzPct val="120000"/>
              <a:buFont typeface="MS PGothic"/>
              <a:buChar char="➢"/>
              <a:tabLst>
                <a:tab pos="469265" algn="l"/>
                <a:tab pos="469900" algn="l"/>
              </a:tabLst>
            </a:pPr>
            <a:r>
              <a:rPr lang="en-US" sz="1600" spc="45" dirty="0">
                <a:cs typeface="Tahoma"/>
              </a:rPr>
              <a:t>Students </a:t>
            </a:r>
            <a:r>
              <a:rPr lang="en-US" sz="1600" spc="70" dirty="0">
                <a:cs typeface="Tahoma"/>
              </a:rPr>
              <a:t>who </a:t>
            </a:r>
            <a:r>
              <a:rPr lang="en-US" sz="1600" spc="40" dirty="0">
                <a:cs typeface="Tahoma"/>
              </a:rPr>
              <a:t>have </a:t>
            </a:r>
            <a:r>
              <a:rPr lang="en-US" sz="1600" spc="50" dirty="0">
                <a:cs typeface="Tahoma"/>
              </a:rPr>
              <a:t>accrued </a:t>
            </a:r>
            <a:r>
              <a:rPr lang="en-US" sz="1600" spc="80" dirty="0">
                <a:cs typeface="Tahoma"/>
              </a:rPr>
              <a:t>more </a:t>
            </a:r>
            <a:r>
              <a:rPr lang="en-US" sz="1600" spc="55" dirty="0">
                <a:cs typeface="Tahoma"/>
              </a:rPr>
              <a:t>than </a:t>
            </a:r>
            <a:r>
              <a:rPr lang="en-US" sz="1600" spc="35" dirty="0">
                <a:cs typeface="Tahoma"/>
              </a:rPr>
              <a:t>150 </a:t>
            </a:r>
            <a:r>
              <a:rPr lang="en-US" sz="1600" spc="40" dirty="0">
                <a:cs typeface="Tahoma"/>
              </a:rPr>
              <a:t>days </a:t>
            </a:r>
            <a:r>
              <a:rPr lang="en-US" sz="1600" spc="60" dirty="0">
                <a:cs typeface="Tahoma"/>
              </a:rPr>
              <a:t>of </a:t>
            </a:r>
            <a:r>
              <a:rPr lang="en-US" sz="1600" spc="65" dirty="0">
                <a:cs typeface="Tahoma"/>
              </a:rPr>
              <a:t>unemployment </a:t>
            </a:r>
            <a:r>
              <a:rPr lang="en-US" sz="1600" spc="70" dirty="0">
                <a:cs typeface="Tahoma"/>
              </a:rPr>
              <a:t> </a:t>
            </a:r>
            <a:r>
              <a:rPr lang="en-US" sz="1600" spc="55" dirty="0">
                <a:cs typeface="Tahoma"/>
              </a:rPr>
              <a:t>during </a:t>
            </a:r>
            <a:r>
              <a:rPr lang="en-US" sz="1600" spc="25" dirty="0">
                <a:cs typeface="Tahoma"/>
              </a:rPr>
              <a:t>STEM </a:t>
            </a:r>
            <a:r>
              <a:rPr lang="en-US" sz="1600" spc="50" dirty="0">
                <a:cs typeface="Tahoma"/>
              </a:rPr>
              <a:t>extension </a:t>
            </a:r>
            <a:r>
              <a:rPr lang="en-US" sz="1600" spc="40" dirty="0">
                <a:cs typeface="Tahoma"/>
              </a:rPr>
              <a:t>OPT </a:t>
            </a:r>
            <a:r>
              <a:rPr lang="en-US" sz="1600" spc="65" dirty="0">
                <a:cs typeface="Tahoma"/>
              </a:rPr>
              <a:t>period.</a:t>
            </a:r>
          </a:p>
          <a:p>
            <a:pPr marL="469900" marR="5080" indent="-457200">
              <a:lnSpc>
                <a:spcPct val="96100"/>
              </a:lnSpc>
              <a:spcBef>
                <a:spcPts val="170"/>
              </a:spcBef>
              <a:buSzPct val="120000"/>
              <a:buFont typeface="MS PGothic"/>
              <a:buChar char="➢"/>
              <a:tabLst>
                <a:tab pos="469265" algn="l"/>
                <a:tab pos="469900" algn="l"/>
              </a:tabLst>
            </a:pPr>
            <a:endParaRPr lang="en-US" sz="1600" spc="65" dirty="0">
              <a:cs typeface="Tahoma"/>
            </a:endParaRPr>
          </a:p>
          <a:p>
            <a:pPr marL="469900" marR="5080" indent="-457200">
              <a:lnSpc>
                <a:spcPct val="96100"/>
              </a:lnSpc>
              <a:spcBef>
                <a:spcPts val="170"/>
              </a:spcBef>
              <a:buSzPct val="120000"/>
              <a:buFont typeface="MS PGothic"/>
              <a:buChar char="➢"/>
              <a:tabLst>
                <a:tab pos="469265" algn="l"/>
                <a:tab pos="469900" algn="l"/>
              </a:tabLst>
            </a:pPr>
            <a:r>
              <a:rPr lang="en-US" sz="1600" spc="65" dirty="0">
                <a:cs typeface="Tahoma"/>
              </a:rPr>
              <a:t>Failure to submit 6-Month Validation Report in time.</a:t>
            </a:r>
          </a:p>
          <a:p>
            <a:pPr marL="469900" marR="5080" indent="-457200">
              <a:lnSpc>
                <a:spcPct val="96100"/>
              </a:lnSpc>
              <a:spcBef>
                <a:spcPts val="170"/>
              </a:spcBef>
              <a:buSzPct val="120000"/>
              <a:buFont typeface="MS PGothic"/>
              <a:buChar char="➢"/>
              <a:tabLst>
                <a:tab pos="469265" algn="l"/>
                <a:tab pos="469900" algn="l"/>
              </a:tabLst>
            </a:pPr>
            <a:endParaRPr lang="en-US" sz="1600" spc="65" dirty="0">
              <a:cs typeface="Tahoma"/>
            </a:endParaRPr>
          </a:p>
          <a:p>
            <a:pPr marL="469900" marR="5080" indent="-457200">
              <a:lnSpc>
                <a:spcPct val="96100"/>
              </a:lnSpc>
              <a:spcBef>
                <a:spcPts val="170"/>
              </a:spcBef>
              <a:buSzPct val="120000"/>
              <a:buFont typeface="MS PGothic"/>
              <a:buChar char="➢"/>
              <a:tabLst>
                <a:tab pos="469265" algn="l"/>
                <a:tab pos="469900" algn="l"/>
              </a:tabLst>
            </a:pPr>
            <a:r>
              <a:rPr lang="en-US" sz="1600" spc="25" dirty="0">
                <a:cs typeface="Tahoma"/>
              </a:rPr>
              <a:t>This </a:t>
            </a:r>
            <a:r>
              <a:rPr lang="en-US" sz="1600" spc="35" dirty="0">
                <a:cs typeface="Tahoma"/>
              </a:rPr>
              <a:t>is </a:t>
            </a:r>
            <a:r>
              <a:rPr lang="en-US" sz="1600" spc="55" dirty="0">
                <a:cs typeface="Tahoma"/>
              </a:rPr>
              <a:t>considered </a:t>
            </a:r>
            <a:r>
              <a:rPr lang="en-US" sz="1600" spc="45" dirty="0">
                <a:cs typeface="Tahoma"/>
              </a:rPr>
              <a:t>a </a:t>
            </a:r>
            <a:r>
              <a:rPr lang="en-US" sz="1600" spc="30" dirty="0">
                <a:cs typeface="Tahoma"/>
              </a:rPr>
              <a:t>negative </a:t>
            </a:r>
            <a:r>
              <a:rPr lang="en-US" sz="1600" spc="35" dirty="0">
                <a:cs typeface="Tahoma"/>
              </a:rPr>
              <a:t> </a:t>
            </a:r>
            <a:r>
              <a:rPr lang="en-US" sz="1600" spc="45" dirty="0">
                <a:cs typeface="Tahoma"/>
              </a:rPr>
              <a:t>termination. </a:t>
            </a:r>
            <a:r>
              <a:rPr lang="en-US" sz="1600" spc="20" dirty="0">
                <a:cs typeface="Tahoma"/>
              </a:rPr>
              <a:t>To </a:t>
            </a:r>
            <a:r>
              <a:rPr lang="en-US" sz="1600" spc="45" dirty="0">
                <a:cs typeface="Tahoma"/>
              </a:rPr>
              <a:t>avoid </a:t>
            </a:r>
            <a:r>
              <a:rPr lang="en-US" sz="1600" spc="60" dirty="0">
                <a:cs typeface="Tahoma"/>
              </a:rPr>
              <a:t>your </a:t>
            </a:r>
            <a:r>
              <a:rPr lang="en-US" sz="1600" spc="-45" dirty="0">
                <a:cs typeface="Tahoma"/>
              </a:rPr>
              <a:t>SEVIS </a:t>
            </a:r>
            <a:r>
              <a:rPr lang="en-US" sz="1600" spc="-40" dirty="0">
                <a:cs typeface="Tahoma"/>
              </a:rPr>
              <a:t> </a:t>
            </a:r>
            <a:r>
              <a:rPr lang="en-US" sz="1600" spc="60" dirty="0">
                <a:cs typeface="Tahoma"/>
              </a:rPr>
              <a:t>record</a:t>
            </a:r>
            <a:r>
              <a:rPr lang="en-US" sz="1600" spc="-105" dirty="0">
                <a:cs typeface="Tahoma"/>
              </a:rPr>
              <a:t> </a:t>
            </a:r>
            <a:r>
              <a:rPr lang="en-US" sz="1600" spc="45" dirty="0">
                <a:cs typeface="Tahoma"/>
              </a:rPr>
              <a:t>being</a:t>
            </a:r>
            <a:r>
              <a:rPr lang="en-US" sz="1600" spc="-105" dirty="0">
                <a:cs typeface="Tahoma"/>
              </a:rPr>
              <a:t> </a:t>
            </a:r>
            <a:r>
              <a:rPr lang="en-US" sz="1600" spc="40" dirty="0">
                <a:cs typeface="Tahoma"/>
              </a:rPr>
              <a:t>auto-terminated,</a:t>
            </a:r>
            <a:r>
              <a:rPr lang="en-US" sz="1600" spc="-100" dirty="0">
                <a:cs typeface="Tahoma"/>
              </a:rPr>
              <a:t> </a:t>
            </a:r>
            <a:r>
              <a:rPr lang="en-US" sz="1600" spc="55" dirty="0">
                <a:cs typeface="Tahoma"/>
              </a:rPr>
              <a:t>you </a:t>
            </a:r>
            <a:r>
              <a:rPr lang="en-US" sz="1600" spc="-455" dirty="0">
                <a:cs typeface="Tahoma"/>
              </a:rPr>
              <a:t> </a:t>
            </a:r>
            <a:r>
              <a:rPr lang="en-US" sz="1600" spc="65" dirty="0">
                <a:cs typeface="Tahoma"/>
              </a:rPr>
              <a:t>should </a:t>
            </a:r>
            <a:r>
              <a:rPr lang="en-US" sz="1600" spc="55" dirty="0">
                <a:cs typeface="Tahoma"/>
              </a:rPr>
              <a:t>depart </a:t>
            </a:r>
            <a:r>
              <a:rPr lang="en-US" sz="1600" spc="50" dirty="0">
                <a:cs typeface="Tahoma"/>
              </a:rPr>
              <a:t>the </a:t>
            </a:r>
            <a:r>
              <a:rPr lang="en-US" sz="1600" spc="-10" dirty="0">
                <a:cs typeface="Tahoma"/>
              </a:rPr>
              <a:t>U.S. </a:t>
            </a:r>
            <a:r>
              <a:rPr lang="en-US" sz="1600" spc="55" dirty="0">
                <a:cs typeface="Tahoma"/>
              </a:rPr>
              <a:t>before </a:t>
            </a:r>
            <a:r>
              <a:rPr lang="en-US" sz="1600" spc="60" dirty="0">
                <a:cs typeface="Tahoma"/>
              </a:rPr>
              <a:t> </a:t>
            </a:r>
            <a:r>
              <a:rPr lang="en-US" sz="1600" spc="40" dirty="0">
                <a:cs typeface="Tahoma"/>
              </a:rPr>
              <a:t>exceeding </a:t>
            </a:r>
            <a:r>
              <a:rPr lang="en-US" sz="1600" spc="60" dirty="0">
                <a:cs typeface="Tahoma"/>
              </a:rPr>
              <a:t>your </a:t>
            </a:r>
            <a:r>
              <a:rPr lang="en-US" sz="1600" spc="65" dirty="0">
                <a:cs typeface="Tahoma"/>
              </a:rPr>
              <a:t>unemployment </a:t>
            </a:r>
            <a:r>
              <a:rPr lang="en-US" sz="1600" spc="70" dirty="0">
                <a:cs typeface="Tahoma"/>
              </a:rPr>
              <a:t> </a:t>
            </a:r>
            <a:r>
              <a:rPr lang="en-US" sz="1600" spc="40" dirty="0">
                <a:cs typeface="Tahoma"/>
              </a:rPr>
              <a:t>days </a:t>
            </a:r>
            <a:r>
              <a:rPr lang="en-US" sz="1600" u="heavy" spc="70" dirty="0">
                <a:uFill>
                  <a:solidFill>
                    <a:srgbClr val="FFFFFF"/>
                  </a:solidFill>
                </a:uFill>
                <a:cs typeface="Tahoma"/>
              </a:rPr>
              <a:t>and</a:t>
            </a:r>
            <a:r>
              <a:rPr lang="en-US" sz="1600" spc="70" dirty="0">
                <a:cs typeface="Tahoma"/>
              </a:rPr>
              <a:t> </a:t>
            </a:r>
            <a:r>
              <a:rPr lang="en-US" sz="1600" spc="65" dirty="0">
                <a:cs typeface="Tahoma"/>
              </a:rPr>
              <a:t>submit </a:t>
            </a:r>
            <a:r>
              <a:rPr lang="en-US" sz="1600" spc="50" dirty="0">
                <a:cs typeface="Tahoma"/>
              </a:rPr>
              <a:t>the </a:t>
            </a:r>
            <a:r>
              <a:rPr lang="en-US" sz="1600" spc="60" dirty="0">
                <a:cs typeface="Tahoma"/>
              </a:rPr>
              <a:t>Departure </a:t>
            </a:r>
            <a:r>
              <a:rPr lang="en-US" sz="1600" spc="65" dirty="0">
                <a:cs typeface="Tahoma"/>
              </a:rPr>
              <a:t> </a:t>
            </a:r>
            <a:r>
              <a:rPr lang="en-US" sz="1600" spc="45" dirty="0">
                <a:cs typeface="Tahoma"/>
              </a:rPr>
              <a:t>Veriﬁcation e-form </a:t>
            </a:r>
            <a:r>
              <a:rPr lang="en-US" sz="1600" spc="55" dirty="0">
                <a:cs typeface="Tahoma"/>
              </a:rPr>
              <a:t>in </a:t>
            </a:r>
            <a:r>
              <a:rPr lang="en-US" sz="1600" spc="50" dirty="0">
                <a:cs typeface="Tahoma"/>
              </a:rPr>
              <a:t>the </a:t>
            </a:r>
            <a:r>
              <a:rPr lang="en-US" sz="1600" spc="25" dirty="0">
                <a:cs typeface="Tahoma"/>
              </a:rPr>
              <a:t>iStart </a:t>
            </a:r>
            <a:r>
              <a:rPr lang="en-US" sz="1600" spc="30" dirty="0">
                <a:cs typeface="Tahoma"/>
              </a:rPr>
              <a:t> </a:t>
            </a:r>
            <a:r>
              <a:rPr lang="en-US" sz="1600" spc="35" dirty="0">
                <a:cs typeface="Tahoma"/>
              </a:rPr>
              <a:t>Portal.</a:t>
            </a:r>
            <a:endParaRPr lang="en-US" sz="1600" dirty="0">
              <a:cs typeface="Tahoma"/>
            </a:endParaRPr>
          </a:p>
        </p:txBody>
      </p:sp>
      <p:sp>
        <p:nvSpPr>
          <p:cNvPr id="6" name="object 4">
            <a:extLst>
              <a:ext uri="{FF2B5EF4-FFF2-40B4-BE49-F238E27FC236}">
                <a16:creationId xmlns:a16="http://schemas.microsoft.com/office/drawing/2014/main" id="{2C1AFDFE-23FA-8EB6-90C1-E127441E740D}"/>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13" name="object 2">
            <a:extLst>
              <a:ext uri="{FF2B5EF4-FFF2-40B4-BE49-F238E27FC236}">
                <a16:creationId xmlns:a16="http://schemas.microsoft.com/office/drawing/2014/main" id="{A1014204-DFF9-F9C0-76D0-0CCBFC60D51C}"/>
              </a:ext>
            </a:extLst>
          </p:cNvPr>
          <p:cNvSpPr txBox="1">
            <a:spLocks noGrp="1" noRot="1" noMove="1" noResize="1" noEditPoints="1" noAdjustHandles="1" noChangeArrowheads="1" noChangeShapeType="1"/>
          </p:cNvSpPr>
          <p:nvPr>
            <p:ph type="title"/>
          </p:nvPr>
        </p:nvSpPr>
        <p:spPr>
          <a:xfrm>
            <a:off x="384724" y="499762"/>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lang="en-US" sz="3600" b="1" spc="-70" dirty="0">
                <a:solidFill>
                  <a:srgbClr val="F46600"/>
                </a:solidFill>
                <a:latin typeface="Calibri"/>
                <a:cs typeface="Calibri"/>
              </a:rPr>
              <a:t>Unemployment</a:t>
            </a:r>
            <a:endParaRPr sz="3600" dirty="0">
              <a:latin typeface="Calibri"/>
              <a:cs typeface="Calibri"/>
            </a:endParaRPr>
          </a:p>
        </p:txBody>
      </p:sp>
    </p:spTree>
    <p:extLst>
      <p:ext uri="{BB962C8B-B14F-4D97-AF65-F5344CB8AC3E}">
        <p14:creationId xmlns:p14="http://schemas.microsoft.com/office/powerpoint/2010/main" val="371962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347136"/>
            <a:ext cx="609227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STEM </a:t>
            </a:r>
            <a:r>
              <a:rPr lang="en-US" sz="3600" b="1" dirty="0">
                <a:solidFill>
                  <a:srgbClr val="F46600"/>
                </a:solidFill>
                <a:latin typeface="Calibri"/>
                <a:cs typeface="Calibri"/>
              </a:rPr>
              <a:t>OPT </a:t>
            </a:r>
            <a:r>
              <a:rPr sz="3600" b="1" dirty="0">
                <a:solidFill>
                  <a:srgbClr val="F46600"/>
                </a:solidFill>
                <a:latin typeface="Calibri"/>
                <a:cs typeface="Calibri"/>
              </a:rPr>
              <a:t>Extension Eligibility</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119638"/>
            <a:ext cx="8195945" cy="2839239"/>
          </a:xfrm>
          <a:prstGeom prst="rect">
            <a:avLst/>
          </a:prstGeom>
        </p:spPr>
        <p:txBody>
          <a:bodyPr vert="horz" wrap="square" lIns="0" tIns="12700" rIns="0" bIns="0" rtlCol="0">
            <a:spAutoFit/>
          </a:bodyPr>
          <a:lstStyle/>
          <a:p>
            <a:pPr marL="12700">
              <a:lnSpc>
                <a:spcPct val="100000"/>
              </a:lnSpc>
              <a:spcBef>
                <a:spcPts val="100"/>
              </a:spcBef>
            </a:pPr>
            <a:r>
              <a:rPr sz="1400" b="1" spc="30" dirty="0">
                <a:latin typeface="+mj-lt"/>
                <a:cs typeface="Arial"/>
              </a:rPr>
              <a:t>Requirements:</a:t>
            </a:r>
            <a:endParaRPr sz="1400" dirty="0">
              <a:latin typeface="+mj-lt"/>
              <a:cs typeface="Arial"/>
            </a:endParaRPr>
          </a:p>
          <a:p>
            <a:pPr marL="359410" marR="5080" indent="-285750">
              <a:spcBef>
                <a:spcPts val="1275"/>
              </a:spcBef>
              <a:buSzPct val="136842"/>
              <a:buFont typeface="Arial" panose="020B0604020202020204" pitchFamily="34" charset="0"/>
              <a:buChar char="•"/>
              <a:tabLst>
                <a:tab pos="501015" algn="l"/>
                <a:tab pos="501650" algn="l"/>
              </a:tabLst>
            </a:pPr>
            <a:r>
              <a:rPr sz="1600" spc="15" dirty="0">
                <a:latin typeface="+mj-lt"/>
                <a:cs typeface="Tahoma"/>
              </a:rPr>
              <a:t>See</a:t>
            </a:r>
            <a:r>
              <a:rPr sz="1600" spc="-55" dirty="0">
                <a:latin typeface="+mj-lt"/>
                <a:cs typeface="Tahoma"/>
              </a:rPr>
              <a:t> </a:t>
            </a:r>
            <a:r>
              <a:rPr sz="1600" spc="25" dirty="0">
                <a:latin typeface="+mj-lt"/>
                <a:cs typeface="Tahoma"/>
              </a:rPr>
              <a:t>this</a:t>
            </a:r>
            <a:r>
              <a:rPr sz="1600" spc="-35" dirty="0">
                <a:solidFill>
                  <a:srgbClr val="522D80"/>
                </a:solidFill>
                <a:latin typeface="+mj-lt"/>
                <a:cs typeface="Tahoma"/>
              </a:rPr>
              <a:t> </a:t>
            </a:r>
            <a:r>
              <a:rPr sz="1600" u="sng" spc="15" dirty="0">
                <a:solidFill>
                  <a:srgbClr val="522D80"/>
                </a:solidFill>
                <a:uFill>
                  <a:solidFill>
                    <a:srgbClr val="522D80"/>
                  </a:solidFill>
                </a:uFill>
                <a:latin typeface="+mj-lt"/>
                <a:cs typeface="Tahoma"/>
                <a:hlinkClick r:id="rId2"/>
              </a:rPr>
              <a:t>list</a:t>
            </a:r>
            <a:r>
              <a:rPr sz="1600" u="sng" spc="-55" dirty="0">
                <a:solidFill>
                  <a:srgbClr val="522D80"/>
                </a:solidFill>
                <a:uFill>
                  <a:solidFill>
                    <a:srgbClr val="522D80"/>
                  </a:solidFill>
                </a:uFill>
                <a:latin typeface="+mj-lt"/>
                <a:cs typeface="Tahoma"/>
                <a:hlinkClick r:id="rId2"/>
              </a:rPr>
              <a:t> </a:t>
            </a:r>
            <a:r>
              <a:rPr sz="1600" u="sng" spc="35" dirty="0">
                <a:solidFill>
                  <a:srgbClr val="522D80"/>
                </a:solidFill>
                <a:uFill>
                  <a:solidFill>
                    <a:srgbClr val="522D80"/>
                  </a:solidFill>
                </a:uFill>
                <a:latin typeface="+mj-lt"/>
                <a:cs typeface="Tahoma"/>
                <a:hlinkClick r:id="rId2"/>
              </a:rPr>
              <a:t>of</a:t>
            </a:r>
            <a:r>
              <a:rPr sz="1600" u="sng" spc="-55" dirty="0">
                <a:solidFill>
                  <a:srgbClr val="522D80"/>
                </a:solidFill>
                <a:uFill>
                  <a:solidFill>
                    <a:srgbClr val="522D80"/>
                  </a:solidFill>
                </a:uFill>
                <a:latin typeface="+mj-lt"/>
                <a:cs typeface="Tahoma"/>
                <a:hlinkClick r:id="rId2"/>
              </a:rPr>
              <a:t> </a:t>
            </a:r>
            <a:r>
              <a:rPr sz="1600" u="sng" spc="15" dirty="0">
                <a:solidFill>
                  <a:srgbClr val="522D80"/>
                </a:solidFill>
                <a:uFill>
                  <a:solidFill>
                    <a:srgbClr val="522D80"/>
                  </a:solidFill>
                </a:uFill>
                <a:latin typeface="+mj-lt"/>
                <a:cs typeface="Tahoma"/>
                <a:hlinkClick r:id="rId2"/>
              </a:rPr>
              <a:t>STEM</a:t>
            </a:r>
            <a:r>
              <a:rPr sz="1600" u="sng" spc="-50" dirty="0">
                <a:solidFill>
                  <a:srgbClr val="522D80"/>
                </a:solidFill>
                <a:uFill>
                  <a:solidFill>
                    <a:srgbClr val="522D80"/>
                  </a:solidFill>
                </a:uFill>
                <a:latin typeface="+mj-lt"/>
                <a:cs typeface="Tahoma"/>
                <a:hlinkClick r:id="rId2"/>
              </a:rPr>
              <a:t> </a:t>
            </a:r>
            <a:r>
              <a:rPr sz="1600" u="sng" spc="30" dirty="0">
                <a:solidFill>
                  <a:srgbClr val="522D80"/>
                </a:solidFill>
                <a:uFill>
                  <a:solidFill>
                    <a:srgbClr val="522D80"/>
                  </a:solidFill>
                </a:uFill>
                <a:latin typeface="+mj-lt"/>
                <a:cs typeface="Tahoma"/>
                <a:hlinkClick r:id="rId2"/>
              </a:rPr>
              <a:t>Majors</a:t>
            </a:r>
            <a:r>
              <a:rPr sz="1600" spc="30" dirty="0">
                <a:latin typeface="+mj-lt"/>
                <a:cs typeface="Tahoma"/>
              </a:rPr>
              <a:t>.</a:t>
            </a:r>
            <a:r>
              <a:rPr sz="1600" spc="-55" dirty="0">
                <a:latin typeface="+mj-lt"/>
                <a:cs typeface="Tahoma"/>
              </a:rPr>
              <a:t> </a:t>
            </a:r>
            <a:r>
              <a:rPr sz="1600" spc="-5" dirty="0">
                <a:latin typeface="+mj-lt"/>
                <a:cs typeface="Tahoma"/>
              </a:rPr>
              <a:t>(You</a:t>
            </a:r>
            <a:r>
              <a:rPr sz="1600" spc="-55" dirty="0">
                <a:latin typeface="+mj-lt"/>
                <a:cs typeface="Tahoma"/>
              </a:rPr>
              <a:t> </a:t>
            </a:r>
            <a:r>
              <a:rPr sz="1600" spc="25" dirty="0">
                <a:latin typeface="+mj-lt"/>
                <a:cs typeface="Tahoma"/>
              </a:rPr>
              <a:t>can</a:t>
            </a:r>
            <a:r>
              <a:rPr sz="1600" spc="-55" dirty="0">
                <a:latin typeface="+mj-lt"/>
                <a:cs typeface="Tahoma"/>
              </a:rPr>
              <a:t> </a:t>
            </a:r>
            <a:r>
              <a:rPr sz="1600" spc="20" dirty="0">
                <a:latin typeface="+mj-lt"/>
                <a:cs typeface="Tahoma"/>
              </a:rPr>
              <a:t>check</a:t>
            </a:r>
            <a:r>
              <a:rPr sz="1600" spc="-55" dirty="0">
                <a:latin typeface="+mj-lt"/>
                <a:cs typeface="Tahoma"/>
              </a:rPr>
              <a:t> </a:t>
            </a:r>
            <a:r>
              <a:rPr sz="1600" spc="30" dirty="0">
                <a:latin typeface="+mj-lt"/>
                <a:cs typeface="Tahoma"/>
              </a:rPr>
              <a:t>the</a:t>
            </a:r>
            <a:r>
              <a:rPr sz="1600" spc="-55" dirty="0">
                <a:latin typeface="+mj-lt"/>
                <a:cs typeface="Tahoma"/>
              </a:rPr>
              <a:t> </a:t>
            </a:r>
            <a:r>
              <a:rPr sz="1600" spc="-10" dirty="0">
                <a:latin typeface="+mj-lt"/>
                <a:cs typeface="Tahoma"/>
              </a:rPr>
              <a:t>CIP</a:t>
            </a:r>
            <a:r>
              <a:rPr sz="1600" spc="-55" dirty="0">
                <a:latin typeface="+mj-lt"/>
                <a:cs typeface="Tahoma"/>
              </a:rPr>
              <a:t> </a:t>
            </a:r>
            <a:r>
              <a:rPr sz="1600" spc="35" dirty="0">
                <a:latin typeface="+mj-lt"/>
                <a:cs typeface="Tahoma"/>
              </a:rPr>
              <a:t>code</a:t>
            </a:r>
            <a:r>
              <a:rPr sz="1600" spc="-50" dirty="0">
                <a:latin typeface="+mj-lt"/>
                <a:cs typeface="Tahoma"/>
              </a:rPr>
              <a:t> </a:t>
            </a:r>
            <a:r>
              <a:rPr sz="1600" spc="25" dirty="0">
                <a:latin typeface="+mj-lt"/>
                <a:cs typeface="Tahoma"/>
              </a:rPr>
              <a:t>listed</a:t>
            </a:r>
            <a:r>
              <a:rPr sz="1600" spc="-55" dirty="0">
                <a:latin typeface="+mj-lt"/>
                <a:cs typeface="Tahoma"/>
              </a:rPr>
              <a:t> </a:t>
            </a:r>
            <a:r>
              <a:rPr sz="1600" spc="55" dirty="0">
                <a:latin typeface="+mj-lt"/>
                <a:cs typeface="Tahoma"/>
              </a:rPr>
              <a:t>on</a:t>
            </a:r>
            <a:r>
              <a:rPr sz="1600" spc="-55" dirty="0">
                <a:latin typeface="+mj-lt"/>
                <a:cs typeface="Tahoma"/>
              </a:rPr>
              <a:t> </a:t>
            </a:r>
            <a:r>
              <a:rPr sz="1600" spc="35" dirty="0">
                <a:latin typeface="+mj-lt"/>
                <a:cs typeface="Tahoma"/>
              </a:rPr>
              <a:t>your</a:t>
            </a:r>
            <a:r>
              <a:rPr sz="1600" spc="-55" dirty="0">
                <a:latin typeface="+mj-lt"/>
                <a:cs typeface="Tahoma"/>
              </a:rPr>
              <a:t> </a:t>
            </a:r>
            <a:r>
              <a:rPr sz="1600" spc="-40" dirty="0">
                <a:latin typeface="+mj-lt"/>
                <a:cs typeface="Tahoma"/>
              </a:rPr>
              <a:t>I-20.)</a:t>
            </a:r>
            <a:endParaRPr sz="1600" dirty="0">
              <a:latin typeface="+mj-lt"/>
              <a:cs typeface="Tahoma"/>
            </a:endParaRPr>
          </a:p>
          <a:p>
            <a:pPr marL="358775" indent="-285750">
              <a:spcBef>
                <a:spcPts val="5"/>
              </a:spcBef>
              <a:buSzPct val="136842"/>
              <a:buFont typeface="Arial" panose="020B0604020202020204" pitchFamily="34" charset="0"/>
              <a:buChar char="•"/>
              <a:tabLst>
                <a:tab pos="501015" algn="l"/>
                <a:tab pos="501650" algn="l"/>
              </a:tabLst>
            </a:pPr>
            <a:r>
              <a:rPr lang="en-US" sz="1600" spc="25" dirty="0">
                <a:latin typeface="+mj-lt"/>
                <a:cs typeface="Tahoma"/>
              </a:rPr>
              <a:t>According to your Post-Completion OPT:</a:t>
            </a:r>
          </a:p>
          <a:p>
            <a:pPr marL="815975" lvl="1" indent="-285750">
              <a:spcBef>
                <a:spcPts val="5"/>
              </a:spcBef>
              <a:buSzPct val="100000"/>
              <a:buFont typeface="Wingdings" panose="05000000000000000000" pitchFamily="2" charset="2"/>
              <a:buChar char="Ø"/>
              <a:tabLst>
                <a:tab pos="501015" algn="l"/>
                <a:tab pos="501650" algn="l"/>
              </a:tabLst>
            </a:pPr>
            <a:r>
              <a:rPr lang="en-US" sz="1600" spc="30" dirty="0">
                <a:latin typeface="+mj-lt"/>
                <a:cs typeface="Tahoma"/>
              </a:rPr>
              <a:t>Have </a:t>
            </a:r>
            <a:r>
              <a:rPr sz="1600" spc="35" dirty="0">
                <a:latin typeface="+mj-lt"/>
                <a:cs typeface="Tahoma"/>
              </a:rPr>
              <a:t>not</a:t>
            </a:r>
            <a:r>
              <a:rPr sz="1600" spc="-50" dirty="0">
                <a:latin typeface="+mj-lt"/>
                <a:cs typeface="Tahoma"/>
              </a:rPr>
              <a:t> </a:t>
            </a:r>
            <a:r>
              <a:rPr sz="1600" spc="30" dirty="0">
                <a:latin typeface="+mj-lt"/>
                <a:cs typeface="Tahoma"/>
              </a:rPr>
              <a:t>exceeded</a:t>
            </a:r>
            <a:r>
              <a:rPr sz="1600" spc="-50" dirty="0">
                <a:latin typeface="+mj-lt"/>
                <a:cs typeface="Tahoma"/>
              </a:rPr>
              <a:t> </a:t>
            </a:r>
            <a:r>
              <a:rPr sz="1600" spc="20" dirty="0">
                <a:latin typeface="+mj-lt"/>
                <a:cs typeface="Tahoma"/>
              </a:rPr>
              <a:t>90</a:t>
            </a:r>
            <a:r>
              <a:rPr sz="1600" spc="-50" dirty="0">
                <a:latin typeface="+mj-lt"/>
                <a:cs typeface="Tahoma"/>
              </a:rPr>
              <a:t> </a:t>
            </a:r>
            <a:r>
              <a:rPr sz="1600" spc="25" dirty="0">
                <a:latin typeface="+mj-lt"/>
                <a:cs typeface="Tahoma"/>
              </a:rPr>
              <a:t>days</a:t>
            </a:r>
            <a:r>
              <a:rPr sz="1600" spc="-55" dirty="0">
                <a:latin typeface="+mj-lt"/>
                <a:cs typeface="Tahoma"/>
              </a:rPr>
              <a:t> </a:t>
            </a:r>
            <a:r>
              <a:rPr sz="1600" spc="35" dirty="0">
                <a:latin typeface="+mj-lt"/>
                <a:cs typeface="Tahoma"/>
              </a:rPr>
              <a:t>of</a:t>
            </a:r>
            <a:r>
              <a:rPr sz="1600" spc="-50" dirty="0">
                <a:latin typeface="+mj-lt"/>
                <a:cs typeface="Tahoma"/>
              </a:rPr>
              <a:t> </a:t>
            </a:r>
            <a:r>
              <a:rPr sz="1600" spc="35" dirty="0">
                <a:latin typeface="+mj-lt"/>
                <a:cs typeface="Tahoma"/>
              </a:rPr>
              <a:t>unemployment.</a:t>
            </a:r>
            <a:endParaRPr lang="en-US" sz="1600" spc="35" dirty="0">
              <a:latin typeface="+mj-lt"/>
              <a:cs typeface="Tahoma"/>
            </a:endParaRPr>
          </a:p>
          <a:p>
            <a:pPr marL="815975" lvl="1" indent="-285750">
              <a:spcBef>
                <a:spcPts val="5"/>
              </a:spcBef>
              <a:buSzPct val="100000"/>
              <a:buFont typeface="Wingdings" panose="05000000000000000000" pitchFamily="2" charset="2"/>
              <a:buChar char="Ø"/>
              <a:tabLst>
                <a:tab pos="501015" algn="l"/>
                <a:tab pos="501650" algn="l"/>
              </a:tabLst>
            </a:pPr>
            <a:r>
              <a:rPr lang="en-US" sz="1600" spc="35" dirty="0">
                <a:latin typeface="+mj-lt"/>
                <a:cs typeface="Tahoma"/>
              </a:rPr>
              <a:t>Are within the last 90 days of your OPT Authorization</a:t>
            </a:r>
            <a:endParaRPr sz="1600" dirty="0">
              <a:latin typeface="+mj-lt"/>
              <a:cs typeface="Tahoma"/>
            </a:endParaRPr>
          </a:p>
          <a:p>
            <a:pPr marL="358775" indent="-285750">
              <a:buSzPct val="136842"/>
              <a:buFont typeface="Arial" panose="020B0604020202020204" pitchFamily="34" charset="0"/>
              <a:buChar char="•"/>
              <a:tabLst>
                <a:tab pos="501015" algn="l"/>
                <a:tab pos="501650" algn="l"/>
              </a:tabLst>
            </a:pPr>
            <a:r>
              <a:rPr sz="1600" spc="25" dirty="0">
                <a:latin typeface="+mj-lt"/>
                <a:cs typeface="Tahoma"/>
              </a:rPr>
              <a:t>You</a:t>
            </a:r>
            <a:r>
              <a:rPr sz="1600" spc="-50" dirty="0">
                <a:latin typeface="+mj-lt"/>
                <a:cs typeface="Tahoma"/>
              </a:rPr>
              <a:t> </a:t>
            </a:r>
            <a:r>
              <a:rPr sz="1600" spc="25" dirty="0">
                <a:latin typeface="+mj-lt"/>
                <a:cs typeface="Tahoma"/>
              </a:rPr>
              <a:t>can</a:t>
            </a:r>
            <a:r>
              <a:rPr sz="1600" spc="-45" dirty="0">
                <a:latin typeface="+mj-lt"/>
                <a:cs typeface="Tahoma"/>
              </a:rPr>
              <a:t> </a:t>
            </a:r>
            <a:r>
              <a:rPr sz="1600" spc="30" dirty="0">
                <a:latin typeface="+mj-lt"/>
                <a:cs typeface="Tahoma"/>
                <a:hlinkClick r:id="rId3"/>
              </a:rPr>
              <a:t>apply</a:t>
            </a:r>
            <a:r>
              <a:rPr sz="1600" spc="-50" dirty="0">
                <a:latin typeface="+mj-lt"/>
                <a:cs typeface="Tahoma"/>
                <a:hlinkClick r:id="rId3"/>
              </a:rPr>
              <a:t> </a:t>
            </a:r>
            <a:r>
              <a:rPr sz="1600" spc="35" dirty="0">
                <a:latin typeface="+mj-lt"/>
                <a:cs typeface="Tahoma"/>
                <a:hlinkClick r:id="rId3"/>
              </a:rPr>
              <a:t>based</a:t>
            </a:r>
            <a:r>
              <a:rPr sz="1600" spc="-45" dirty="0">
                <a:latin typeface="+mj-lt"/>
                <a:cs typeface="Tahoma"/>
                <a:hlinkClick r:id="rId3"/>
              </a:rPr>
              <a:t> </a:t>
            </a:r>
            <a:r>
              <a:rPr sz="1600" spc="55" dirty="0">
                <a:latin typeface="+mj-lt"/>
                <a:cs typeface="Tahoma"/>
                <a:hlinkClick r:id="rId3"/>
              </a:rPr>
              <a:t>on</a:t>
            </a:r>
            <a:r>
              <a:rPr sz="1600" spc="-50" dirty="0">
                <a:latin typeface="+mj-lt"/>
                <a:cs typeface="Tahoma"/>
                <a:hlinkClick r:id="rId3"/>
              </a:rPr>
              <a:t> </a:t>
            </a:r>
            <a:r>
              <a:rPr sz="1600" spc="25" dirty="0">
                <a:latin typeface="+mj-lt"/>
                <a:cs typeface="Tahoma"/>
                <a:hlinkClick r:id="rId3"/>
              </a:rPr>
              <a:t>any</a:t>
            </a:r>
            <a:r>
              <a:rPr sz="1600" spc="-45" dirty="0">
                <a:latin typeface="+mj-lt"/>
                <a:cs typeface="Tahoma"/>
                <a:hlinkClick r:id="rId3"/>
              </a:rPr>
              <a:t> </a:t>
            </a:r>
            <a:r>
              <a:rPr sz="1600" spc="30" dirty="0">
                <a:latin typeface="+mj-lt"/>
                <a:cs typeface="Tahoma"/>
                <a:hlinkClick r:id="rId3"/>
              </a:rPr>
              <a:t>previous</a:t>
            </a:r>
            <a:r>
              <a:rPr sz="1600" spc="-45" dirty="0">
                <a:latin typeface="+mj-lt"/>
                <a:cs typeface="Tahoma"/>
                <a:hlinkClick r:id="rId3"/>
              </a:rPr>
              <a:t> </a:t>
            </a:r>
            <a:r>
              <a:rPr sz="1600" spc="15" dirty="0">
                <a:latin typeface="+mj-lt"/>
                <a:cs typeface="Tahoma"/>
                <a:hlinkClick r:id="rId3"/>
              </a:rPr>
              <a:t>STEM</a:t>
            </a:r>
            <a:r>
              <a:rPr sz="1600" spc="-50" dirty="0">
                <a:latin typeface="+mj-lt"/>
                <a:cs typeface="Tahoma"/>
                <a:hlinkClick r:id="rId3"/>
              </a:rPr>
              <a:t> </a:t>
            </a:r>
            <a:r>
              <a:rPr sz="1600" spc="25" dirty="0">
                <a:latin typeface="+mj-lt"/>
                <a:cs typeface="Tahoma"/>
                <a:hlinkClick r:id="rId3"/>
              </a:rPr>
              <a:t>degree</a:t>
            </a:r>
            <a:r>
              <a:rPr lang="en-US" sz="1600" spc="25" dirty="0">
                <a:latin typeface="+mj-lt"/>
                <a:cs typeface="Tahoma"/>
              </a:rPr>
              <a:t> </a:t>
            </a:r>
            <a:r>
              <a:rPr sz="1600" spc="45" dirty="0">
                <a:latin typeface="+mj-lt"/>
                <a:cs typeface="Tahoma"/>
              </a:rPr>
              <a:t>from</a:t>
            </a:r>
            <a:r>
              <a:rPr sz="1600" spc="-50" dirty="0">
                <a:latin typeface="+mj-lt"/>
                <a:cs typeface="Tahoma"/>
              </a:rPr>
              <a:t> </a:t>
            </a:r>
            <a:r>
              <a:rPr sz="1600" spc="35" dirty="0">
                <a:latin typeface="+mj-lt"/>
                <a:cs typeface="Tahoma"/>
              </a:rPr>
              <a:t>an</a:t>
            </a:r>
            <a:r>
              <a:rPr sz="1600" spc="-45" dirty="0">
                <a:latin typeface="+mj-lt"/>
                <a:cs typeface="Tahoma"/>
              </a:rPr>
              <a:t> </a:t>
            </a:r>
            <a:r>
              <a:rPr sz="1600" spc="-10" dirty="0">
                <a:latin typeface="+mj-lt"/>
                <a:cs typeface="Tahoma"/>
              </a:rPr>
              <a:t>SEVP,</a:t>
            </a:r>
            <a:r>
              <a:rPr sz="1600" spc="-50" dirty="0">
                <a:latin typeface="+mj-lt"/>
                <a:cs typeface="Tahoma"/>
              </a:rPr>
              <a:t> </a:t>
            </a:r>
            <a:r>
              <a:rPr sz="1600" spc="25" dirty="0">
                <a:latin typeface="+mj-lt"/>
                <a:cs typeface="Tahoma"/>
              </a:rPr>
              <a:t>accredited</a:t>
            </a:r>
            <a:r>
              <a:rPr sz="1600" spc="-45" dirty="0">
                <a:latin typeface="+mj-lt"/>
                <a:cs typeface="Tahoma"/>
              </a:rPr>
              <a:t> </a:t>
            </a:r>
            <a:r>
              <a:rPr sz="1600" spc="-10" dirty="0">
                <a:latin typeface="+mj-lt"/>
                <a:cs typeface="Tahoma"/>
              </a:rPr>
              <a:t>U.S.</a:t>
            </a:r>
            <a:r>
              <a:rPr sz="1600" spc="-45" dirty="0">
                <a:latin typeface="+mj-lt"/>
                <a:cs typeface="Tahoma"/>
              </a:rPr>
              <a:t> </a:t>
            </a:r>
            <a:r>
              <a:rPr sz="1600" spc="25" dirty="0">
                <a:latin typeface="+mj-lt"/>
                <a:cs typeface="Tahoma"/>
              </a:rPr>
              <a:t>institution</a:t>
            </a:r>
            <a:r>
              <a:rPr sz="1600" spc="-50" dirty="0">
                <a:latin typeface="+mj-lt"/>
                <a:cs typeface="Tahoma"/>
              </a:rPr>
              <a:t> </a:t>
            </a:r>
            <a:r>
              <a:rPr sz="1600" spc="25" dirty="0">
                <a:latin typeface="+mj-lt"/>
                <a:cs typeface="Tahoma"/>
              </a:rPr>
              <a:t>within</a:t>
            </a:r>
            <a:r>
              <a:rPr sz="1600" spc="-45" dirty="0">
                <a:latin typeface="+mj-lt"/>
                <a:cs typeface="Tahoma"/>
              </a:rPr>
              <a:t> </a:t>
            </a:r>
            <a:r>
              <a:rPr sz="1600" spc="30" dirty="0">
                <a:latin typeface="+mj-lt"/>
                <a:cs typeface="Tahoma"/>
              </a:rPr>
              <a:t>the</a:t>
            </a:r>
            <a:r>
              <a:rPr sz="1600" spc="-50" dirty="0">
                <a:latin typeface="+mj-lt"/>
                <a:cs typeface="Tahoma"/>
              </a:rPr>
              <a:t> </a:t>
            </a:r>
            <a:r>
              <a:rPr sz="1600" spc="20" dirty="0">
                <a:latin typeface="+mj-lt"/>
                <a:cs typeface="Tahoma"/>
              </a:rPr>
              <a:t>last</a:t>
            </a:r>
            <a:r>
              <a:rPr sz="1600" spc="-45" dirty="0">
                <a:latin typeface="+mj-lt"/>
                <a:cs typeface="Tahoma"/>
              </a:rPr>
              <a:t> </a:t>
            </a:r>
            <a:r>
              <a:rPr sz="1600" spc="20" dirty="0">
                <a:latin typeface="+mj-lt"/>
                <a:cs typeface="Tahoma"/>
              </a:rPr>
              <a:t>10</a:t>
            </a:r>
            <a:r>
              <a:rPr sz="1600" spc="-50" dirty="0">
                <a:latin typeface="+mj-lt"/>
                <a:cs typeface="Tahoma"/>
              </a:rPr>
              <a:t> </a:t>
            </a:r>
            <a:r>
              <a:rPr sz="1600" spc="20" dirty="0">
                <a:latin typeface="+mj-lt"/>
                <a:cs typeface="Tahoma"/>
              </a:rPr>
              <a:t>years</a:t>
            </a:r>
            <a:r>
              <a:rPr lang="en-US" sz="1600" spc="20" dirty="0">
                <a:latin typeface="+mj-lt"/>
                <a:cs typeface="Tahoma"/>
              </a:rPr>
              <a:t> – must be on active Post-Completion OPT to do so.</a:t>
            </a:r>
            <a:endParaRPr sz="1600" dirty="0">
              <a:latin typeface="+mj-lt"/>
              <a:cs typeface="Tahoma"/>
            </a:endParaRPr>
          </a:p>
          <a:p>
            <a:pPr marL="359410" marR="530225" indent="-285750">
              <a:buSzPct val="136842"/>
              <a:buFont typeface="Arial" panose="020B0604020202020204" pitchFamily="34" charset="0"/>
              <a:buChar char="•"/>
              <a:tabLst>
                <a:tab pos="469265" algn="l"/>
                <a:tab pos="469900" algn="l"/>
              </a:tabLst>
            </a:pPr>
            <a:r>
              <a:rPr sz="1600" spc="25" dirty="0">
                <a:latin typeface="+mj-lt"/>
                <a:cs typeface="Tahoma"/>
              </a:rPr>
              <a:t>You</a:t>
            </a:r>
            <a:r>
              <a:rPr sz="1600" spc="-50" dirty="0">
                <a:latin typeface="+mj-lt"/>
                <a:cs typeface="Tahoma"/>
              </a:rPr>
              <a:t> </a:t>
            </a:r>
            <a:r>
              <a:rPr sz="1600" spc="40" dirty="0">
                <a:latin typeface="+mj-lt"/>
                <a:cs typeface="Tahoma"/>
              </a:rPr>
              <a:t>must</a:t>
            </a:r>
            <a:r>
              <a:rPr sz="1600" spc="-50" dirty="0">
                <a:latin typeface="+mj-lt"/>
                <a:cs typeface="Tahoma"/>
              </a:rPr>
              <a:t> </a:t>
            </a:r>
            <a:r>
              <a:rPr sz="1600" spc="40" dirty="0">
                <a:latin typeface="+mj-lt"/>
                <a:cs typeface="Tahoma"/>
              </a:rPr>
              <a:t>be</a:t>
            </a:r>
            <a:r>
              <a:rPr sz="1600" spc="-45" dirty="0">
                <a:latin typeface="+mj-lt"/>
                <a:cs typeface="Tahoma"/>
              </a:rPr>
              <a:t> </a:t>
            </a:r>
            <a:r>
              <a:rPr sz="1600" spc="35" dirty="0">
                <a:latin typeface="+mj-lt"/>
                <a:cs typeface="Tahoma"/>
              </a:rPr>
              <a:t>employed</a:t>
            </a:r>
            <a:r>
              <a:rPr sz="1600" spc="-50" dirty="0">
                <a:latin typeface="+mj-lt"/>
                <a:cs typeface="Tahoma"/>
              </a:rPr>
              <a:t> </a:t>
            </a:r>
            <a:r>
              <a:rPr sz="1600" spc="50" dirty="0">
                <a:latin typeface="+mj-lt"/>
                <a:cs typeface="Tahoma"/>
              </a:rPr>
              <a:t>or</a:t>
            </a:r>
            <a:r>
              <a:rPr sz="1600" spc="-50" dirty="0">
                <a:latin typeface="+mj-lt"/>
                <a:cs typeface="Tahoma"/>
              </a:rPr>
              <a:t> </a:t>
            </a:r>
            <a:r>
              <a:rPr sz="1600" spc="25" dirty="0">
                <a:latin typeface="+mj-lt"/>
                <a:cs typeface="Tahoma"/>
              </a:rPr>
              <a:t>have</a:t>
            </a:r>
            <a:r>
              <a:rPr sz="1600" spc="-45" dirty="0">
                <a:latin typeface="+mj-lt"/>
                <a:cs typeface="Tahoma"/>
              </a:rPr>
              <a:t> </a:t>
            </a:r>
            <a:r>
              <a:rPr sz="1600" spc="25" dirty="0">
                <a:latin typeface="+mj-lt"/>
                <a:cs typeface="Tahoma"/>
              </a:rPr>
              <a:t>a</a:t>
            </a:r>
            <a:r>
              <a:rPr sz="1600" spc="-50" dirty="0">
                <a:latin typeface="+mj-lt"/>
                <a:cs typeface="Tahoma"/>
              </a:rPr>
              <a:t> </a:t>
            </a:r>
            <a:r>
              <a:rPr sz="1600" spc="25" dirty="0">
                <a:latin typeface="+mj-lt"/>
                <a:cs typeface="Tahoma"/>
              </a:rPr>
              <a:t>job</a:t>
            </a:r>
            <a:r>
              <a:rPr sz="1600" spc="-45" dirty="0">
                <a:latin typeface="+mj-lt"/>
                <a:cs typeface="Tahoma"/>
              </a:rPr>
              <a:t> </a:t>
            </a:r>
            <a:r>
              <a:rPr sz="1600" spc="45" dirty="0">
                <a:latin typeface="+mj-lt"/>
                <a:cs typeface="Tahoma"/>
              </a:rPr>
              <a:t>oﬀer</a:t>
            </a:r>
            <a:r>
              <a:rPr sz="1600" spc="-50" dirty="0">
                <a:latin typeface="+mj-lt"/>
                <a:cs typeface="Tahoma"/>
              </a:rPr>
              <a:t> </a:t>
            </a:r>
            <a:r>
              <a:rPr sz="1600" spc="25" dirty="0">
                <a:latin typeface="+mj-lt"/>
                <a:cs typeface="Tahoma"/>
              </a:rPr>
              <a:t>related</a:t>
            </a:r>
            <a:r>
              <a:rPr sz="1600" spc="-50" dirty="0">
                <a:latin typeface="+mj-lt"/>
                <a:cs typeface="Tahoma"/>
              </a:rPr>
              <a:t> </a:t>
            </a:r>
            <a:r>
              <a:rPr sz="1600" spc="35" dirty="0">
                <a:latin typeface="+mj-lt"/>
                <a:cs typeface="Tahoma"/>
              </a:rPr>
              <a:t>to</a:t>
            </a:r>
            <a:r>
              <a:rPr sz="1600" spc="-45" dirty="0">
                <a:latin typeface="+mj-lt"/>
                <a:cs typeface="Tahoma"/>
              </a:rPr>
              <a:t> </a:t>
            </a:r>
            <a:r>
              <a:rPr sz="1600" spc="35" dirty="0">
                <a:latin typeface="+mj-lt"/>
                <a:cs typeface="Tahoma"/>
              </a:rPr>
              <a:t>your</a:t>
            </a:r>
            <a:r>
              <a:rPr sz="1600" spc="-50" dirty="0">
                <a:latin typeface="+mj-lt"/>
                <a:cs typeface="Tahoma"/>
              </a:rPr>
              <a:t> </a:t>
            </a:r>
            <a:r>
              <a:rPr sz="1600" spc="35" dirty="0">
                <a:latin typeface="+mj-lt"/>
                <a:cs typeface="Tahoma"/>
              </a:rPr>
              <a:t>ﬁeld</a:t>
            </a:r>
            <a:r>
              <a:rPr sz="1600" spc="-45" dirty="0">
                <a:latin typeface="+mj-lt"/>
                <a:cs typeface="Tahoma"/>
              </a:rPr>
              <a:t> </a:t>
            </a:r>
            <a:r>
              <a:rPr sz="1600" spc="35" dirty="0">
                <a:latin typeface="+mj-lt"/>
                <a:cs typeface="Tahoma"/>
              </a:rPr>
              <a:t>of</a:t>
            </a:r>
            <a:r>
              <a:rPr sz="1600" spc="-50" dirty="0">
                <a:latin typeface="+mj-lt"/>
                <a:cs typeface="Tahoma"/>
              </a:rPr>
              <a:t> </a:t>
            </a:r>
            <a:r>
              <a:rPr sz="1600" spc="25" dirty="0">
                <a:latin typeface="+mj-lt"/>
                <a:cs typeface="Tahoma"/>
              </a:rPr>
              <a:t>study</a:t>
            </a:r>
            <a:r>
              <a:rPr sz="1600" spc="-50" dirty="0">
                <a:latin typeface="+mj-lt"/>
                <a:cs typeface="Tahoma"/>
              </a:rPr>
              <a:t> </a:t>
            </a:r>
            <a:r>
              <a:rPr sz="1600" spc="45" dirty="0">
                <a:latin typeface="+mj-lt"/>
                <a:cs typeface="Tahoma"/>
              </a:rPr>
              <a:t>from</a:t>
            </a:r>
            <a:r>
              <a:rPr sz="1600" spc="-45" dirty="0">
                <a:latin typeface="+mj-lt"/>
                <a:cs typeface="Tahoma"/>
              </a:rPr>
              <a:t> </a:t>
            </a:r>
            <a:r>
              <a:rPr sz="1600" spc="35" dirty="0">
                <a:latin typeface="+mj-lt"/>
                <a:cs typeface="Tahoma"/>
              </a:rPr>
              <a:t>an</a:t>
            </a:r>
            <a:r>
              <a:rPr sz="1600" spc="-50" dirty="0">
                <a:latin typeface="+mj-lt"/>
                <a:cs typeface="Tahoma"/>
              </a:rPr>
              <a:t> </a:t>
            </a:r>
            <a:r>
              <a:rPr sz="1600" spc="35" dirty="0">
                <a:latin typeface="+mj-lt"/>
                <a:cs typeface="Tahoma"/>
              </a:rPr>
              <a:t>employer</a:t>
            </a:r>
            <a:r>
              <a:rPr sz="1600" spc="-45" dirty="0">
                <a:latin typeface="+mj-lt"/>
                <a:cs typeface="Tahoma"/>
              </a:rPr>
              <a:t> </a:t>
            </a:r>
            <a:r>
              <a:rPr sz="1600" spc="45" dirty="0">
                <a:latin typeface="+mj-lt"/>
                <a:cs typeface="Tahoma"/>
              </a:rPr>
              <a:t>who</a:t>
            </a:r>
            <a:r>
              <a:rPr sz="1600" spc="-50" dirty="0">
                <a:latin typeface="+mj-lt"/>
                <a:cs typeface="Tahoma"/>
              </a:rPr>
              <a:t> </a:t>
            </a:r>
            <a:r>
              <a:rPr sz="1600" spc="20" dirty="0">
                <a:latin typeface="+mj-lt"/>
                <a:cs typeface="Tahoma"/>
              </a:rPr>
              <a:t>is</a:t>
            </a:r>
            <a:r>
              <a:rPr sz="1600" spc="-50" dirty="0">
                <a:latin typeface="+mj-lt"/>
                <a:cs typeface="Tahoma"/>
              </a:rPr>
              <a:t> </a:t>
            </a:r>
            <a:r>
              <a:rPr sz="1600" spc="25" dirty="0">
                <a:latin typeface="+mj-lt"/>
                <a:cs typeface="Tahoma"/>
              </a:rPr>
              <a:t>registered</a:t>
            </a:r>
            <a:r>
              <a:rPr sz="1600" spc="-45" dirty="0">
                <a:latin typeface="+mj-lt"/>
                <a:cs typeface="Tahoma"/>
              </a:rPr>
              <a:t> </a:t>
            </a:r>
            <a:r>
              <a:rPr sz="1600" spc="35" dirty="0">
                <a:latin typeface="+mj-lt"/>
                <a:cs typeface="Tahoma"/>
              </a:rPr>
              <a:t>in</a:t>
            </a:r>
            <a:r>
              <a:rPr sz="1600" spc="-50" dirty="0">
                <a:latin typeface="+mj-lt"/>
                <a:cs typeface="Tahoma"/>
              </a:rPr>
              <a:t> </a:t>
            </a:r>
            <a:r>
              <a:rPr sz="1600" spc="30" dirty="0">
                <a:latin typeface="+mj-lt"/>
                <a:cs typeface="Tahoma"/>
              </a:rPr>
              <a:t>the</a:t>
            </a:r>
            <a:r>
              <a:rPr sz="1600" spc="-45" dirty="0">
                <a:latin typeface="+mj-lt"/>
                <a:cs typeface="Tahoma"/>
              </a:rPr>
              <a:t> </a:t>
            </a:r>
            <a:r>
              <a:rPr sz="1600" spc="-10" dirty="0">
                <a:latin typeface="+mj-lt"/>
                <a:cs typeface="Tahoma"/>
              </a:rPr>
              <a:t>USCIS</a:t>
            </a:r>
            <a:r>
              <a:rPr sz="1600" spc="-50" dirty="0">
                <a:latin typeface="+mj-lt"/>
                <a:cs typeface="Tahoma"/>
              </a:rPr>
              <a:t> </a:t>
            </a:r>
            <a:r>
              <a:rPr sz="1600" spc="5" dirty="0">
                <a:latin typeface="+mj-lt"/>
                <a:cs typeface="Tahoma"/>
              </a:rPr>
              <a:t>E-Verify </a:t>
            </a:r>
            <a:r>
              <a:rPr sz="1600" spc="10" dirty="0">
                <a:latin typeface="+mj-lt"/>
                <a:cs typeface="Tahoma"/>
              </a:rPr>
              <a:t> </a:t>
            </a:r>
            <a:r>
              <a:rPr sz="1600" spc="25" dirty="0">
                <a:latin typeface="+mj-lt"/>
                <a:cs typeface="Tahoma"/>
              </a:rPr>
              <a:t>Program.</a:t>
            </a:r>
            <a:endParaRPr sz="1600" dirty="0">
              <a:latin typeface="+mj-lt"/>
              <a:cs typeface="Tahoma"/>
            </a:endParaRPr>
          </a:p>
          <a:p>
            <a:pPr marL="359410" marR="234950" indent="-285750">
              <a:buSzPct val="136842"/>
              <a:buFont typeface="Arial" panose="020B0604020202020204" pitchFamily="34" charset="0"/>
              <a:buChar char="•"/>
              <a:tabLst>
                <a:tab pos="501015" algn="l"/>
                <a:tab pos="501650" algn="l"/>
              </a:tabLst>
            </a:pPr>
            <a:r>
              <a:rPr sz="1600" spc="30" dirty="0">
                <a:latin typeface="+mj-lt"/>
                <a:cs typeface="Tahoma"/>
              </a:rPr>
              <a:t>Your</a:t>
            </a:r>
            <a:r>
              <a:rPr sz="1600" spc="-50" dirty="0">
                <a:latin typeface="+mj-lt"/>
                <a:cs typeface="Tahoma"/>
              </a:rPr>
              <a:t> </a:t>
            </a:r>
            <a:r>
              <a:rPr sz="1600" spc="35" dirty="0">
                <a:latin typeface="+mj-lt"/>
                <a:cs typeface="Tahoma"/>
              </a:rPr>
              <a:t>employer</a:t>
            </a:r>
            <a:r>
              <a:rPr sz="1600" spc="-50" dirty="0">
                <a:latin typeface="+mj-lt"/>
                <a:cs typeface="Tahoma"/>
              </a:rPr>
              <a:t> </a:t>
            </a:r>
            <a:r>
              <a:rPr sz="1600" spc="40" dirty="0">
                <a:latin typeface="+mj-lt"/>
                <a:cs typeface="Tahoma"/>
              </a:rPr>
              <a:t>should</a:t>
            </a:r>
            <a:r>
              <a:rPr sz="1600" spc="-50" dirty="0">
                <a:latin typeface="+mj-lt"/>
                <a:cs typeface="Tahoma"/>
              </a:rPr>
              <a:t> </a:t>
            </a:r>
            <a:r>
              <a:rPr sz="1600" spc="35" dirty="0">
                <a:latin typeface="+mj-lt"/>
                <a:cs typeface="Tahoma"/>
              </a:rPr>
              <a:t>work</a:t>
            </a:r>
            <a:r>
              <a:rPr sz="1600" spc="-50" dirty="0">
                <a:latin typeface="+mj-lt"/>
                <a:cs typeface="Tahoma"/>
              </a:rPr>
              <a:t> </a:t>
            </a:r>
            <a:r>
              <a:rPr sz="1600" spc="25" dirty="0">
                <a:latin typeface="+mj-lt"/>
                <a:cs typeface="Tahoma"/>
              </a:rPr>
              <a:t>with</a:t>
            </a:r>
            <a:r>
              <a:rPr sz="1600" spc="-50" dirty="0">
                <a:latin typeface="+mj-lt"/>
                <a:cs typeface="Tahoma"/>
              </a:rPr>
              <a:t> </a:t>
            </a:r>
            <a:r>
              <a:rPr sz="1600" spc="35" dirty="0">
                <a:latin typeface="+mj-lt"/>
                <a:cs typeface="Tahoma"/>
              </a:rPr>
              <a:t>you</a:t>
            </a:r>
            <a:r>
              <a:rPr sz="1600" spc="-50" dirty="0">
                <a:latin typeface="+mj-lt"/>
                <a:cs typeface="Tahoma"/>
              </a:rPr>
              <a:t> </a:t>
            </a:r>
            <a:r>
              <a:rPr sz="1600" spc="35" dirty="0">
                <a:latin typeface="+mj-lt"/>
                <a:cs typeface="Tahoma"/>
              </a:rPr>
              <a:t>to</a:t>
            </a:r>
            <a:r>
              <a:rPr sz="1600" spc="-50" dirty="0">
                <a:latin typeface="+mj-lt"/>
                <a:cs typeface="Tahoma"/>
              </a:rPr>
              <a:t> </a:t>
            </a:r>
            <a:r>
              <a:rPr sz="1600" spc="20" dirty="0">
                <a:latin typeface="+mj-lt"/>
                <a:cs typeface="Tahoma"/>
              </a:rPr>
              <a:t>fully</a:t>
            </a:r>
            <a:r>
              <a:rPr sz="1600" spc="-50" dirty="0">
                <a:latin typeface="+mj-lt"/>
                <a:cs typeface="Tahoma"/>
              </a:rPr>
              <a:t> </a:t>
            </a:r>
            <a:r>
              <a:rPr sz="1600" spc="35" dirty="0">
                <a:latin typeface="+mj-lt"/>
                <a:cs typeface="Tahoma"/>
              </a:rPr>
              <a:t>complete</a:t>
            </a:r>
            <a:r>
              <a:rPr sz="1600" spc="-50" dirty="0">
                <a:latin typeface="+mj-lt"/>
                <a:cs typeface="Tahoma"/>
              </a:rPr>
              <a:t> </a:t>
            </a:r>
            <a:r>
              <a:rPr sz="1600" spc="30" dirty="0">
                <a:latin typeface="+mj-lt"/>
                <a:cs typeface="Tahoma"/>
              </a:rPr>
              <a:t>the</a:t>
            </a:r>
            <a:r>
              <a:rPr sz="1600" spc="-35" dirty="0">
                <a:solidFill>
                  <a:srgbClr val="522D80"/>
                </a:solidFill>
                <a:latin typeface="+mj-lt"/>
                <a:cs typeface="Tahoma"/>
              </a:rPr>
              <a:t> </a:t>
            </a:r>
            <a:r>
              <a:rPr sz="1600" u="sng" spc="40" dirty="0">
                <a:solidFill>
                  <a:srgbClr val="522D80"/>
                </a:solidFill>
                <a:uFill>
                  <a:solidFill>
                    <a:srgbClr val="522D80"/>
                  </a:solidFill>
                </a:uFill>
                <a:latin typeface="+mj-lt"/>
                <a:cs typeface="Tahoma"/>
                <a:hlinkClick r:id="rId4"/>
              </a:rPr>
              <a:t>Form</a:t>
            </a:r>
            <a:r>
              <a:rPr sz="1600" u="sng" spc="-50" dirty="0">
                <a:solidFill>
                  <a:srgbClr val="522D80"/>
                </a:solidFill>
                <a:uFill>
                  <a:solidFill>
                    <a:srgbClr val="522D80"/>
                  </a:solidFill>
                </a:uFill>
                <a:latin typeface="+mj-lt"/>
                <a:cs typeface="Tahoma"/>
                <a:hlinkClick r:id="rId4"/>
              </a:rPr>
              <a:t> </a:t>
            </a:r>
            <a:r>
              <a:rPr sz="1600" u="sng" spc="-15" dirty="0">
                <a:solidFill>
                  <a:srgbClr val="522D80"/>
                </a:solidFill>
                <a:uFill>
                  <a:solidFill>
                    <a:srgbClr val="522D80"/>
                  </a:solidFill>
                </a:uFill>
                <a:latin typeface="+mj-lt"/>
                <a:cs typeface="Tahoma"/>
                <a:hlinkClick r:id="rId4"/>
              </a:rPr>
              <a:t>I-983</a:t>
            </a:r>
            <a:endParaRPr sz="1600" dirty="0">
              <a:latin typeface="+mj-lt"/>
              <a:cs typeface="Tahoma"/>
            </a:endParaRPr>
          </a:p>
          <a:p>
            <a:pPr marL="285750" indent="-285750">
              <a:lnSpc>
                <a:spcPct val="100000"/>
              </a:lnSpc>
              <a:spcBef>
                <a:spcPts val="50"/>
              </a:spcBef>
              <a:buFont typeface="Arial" panose="020B0604020202020204" pitchFamily="34" charset="0"/>
              <a:buChar char="•"/>
            </a:pPr>
            <a:endParaRPr sz="1400" dirty="0">
              <a:latin typeface="+mj-lt"/>
              <a:cs typeface="Tahoma"/>
            </a:endParaRPr>
          </a:p>
        </p:txBody>
      </p:sp>
      <p:sp>
        <p:nvSpPr>
          <p:cNvPr id="4" name="object 4"/>
          <p:cNvSpPr txBox="1">
            <a:spLocks noGrp="1" noRot="1" noMove="1" noResize="1" noEditPoints="1" noAdjustHandles="1" noChangeArrowheads="1" noChangeShapeType="1"/>
          </p:cNvSpPr>
          <p:nvPr/>
        </p:nvSpPr>
        <p:spPr>
          <a:xfrm>
            <a:off x="522847" y="3912102"/>
            <a:ext cx="5496953" cy="259045"/>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F46600"/>
                </a:solidFill>
                <a:cs typeface="Arial"/>
              </a:rPr>
              <a:t>Two</a:t>
            </a:r>
            <a:r>
              <a:rPr sz="1600" b="1" spc="-25" dirty="0">
                <a:solidFill>
                  <a:srgbClr val="F46600"/>
                </a:solidFill>
                <a:cs typeface="Arial"/>
              </a:rPr>
              <a:t> </a:t>
            </a:r>
            <a:r>
              <a:rPr sz="1600" b="1" spc="45" dirty="0">
                <a:solidFill>
                  <a:srgbClr val="522D80"/>
                </a:solidFill>
                <a:cs typeface="Arial"/>
              </a:rPr>
              <a:t>24-month</a:t>
            </a:r>
            <a:r>
              <a:rPr sz="1600" b="1" spc="-25" dirty="0">
                <a:solidFill>
                  <a:srgbClr val="522D80"/>
                </a:solidFill>
                <a:cs typeface="Arial"/>
              </a:rPr>
              <a:t> </a:t>
            </a:r>
            <a:r>
              <a:rPr sz="1600" b="1" spc="-55" dirty="0">
                <a:solidFill>
                  <a:srgbClr val="522D80"/>
                </a:solidFill>
                <a:cs typeface="Arial"/>
              </a:rPr>
              <a:t>STEM</a:t>
            </a:r>
            <a:r>
              <a:rPr sz="1600" b="1" spc="-30" dirty="0">
                <a:solidFill>
                  <a:srgbClr val="522D80"/>
                </a:solidFill>
                <a:cs typeface="Arial"/>
              </a:rPr>
              <a:t> </a:t>
            </a:r>
            <a:r>
              <a:rPr sz="1600" b="1" spc="20" dirty="0">
                <a:solidFill>
                  <a:srgbClr val="522D80"/>
                </a:solidFill>
                <a:cs typeface="Arial"/>
              </a:rPr>
              <a:t>extensions </a:t>
            </a:r>
            <a:r>
              <a:rPr sz="1600" b="1" spc="60" dirty="0">
                <a:solidFill>
                  <a:srgbClr val="F46600"/>
                </a:solidFill>
                <a:cs typeface="Arial"/>
              </a:rPr>
              <a:t>may</a:t>
            </a:r>
            <a:r>
              <a:rPr sz="1600" b="1" spc="-30" dirty="0">
                <a:solidFill>
                  <a:srgbClr val="F46600"/>
                </a:solidFill>
                <a:cs typeface="Arial"/>
              </a:rPr>
              <a:t> </a:t>
            </a:r>
            <a:r>
              <a:rPr sz="1600" b="1" spc="30" dirty="0">
                <a:solidFill>
                  <a:srgbClr val="F46600"/>
                </a:solidFill>
                <a:cs typeface="Arial"/>
              </a:rPr>
              <a:t>be</a:t>
            </a:r>
            <a:r>
              <a:rPr sz="1600" b="1" spc="-25" dirty="0">
                <a:solidFill>
                  <a:srgbClr val="F46600"/>
                </a:solidFill>
                <a:cs typeface="Arial"/>
              </a:rPr>
              <a:t> </a:t>
            </a:r>
            <a:r>
              <a:rPr sz="1600" b="1" spc="45" dirty="0">
                <a:solidFill>
                  <a:srgbClr val="F46600"/>
                </a:solidFill>
                <a:cs typeface="Arial"/>
              </a:rPr>
              <a:t>granted</a:t>
            </a:r>
            <a:r>
              <a:rPr sz="1600" b="1" spc="-25" dirty="0">
                <a:solidFill>
                  <a:srgbClr val="F46600"/>
                </a:solidFill>
                <a:cs typeface="Arial"/>
              </a:rPr>
              <a:t> </a:t>
            </a:r>
            <a:r>
              <a:rPr sz="1600" b="1" spc="45" dirty="0">
                <a:solidFill>
                  <a:srgbClr val="F46600"/>
                </a:solidFill>
                <a:cs typeface="Arial"/>
              </a:rPr>
              <a:t>per</a:t>
            </a:r>
            <a:r>
              <a:rPr sz="1600" b="1" spc="-30" dirty="0">
                <a:solidFill>
                  <a:srgbClr val="F46600"/>
                </a:solidFill>
                <a:cs typeface="Arial"/>
              </a:rPr>
              <a:t> </a:t>
            </a:r>
            <a:r>
              <a:rPr sz="1600" b="1" spc="55" dirty="0">
                <a:solidFill>
                  <a:srgbClr val="F46600"/>
                </a:solidFill>
                <a:cs typeface="Arial"/>
              </a:rPr>
              <a:t>lifetime</a:t>
            </a:r>
            <a:endParaRPr sz="1600" dirty="0">
              <a:cs typeface="Arial"/>
            </a:endParaRPr>
          </a:p>
        </p:txBody>
      </p:sp>
      <p:sp>
        <p:nvSpPr>
          <p:cNvPr id="8" name="object 4">
            <a:extLst>
              <a:ext uri="{FF2B5EF4-FFF2-40B4-BE49-F238E27FC236}">
                <a16:creationId xmlns:a16="http://schemas.microsoft.com/office/drawing/2014/main" id="{2EFEDD18-0787-A437-CC79-CB526F6B53DF}"/>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5"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8149675" cy="1120820"/>
          </a:xfrm>
          <a:prstGeom prst="rect">
            <a:avLst/>
          </a:prstGeom>
        </p:spPr>
        <p:txBody>
          <a:bodyPr vert="horz" wrap="square" lIns="0" tIns="12700" rIns="0" bIns="0" rtlCol="0">
            <a:spAutoFit/>
          </a:bodyPr>
          <a:lstStyle/>
          <a:p>
            <a:pPr marL="12700">
              <a:lnSpc>
                <a:spcPct val="100000"/>
              </a:lnSpc>
              <a:spcBef>
                <a:spcPts val="100"/>
              </a:spcBef>
            </a:pPr>
            <a:r>
              <a:rPr lang="en-US" sz="3600" b="1" spc="-260" dirty="0">
                <a:solidFill>
                  <a:srgbClr val="F46600"/>
                </a:solidFill>
                <a:latin typeface="Calibri"/>
                <a:cs typeface="Calibri"/>
              </a:rPr>
              <a:t>Maintaining</a:t>
            </a:r>
            <a:r>
              <a:rPr lang="en-US" sz="3600" b="1" spc="-65" dirty="0">
                <a:solidFill>
                  <a:srgbClr val="F46600"/>
                </a:solidFill>
                <a:latin typeface="Calibri"/>
                <a:cs typeface="Calibri"/>
              </a:rPr>
              <a:t> </a:t>
            </a:r>
            <a:r>
              <a:rPr lang="en-US" sz="3600" b="1" spc="-204" dirty="0">
                <a:solidFill>
                  <a:srgbClr val="F46600"/>
                </a:solidFill>
                <a:latin typeface="Calibri"/>
                <a:cs typeface="Calibri"/>
              </a:rPr>
              <a:t>Status:</a:t>
            </a:r>
            <a:r>
              <a:rPr lang="en-US" sz="3600" b="1" spc="-105" dirty="0">
                <a:solidFill>
                  <a:srgbClr val="F46600"/>
                </a:solidFill>
                <a:latin typeface="Calibri"/>
                <a:cs typeface="Calibri"/>
              </a:rPr>
              <a:t> </a:t>
            </a:r>
            <a:r>
              <a:rPr lang="en-US" sz="3600" b="1" spc="-250" dirty="0">
                <a:solidFill>
                  <a:srgbClr val="F46600"/>
                </a:solidFill>
                <a:latin typeface="Calibri"/>
                <a:cs typeface="Calibri"/>
              </a:rPr>
              <a:t>OPT</a:t>
            </a:r>
            <a:r>
              <a:rPr lang="en-US" sz="3600" b="1" spc="-180" dirty="0">
                <a:solidFill>
                  <a:srgbClr val="F46600"/>
                </a:solidFill>
                <a:latin typeface="Calibri"/>
                <a:cs typeface="Calibri"/>
              </a:rPr>
              <a:t> </a:t>
            </a:r>
            <a:r>
              <a:rPr lang="en-US" sz="3600" b="1" spc="-240" dirty="0">
                <a:solidFill>
                  <a:srgbClr val="F46600"/>
                </a:solidFill>
                <a:latin typeface="Calibri"/>
                <a:cs typeface="Calibri"/>
              </a:rPr>
              <a:t>Reporting</a:t>
            </a:r>
            <a:r>
              <a:rPr lang="en-US" sz="3600" b="1" spc="-65" dirty="0">
                <a:solidFill>
                  <a:srgbClr val="F46600"/>
                </a:solidFill>
                <a:latin typeface="Calibri"/>
                <a:cs typeface="Calibri"/>
              </a:rPr>
              <a:t> </a:t>
            </a:r>
            <a:r>
              <a:rPr lang="en-US" sz="3600" b="1" spc="-285" dirty="0">
                <a:solidFill>
                  <a:srgbClr val="F46600"/>
                </a:solidFill>
                <a:latin typeface="Calibri"/>
                <a:cs typeface="Calibri"/>
              </a:rPr>
              <a:t>Requirements </a:t>
            </a:r>
            <a:r>
              <a:rPr lang="en-US" sz="3600" b="1" spc="-70" dirty="0">
                <a:solidFill>
                  <a:srgbClr val="F46600"/>
                </a:solidFill>
                <a:latin typeface="Calibri"/>
                <a:cs typeface="Calibri"/>
              </a:rPr>
              <a:t>Reporting Timeline Example</a:t>
            </a:r>
            <a:endParaRPr sz="3600" dirty="0">
              <a:latin typeface="Calibri"/>
              <a:cs typeface="Calibri"/>
            </a:endParaRPr>
          </a:p>
        </p:txBody>
      </p:sp>
      <p:sp>
        <p:nvSpPr>
          <p:cNvPr id="6" name="object 4">
            <a:extLst>
              <a:ext uri="{FF2B5EF4-FFF2-40B4-BE49-F238E27FC236}">
                <a16:creationId xmlns:a16="http://schemas.microsoft.com/office/drawing/2014/main" id="{54FFBAD0-41C2-38CD-2A5C-38921B43D774}"/>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graphicFrame>
        <p:nvGraphicFramePr>
          <p:cNvPr id="4" name="Table 3">
            <a:extLst>
              <a:ext uri="{FF2B5EF4-FFF2-40B4-BE49-F238E27FC236}">
                <a16:creationId xmlns:a16="http://schemas.microsoft.com/office/drawing/2014/main" id="{40196A9C-5F30-EDF3-C939-7D6390F8DB7E}"/>
              </a:ext>
            </a:extLst>
          </p:cNvPr>
          <p:cNvGraphicFramePr>
            <a:graphicFrameLocks noGrp="1" noDrilldown="1" noMove="1" noResize="1"/>
          </p:cNvGraphicFramePr>
          <p:nvPr>
            <p:extLst>
              <p:ext uri="{D42A27DB-BD31-4B8C-83A1-F6EECF244321}">
                <p14:modId xmlns:p14="http://schemas.microsoft.com/office/powerpoint/2010/main" val="3824922929"/>
              </p:ext>
            </p:extLst>
          </p:nvPr>
        </p:nvGraphicFramePr>
        <p:xfrm>
          <a:off x="776505" y="2156344"/>
          <a:ext cx="7590987" cy="1950720"/>
        </p:xfrm>
        <a:graphic>
          <a:graphicData uri="http://schemas.openxmlformats.org/drawingml/2006/table">
            <a:tbl>
              <a:tblPr firstRow="1" firstCol="1" bandRow="1">
                <a:effectLst>
                  <a:outerShdw blurRad="50800" dist="38100" dir="2700000" algn="tl" rotWithShape="0">
                    <a:prstClr val="black">
                      <a:alpha val="40000"/>
                    </a:prstClr>
                  </a:outerShdw>
                </a:effectLst>
                <a:tableStyleId>{00A15C55-8517-42AA-B614-E9B94910E393}</a:tableStyleId>
              </a:tblPr>
              <a:tblGrid>
                <a:gridCol w="1742699">
                  <a:extLst>
                    <a:ext uri="{9D8B030D-6E8A-4147-A177-3AD203B41FA5}">
                      <a16:colId xmlns:a16="http://schemas.microsoft.com/office/drawing/2014/main" val="1932765657"/>
                    </a:ext>
                  </a:extLst>
                </a:gridCol>
                <a:gridCol w="5848288">
                  <a:extLst>
                    <a:ext uri="{9D8B030D-6E8A-4147-A177-3AD203B41FA5}">
                      <a16:colId xmlns:a16="http://schemas.microsoft.com/office/drawing/2014/main" val="1799839624"/>
                    </a:ext>
                  </a:extLst>
                </a:gridCol>
              </a:tblGrid>
              <a:tr h="215582">
                <a:tc>
                  <a:txBody>
                    <a:bodyPr/>
                    <a:lstStyle/>
                    <a:p>
                      <a:pPr marL="0" marR="0" algn="l">
                        <a:spcBef>
                          <a:spcPts val="0"/>
                        </a:spcBef>
                        <a:spcAft>
                          <a:spcPts val="0"/>
                        </a:spcAft>
                      </a:pPr>
                      <a:r>
                        <a:rPr lang="en-US" sz="1600" dirty="0">
                          <a:effectLst/>
                        </a:rPr>
                        <a:t>DUE DATE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b="1" dirty="0">
                          <a:effectLst/>
                        </a:rPr>
                        <a:t>ITEM DUE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139264"/>
                  </a:ext>
                </a:extLst>
              </a:tr>
              <a:tr h="215582">
                <a:tc>
                  <a:txBody>
                    <a:bodyPr/>
                    <a:lstStyle/>
                    <a:p>
                      <a:pPr marL="0" marR="0" algn="l">
                        <a:spcBef>
                          <a:spcPts val="0"/>
                        </a:spcBef>
                        <a:spcAft>
                          <a:spcPts val="0"/>
                        </a:spcAft>
                      </a:pPr>
                      <a:r>
                        <a:rPr lang="en-US" sz="1600" dirty="0">
                          <a:effectLst/>
                        </a:rPr>
                        <a:t>July 15, 2024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dirty="0">
                          <a:effectLst/>
                        </a:rPr>
                        <a:t>6-Month Validation Report Due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70012"/>
                  </a:ext>
                </a:extLst>
              </a:tr>
              <a:tr h="646746">
                <a:tc>
                  <a:txBody>
                    <a:bodyPr/>
                    <a:lstStyle/>
                    <a:p>
                      <a:pPr marL="0" marR="0" algn="l">
                        <a:spcBef>
                          <a:spcPts val="0"/>
                        </a:spcBef>
                        <a:spcAft>
                          <a:spcPts val="0"/>
                        </a:spcAft>
                      </a:pPr>
                      <a:r>
                        <a:rPr lang="en-US" sz="1600" dirty="0">
                          <a:effectLst/>
                        </a:rPr>
                        <a:t>January 14, 2025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a:spcBef>
                          <a:spcPts val="0"/>
                        </a:spcBef>
                        <a:spcAft>
                          <a:spcPts val="0"/>
                        </a:spcAft>
                        <a:buFont typeface="+mj-lt"/>
                        <a:buAutoNum type="arabicPeriod"/>
                      </a:pPr>
                      <a:r>
                        <a:rPr lang="en-US" sz="1600" dirty="0">
                          <a:effectLst/>
                        </a:rPr>
                        <a:t>12-Month Validation </a:t>
                      </a:r>
                    </a:p>
                    <a:p>
                      <a:pPr marL="342900" marR="0" indent="-342900" algn="l">
                        <a:spcBef>
                          <a:spcPts val="0"/>
                        </a:spcBef>
                        <a:spcAft>
                          <a:spcPts val="0"/>
                        </a:spcAft>
                        <a:buFont typeface="+mj-lt"/>
                        <a:buAutoNum type="arabicPeriod"/>
                      </a:pPr>
                      <a:r>
                        <a:rPr lang="en-US" sz="1600" dirty="0">
                          <a:effectLst/>
                        </a:rPr>
                        <a:t>Annual Evaluation Report Due (first box on last page of I-983) </a:t>
                      </a:r>
                    </a:p>
                    <a:p>
                      <a:pPr marL="342900" marR="0" indent="-342900" algn="l">
                        <a:spcBef>
                          <a:spcPts val="0"/>
                        </a:spcBef>
                        <a:spcAft>
                          <a:spcPts val="0"/>
                        </a:spcAft>
                        <a:buFont typeface="+mj-lt"/>
                        <a:buAutoNum type="arabicPeriod"/>
                      </a:pPr>
                      <a:r>
                        <a:rPr lang="en-US" sz="1600" dirty="0">
                          <a:effectLst/>
                        </a:rPr>
                        <a:t>Annual $200 STEM OPT Fee.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593631"/>
                  </a:ext>
                </a:extLst>
              </a:tr>
              <a:tr h="215582">
                <a:tc>
                  <a:txBody>
                    <a:bodyPr/>
                    <a:lstStyle/>
                    <a:p>
                      <a:pPr marL="0" marR="0" algn="l">
                        <a:spcBef>
                          <a:spcPts val="0"/>
                        </a:spcBef>
                        <a:spcAft>
                          <a:spcPts val="0"/>
                        </a:spcAft>
                      </a:pPr>
                      <a:r>
                        <a:rPr lang="en-US" sz="1600" dirty="0">
                          <a:effectLst/>
                        </a:rPr>
                        <a:t>July 15, 2025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dirty="0">
                          <a:effectLst/>
                        </a:rPr>
                        <a:t>18-Month Validation Report Due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29173"/>
                  </a:ext>
                </a:extLst>
              </a:tr>
              <a:tr h="431164">
                <a:tc>
                  <a:txBody>
                    <a:bodyPr/>
                    <a:lstStyle/>
                    <a:p>
                      <a:pPr marL="0" marR="0" algn="l">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January 14, 2026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a:spcBef>
                          <a:spcPts val="0"/>
                        </a:spcBef>
                        <a:spcAft>
                          <a:spcPts val="0"/>
                        </a:spcAft>
                        <a:buAutoNum type="arabicPeriod"/>
                      </a:pPr>
                      <a:r>
                        <a:rPr lang="en-US" sz="1600" dirty="0">
                          <a:effectLst/>
                        </a:rPr>
                        <a:t>24-Month Validation Report </a:t>
                      </a:r>
                    </a:p>
                    <a:p>
                      <a:pPr marL="342900" marR="0" indent="-342900" algn="l">
                        <a:spcBef>
                          <a:spcPts val="0"/>
                        </a:spcBef>
                        <a:spcAft>
                          <a:spcPts val="0"/>
                        </a:spcAft>
                        <a:buAutoNum type="arabicPeriod"/>
                      </a:pPr>
                      <a:r>
                        <a:rPr lang="en-US" sz="1600" dirty="0">
                          <a:effectLst/>
                        </a:rPr>
                        <a:t>Final Evaluation Report Due (second box on last page of I-983).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337941"/>
                  </a:ext>
                </a:extLst>
              </a:tr>
            </a:tbl>
          </a:graphicData>
        </a:graphic>
      </p:graphicFrame>
      <p:sp>
        <p:nvSpPr>
          <p:cNvPr id="5" name="TextBox 4">
            <a:extLst>
              <a:ext uri="{FF2B5EF4-FFF2-40B4-BE49-F238E27FC236}">
                <a16:creationId xmlns:a16="http://schemas.microsoft.com/office/drawing/2014/main" id="{2C9D9D03-A44E-6C6B-1E95-6FCFB61F4089}"/>
              </a:ext>
            </a:extLst>
          </p:cNvPr>
          <p:cNvSpPr txBox="1">
            <a:spLocks noGrp="1" noRot="1" noMove="1" noResize="1" noEditPoints="1" noAdjustHandles="1" noChangeArrowheads="1" noChangeShapeType="1"/>
          </p:cNvSpPr>
          <p:nvPr/>
        </p:nvSpPr>
        <p:spPr>
          <a:xfrm>
            <a:off x="731155" y="1539858"/>
            <a:ext cx="7681691"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Post-Completion OPT End Date January 14, 2024</a:t>
            </a:r>
          </a:p>
          <a:p>
            <a:pPr marL="285750" indent="-285750">
              <a:buFont typeface="Wingdings" panose="05000000000000000000" pitchFamily="2" charset="2"/>
              <a:buChar char="Ø"/>
            </a:pPr>
            <a:r>
              <a:rPr lang="en-US" sz="1600" dirty="0"/>
              <a:t>STEM OPT Extension Start Date of January 15, 2024</a:t>
            </a:r>
          </a:p>
        </p:txBody>
      </p:sp>
    </p:spTree>
    <p:extLst>
      <p:ext uri="{BB962C8B-B14F-4D97-AF65-F5344CB8AC3E}">
        <p14:creationId xmlns:p14="http://schemas.microsoft.com/office/powerpoint/2010/main" val="2240775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3810635" cy="574040"/>
          </a:xfrm>
          <a:prstGeom prst="rect">
            <a:avLst/>
          </a:prstGeom>
        </p:spPr>
        <p:txBody>
          <a:bodyPr vert="horz" wrap="square" lIns="0" tIns="12700" rIns="0" bIns="0" rtlCol="0">
            <a:spAutoFit/>
          </a:bodyPr>
          <a:lstStyle/>
          <a:p>
            <a:pPr marL="12700">
              <a:lnSpc>
                <a:spcPct val="100000"/>
              </a:lnSpc>
              <a:spcBef>
                <a:spcPts val="100"/>
              </a:spcBef>
            </a:pPr>
            <a:r>
              <a:rPr sz="3600" b="1" spc="-390" dirty="0">
                <a:solidFill>
                  <a:srgbClr val="F46600"/>
                </a:solidFill>
                <a:latin typeface="Calibri"/>
                <a:cs typeface="Calibri"/>
              </a:rPr>
              <a:t>T</a:t>
            </a:r>
            <a:r>
              <a:rPr sz="3600" b="1" spc="-254" dirty="0">
                <a:solidFill>
                  <a:srgbClr val="F46600"/>
                </a:solidFill>
                <a:latin typeface="Calibri"/>
                <a:cs typeface="Calibri"/>
              </a:rPr>
              <a:t>ra</a:t>
            </a:r>
            <a:r>
              <a:rPr sz="3600" b="1" spc="-300" dirty="0">
                <a:solidFill>
                  <a:srgbClr val="F46600"/>
                </a:solidFill>
                <a:latin typeface="Calibri"/>
                <a:cs typeface="Calibri"/>
              </a:rPr>
              <a:t>v</a:t>
            </a:r>
            <a:r>
              <a:rPr sz="3600" b="1" spc="-160" dirty="0">
                <a:solidFill>
                  <a:srgbClr val="F46600"/>
                </a:solidFill>
                <a:latin typeface="Calibri"/>
                <a:cs typeface="Calibri"/>
              </a:rPr>
              <a:t>eling</a:t>
            </a:r>
            <a:r>
              <a:rPr sz="3600" b="1" spc="-80" dirty="0">
                <a:solidFill>
                  <a:srgbClr val="F46600"/>
                </a:solidFill>
                <a:latin typeface="Calibri"/>
                <a:cs typeface="Calibri"/>
              </a:rPr>
              <a:t> </a:t>
            </a:r>
            <a:r>
              <a:rPr sz="3600" b="1" spc="-325" dirty="0">
                <a:solidFill>
                  <a:srgbClr val="F46600"/>
                </a:solidFill>
                <a:latin typeface="Calibri"/>
                <a:cs typeface="Calibri"/>
              </a:rPr>
              <a:t>on</a:t>
            </a:r>
            <a:r>
              <a:rPr sz="3600" b="1" spc="-80" dirty="0">
                <a:solidFill>
                  <a:srgbClr val="F46600"/>
                </a:solidFill>
                <a:latin typeface="Calibri"/>
                <a:cs typeface="Calibri"/>
              </a:rPr>
              <a:t> </a:t>
            </a:r>
            <a:r>
              <a:rPr sz="3600" b="1" spc="-295" dirty="0">
                <a:solidFill>
                  <a:srgbClr val="F46600"/>
                </a:solidFill>
                <a:latin typeface="Calibri"/>
                <a:cs typeface="Calibri"/>
              </a:rPr>
              <a:t>STEM</a:t>
            </a:r>
            <a:r>
              <a:rPr sz="3600" b="1" spc="-120" dirty="0">
                <a:solidFill>
                  <a:srgbClr val="F46600"/>
                </a:solidFill>
                <a:latin typeface="Calibri"/>
                <a:cs typeface="Calibri"/>
              </a:rPr>
              <a:t> </a:t>
            </a:r>
            <a:r>
              <a:rPr sz="3600" b="1" spc="-360" dirty="0">
                <a:solidFill>
                  <a:srgbClr val="F46600"/>
                </a:solidFill>
                <a:latin typeface="Calibri"/>
                <a:cs typeface="Calibri"/>
              </a:rPr>
              <a:t>O</a:t>
            </a:r>
            <a:r>
              <a:rPr sz="3600" b="1" spc="-305" dirty="0">
                <a:solidFill>
                  <a:srgbClr val="F46600"/>
                </a:solidFill>
                <a:latin typeface="Calibri"/>
                <a:cs typeface="Calibri"/>
              </a:rPr>
              <a:t>P</a:t>
            </a:r>
            <a:r>
              <a:rPr sz="3600" b="1" spc="-80" dirty="0">
                <a:solidFill>
                  <a:srgbClr val="F46600"/>
                </a:solidFill>
                <a:latin typeface="Calibri"/>
                <a:cs typeface="Calibri"/>
              </a:rPr>
              <a:t>T</a:t>
            </a:r>
            <a:endParaRPr sz="3600">
              <a:latin typeface="Calibri"/>
              <a:cs typeface="Calibri"/>
            </a:endParaRPr>
          </a:p>
        </p:txBody>
      </p:sp>
      <p:sp>
        <p:nvSpPr>
          <p:cNvPr id="3" name="object 3"/>
          <p:cNvSpPr txBox="1">
            <a:spLocks noGrp="1" noRot="1" noMove="1" noResize="1" noEditPoints="1" noAdjustHandles="1" noChangeArrowheads="1" noChangeShapeType="1"/>
          </p:cNvSpPr>
          <p:nvPr/>
        </p:nvSpPr>
        <p:spPr>
          <a:xfrm>
            <a:off x="219952" y="1116608"/>
            <a:ext cx="4352048" cy="4243469"/>
          </a:xfrm>
          <a:prstGeom prst="rect">
            <a:avLst/>
          </a:prstGeom>
        </p:spPr>
        <p:txBody>
          <a:bodyPr vert="horz" wrap="square" lIns="0" tIns="12700" rIns="0" bIns="0" numCol="1" rtlCol="0">
            <a:spAutoFit/>
          </a:bodyPr>
          <a:lstStyle/>
          <a:p>
            <a:pPr marL="12700" marR="53340">
              <a:lnSpc>
                <a:spcPct val="114599"/>
              </a:lnSpc>
              <a:spcBef>
                <a:spcPts val="100"/>
              </a:spcBef>
            </a:pPr>
            <a:r>
              <a:rPr sz="1600" b="1" spc="30" dirty="0">
                <a:latin typeface="Calibri"/>
                <a:cs typeface="Calibri"/>
              </a:rPr>
              <a:t>Travel</a:t>
            </a:r>
            <a:r>
              <a:rPr sz="1600" b="1" spc="-40" dirty="0">
                <a:latin typeface="Calibri"/>
                <a:cs typeface="Calibri"/>
              </a:rPr>
              <a:t> </a:t>
            </a:r>
            <a:r>
              <a:rPr sz="1600" b="1" spc="20" dirty="0">
                <a:latin typeface="Calibri"/>
                <a:cs typeface="Calibri"/>
              </a:rPr>
              <a:t>after</a:t>
            </a:r>
            <a:r>
              <a:rPr sz="1600" b="1" spc="-40" dirty="0">
                <a:latin typeface="Calibri"/>
                <a:cs typeface="Calibri"/>
              </a:rPr>
              <a:t> </a:t>
            </a:r>
            <a:r>
              <a:rPr sz="1600" b="1" spc="40" dirty="0">
                <a:latin typeface="Calibri"/>
                <a:cs typeface="Calibri"/>
              </a:rPr>
              <a:t>program</a:t>
            </a:r>
            <a:r>
              <a:rPr sz="1600" b="1" spc="-35" dirty="0">
                <a:latin typeface="Calibri"/>
                <a:cs typeface="Calibri"/>
              </a:rPr>
              <a:t> </a:t>
            </a:r>
            <a:r>
              <a:rPr sz="1600" b="1" spc="35" dirty="0">
                <a:latin typeface="Calibri"/>
                <a:cs typeface="Calibri"/>
              </a:rPr>
              <a:t>completion,</a:t>
            </a:r>
            <a:r>
              <a:rPr sz="1600" b="1" spc="-40" dirty="0">
                <a:latin typeface="Calibri"/>
                <a:cs typeface="Calibri"/>
              </a:rPr>
              <a:t> </a:t>
            </a:r>
            <a:r>
              <a:rPr sz="1600" b="1" spc="40" dirty="0">
                <a:latin typeface="Calibri"/>
                <a:cs typeface="Calibri"/>
              </a:rPr>
              <a:t>but</a:t>
            </a:r>
            <a:r>
              <a:rPr sz="1600" b="1" spc="-35" dirty="0">
                <a:latin typeface="Calibri"/>
                <a:cs typeface="Calibri"/>
              </a:rPr>
              <a:t> </a:t>
            </a:r>
            <a:r>
              <a:rPr sz="1600" b="1" spc="20" dirty="0">
                <a:latin typeface="Calibri"/>
                <a:cs typeface="Calibri"/>
              </a:rPr>
              <a:t>before</a:t>
            </a:r>
            <a:r>
              <a:rPr sz="1600" b="1" spc="-40" dirty="0">
                <a:latin typeface="Calibri"/>
                <a:cs typeface="Calibri"/>
              </a:rPr>
              <a:t> </a:t>
            </a:r>
            <a:r>
              <a:rPr sz="1600" b="1" spc="30" dirty="0">
                <a:latin typeface="Calibri"/>
                <a:cs typeface="Calibri"/>
              </a:rPr>
              <a:t>the</a:t>
            </a:r>
            <a:r>
              <a:rPr sz="1600" b="1" spc="-35" dirty="0">
                <a:latin typeface="Calibri"/>
                <a:cs typeface="Calibri"/>
              </a:rPr>
              <a:t> </a:t>
            </a:r>
            <a:r>
              <a:rPr sz="1600" b="1" spc="10" dirty="0">
                <a:latin typeface="Calibri"/>
                <a:cs typeface="Calibri"/>
              </a:rPr>
              <a:t>EAD</a:t>
            </a:r>
            <a:r>
              <a:rPr sz="1600" b="1" spc="-40" dirty="0">
                <a:latin typeface="Calibri"/>
                <a:cs typeface="Calibri"/>
              </a:rPr>
              <a:t> </a:t>
            </a:r>
            <a:r>
              <a:rPr sz="1600" b="1" spc="40" dirty="0">
                <a:latin typeface="Calibri"/>
                <a:cs typeface="Calibri"/>
              </a:rPr>
              <a:t>card </a:t>
            </a:r>
            <a:r>
              <a:rPr sz="1600" b="1" spc="-254" dirty="0">
                <a:latin typeface="Calibri"/>
                <a:cs typeface="Calibri"/>
              </a:rPr>
              <a:t> </a:t>
            </a:r>
            <a:r>
              <a:rPr sz="1600" b="1" spc="40" dirty="0">
                <a:latin typeface="Calibri"/>
                <a:cs typeface="Calibri"/>
              </a:rPr>
              <a:t>is</a:t>
            </a:r>
            <a:r>
              <a:rPr sz="1600" b="1" spc="-40" dirty="0">
                <a:latin typeface="Calibri"/>
                <a:cs typeface="Calibri"/>
              </a:rPr>
              <a:t> </a:t>
            </a:r>
            <a:r>
              <a:rPr sz="1600" b="1" spc="30" dirty="0">
                <a:latin typeface="Calibri"/>
                <a:cs typeface="Calibri"/>
              </a:rPr>
              <a:t>received</a:t>
            </a:r>
            <a:endParaRPr sz="1600" dirty="0">
              <a:latin typeface="Calibri"/>
              <a:cs typeface="Calibri"/>
            </a:endParaRPr>
          </a:p>
          <a:p>
            <a:pPr marL="469900" marR="5080" indent="-381000">
              <a:lnSpc>
                <a:spcPct val="114599"/>
              </a:lnSpc>
              <a:buFont typeface="MS PGothic"/>
              <a:buChar char="➢"/>
              <a:tabLst>
                <a:tab pos="469265" algn="l"/>
                <a:tab pos="469900" algn="l"/>
              </a:tabLst>
            </a:pPr>
            <a:r>
              <a:rPr sz="1600" spc="10" dirty="0">
                <a:latin typeface="Calibri"/>
                <a:cs typeface="Calibri"/>
              </a:rPr>
              <a:t>There</a:t>
            </a:r>
            <a:r>
              <a:rPr sz="1600" spc="-40" dirty="0">
                <a:latin typeface="Calibri"/>
                <a:cs typeface="Calibri"/>
              </a:rPr>
              <a:t> </a:t>
            </a:r>
            <a:r>
              <a:rPr sz="1600" spc="25" dirty="0">
                <a:latin typeface="Calibri"/>
                <a:cs typeface="Calibri"/>
              </a:rPr>
              <a:t>is</a:t>
            </a:r>
            <a:r>
              <a:rPr sz="1600" spc="-35" dirty="0">
                <a:latin typeface="Calibri"/>
                <a:cs typeface="Calibri"/>
              </a:rPr>
              <a:t> </a:t>
            </a:r>
            <a:r>
              <a:rPr sz="1600" spc="30" dirty="0">
                <a:latin typeface="Calibri"/>
                <a:cs typeface="Calibri"/>
              </a:rPr>
              <a:t>a</a:t>
            </a:r>
            <a:r>
              <a:rPr sz="1600" spc="-35" dirty="0">
                <a:latin typeface="Calibri"/>
                <a:cs typeface="Calibri"/>
              </a:rPr>
              <a:t> </a:t>
            </a:r>
            <a:r>
              <a:rPr sz="1600" spc="15" dirty="0">
                <a:latin typeface="Calibri"/>
                <a:cs typeface="Calibri"/>
              </a:rPr>
              <a:t>higher</a:t>
            </a:r>
            <a:r>
              <a:rPr sz="1600" spc="-40" dirty="0">
                <a:latin typeface="Calibri"/>
                <a:cs typeface="Calibri"/>
              </a:rPr>
              <a:t> </a:t>
            </a:r>
            <a:r>
              <a:rPr sz="1600" spc="20" dirty="0">
                <a:latin typeface="Calibri"/>
                <a:cs typeface="Calibri"/>
              </a:rPr>
              <a:t>risk</a:t>
            </a:r>
            <a:r>
              <a:rPr sz="1600" spc="-35" dirty="0">
                <a:latin typeface="Calibri"/>
                <a:cs typeface="Calibri"/>
              </a:rPr>
              <a:t> </a:t>
            </a:r>
            <a:r>
              <a:rPr sz="1600" spc="20" dirty="0">
                <a:latin typeface="Calibri"/>
                <a:cs typeface="Calibri"/>
              </a:rPr>
              <a:t>associated</a:t>
            </a:r>
            <a:r>
              <a:rPr sz="1600" spc="-35" dirty="0">
                <a:latin typeface="Calibri"/>
                <a:cs typeface="Calibri"/>
              </a:rPr>
              <a:t> </a:t>
            </a:r>
            <a:r>
              <a:rPr sz="1600" spc="10" dirty="0">
                <a:latin typeface="Calibri"/>
                <a:cs typeface="Calibri"/>
              </a:rPr>
              <a:t>with</a:t>
            </a:r>
            <a:r>
              <a:rPr sz="1600" spc="-40" dirty="0">
                <a:latin typeface="Calibri"/>
                <a:cs typeface="Calibri"/>
              </a:rPr>
              <a:t> </a:t>
            </a:r>
            <a:r>
              <a:rPr sz="1600" spc="5" dirty="0">
                <a:latin typeface="Calibri"/>
                <a:cs typeface="Calibri"/>
              </a:rPr>
              <a:t>travel</a:t>
            </a:r>
            <a:r>
              <a:rPr sz="1600" spc="-35" dirty="0">
                <a:latin typeface="Calibri"/>
                <a:cs typeface="Calibri"/>
              </a:rPr>
              <a:t> </a:t>
            </a:r>
            <a:r>
              <a:rPr sz="1600" spc="30" dirty="0">
                <a:latin typeface="Calibri"/>
                <a:cs typeface="Calibri"/>
              </a:rPr>
              <a:t>and</a:t>
            </a:r>
            <a:r>
              <a:rPr sz="1600" spc="-35" dirty="0">
                <a:latin typeface="Calibri"/>
                <a:cs typeface="Calibri"/>
              </a:rPr>
              <a:t> </a:t>
            </a:r>
            <a:r>
              <a:rPr sz="1600" dirty="0">
                <a:latin typeface="Calibri"/>
                <a:cs typeface="Calibri"/>
              </a:rPr>
              <a:t>return </a:t>
            </a:r>
            <a:r>
              <a:rPr sz="1600" spc="-254" dirty="0">
                <a:latin typeface="Calibri"/>
                <a:cs typeface="Calibri"/>
              </a:rPr>
              <a:t> </a:t>
            </a:r>
            <a:r>
              <a:rPr sz="1600" spc="10" dirty="0">
                <a:latin typeface="Calibri"/>
                <a:cs typeface="Calibri"/>
              </a:rPr>
              <a:t>while your </a:t>
            </a:r>
            <a:r>
              <a:rPr lang="en-US" sz="1600" spc="10" dirty="0">
                <a:latin typeface="Calibri"/>
                <a:cs typeface="Calibri"/>
              </a:rPr>
              <a:t>STEM </a:t>
            </a:r>
            <a:r>
              <a:rPr sz="1600" spc="30" dirty="0">
                <a:latin typeface="Calibri"/>
                <a:cs typeface="Calibri"/>
              </a:rPr>
              <a:t>OPT </a:t>
            </a:r>
            <a:r>
              <a:rPr sz="1600" spc="25" dirty="0">
                <a:latin typeface="Calibri"/>
                <a:cs typeface="Calibri"/>
              </a:rPr>
              <a:t>is pending </a:t>
            </a:r>
            <a:r>
              <a:rPr sz="1600" spc="-10" dirty="0">
                <a:latin typeface="Calibri"/>
                <a:cs typeface="Calibri"/>
              </a:rPr>
              <a:t>after </a:t>
            </a:r>
            <a:r>
              <a:rPr sz="1600" spc="5" dirty="0">
                <a:latin typeface="Calibri"/>
                <a:cs typeface="Calibri"/>
              </a:rPr>
              <a:t>the </a:t>
            </a:r>
            <a:r>
              <a:rPr sz="1600" spc="15" dirty="0">
                <a:latin typeface="Calibri"/>
                <a:cs typeface="Calibri"/>
              </a:rPr>
              <a:t>program </a:t>
            </a:r>
            <a:r>
              <a:rPr sz="1600" spc="20" dirty="0">
                <a:latin typeface="Calibri"/>
                <a:cs typeface="Calibri"/>
              </a:rPr>
              <a:t> </a:t>
            </a:r>
            <a:r>
              <a:rPr sz="1600" spc="15" dirty="0">
                <a:latin typeface="Calibri"/>
                <a:cs typeface="Calibri"/>
              </a:rPr>
              <a:t>completion </a:t>
            </a:r>
            <a:r>
              <a:rPr sz="1600" dirty="0">
                <a:latin typeface="Calibri"/>
                <a:cs typeface="Calibri"/>
              </a:rPr>
              <a:t>date. </a:t>
            </a:r>
            <a:r>
              <a:rPr sz="1600" spc="-5" dirty="0">
                <a:latin typeface="Calibri"/>
                <a:cs typeface="Calibri"/>
              </a:rPr>
              <a:t>If </a:t>
            </a:r>
            <a:r>
              <a:rPr sz="1600" dirty="0">
                <a:latin typeface="Calibri"/>
                <a:cs typeface="Calibri"/>
              </a:rPr>
              <a:t>there are </a:t>
            </a:r>
            <a:r>
              <a:rPr sz="1600" spc="20" dirty="0">
                <a:latin typeface="Calibri"/>
                <a:cs typeface="Calibri"/>
              </a:rPr>
              <a:t>any problems </a:t>
            </a:r>
            <a:r>
              <a:rPr sz="1600" spc="10" dirty="0">
                <a:latin typeface="Calibri"/>
                <a:cs typeface="Calibri"/>
              </a:rPr>
              <a:t>with your </a:t>
            </a:r>
            <a:r>
              <a:rPr sz="1600" spc="15" dirty="0">
                <a:latin typeface="Calibri"/>
                <a:cs typeface="Calibri"/>
              </a:rPr>
              <a:t> </a:t>
            </a:r>
            <a:r>
              <a:rPr sz="1600" spc="20" dirty="0">
                <a:latin typeface="Calibri"/>
                <a:cs typeface="Calibri"/>
              </a:rPr>
              <a:t>application, </a:t>
            </a:r>
            <a:r>
              <a:rPr sz="1600" spc="15" dirty="0">
                <a:latin typeface="Calibri"/>
                <a:cs typeface="Calibri"/>
              </a:rPr>
              <a:t>you </a:t>
            </a:r>
            <a:r>
              <a:rPr sz="1600" spc="25" dirty="0">
                <a:latin typeface="Calibri"/>
                <a:cs typeface="Calibri"/>
              </a:rPr>
              <a:t>may </a:t>
            </a:r>
            <a:r>
              <a:rPr sz="1600" spc="5" dirty="0">
                <a:latin typeface="Calibri"/>
                <a:cs typeface="Calibri"/>
              </a:rPr>
              <a:t>not </a:t>
            </a:r>
            <a:r>
              <a:rPr sz="1600" spc="15" dirty="0">
                <a:latin typeface="Calibri"/>
                <a:cs typeface="Calibri"/>
              </a:rPr>
              <a:t>be </a:t>
            </a:r>
            <a:r>
              <a:rPr sz="1600" spc="20" dirty="0">
                <a:latin typeface="Calibri"/>
                <a:cs typeface="Calibri"/>
              </a:rPr>
              <a:t>able </a:t>
            </a:r>
            <a:r>
              <a:rPr sz="1600" dirty="0">
                <a:latin typeface="Calibri"/>
                <a:cs typeface="Calibri"/>
              </a:rPr>
              <a:t>to </a:t>
            </a:r>
            <a:r>
              <a:rPr sz="1600" spc="15" dirty="0">
                <a:latin typeface="Calibri"/>
                <a:cs typeface="Calibri"/>
              </a:rPr>
              <a:t>respond </a:t>
            </a:r>
            <a:r>
              <a:rPr sz="1600" dirty="0">
                <a:latin typeface="Calibri"/>
                <a:cs typeface="Calibri"/>
              </a:rPr>
              <a:t>to </a:t>
            </a:r>
            <a:r>
              <a:rPr sz="1600" spc="45" dirty="0">
                <a:latin typeface="Calibri"/>
                <a:cs typeface="Calibri"/>
              </a:rPr>
              <a:t>USCIS </a:t>
            </a:r>
            <a:r>
              <a:rPr sz="1600" spc="-260" dirty="0">
                <a:latin typeface="Calibri"/>
                <a:cs typeface="Calibri"/>
              </a:rPr>
              <a:t> </a:t>
            </a:r>
            <a:r>
              <a:rPr sz="1600" spc="20" dirty="0">
                <a:latin typeface="Calibri"/>
                <a:cs typeface="Calibri"/>
              </a:rPr>
              <a:t>in </a:t>
            </a:r>
            <a:r>
              <a:rPr sz="1600" spc="30" dirty="0">
                <a:latin typeface="Calibri"/>
                <a:cs typeface="Calibri"/>
              </a:rPr>
              <a:t>a </a:t>
            </a:r>
            <a:r>
              <a:rPr sz="1600" spc="15" dirty="0">
                <a:latin typeface="Calibri"/>
                <a:cs typeface="Calibri"/>
              </a:rPr>
              <a:t>timely </a:t>
            </a:r>
            <a:r>
              <a:rPr sz="1600" spc="5" dirty="0">
                <a:latin typeface="Calibri"/>
                <a:cs typeface="Calibri"/>
              </a:rPr>
              <a:t>manner, </a:t>
            </a:r>
            <a:r>
              <a:rPr sz="1600" spc="20" dirty="0">
                <a:latin typeface="Calibri"/>
                <a:cs typeface="Calibri"/>
              </a:rPr>
              <a:t>which could delay processing </a:t>
            </a:r>
            <a:r>
              <a:rPr sz="1600" dirty="0">
                <a:latin typeface="Calibri"/>
                <a:cs typeface="Calibri"/>
              </a:rPr>
              <a:t>of </a:t>
            </a:r>
            <a:r>
              <a:rPr sz="1600" spc="5" dirty="0">
                <a:latin typeface="Calibri"/>
                <a:cs typeface="Calibri"/>
              </a:rPr>
              <a:t> </a:t>
            </a:r>
            <a:r>
              <a:rPr sz="1600" spc="10" dirty="0">
                <a:latin typeface="Calibri"/>
                <a:cs typeface="Calibri"/>
              </a:rPr>
              <a:t>your</a:t>
            </a:r>
            <a:r>
              <a:rPr sz="1600" spc="-40" dirty="0">
                <a:latin typeface="Calibri"/>
                <a:cs typeface="Calibri"/>
              </a:rPr>
              <a:t> </a:t>
            </a:r>
            <a:r>
              <a:rPr sz="1600" dirty="0">
                <a:latin typeface="Calibri"/>
                <a:cs typeface="Calibri"/>
              </a:rPr>
              <a:t>EAD.</a:t>
            </a:r>
          </a:p>
          <a:p>
            <a:pPr marL="469900" marR="249554" indent="-381000" algn="just">
              <a:lnSpc>
                <a:spcPct val="114599"/>
              </a:lnSpc>
              <a:buFont typeface="MS PGothic"/>
              <a:buChar char="➢"/>
              <a:tabLst>
                <a:tab pos="469900" algn="l"/>
              </a:tabLst>
            </a:pPr>
            <a:r>
              <a:rPr sz="1600" spc="-5" dirty="0">
                <a:latin typeface="Calibri"/>
                <a:cs typeface="Calibri"/>
              </a:rPr>
              <a:t>If</a:t>
            </a:r>
            <a:r>
              <a:rPr sz="1600" spc="-35" dirty="0">
                <a:latin typeface="Calibri"/>
                <a:cs typeface="Calibri"/>
              </a:rPr>
              <a:t> </a:t>
            </a:r>
            <a:r>
              <a:rPr sz="1600" spc="10" dirty="0">
                <a:latin typeface="Calibri"/>
                <a:cs typeface="Calibri"/>
              </a:rPr>
              <a:t>your</a:t>
            </a:r>
            <a:r>
              <a:rPr sz="1600" spc="-30" dirty="0">
                <a:latin typeface="Calibri"/>
                <a:cs typeface="Calibri"/>
              </a:rPr>
              <a:t> </a:t>
            </a:r>
            <a:r>
              <a:rPr lang="en-US" sz="1600" spc="-30" dirty="0">
                <a:latin typeface="Calibri"/>
                <a:cs typeface="Calibri"/>
              </a:rPr>
              <a:t>STEM </a:t>
            </a:r>
            <a:r>
              <a:rPr sz="1600" spc="30" dirty="0">
                <a:latin typeface="Calibri"/>
                <a:cs typeface="Calibri"/>
              </a:rPr>
              <a:t>OPT</a:t>
            </a:r>
            <a:r>
              <a:rPr sz="1600" spc="-35" dirty="0">
                <a:latin typeface="Calibri"/>
                <a:cs typeface="Calibri"/>
              </a:rPr>
              <a:t> </a:t>
            </a:r>
            <a:r>
              <a:rPr sz="1600" spc="20" dirty="0">
                <a:latin typeface="Calibri"/>
                <a:cs typeface="Calibri"/>
              </a:rPr>
              <a:t>application</a:t>
            </a:r>
            <a:r>
              <a:rPr sz="1600" spc="-30" dirty="0">
                <a:latin typeface="Calibri"/>
                <a:cs typeface="Calibri"/>
              </a:rPr>
              <a:t> </a:t>
            </a:r>
            <a:r>
              <a:rPr sz="1600" spc="25" dirty="0">
                <a:latin typeface="Calibri"/>
                <a:cs typeface="Calibri"/>
              </a:rPr>
              <a:t>is</a:t>
            </a:r>
            <a:r>
              <a:rPr sz="1600" spc="-35" dirty="0">
                <a:latin typeface="Calibri"/>
                <a:cs typeface="Calibri"/>
              </a:rPr>
              <a:t> </a:t>
            </a:r>
            <a:r>
              <a:rPr sz="1600" spc="15" dirty="0">
                <a:latin typeface="Calibri"/>
                <a:cs typeface="Calibri"/>
              </a:rPr>
              <a:t>denied</a:t>
            </a:r>
            <a:r>
              <a:rPr sz="1600" spc="-30" dirty="0">
                <a:latin typeface="Calibri"/>
                <a:cs typeface="Calibri"/>
              </a:rPr>
              <a:t> </a:t>
            </a:r>
            <a:r>
              <a:rPr sz="1600" spc="10" dirty="0">
                <a:latin typeface="Calibri"/>
                <a:cs typeface="Calibri"/>
              </a:rPr>
              <a:t>while</a:t>
            </a:r>
            <a:r>
              <a:rPr sz="1600" spc="-35" dirty="0">
                <a:latin typeface="Calibri"/>
                <a:cs typeface="Calibri"/>
              </a:rPr>
              <a:t> </a:t>
            </a:r>
            <a:r>
              <a:rPr sz="1600" spc="15" dirty="0">
                <a:latin typeface="Calibri"/>
                <a:cs typeface="Calibri"/>
              </a:rPr>
              <a:t>outside</a:t>
            </a:r>
            <a:r>
              <a:rPr sz="1600" spc="-30" dirty="0">
                <a:latin typeface="Calibri"/>
                <a:cs typeface="Calibri"/>
              </a:rPr>
              <a:t> </a:t>
            </a:r>
            <a:r>
              <a:rPr sz="1600" spc="5" dirty="0">
                <a:latin typeface="Calibri"/>
                <a:cs typeface="Calibri"/>
              </a:rPr>
              <a:t>the </a:t>
            </a:r>
            <a:r>
              <a:rPr sz="1600" spc="-260" dirty="0">
                <a:latin typeface="Calibri"/>
                <a:cs typeface="Calibri"/>
              </a:rPr>
              <a:t> </a:t>
            </a:r>
            <a:r>
              <a:rPr sz="1600" spc="10" dirty="0">
                <a:latin typeface="Calibri"/>
                <a:cs typeface="Calibri"/>
              </a:rPr>
              <a:t>U.S.,</a:t>
            </a:r>
            <a:r>
              <a:rPr sz="1600" spc="-40" dirty="0">
                <a:latin typeface="Calibri"/>
                <a:cs typeface="Calibri"/>
              </a:rPr>
              <a:t> </a:t>
            </a:r>
            <a:r>
              <a:rPr sz="1600" spc="15" dirty="0">
                <a:latin typeface="Calibri"/>
                <a:cs typeface="Calibri"/>
              </a:rPr>
              <a:t>you</a:t>
            </a:r>
            <a:r>
              <a:rPr sz="1600" spc="-35" dirty="0">
                <a:latin typeface="Calibri"/>
                <a:cs typeface="Calibri"/>
              </a:rPr>
              <a:t> </a:t>
            </a:r>
            <a:r>
              <a:rPr sz="1600" spc="20" dirty="0">
                <a:latin typeface="Calibri"/>
                <a:cs typeface="Calibri"/>
              </a:rPr>
              <a:t>will</a:t>
            </a:r>
            <a:r>
              <a:rPr sz="1600" spc="-40" dirty="0">
                <a:latin typeface="Calibri"/>
                <a:cs typeface="Calibri"/>
              </a:rPr>
              <a:t> </a:t>
            </a:r>
            <a:r>
              <a:rPr sz="1600" spc="5" dirty="0">
                <a:latin typeface="Calibri"/>
                <a:cs typeface="Calibri"/>
              </a:rPr>
              <a:t>not</a:t>
            </a:r>
            <a:r>
              <a:rPr sz="1600" spc="-35" dirty="0">
                <a:latin typeface="Calibri"/>
                <a:cs typeface="Calibri"/>
              </a:rPr>
              <a:t> </a:t>
            </a:r>
            <a:r>
              <a:rPr sz="1600" spc="15" dirty="0">
                <a:latin typeface="Calibri"/>
                <a:cs typeface="Calibri"/>
              </a:rPr>
              <a:t>be</a:t>
            </a:r>
            <a:r>
              <a:rPr sz="1600" spc="-40" dirty="0">
                <a:latin typeface="Calibri"/>
                <a:cs typeface="Calibri"/>
              </a:rPr>
              <a:t> </a:t>
            </a:r>
            <a:r>
              <a:rPr sz="1600" spc="20" dirty="0">
                <a:latin typeface="Calibri"/>
                <a:cs typeface="Calibri"/>
              </a:rPr>
              <a:t>able</a:t>
            </a:r>
            <a:r>
              <a:rPr sz="1600" spc="-35"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re-enter</a:t>
            </a:r>
            <a:r>
              <a:rPr sz="1600" spc="-35" dirty="0">
                <a:latin typeface="Calibri"/>
                <a:cs typeface="Calibri"/>
              </a:rPr>
              <a:t> </a:t>
            </a:r>
            <a:r>
              <a:rPr sz="1600" spc="5" dirty="0">
                <a:latin typeface="Calibri"/>
                <a:cs typeface="Calibri"/>
              </a:rPr>
              <a:t>the</a:t>
            </a:r>
            <a:r>
              <a:rPr sz="1600" spc="-35" dirty="0">
                <a:latin typeface="Calibri"/>
                <a:cs typeface="Calibri"/>
              </a:rPr>
              <a:t> </a:t>
            </a:r>
            <a:r>
              <a:rPr sz="1600" spc="15" dirty="0">
                <a:latin typeface="Calibri"/>
                <a:cs typeface="Calibri"/>
              </a:rPr>
              <a:t>U.S.</a:t>
            </a:r>
            <a:r>
              <a:rPr sz="1600" spc="-40" dirty="0">
                <a:latin typeface="Calibri"/>
                <a:cs typeface="Calibri"/>
              </a:rPr>
              <a:t> </a:t>
            </a:r>
            <a:r>
              <a:rPr sz="1600" spc="20" dirty="0">
                <a:latin typeface="Calibri"/>
                <a:cs typeface="Calibri"/>
              </a:rPr>
              <a:t>in</a:t>
            </a:r>
            <a:r>
              <a:rPr sz="1600" spc="-35" dirty="0">
                <a:latin typeface="Calibri"/>
                <a:cs typeface="Calibri"/>
              </a:rPr>
              <a:t> </a:t>
            </a:r>
            <a:r>
              <a:rPr sz="1600" spc="10" dirty="0">
                <a:latin typeface="Calibri"/>
                <a:cs typeface="Calibri"/>
              </a:rPr>
              <a:t>F-1 </a:t>
            </a:r>
            <a:r>
              <a:rPr sz="1600" spc="-260" dirty="0">
                <a:latin typeface="Calibri"/>
                <a:cs typeface="Calibri"/>
              </a:rPr>
              <a:t> </a:t>
            </a:r>
            <a:r>
              <a:rPr sz="1600" spc="5" dirty="0">
                <a:latin typeface="Calibri"/>
                <a:cs typeface="Calibri"/>
              </a:rPr>
              <a:t>status</a:t>
            </a:r>
            <a:r>
              <a:rPr sz="1600" spc="-35" dirty="0">
                <a:latin typeface="Calibri"/>
                <a:cs typeface="Calibri"/>
              </a:rPr>
              <a:t> </a:t>
            </a:r>
            <a:r>
              <a:rPr sz="1600" spc="30" dirty="0">
                <a:latin typeface="Calibri"/>
                <a:cs typeface="Calibri"/>
              </a:rPr>
              <a:t>and</a:t>
            </a:r>
            <a:r>
              <a:rPr sz="1600" spc="-35" dirty="0">
                <a:latin typeface="Calibri"/>
                <a:cs typeface="Calibri"/>
              </a:rPr>
              <a:t> </a:t>
            </a:r>
            <a:r>
              <a:rPr sz="1600" spc="20" dirty="0">
                <a:latin typeface="Calibri"/>
                <a:cs typeface="Calibri"/>
              </a:rPr>
              <a:t>will</a:t>
            </a:r>
            <a:r>
              <a:rPr sz="1600" spc="-35" dirty="0">
                <a:latin typeface="Calibri"/>
                <a:cs typeface="Calibri"/>
              </a:rPr>
              <a:t> </a:t>
            </a:r>
            <a:r>
              <a:rPr sz="1600" spc="5" dirty="0">
                <a:latin typeface="Calibri"/>
                <a:cs typeface="Calibri"/>
              </a:rPr>
              <a:t>not</a:t>
            </a:r>
            <a:r>
              <a:rPr sz="1600" spc="-35" dirty="0">
                <a:latin typeface="Calibri"/>
                <a:cs typeface="Calibri"/>
              </a:rPr>
              <a:t> </a:t>
            </a:r>
            <a:r>
              <a:rPr sz="1600" spc="15" dirty="0">
                <a:latin typeface="Calibri"/>
                <a:cs typeface="Calibri"/>
              </a:rPr>
              <a:t>be</a:t>
            </a:r>
            <a:r>
              <a:rPr sz="1600" spc="-35" dirty="0">
                <a:latin typeface="Calibri"/>
                <a:cs typeface="Calibri"/>
              </a:rPr>
              <a:t> </a:t>
            </a:r>
            <a:r>
              <a:rPr sz="1600" spc="20" dirty="0">
                <a:latin typeface="Calibri"/>
                <a:cs typeface="Calibri"/>
              </a:rPr>
              <a:t>able</a:t>
            </a:r>
            <a:r>
              <a:rPr sz="1600" spc="-35" dirty="0">
                <a:latin typeface="Calibri"/>
                <a:cs typeface="Calibri"/>
              </a:rPr>
              <a:t> </a:t>
            </a:r>
            <a:r>
              <a:rPr sz="1600" dirty="0">
                <a:latin typeface="Calibri"/>
                <a:cs typeface="Calibri"/>
              </a:rPr>
              <a:t>to</a:t>
            </a:r>
            <a:r>
              <a:rPr sz="1600" spc="-35" dirty="0">
                <a:latin typeface="Calibri"/>
                <a:cs typeface="Calibri"/>
              </a:rPr>
              <a:t> </a:t>
            </a:r>
            <a:r>
              <a:rPr sz="1600" spc="15" dirty="0">
                <a:latin typeface="Calibri"/>
                <a:cs typeface="Calibri"/>
              </a:rPr>
              <a:t>re-apply</a:t>
            </a:r>
            <a:r>
              <a:rPr sz="1600" spc="-35" dirty="0">
                <a:latin typeface="Calibri"/>
                <a:cs typeface="Calibri"/>
              </a:rPr>
              <a:t> </a:t>
            </a:r>
            <a:r>
              <a:rPr sz="1600" spc="-10" dirty="0">
                <a:latin typeface="Calibri"/>
                <a:cs typeface="Calibri"/>
              </a:rPr>
              <a:t>for</a:t>
            </a:r>
            <a:r>
              <a:rPr sz="1600" spc="-30" dirty="0">
                <a:latin typeface="Calibri"/>
                <a:cs typeface="Calibri"/>
              </a:rPr>
              <a:t> </a:t>
            </a:r>
            <a:r>
              <a:rPr sz="1600" spc="-15" dirty="0">
                <a:latin typeface="Calibri"/>
                <a:cs typeface="Calibri"/>
              </a:rPr>
              <a:t>OPT.</a:t>
            </a:r>
            <a:endParaRPr lang="en-US" sz="1600" spc="-15" dirty="0">
              <a:latin typeface="Calibri"/>
              <a:cs typeface="Calibri"/>
            </a:endParaRPr>
          </a:p>
          <a:p>
            <a:pPr marL="469900" marR="249554" indent="-381000" algn="just">
              <a:lnSpc>
                <a:spcPct val="114599"/>
              </a:lnSpc>
              <a:buFont typeface="MS PGothic"/>
              <a:buChar char="➢"/>
              <a:tabLst>
                <a:tab pos="469900" algn="l"/>
              </a:tabLst>
            </a:pPr>
            <a:endParaRPr lang="en-US" sz="1600" spc="-15" dirty="0">
              <a:latin typeface="Calibri"/>
              <a:cs typeface="Calibri"/>
            </a:endParaRPr>
          </a:p>
          <a:p>
            <a:pPr marL="88900" marR="249554" algn="just">
              <a:lnSpc>
                <a:spcPct val="114599"/>
              </a:lnSpc>
              <a:tabLst>
                <a:tab pos="469900" algn="l"/>
              </a:tabLst>
            </a:pPr>
            <a:endParaRPr sz="1600" b="1" dirty="0">
              <a:latin typeface="Calibri"/>
              <a:cs typeface="Calibri"/>
            </a:endParaRPr>
          </a:p>
        </p:txBody>
      </p:sp>
      <p:sp>
        <p:nvSpPr>
          <p:cNvPr id="8" name="object 4">
            <a:extLst>
              <a:ext uri="{FF2B5EF4-FFF2-40B4-BE49-F238E27FC236}">
                <a16:creationId xmlns:a16="http://schemas.microsoft.com/office/drawing/2014/main" id="{1C880268-1319-7603-DD45-794373A24603}"/>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7" name="TextBox 6">
            <a:extLst>
              <a:ext uri="{FF2B5EF4-FFF2-40B4-BE49-F238E27FC236}">
                <a16:creationId xmlns:a16="http://schemas.microsoft.com/office/drawing/2014/main" id="{DAF94E97-4645-9E99-9F59-DC9AE4C24194}"/>
              </a:ext>
            </a:extLst>
          </p:cNvPr>
          <p:cNvSpPr txBox="1">
            <a:spLocks noGrp="1" noRot="1" noMove="1" noResize="1" noEditPoints="1" noAdjustHandles="1" noChangeArrowheads="1" noChangeShapeType="1"/>
          </p:cNvSpPr>
          <p:nvPr/>
        </p:nvSpPr>
        <p:spPr>
          <a:xfrm>
            <a:off x="4724400" y="1116608"/>
            <a:ext cx="4352048" cy="3474156"/>
          </a:xfrm>
          <a:prstGeom prst="rect">
            <a:avLst/>
          </a:prstGeom>
          <a:noFill/>
        </p:spPr>
        <p:txBody>
          <a:bodyPr wrap="square">
            <a:spAutoFit/>
          </a:bodyPr>
          <a:lstStyle/>
          <a:p>
            <a:pPr marL="88900" marR="249554" algn="just">
              <a:lnSpc>
                <a:spcPct val="114599"/>
              </a:lnSpc>
              <a:tabLst>
                <a:tab pos="469900" algn="l"/>
              </a:tabLst>
            </a:pPr>
            <a:r>
              <a:rPr lang="en-US" sz="1600" b="1" spc="-15" dirty="0">
                <a:latin typeface="Calibri"/>
                <a:cs typeface="Calibri"/>
              </a:rPr>
              <a:t>Travel after the EAD card is received</a:t>
            </a:r>
          </a:p>
          <a:p>
            <a:pPr marL="393700" marR="5080" indent="-381000">
              <a:lnSpc>
                <a:spcPct val="113999"/>
              </a:lnSpc>
              <a:spcBef>
                <a:spcPts val="80"/>
              </a:spcBef>
              <a:buFont typeface="MS PGothic"/>
              <a:buChar char="➢"/>
              <a:tabLst>
                <a:tab pos="393065" algn="l"/>
                <a:tab pos="393700" algn="l"/>
              </a:tabLst>
            </a:pPr>
            <a:r>
              <a:rPr lang="en-US" sz="1600" spc="5" dirty="0">
                <a:latin typeface="Calibri"/>
                <a:cs typeface="Calibri"/>
              </a:rPr>
              <a:t>Avoid</a:t>
            </a:r>
            <a:r>
              <a:rPr lang="en-US" sz="1600" spc="-40" dirty="0">
                <a:latin typeface="Calibri"/>
                <a:cs typeface="Calibri"/>
              </a:rPr>
              <a:t> </a:t>
            </a:r>
            <a:r>
              <a:rPr lang="en-US" sz="1600" spc="25" dirty="0">
                <a:latin typeface="Calibri"/>
                <a:cs typeface="Calibri"/>
              </a:rPr>
              <a:t>long</a:t>
            </a:r>
            <a:r>
              <a:rPr lang="en-US" sz="1600" spc="-40" dirty="0">
                <a:latin typeface="Calibri"/>
                <a:cs typeface="Calibri"/>
              </a:rPr>
              <a:t> </a:t>
            </a:r>
            <a:r>
              <a:rPr lang="en-US" sz="1600" spc="20" dirty="0">
                <a:latin typeface="Calibri"/>
                <a:cs typeface="Calibri"/>
              </a:rPr>
              <a:t>absences</a:t>
            </a:r>
            <a:r>
              <a:rPr lang="en-US" sz="1600" spc="-35" dirty="0">
                <a:latin typeface="Calibri"/>
                <a:cs typeface="Calibri"/>
              </a:rPr>
              <a:t> </a:t>
            </a:r>
            <a:r>
              <a:rPr lang="en-US" sz="1600" spc="5" dirty="0">
                <a:latin typeface="Calibri"/>
                <a:cs typeface="Calibri"/>
              </a:rPr>
              <a:t>from</a:t>
            </a:r>
            <a:r>
              <a:rPr lang="en-US" sz="1600" spc="-40" dirty="0">
                <a:latin typeface="Calibri"/>
                <a:cs typeface="Calibri"/>
              </a:rPr>
              <a:t> </a:t>
            </a:r>
            <a:r>
              <a:rPr lang="en-US" sz="1600" spc="5" dirty="0">
                <a:latin typeface="Calibri"/>
                <a:cs typeface="Calibri"/>
              </a:rPr>
              <a:t>the</a:t>
            </a:r>
            <a:r>
              <a:rPr lang="en-US" sz="1600" spc="-35" dirty="0">
                <a:latin typeface="Calibri"/>
                <a:cs typeface="Calibri"/>
              </a:rPr>
              <a:t> </a:t>
            </a:r>
            <a:r>
              <a:rPr lang="en-US" sz="1600" spc="15" dirty="0">
                <a:latin typeface="Calibri"/>
                <a:cs typeface="Calibri"/>
              </a:rPr>
              <a:t>U.S.</a:t>
            </a:r>
            <a:r>
              <a:rPr lang="en-US" sz="1600" spc="-40" dirty="0">
                <a:latin typeface="Calibri"/>
                <a:cs typeface="Calibri"/>
              </a:rPr>
              <a:t> </a:t>
            </a:r>
            <a:r>
              <a:rPr lang="en-US" sz="1600" spc="20" dirty="0">
                <a:latin typeface="Calibri"/>
                <a:cs typeface="Calibri"/>
              </a:rPr>
              <a:t>during</a:t>
            </a:r>
            <a:r>
              <a:rPr lang="en-US" sz="1600" spc="-40" dirty="0">
                <a:latin typeface="Calibri"/>
                <a:cs typeface="Calibri"/>
              </a:rPr>
              <a:t> </a:t>
            </a:r>
            <a:r>
              <a:rPr lang="en-US" sz="1600" spc="5" dirty="0">
                <a:latin typeface="Calibri"/>
                <a:cs typeface="Calibri"/>
              </a:rPr>
              <a:t>the </a:t>
            </a:r>
            <a:r>
              <a:rPr lang="en-US" sz="1600" spc="-254" dirty="0">
                <a:latin typeface="Calibri"/>
                <a:cs typeface="Calibri"/>
              </a:rPr>
              <a:t> </a:t>
            </a:r>
            <a:r>
              <a:rPr lang="en-US" sz="1600" spc="30" dirty="0">
                <a:latin typeface="Calibri"/>
                <a:cs typeface="Calibri"/>
              </a:rPr>
              <a:t>STEM OPT </a:t>
            </a:r>
            <a:r>
              <a:rPr lang="en-US" sz="1600" spc="10" dirty="0">
                <a:latin typeface="Calibri"/>
                <a:cs typeface="Calibri"/>
              </a:rPr>
              <a:t>period. </a:t>
            </a:r>
            <a:r>
              <a:rPr lang="en-US" sz="1600" spc="25" dirty="0">
                <a:latin typeface="Calibri"/>
                <a:cs typeface="Calibri"/>
              </a:rPr>
              <a:t>Time </a:t>
            </a:r>
            <a:r>
              <a:rPr lang="en-US" sz="1600" spc="15" dirty="0">
                <a:latin typeface="Calibri"/>
                <a:cs typeface="Calibri"/>
              </a:rPr>
              <a:t>spent outside </a:t>
            </a:r>
            <a:r>
              <a:rPr lang="en-US" sz="1600" dirty="0">
                <a:latin typeface="Calibri"/>
                <a:cs typeface="Calibri"/>
              </a:rPr>
              <a:t>of </a:t>
            </a:r>
            <a:r>
              <a:rPr lang="en-US" sz="1600" spc="5" dirty="0">
                <a:latin typeface="Calibri"/>
                <a:cs typeface="Calibri"/>
              </a:rPr>
              <a:t>the </a:t>
            </a:r>
            <a:r>
              <a:rPr lang="en-US" sz="1600" spc="15" dirty="0">
                <a:latin typeface="Calibri"/>
                <a:cs typeface="Calibri"/>
              </a:rPr>
              <a:t>U.S. </a:t>
            </a:r>
            <a:r>
              <a:rPr lang="en-US" sz="1600" spc="20" dirty="0">
                <a:latin typeface="Calibri"/>
                <a:cs typeface="Calibri"/>
              </a:rPr>
              <a:t> </a:t>
            </a:r>
            <a:r>
              <a:rPr lang="en-US" sz="1600" spc="10" dirty="0">
                <a:latin typeface="Calibri"/>
                <a:cs typeface="Calibri"/>
              </a:rPr>
              <a:t>while</a:t>
            </a:r>
            <a:r>
              <a:rPr lang="en-US" sz="1600" spc="-45" dirty="0">
                <a:latin typeface="Calibri"/>
                <a:cs typeface="Calibri"/>
              </a:rPr>
              <a:t> </a:t>
            </a:r>
            <a:r>
              <a:rPr lang="en-US" sz="1600" spc="20" dirty="0">
                <a:latin typeface="Calibri"/>
                <a:cs typeface="Calibri"/>
              </a:rPr>
              <a:t>unemployed</a:t>
            </a:r>
            <a:r>
              <a:rPr lang="en-US" sz="1600" spc="-40" dirty="0">
                <a:latin typeface="Calibri"/>
                <a:cs typeface="Calibri"/>
              </a:rPr>
              <a:t> </a:t>
            </a:r>
            <a:r>
              <a:rPr lang="en-US" sz="1600" spc="20" dirty="0">
                <a:latin typeface="Calibri"/>
                <a:cs typeface="Calibri"/>
              </a:rPr>
              <a:t>by</a:t>
            </a:r>
            <a:r>
              <a:rPr lang="en-US" sz="1600" spc="-45" dirty="0">
                <a:latin typeface="Calibri"/>
                <a:cs typeface="Calibri"/>
              </a:rPr>
              <a:t> </a:t>
            </a:r>
            <a:r>
              <a:rPr lang="en-US" sz="1600" spc="30" dirty="0">
                <a:latin typeface="Calibri"/>
                <a:cs typeface="Calibri"/>
              </a:rPr>
              <a:t>a</a:t>
            </a:r>
            <a:r>
              <a:rPr lang="en-US" sz="1600" spc="-40" dirty="0">
                <a:latin typeface="Calibri"/>
                <a:cs typeface="Calibri"/>
              </a:rPr>
              <a:t> </a:t>
            </a:r>
            <a:r>
              <a:rPr lang="en-US" sz="1600" spc="15" dirty="0">
                <a:latin typeface="Calibri"/>
                <a:cs typeface="Calibri"/>
              </a:rPr>
              <a:t>U.S.</a:t>
            </a:r>
            <a:r>
              <a:rPr lang="en-US" sz="1600" spc="-40" dirty="0">
                <a:latin typeface="Calibri"/>
                <a:cs typeface="Calibri"/>
              </a:rPr>
              <a:t> </a:t>
            </a:r>
            <a:r>
              <a:rPr lang="en-US" sz="1600" spc="15" dirty="0">
                <a:latin typeface="Calibri"/>
                <a:cs typeface="Calibri"/>
              </a:rPr>
              <a:t>employer</a:t>
            </a:r>
            <a:r>
              <a:rPr lang="en-US" sz="1600" spc="-45" dirty="0">
                <a:latin typeface="Calibri"/>
                <a:cs typeface="Calibri"/>
              </a:rPr>
              <a:t> </a:t>
            </a:r>
            <a:r>
              <a:rPr lang="en-US" sz="1600" spc="15" dirty="0">
                <a:latin typeface="Calibri"/>
                <a:cs typeface="Calibri"/>
              </a:rPr>
              <a:t>counts </a:t>
            </a:r>
            <a:r>
              <a:rPr lang="en-US" sz="1600" spc="-254" dirty="0">
                <a:latin typeface="Calibri"/>
                <a:cs typeface="Calibri"/>
              </a:rPr>
              <a:t> </a:t>
            </a:r>
            <a:r>
              <a:rPr lang="en-US" sz="1600" spc="5" dirty="0">
                <a:latin typeface="Calibri"/>
                <a:cs typeface="Calibri"/>
              </a:rPr>
              <a:t>toward</a:t>
            </a:r>
            <a:r>
              <a:rPr lang="en-US" sz="1600" spc="-40" dirty="0">
                <a:latin typeface="Calibri"/>
                <a:cs typeface="Calibri"/>
              </a:rPr>
              <a:t> </a:t>
            </a:r>
            <a:r>
              <a:rPr lang="en-US" sz="1600" spc="10" dirty="0">
                <a:latin typeface="Calibri"/>
                <a:cs typeface="Calibri"/>
              </a:rPr>
              <a:t>your</a:t>
            </a:r>
            <a:r>
              <a:rPr lang="en-US" sz="1600" spc="-35" dirty="0">
                <a:latin typeface="Calibri"/>
                <a:cs typeface="Calibri"/>
              </a:rPr>
              <a:t> </a:t>
            </a:r>
            <a:r>
              <a:rPr lang="en-US" sz="1600" spc="-15" dirty="0">
                <a:latin typeface="Calibri"/>
                <a:cs typeface="Calibri"/>
              </a:rPr>
              <a:t>90</a:t>
            </a:r>
            <a:r>
              <a:rPr lang="en-US" sz="1600" spc="-35" dirty="0">
                <a:latin typeface="Calibri"/>
                <a:cs typeface="Calibri"/>
              </a:rPr>
              <a:t> </a:t>
            </a:r>
            <a:r>
              <a:rPr lang="en-US" sz="1600" spc="25" dirty="0">
                <a:latin typeface="Calibri"/>
                <a:cs typeface="Calibri"/>
              </a:rPr>
              <a:t>days</a:t>
            </a:r>
            <a:r>
              <a:rPr lang="en-US" sz="1600" spc="-35" dirty="0">
                <a:latin typeface="Calibri"/>
                <a:cs typeface="Calibri"/>
              </a:rPr>
              <a:t> </a:t>
            </a:r>
            <a:r>
              <a:rPr lang="en-US" sz="1600" dirty="0">
                <a:latin typeface="Calibri"/>
                <a:cs typeface="Calibri"/>
              </a:rPr>
              <a:t>of</a:t>
            </a:r>
            <a:r>
              <a:rPr lang="en-US" sz="1600" spc="-35" dirty="0">
                <a:latin typeface="Calibri"/>
                <a:cs typeface="Calibri"/>
              </a:rPr>
              <a:t> </a:t>
            </a:r>
            <a:r>
              <a:rPr lang="en-US" sz="1600" spc="15" dirty="0">
                <a:latin typeface="Calibri"/>
                <a:cs typeface="Calibri"/>
              </a:rPr>
              <a:t>unemployment.</a:t>
            </a:r>
            <a:endParaRPr lang="en-US" sz="1600" dirty="0">
              <a:latin typeface="Calibri"/>
              <a:cs typeface="Calibri"/>
            </a:endParaRPr>
          </a:p>
          <a:p>
            <a:pPr marL="393700" marR="151130" indent="-381000">
              <a:lnSpc>
                <a:spcPct val="114599"/>
              </a:lnSpc>
              <a:buFont typeface="MS PGothic"/>
              <a:buChar char="➢"/>
              <a:tabLst>
                <a:tab pos="393065" algn="l"/>
                <a:tab pos="393700" algn="l"/>
              </a:tabLst>
            </a:pPr>
            <a:r>
              <a:rPr lang="en-US" sz="1600" dirty="0">
                <a:latin typeface="Calibri"/>
                <a:cs typeface="Calibri"/>
              </a:rPr>
              <a:t>Attempting</a:t>
            </a:r>
            <a:r>
              <a:rPr lang="en-US" sz="1600" spc="-40" dirty="0">
                <a:latin typeface="Calibri"/>
                <a:cs typeface="Calibri"/>
              </a:rPr>
              <a:t> </a:t>
            </a:r>
            <a:r>
              <a:rPr lang="en-US" sz="1600" dirty="0">
                <a:latin typeface="Calibri"/>
                <a:cs typeface="Calibri"/>
              </a:rPr>
              <a:t>to</a:t>
            </a:r>
            <a:r>
              <a:rPr lang="en-US" sz="1600" spc="-40" dirty="0">
                <a:latin typeface="Calibri"/>
                <a:cs typeface="Calibri"/>
              </a:rPr>
              <a:t> </a:t>
            </a:r>
            <a:r>
              <a:rPr lang="en-US" sz="1600" dirty="0">
                <a:latin typeface="Calibri"/>
                <a:cs typeface="Calibri"/>
              </a:rPr>
              <a:t>re-enter</a:t>
            </a:r>
            <a:r>
              <a:rPr lang="en-US" sz="1600" spc="-35" dirty="0">
                <a:latin typeface="Calibri"/>
                <a:cs typeface="Calibri"/>
              </a:rPr>
              <a:t> </a:t>
            </a:r>
            <a:r>
              <a:rPr lang="en-US" sz="1600" spc="5" dirty="0">
                <a:latin typeface="Calibri"/>
                <a:cs typeface="Calibri"/>
              </a:rPr>
              <a:t>the</a:t>
            </a:r>
            <a:r>
              <a:rPr lang="en-US" sz="1600" spc="-40" dirty="0">
                <a:latin typeface="Calibri"/>
                <a:cs typeface="Calibri"/>
              </a:rPr>
              <a:t> </a:t>
            </a:r>
            <a:r>
              <a:rPr lang="en-US" sz="1600" spc="15" dirty="0">
                <a:latin typeface="Calibri"/>
                <a:cs typeface="Calibri"/>
              </a:rPr>
              <a:t>U.S.</a:t>
            </a:r>
            <a:r>
              <a:rPr lang="en-US" sz="1600" spc="-35" dirty="0">
                <a:latin typeface="Calibri"/>
                <a:cs typeface="Calibri"/>
              </a:rPr>
              <a:t> </a:t>
            </a:r>
            <a:r>
              <a:rPr lang="en-US" sz="1600" spc="20" dirty="0">
                <a:latin typeface="Calibri"/>
                <a:cs typeface="Calibri"/>
              </a:rPr>
              <a:t>close</a:t>
            </a:r>
            <a:r>
              <a:rPr lang="en-US" sz="1600" spc="-40" dirty="0">
                <a:latin typeface="Calibri"/>
                <a:cs typeface="Calibri"/>
              </a:rPr>
              <a:t> </a:t>
            </a:r>
            <a:r>
              <a:rPr lang="en-US" sz="1600" dirty="0">
                <a:latin typeface="Calibri"/>
                <a:cs typeface="Calibri"/>
              </a:rPr>
              <a:t>to</a:t>
            </a:r>
            <a:r>
              <a:rPr lang="en-US" sz="1600" spc="-35" dirty="0">
                <a:latin typeface="Calibri"/>
                <a:cs typeface="Calibri"/>
              </a:rPr>
              <a:t> </a:t>
            </a:r>
            <a:r>
              <a:rPr lang="en-US" sz="1600" spc="5" dirty="0">
                <a:latin typeface="Calibri"/>
                <a:cs typeface="Calibri"/>
              </a:rPr>
              <a:t>the </a:t>
            </a:r>
            <a:r>
              <a:rPr lang="en-US" sz="1600" spc="-254" dirty="0">
                <a:latin typeface="Calibri"/>
                <a:cs typeface="Calibri"/>
              </a:rPr>
              <a:t> </a:t>
            </a:r>
            <a:r>
              <a:rPr lang="en-US" sz="1600" spc="10" dirty="0">
                <a:latin typeface="Calibri"/>
                <a:cs typeface="Calibri"/>
              </a:rPr>
              <a:t>expiration</a:t>
            </a:r>
            <a:r>
              <a:rPr lang="en-US" sz="1600" spc="-40" dirty="0">
                <a:latin typeface="Calibri"/>
                <a:cs typeface="Calibri"/>
              </a:rPr>
              <a:t> </a:t>
            </a:r>
            <a:r>
              <a:rPr lang="en-US" sz="1600" spc="5" dirty="0">
                <a:latin typeface="Calibri"/>
                <a:cs typeface="Calibri"/>
              </a:rPr>
              <a:t>date</a:t>
            </a:r>
            <a:r>
              <a:rPr lang="en-US" sz="1600" spc="-40" dirty="0">
                <a:latin typeface="Calibri"/>
                <a:cs typeface="Calibri"/>
              </a:rPr>
              <a:t> </a:t>
            </a:r>
            <a:r>
              <a:rPr lang="en-US" sz="1600" dirty="0">
                <a:latin typeface="Calibri"/>
                <a:cs typeface="Calibri"/>
              </a:rPr>
              <a:t>of</a:t>
            </a:r>
            <a:r>
              <a:rPr lang="en-US" sz="1600" spc="-40" dirty="0">
                <a:latin typeface="Calibri"/>
                <a:cs typeface="Calibri"/>
              </a:rPr>
              <a:t> </a:t>
            </a:r>
            <a:r>
              <a:rPr lang="en-US" sz="1600" spc="10" dirty="0">
                <a:latin typeface="Calibri"/>
                <a:cs typeface="Calibri"/>
              </a:rPr>
              <a:t>your</a:t>
            </a:r>
            <a:r>
              <a:rPr lang="en-US" sz="1600" spc="-40" dirty="0">
                <a:latin typeface="Calibri"/>
                <a:cs typeface="Calibri"/>
              </a:rPr>
              <a:t> STEM </a:t>
            </a:r>
            <a:r>
              <a:rPr lang="en-US" sz="1600" spc="30" dirty="0">
                <a:latin typeface="Calibri"/>
                <a:cs typeface="Calibri"/>
              </a:rPr>
              <a:t>OPT</a:t>
            </a:r>
            <a:r>
              <a:rPr lang="en-US" sz="1600" spc="-40" dirty="0">
                <a:latin typeface="Calibri"/>
                <a:cs typeface="Calibri"/>
              </a:rPr>
              <a:t> </a:t>
            </a:r>
            <a:r>
              <a:rPr lang="en-US" sz="1600" spc="25" dirty="0">
                <a:latin typeface="Calibri"/>
                <a:cs typeface="Calibri"/>
              </a:rPr>
              <a:t>can</a:t>
            </a:r>
            <a:r>
              <a:rPr lang="en-US" sz="1600" spc="-40" dirty="0">
                <a:latin typeface="Calibri"/>
                <a:cs typeface="Calibri"/>
              </a:rPr>
              <a:t> </a:t>
            </a:r>
            <a:r>
              <a:rPr lang="en-US" sz="1600" spc="15" dirty="0">
                <a:latin typeface="Calibri"/>
                <a:cs typeface="Calibri"/>
              </a:rPr>
              <a:t>be</a:t>
            </a:r>
            <a:r>
              <a:rPr lang="en-US" sz="1600" spc="-40" dirty="0">
                <a:latin typeface="Calibri"/>
                <a:cs typeface="Calibri"/>
              </a:rPr>
              <a:t> </a:t>
            </a:r>
            <a:r>
              <a:rPr lang="en-US" sz="1600" spc="10" dirty="0">
                <a:latin typeface="Calibri"/>
                <a:cs typeface="Calibri"/>
              </a:rPr>
              <a:t>risky.</a:t>
            </a:r>
            <a:endParaRPr lang="en-US" sz="1600" dirty="0">
              <a:latin typeface="Calibri"/>
              <a:cs typeface="Calibri"/>
            </a:endParaRPr>
          </a:p>
          <a:p>
            <a:pPr marL="393700" marR="92075" indent="-381000">
              <a:lnSpc>
                <a:spcPct val="114599"/>
              </a:lnSpc>
              <a:buFont typeface="MS PGothic"/>
              <a:buChar char="➢"/>
              <a:tabLst>
                <a:tab pos="393065" algn="l"/>
                <a:tab pos="393700" algn="l"/>
              </a:tabLst>
            </a:pPr>
            <a:r>
              <a:rPr lang="en-US" sz="1600" spc="-10" dirty="0">
                <a:latin typeface="Calibri"/>
                <a:cs typeface="Calibri"/>
              </a:rPr>
              <a:t>You</a:t>
            </a:r>
            <a:r>
              <a:rPr lang="en-US" sz="1600" spc="-40" dirty="0">
                <a:latin typeface="Calibri"/>
                <a:cs typeface="Calibri"/>
              </a:rPr>
              <a:t> </a:t>
            </a:r>
            <a:r>
              <a:rPr lang="en-US" sz="1600" spc="15" dirty="0">
                <a:latin typeface="Calibri"/>
                <a:cs typeface="Calibri"/>
              </a:rPr>
              <a:t>must</a:t>
            </a:r>
            <a:r>
              <a:rPr lang="en-US" sz="1600" spc="-35" dirty="0">
                <a:latin typeface="Calibri"/>
                <a:cs typeface="Calibri"/>
              </a:rPr>
              <a:t> </a:t>
            </a:r>
            <a:r>
              <a:rPr lang="en-US" sz="1600" spc="5" dirty="0">
                <a:latin typeface="Calibri"/>
                <a:cs typeface="Calibri"/>
              </a:rPr>
              <a:t>not</a:t>
            </a:r>
            <a:r>
              <a:rPr lang="en-US" sz="1600" spc="-35" dirty="0">
                <a:latin typeface="Calibri"/>
                <a:cs typeface="Calibri"/>
              </a:rPr>
              <a:t> </a:t>
            </a:r>
            <a:r>
              <a:rPr lang="en-US" sz="1600" dirty="0">
                <a:latin typeface="Calibri"/>
                <a:cs typeface="Calibri"/>
              </a:rPr>
              <a:t>enter</a:t>
            </a:r>
            <a:r>
              <a:rPr lang="en-US" sz="1600" spc="-35" dirty="0">
                <a:latin typeface="Calibri"/>
                <a:cs typeface="Calibri"/>
              </a:rPr>
              <a:t> </a:t>
            </a:r>
            <a:r>
              <a:rPr lang="en-US" sz="1600" spc="5" dirty="0">
                <a:latin typeface="Calibri"/>
                <a:cs typeface="Calibri"/>
              </a:rPr>
              <a:t>the</a:t>
            </a:r>
            <a:r>
              <a:rPr lang="en-US" sz="1600" spc="-40" dirty="0">
                <a:latin typeface="Calibri"/>
                <a:cs typeface="Calibri"/>
              </a:rPr>
              <a:t> </a:t>
            </a:r>
            <a:r>
              <a:rPr lang="en-US" sz="1600" spc="15" dirty="0">
                <a:latin typeface="Calibri"/>
                <a:cs typeface="Calibri"/>
              </a:rPr>
              <a:t>U.S.</a:t>
            </a:r>
            <a:r>
              <a:rPr lang="en-US" sz="1600" spc="-35" dirty="0">
                <a:latin typeface="Calibri"/>
                <a:cs typeface="Calibri"/>
              </a:rPr>
              <a:t> </a:t>
            </a:r>
            <a:r>
              <a:rPr lang="en-US" sz="1600" spc="20" dirty="0">
                <a:latin typeface="Calibri"/>
                <a:cs typeface="Calibri"/>
              </a:rPr>
              <a:t>in</a:t>
            </a:r>
            <a:r>
              <a:rPr lang="en-US" sz="1600" spc="-35" dirty="0">
                <a:latin typeface="Calibri"/>
                <a:cs typeface="Calibri"/>
              </a:rPr>
              <a:t> </a:t>
            </a:r>
            <a:r>
              <a:rPr lang="en-US" sz="1600" spc="30" dirty="0">
                <a:latin typeface="Calibri"/>
                <a:cs typeface="Calibri"/>
              </a:rPr>
              <a:t>a</a:t>
            </a:r>
            <a:r>
              <a:rPr lang="en-US" sz="1600" spc="-35" dirty="0">
                <a:latin typeface="Calibri"/>
                <a:cs typeface="Calibri"/>
              </a:rPr>
              <a:t> </a:t>
            </a:r>
            <a:r>
              <a:rPr lang="en-US" sz="1600" spc="5" dirty="0">
                <a:latin typeface="Calibri"/>
                <a:cs typeface="Calibri"/>
              </a:rPr>
              <a:t>status</a:t>
            </a:r>
            <a:r>
              <a:rPr lang="en-US" sz="1600" spc="-40" dirty="0">
                <a:latin typeface="Calibri"/>
                <a:cs typeface="Calibri"/>
              </a:rPr>
              <a:t> </a:t>
            </a:r>
            <a:r>
              <a:rPr lang="en-US" sz="1600" dirty="0">
                <a:latin typeface="Calibri"/>
                <a:cs typeface="Calibri"/>
              </a:rPr>
              <a:t>other </a:t>
            </a:r>
            <a:r>
              <a:rPr lang="en-US" sz="1600" spc="-254" dirty="0">
                <a:latin typeface="Calibri"/>
                <a:cs typeface="Calibri"/>
              </a:rPr>
              <a:t> </a:t>
            </a:r>
            <a:r>
              <a:rPr lang="en-US" sz="1600" spc="20" dirty="0">
                <a:latin typeface="Calibri"/>
                <a:cs typeface="Calibri"/>
              </a:rPr>
              <a:t>than </a:t>
            </a:r>
            <a:r>
              <a:rPr lang="en-US" sz="1600" spc="5" dirty="0">
                <a:latin typeface="Calibri"/>
                <a:cs typeface="Calibri"/>
              </a:rPr>
              <a:t>F-1. </a:t>
            </a:r>
            <a:r>
              <a:rPr lang="en-US" sz="1600" spc="30" dirty="0">
                <a:latin typeface="Calibri"/>
                <a:cs typeface="Calibri"/>
              </a:rPr>
              <a:t>This </a:t>
            </a:r>
            <a:r>
              <a:rPr lang="en-US" sz="1600" spc="25" dirty="0">
                <a:latin typeface="Calibri"/>
                <a:cs typeface="Calibri"/>
              </a:rPr>
              <a:t>may </a:t>
            </a:r>
            <a:r>
              <a:rPr lang="en-US" sz="1600" spc="10" dirty="0">
                <a:latin typeface="Calibri"/>
                <a:cs typeface="Calibri"/>
              </a:rPr>
              <a:t>result </a:t>
            </a:r>
            <a:r>
              <a:rPr lang="en-US" sz="1600" spc="20" dirty="0">
                <a:latin typeface="Calibri"/>
                <a:cs typeface="Calibri"/>
              </a:rPr>
              <a:t>in </a:t>
            </a:r>
            <a:r>
              <a:rPr lang="en-US" sz="1600" spc="5" dirty="0">
                <a:latin typeface="Calibri"/>
                <a:cs typeface="Calibri"/>
              </a:rPr>
              <a:t>the </a:t>
            </a:r>
            <a:r>
              <a:rPr lang="en-US" sz="1600" spc="25" dirty="0">
                <a:latin typeface="Calibri"/>
                <a:cs typeface="Calibri"/>
              </a:rPr>
              <a:t>loss </a:t>
            </a:r>
            <a:r>
              <a:rPr lang="en-US" sz="1600" dirty="0">
                <a:latin typeface="Calibri"/>
                <a:cs typeface="Calibri"/>
              </a:rPr>
              <a:t>of </a:t>
            </a:r>
            <a:r>
              <a:rPr lang="en-US" sz="1600" spc="10" dirty="0">
                <a:latin typeface="Calibri"/>
                <a:cs typeface="Calibri"/>
              </a:rPr>
              <a:t>your </a:t>
            </a:r>
            <a:r>
              <a:rPr lang="en-US" sz="1600" spc="-260" dirty="0">
                <a:latin typeface="Calibri"/>
                <a:cs typeface="Calibri"/>
              </a:rPr>
              <a:t> </a:t>
            </a:r>
            <a:r>
              <a:rPr lang="en-US" sz="1600" spc="30" dirty="0">
                <a:latin typeface="Calibri"/>
                <a:cs typeface="Calibri"/>
              </a:rPr>
              <a:t>OPT</a:t>
            </a:r>
            <a:r>
              <a:rPr lang="en-US" sz="1600" spc="-40" dirty="0">
                <a:latin typeface="Calibri"/>
                <a:cs typeface="Calibri"/>
              </a:rPr>
              <a:t> </a:t>
            </a:r>
            <a:r>
              <a:rPr lang="en-US" sz="1600" spc="15" dirty="0">
                <a:latin typeface="Calibri"/>
                <a:cs typeface="Calibri"/>
              </a:rPr>
              <a:t>eligibility.</a:t>
            </a:r>
            <a:endParaRPr lang="en-US" sz="1600" dirty="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502810"/>
            <a:ext cx="8306358"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Maintaining Status: International Travel</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418783" y="1445577"/>
            <a:ext cx="8306434" cy="2268313"/>
          </a:xfrm>
          <a:prstGeom prst="rect">
            <a:avLst/>
          </a:prstGeom>
        </p:spPr>
        <p:txBody>
          <a:bodyPr vert="horz" wrap="square" lIns="0" tIns="10795" rIns="0" bIns="0" rtlCol="0">
            <a:spAutoFit/>
          </a:bodyPr>
          <a:lstStyle/>
          <a:p>
            <a:pPr marL="12700" marR="5080" indent="27305">
              <a:lnSpc>
                <a:spcPct val="100699"/>
              </a:lnSpc>
              <a:spcBef>
                <a:spcPts val="85"/>
              </a:spcBef>
            </a:pPr>
            <a:r>
              <a:rPr lang="en-US" sz="1800" spc="-15" dirty="0">
                <a:latin typeface="Calibri"/>
                <a:cs typeface="Calibri"/>
              </a:rPr>
              <a:t>We recommend you </a:t>
            </a:r>
            <a:r>
              <a:rPr sz="1800" spc="20" dirty="0">
                <a:latin typeface="Calibri"/>
                <a:cs typeface="Calibri"/>
              </a:rPr>
              <a:t>provide</a:t>
            </a:r>
            <a:r>
              <a:rPr sz="1800" spc="-45" dirty="0">
                <a:latin typeface="Calibri"/>
                <a:cs typeface="Calibri"/>
              </a:rPr>
              <a:t> </a:t>
            </a:r>
            <a:r>
              <a:rPr sz="1800" spc="45" dirty="0">
                <a:latin typeface="Calibri"/>
                <a:cs typeface="Calibri"/>
              </a:rPr>
              <a:t>all</a:t>
            </a:r>
            <a:r>
              <a:rPr sz="1800" spc="-45" dirty="0">
                <a:latin typeface="Calibri"/>
                <a:cs typeface="Calibri"/>
              </a:rPr>
              <a:t> </a:t>
            </a:r>
            <a:r>
              <a:rPr sz="1800" dirty="0">
                <a:latin typeface="Calibri"/>
                <a:cs typeface="Calibri"/>
              </a:rPr>
              <a:t>four</a:t>
            </a:r>
            <a:r>
              <a:rPr sz="1800" spc="-45" dirty="0">
                <a:latin typeface="Calibri"/>
                <a:cs typeface="Calibri"/>
              </a:rPr>
              <a:t> </a:t>
            </a:r>
            <a:r>
              <a:rPr sz="1800" spc="20" dirty="0">
                <a:latin typeface="Calibri"/>
                <a:cs typeface="Calibri"/>
              </a:rPr>
              <a:t>items</a:t>
            </a:r>
            <a:r>
              <a:rPr sz="1800" spc="-45" dirty="0">
                <a:latin typeface="Calibri"/>
                <a:cs typeface="Calibri"/>
              </a:rPr>
              <a:t> </a:t>
            </a:r>
            <a:r>
              <a:rPr sz="1800" spc="20" dirty="0">
                <a:latin typeface="Calibri"/>
                <a:cs typeface="Calibri"/>
              </a:rPr>
              <a:t>below</a:t>
            </a:r>
            <a:r>
              <a:rPr sz="1800" spc="-45"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re-enter</a:t>
            </a:r>
            <a:r>
              <a:rPr sz="1800" spc="-45" dirty="0">
                <a:latin typeface="Calibri"/>
                <a:cs typeface="Calibri"/>
              </a:rPr>
              <a:t> </a:t>
            </a:r>
            <a:r>
              <a:rPr sz="1800" spc="10" dirty="0">
                <a:latin typeface="Calibri"/>
                <a:cs typeface="Calibri"/>
              </a:rPr>
              <a:t>the</a:t>
            </a:r>
            <a:r>
              <a:rPr sz="1800" spc="-45" dirty="0">
                <a:latin typeface="Calibri"/>
                <a:cs typeface="Calibri"/>
              </a:rPr>
              <a:t> </a:t>
            </a:r>
            <a:r>
              <a:rPr sz="1800" spc="60" dirty="0">
                <a:latin typeface="Calibri"/>
                <a:cs typeface="Calibri"/>
              </a:rPr>
              <a:t>US</a:t>
            </a:r>
            <a:r>
              <a:rPr sz="1800" spc="-45" dirty="0">
                <a:latin typeface="Calibri"/>
                <a:cs typeface="Calibri"/>
              </a:rPr>
              <a:t> </a:t>
            </a:r>
            <a:r>
              <a:rPr sz="1800" spc="-15" dirty="0">
                <a:latin typeface="Calibri"/>
                <a:cs typeface="Calibri"/>
              </a:rPr>
              <a:t>after</a:t>
            </a:r>
            <a:r>
              <a:rPr sz="1800" spc="-45" dirty="0">
                <a:latin typeface="Calibri"/>
                <a:cs typeface="Calibri"/>
              </a:rPr>
              <a:t> </a:t>
            </a:r>
            <a:r>
              <a:rPr sz="1800" spc="45" dirty="0">
                <a:latin typeface="Calibri"/>
                <a:cs typeface="Calibri"/>
              </a:rPr>
              <a:t>a</a:t>
            </a:r>
            <a:r>
              <a:rPr sz="1800" spc="-45" dirty="0">
                <a:latin typeface="Calibri"/>
                <a:cs typeface="Calibri"/>
              </a:rPr>
              <a:t> </a:t>
            </a:r>
            <a:r>
              <a:rPr sz="1800" spc="15" dirty="0">
                <a:latin typeface="Calibri"/>
                <a:cs typeface="Calibri"/>
              </a:rPr>
              <a:t>temporary </a:t>
            </a:r>
            <a:r>
              <a:rPr sz="1800" spc="-390" dirty="0">
                <a:latin typeface="Calibri"/>
                <a:cs typeface="Calibri"/>
              </a:rPr>
              <a:t> </a:t>
            </a:r>
            <a:r>
              <a:rPr sz="1800" spc="10" dirty="0">
                <a:latin typeface="Calibri"/>
                <a:cs typeface="Calibri"/>
              </a:rPr>
              <a:t>departure:</a:t>
            </a:r>
            <a:endParaRPr sz="1800" dirty="0">
              <a:latin typeface="Calibri"/>
              <a:cs typeface="Calibri"/>
            </a:endParaRPr>
          </a:p>
          <a:p>
            <a:pPr marL="1018540" indent="-548640">
              <a:lnSpc>
                <a:spcPct val="100000"/>
              </a:lnSpc>
              <a:spcBef>
                <a:spcPts val="1615"/>
              </a:spcBef>
              <a:buFont typeface="MS PGothic"/>
              <a:buChar char="➢"/>
              <a:tabLst>
                <a:tab pos="1017905" algn="l"/>
                <a:tab pos="1018540" algn="l"/>
              </a:tabLst>
            </a:pPr>
            <a:r>
              <a:rPr sz="1800" spc="15" dirty="0">
                <a:latin typeface="Calibri"/>
                <a:cs typeface="Calibri"/>
              </a:rPr>
              <a:t>Non-expired</a:t>
            </a:r>
            <a:r>
              <a:rPr sz="1800" spc="-60" dirty="0">
                <a:latin typeface="Calibri"/>
                <a:cs typeface="Calibri"/>
              </a:rPr>
              <a:t> </a:t>
            </a:r>
            <a:r>
              <a:rPr sz="1800" spc="15" dirty="0">
                <a:latin typeface="Calibri"/>
                <a:cs typeface="Calibri"/>
              </a:rPr>
              <a:t>F-1</a:t>
            </a:r>
            <a:r>
              <a:rPr sz="1800" spc="-55" dirty="0">
                <a:latin typeface="Calibri"/>
                <a:cs typeface="Calibri"/>
              </a:rPr>
              <a:t> </a:t>
            </a:r>
            <a:r>
              <a:rPr sz="1800" spc="35" dirty="0">
                <a:latin typeface="Calibri"/>
                <a:cs typeface="Calibri"/>
              </a:rPr>
              <a:t>visa</a:t>
            </a:r>
            <a:endParaRPr sz="1800" dirty="0">
              <a:latin typeface="Calibri"/>
              <a:cs typeface="Calibri"/>
            </a:endParaRPr>
          </a:p>
          <a:p>
            <a:pPr marL="1018540" indent="-548640">
              <a:lnSpc>
                <a:spcPct val="100000"/>
              </a:lnSpc>
              <a:spcBef>
                <a:spcPts val="965"/>
              </a:spcBef>
              <a:buFont typeface="MS PGothic"/>
              <a:buChar char="➢"/>
              <a:tabLst>
                <a:tab pos="1017905" algn="l"/>
                <a:tab pos="1018540" algn="l"/>
              </a:tabLst>
            </a:pPr>
            <a:r>
              <a:rPr sz="1800" spc="-5" dirty="0">
                <a:latin typeface="Calibri"/>
                <a:cs typeface="Calibri"/>
              </a:rPr>
              <a:t>I-20</a:t>
            </a:r>
            <a:r>
              <a:rPr sz="1800" spc="-50" dirty="0">
                <a:latin typeface="Calibri"/>
                <a:cs typeface="Calibri"/>
              </a:rPr>
              <a:t> </a:t>
            </a:r>
            <a:r>
              <a:rPr sz="1800" spc="15" dirty="0">
                <a:latin typeface="Calibri"/>
                <a:cs typeface="Calibri"/>
              </a:rPr>
              <a:t>with</a:t>
            </a:r>
            <a:r>
              <a:rPr sz="1800" spc="-45" dirty="0">
                <a:latin typeface="Calibri"/>
                <a:cs typeface="Calibri"/>
              </a:rPr>
              <a:t> </a:t>
            </a:r>
            <a:r>
              <a:rPr sz="1800" spc="45" dirty="0">
                <a:latin typeface="Calibri"/>
                <a:cs typeface="Calibri"/>
              </a:rPr>
              <a:t>OPT</a:t>
            </a:r>
            <a:r>
              <a:rPr sz="1800" spc="-45" dirty="0">
                <a:latin typeface="Calibri"/>
                <a:cs typeface="Calibri"/>
              </a:rPr>
              <a:t> </a:t>
            </a:r>
            <a:r>
              <a:rPr sz="1800" spc="25" dirty="0">
                <a:latin typeface="Calibri"/>
                <a:cs typeface="Calibri"/>
              </a:rPr>
              <a:t>approval</a:t>
            </a:r>
            <a:r>
              <a:rPr sz="1800" spc="-45" dirty="0">
                <a:latin typeface="Calibri"/>
                <a:cs typeface="Calibri"/>
              </a:rPr>
              <a:t> </a:t>
            </a:r>
            <a:r>
              <a:rPr sz="1800" spc="30" dirty="0">
                <a:latin typeface="Calibri"/>
                <a:cs typeface="Calibri"/>
              </a:rPr>
              <a:t>on</a:t>
            </a:r>
            <a:r>
              <a:rPr sz="1800" spc="-45" dirty="0">
                <a:latin typeface="Calibri"/>
                <a:cs typeface="Calibri"/>
              </a:rPr>
              <a:t> </a:t>
            </a:r>
            <a:r>
              <a:rPr sz="1800" spc="25" dirty="0">
                <a:latin typeface="Calibri"/>
                <a:cs typeface="Calibri"/>
              </a:rPr>
              <a:t>page</a:t>
            </a:r>
            <a:r>
              <a:rPr sz="1800" spc="-45" dirty="0">
                <a:latin typeface="Calibri"/>
                <a:cs typeface="Calibri"/>
              </a:rPr>
              <a:t> </a:t>
            </a:r>
            <a:r>
              <a:rPr sz="1800" spc="-20" dirty="0">
                <a:latin typeface="Calibri"/>
                <a:cs typeface="Calibri"/>
              </a:rPr>
              <a:t>2</a:t>
            </a:r>
            <a:r>
              <a:rPr sz="1800" spc="-45" dirty="0">
                <a:latin typeface="Calibri"/>
                <a:cs typeface="Calibri"/>
              </a:rPr>
              <a:t> </a:t>
            </a:r>
            <a:r>
              <a:rPr sz="1800" spc="-135" dirty="0">
                <a:latin typeface="Calibri"/>
                <a:cs typeface="Calibri"/>
              </a:rPr>
              <a:t>&amp;</a:t>
            </a:r>
            <a:r>
              <a:rPr sz="1800" spc="-50" dirty="0">
                <a:latin typeface="Calibri"/>
                <a:cs typeface="Calibri"/>
              </a:rPr>
              <a:t> </a:t>
            </a:r>
            <a:r>
              <a:rPr sz="1800" spc="45" dirty="0">
                <a:latin typeface="Calibri"/>
                <a:cs typeface="Calibri"/>
              </a:rPr>
              <a:t>a</a:t>
            </a:r>
            <a:r>
              <a:rPr sz="1800" spc="-45" dirty="0">
                <a:latin typeface="Calibri"/>
                <a:cs typeface="Calibri"/>
              </a:rPr>
              <a:t> </a:t>
            </a:r>
            <a:r>
              <a:rPr sz="1800" spc="10" dirty="0">
                <a:latin typeface="Calibri"/>
                <a:cs typeface="Calibri"/>
              </a:rPr>
              <a:t>travel</a:t>
            </a:r>
            <a:r>
              <a:rPr sz="1800" spc="-45" dirty="0">
                <a:latin typeface="Calibri"/>
                <a:cs typeface="Calibri"/>
              </a:rPr>
              <a:t> </a:t>
            </a:r>
            <a:r>
              <a:rPr sz="1800" spc="20" dirty="0">
                <a:latin typeface="Calibri"/>
                <a:cs typeface="Calibri"/>
              </a:rPr>
              <a:t>signature</a:t>
            </a:r>
            <a:r>
              <a:rPr sz="1800" spc="-45" dirty="0">
                <a:latin typeface="Calibri"/>
                <a:cs typeface="Calibri"/>
              </a:rPr>
              <a:t> </a:t>
            </a:r>
            <a:r>
              <a:rPr sz="1800" spc="30" dirty="0">
                <a:latin typeface="Calibri"/>
                <a:cs typeface="Calibri"/>
              </a:rPr>
              <a:t>no</a:t>
            </a:r>
            <a:r>
              <a:rPr sz="1800" spc="-45" dirty="0">
                <a:latin typeface="Calibri"/>
                <a:cs typeface="Calibri"/>
              </a:rPr>
              <a:t> </a:t>
            </a:r>
            <a:r>
              <a:rPr sz="1800" spc="20" dirty="0">
                <a:latin typeface="Calibri"/>
                <a:cs typeface="Calibri"/>
              </a:rPr>
              <a:t>older</a:t>
            </a:r>
            <a:r>
              <a:rPr sz="1800" spc="-45" dirty="0">
                <a:latin typeface="Calibri"/>
                <a:cs typeface="Calibri"/>
              </a:rPr>
              <a:t> </a:t>
            </a:r>
            <a:r>
              <a:rPr sz="1800" spc="30" dirty="0">
                <a:latin typeface="Calibri"/>
                <a:cs typeface="Calibri"/>
              </a:rPr>
              <a:t>than</a:t>
            </a:r>
            <a:r>
              <a:rPr sz="1800" spc="-55" dirty="0">
                <a:latin typeface="Calibri"/>
                <a:cs typeface="Calibri"/>
              </a:rPr>
              <a:t> </a:t>
            </a:r>
            <a:r>
              <a:rPr sz="1800" u="heavy" spc="-20" dirty="0">
                <a:uFill>
                  <a:solidFill>
                    <a:srgbClr val="000000"/>
                  </a:solidFill>
                </a:uFill>
                <a:latin typeface="Calibri"/>
                <a:cs typeface="Calibri"/>
              </a:rPr>
              <a:t>6</a:t>
            </a:r>
            <a:r>
              <a:rPr sz="1800" u="heavy" spc="-50" dirty="0">
                <a:uFill>
                  <a:solidFill>
                    <a:srgbClr val="000000"/>
                  </a:solidFill>
                </a:uFill>
                <a:latin typeface="Calibri"/>
                <a:cs typeface="Calibri"/>
              </a:rPr>
              <a:t> </a:t>
            </a:r>
            <a:r>
              <a:rPr sz="1800" u="heavy" spc="30" dirty="0">
                <a:uFill>
                  <a:solidFill>
                    <a:srgbClr val="000000"/>
                  </a:solidFill>
                </a:uFill>
                <a:latin typeface="Calibri"/>
                <a:cs typeface="Calibri"/>
              </a:rPr>
              <a:t>months</a:t>
            </a:r>
            <a:endParaRPr sz="1800" dirty="0">
              <a:latin typeface="Calibri"/>
              <a:cs typeface="Calibri"/>
            </a:endParaRPr>
          </a:p>
          <a:p>
            <a:pPr marL="972819" indent="-502920">
              <a:lnSpc>
                <a:spcPct val="100000"/>
              </a:lnSpc>
              <a:spcBef>
                <a:spcPts val="990"/>
              </a:spcBef>
              <a:buFont typeface="MS PGothic"/>
              <a:buChar char="➢"/>
              <a:tabLst>
                <a:tab pos="972185" algn="l"/>
                <a:tab pos="972819" algn="l"/>
              </a:tabLst>
            </a:pPr>
            <a:r>
              <a:rPr sz="1800" spc="35" dirty="0">
                <a:latin typeface="Calibri"/>
                <a:cs typeface="Calibri"/>
              </a:rPr>
              <a:t>Employment</a:t>
            </a:r>
            <a:r>
              <a:rPr sz="1800" spc="-50" dirty="0">
                <a:latin typeface="Calibri"/>
                <a:cs typeface="Calibri"/>
              </a:rPr>
              <a:t> </a:t>
            </a:r>
            <a:r>
              <a:rPr sz="1800" spc="10" dirty="0">
                <a:latin typeface="Calibri"/>
                <a:cs typeface="Calibri"/>
              </a:rPr>
              <a:t>Authorization</a:t>
            </a:r>
            <a:r>
              <a:rPr sz="1800" spc="-50" dirty="0">
                <a:latin typeface="Calibri"/>
                <a:cs typeface="Calibri"/>
              </a:rPr>
              <a:t> </a:t>
            </a:r>
            <a:r>
              <a:rPr sz="1800" spc="25" dirty="0">
                <a:latin typeface="Calibri"/>
                <a:cs typeface="Calibri"/>
              </a:rPr>
              <a:t>Document</a:t>
            </a:r>
            <a:r>
              <a:rPr sz="1800" spc="-50" dirty="0">
                <a:latin typeface="Calibri"/>
                <a:cs typeface="Calibri"/>
              </a:rPr>
              <a:t> </a:t>
            </a:r>
            <a:r>
              <a:rPr sz="1800" dirty="0">
                <a:latin typeface="Calibri"/>
                <a:cs typeface="Calibri"/>
              </a:rPr>
              <a:t>(EAD)</a:t>
            </a:r>
            <a:r>
              <a:rPr sz="1800" spc="-50" dirty="0">
                <a:latin typeface="Calibri"/>
                <a:cs typeface="Calibri"/>
              </a:rPr>
              <a:t> </a:t>
            </a:r>
            <a:r>
              <a:rPr sz="1800" spc="25" dirty="0">
                <a:latin typeface="Calibri"/>
                <a:cs typeface="Calibri"/>
              </a:rPr>
              <a:t>card</a:t>
            </a:r>
            <a:endParaRPr sz="1800" dirty="0">
              <a:latin typeface="Calibri"/>
              <a:cs typeface="Calibri"/>
            </a:endParaRPr>
          </a:p>
          <a:p>
            <a:pPr marL="972819" indent="-502920">
              <a:lnSpc>
                <a:spcPct val="100000"/>
              </a:lnSpc>
              <a:spcBef>
                <a:spcPts val="990"/>
              </a:spcBef>
              <a:buFont typeface="MS PGothic"/>
              <a:buChar char="➢"/>
              <a:tabLst>
                <a:tab pos="972185" algn="l"/>
                <a:tab pos="972819" algn="l"/>
              </a:tabLst>
            </a:pPr>
            <a:r>
              <a:rPr sz="1800" spc="120" dirty="0">
                <a:latin typeface="Calibri"/>
                <a:cs typeface="Calibri"/>
              </a:rPr>
              <a:t>Job</a:t>
            </a:r>
            <a:r>
              <a:rPr sz="1800" spc="-50" dirty="0">
                <a:latin typeface="Calibri"/>
                <a:cs typeface="Calibri"/>
              </a:rPr>
              <a:t> </a:t>
            </a:r>
            <a:r>
              <a:rPr sz="1800" spc="-5" dirty="0">
                <a:latin typeface="Calibri"/>
                <a:cs typeface="Calibri"/>
              </a:rPr>
              <a:t>oﬀer</a:t>
            </a:r>
            <a:r>
              <a:rPr sz="1800" spc="-45" dirty="0">
                <a:latin typeface="Calibri"/>
                <a:cs typeface="Calibri"/>
              </a:rPr>
              <a:t> </a:t>
            </a:r>
            <a:r>
              <a:rPr sz="1800" spc="-10" dirty="0">
                <a:latin typeface="Calibri"/>
                <a:cs typeface="Calibri"/>
              </a:rPr>
              <a:t>letter</a:t>
            </a:r>
            <a:r>
              <a:rPr sz="1800" spc="-50" dirty="0">
                <a:latin typeface="Calibri"/>
                <a:cs typeface="Calibri"/>
              </a:rPr>
              <a:t> </a:t>
            </a:r>
            <a:r>
              <a:rPr sz="1800" spc="10" dirty="0">
                <a:latin typeface="Calibri"/>
                <a:cs typeface="Calibri"/>
              </a:rPr>
              <a:t>or</a:t>
            </a:r>
            <a:r>
              <a:rPr sz="1800" spc="-45" dirty="0">
                <a:latin typeface="Calibri"/>
                <a:cs typeface="Calibri"/>
              </a:rPr>
              <a:t> </a:t>
            </a:r>
            <a:r>
              <a:rPr sz="1800" spc="30" dirty="0">
                <a:latin typeface="Calibri"/>
                <a:cs typeface="Calibri"/>
              </a:rPr>
              <a:t>continuing</a:t>
            </a:r>
            <a:r>
              <a:rPr sz="1800" spc="-50" dirty="0">
                <a:latin typeface="Calibri"/>
                <a:cs typeface="Calibri"/>
              </a:rPr>
              <a:t> </a:t>
            </a:r>
            <a:r>
              <a:rPr sz="1800" spc="25" dirty="0">
                <a:latin typeface="Calibri"/>
                <a:cs typeface="Calibri"/>
              </a:rPr>
              <a:t>employment</a:t>
            </a:r>
            <a:r>
              <a:rPr sz="1800" spc="-45" dirty="0">
                <a:latin typeface="Calibri"/>
                <a:cs typeface="Calibri"/>
              </a:rPr>
              <a:t> </a:t>
            </a:r>
            <a:r>
              <a:rPr sz="1800" spc="-10" dirty="0">
                <a:latin typeface="Calibri"/>
                <a:cs typeface="Calibri"/>
              </a:rPr>
              <a:t>letter</a:t>
            </a:r>
            <a:endParaRPr sz="1800" dirty="0">
              <a:latin typeface="Calibri"/>
              <a:cs typeface="Calibri"/>
            </a:endParaRPr>
          </a:p>
        </p:txBody>
      </p:sp>
      <p:sp>
        <p:nvSpPr>
          <p:cNvPr id="6" name="object 4">
            <a:extLst>
              <a:ext uri="{FF2B5EF4-FFF2-40B4-BE49-F238E27FC236}">
                <a16:creationId xmlns:a16="http://schemas.microsoft.com/office/drawing/2014/main" id="{DB3C67C0-E2D0-8A1B-8758-3F8342BF2F88}"/>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548267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Renewing Your Visa on OPT</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725" y="1133568"/>
            <a:ext cx="8333740" cy="3281604"/>
          </a:xfrm>
          <a:prstGeom prst="rect">
            <a:avLst/>
          </a:prstGeom>
        </p:spPr>
        <p:txBody>
          <a:bodyPr vert="horz" wrap="square" lIns="0" tIns="10795" rIns="0" bIns="0" rtlCol="0">
            <a:spAutoFit/>
          </a:bodyPr>
          <a:lstStyle/>
          <a:p>
            <a:pPr marL="12700" marR="5080">
              <a:lnSpc>
                <a:spcPct val="100699"/>
              </a:lnSpc>
              <a:spcBef>
                <a:spcPts val="85"/>
              </a:spcBef>
            </a:pPr>
            <a:r>
              <a:rPr sz="1800" spc="-5" dirty="0">
                <a:latin typeface="Calibri"/>
                <a:cs typeface="Calibri"/>
              </a:rPr>
              <a:t>If</a:t>
            </a:r>
            <a:r>
              <a:rPr sz="1800" spc="-50" dirty="0">
                <a:latin typeface="Calibri"/>
                <a:cs typeface="Calibri"/>
              </a:rPr>
              <a:t> </a:t>
            </a:r>
            <a:r>
              <a:rPr sz="1800" spc="25" dirty="0">
                <a:latin typeface="Calibri"/>
                <a:cs typeface="Calibri"/>
              </a:rPr>
              <a:t>you</a:t>
            </a:r>
            <a:r>
              <a:rPr sz="1800" spc="-45" dirty="0">
                <a:latin typeface="Calibri"/>
                <a:cs typeface="Calibri"/>
              </a:rPr>
              <a:t> </a:t>
            </a:r>
            <a:r>
              <a:rPr sz="1800" spc="5" dirty="0">
                <a:latin typeface="Calibri"/>
                <a:cs typeface="Calibri"/>
              </a:rPr>
              <a:t>are</a:t>
            </a:r>
            <a:r>
              <a:rPr sz="1800" spc="-50" dirty="0">
                <a:latin typeface="Calibri"/>
                <a:cs typeface="Calibri"/>
              </a:rPr>
              <a:t> </a:t>
            </a:r>
            <a:r>
              <a:rPr sz="1800" spc="20" dirty="0">
                <a:latin typeface="Calibri"/>
                <a:cs typeface="Calibri"/>
              </a:rPr>
              <a:t>traveling</a:t>
            </a:r>
            <a:r>
              <a:rPr sz="1800" spc="-45" dirty="0">
                <a:latin typeface="Calibri"/>
                <a:cs typeface="Calibri"/>
              </a:rPr>
              <a:t> </a:t>
            </a:r>
            <a:r>
              <a:rPr sz="1800" spc="25" dirty="0">
                <a:latin typeface="Calibri"/>
                <a:cs typeface="Calibri"/>
              </a:rPr>
              <a:t>abroad</a:t>
            </a:r>
            <a:r>
              <a:rPr sz="1800" spc="-45" dirty="0">
                <a:latin typeface="Calibri"/>
                <a:cs typeface="Calibri"/>
              </a:rPr>
              <a:t> </a:t>
            </a:r>
            <a:r>
              <a:rPr sz="1800" spc="45" dirty="0">
                <a:latin typeface="Calibri"/>
                <a:cs typeface="Calibri"/>
              </a:rPr>
              <a:t>and</a:t>
            </a:r>
            <a:r>
              <a:rPr sz="1800" spc="-50" dirty="0">
                <a:latin typeface="Calibri"/>
                <a:cs typeface="Calibri"/>
              </a:rPr>
              <a:t> </a:t>
            </a:r>
            <a:r>
              <a:rPr sz="1800" spc="15" dirty="0">
                <a:latin typeface="Calibri"/>
                <a:cs typeface="Calibri"/>
              </a:rPr>
              <a:t>your</a:t>
            </a:r>
            <a:r>
              <a:rPr sz="1800" spc="-45" dirty="0">
                <a:latin typeface="Calibri"/>
                <a:cs typeface="Calibri"/>
              </a:rPr>
              <a:t> </a:t>
            </a:r>
            <a:r>
              <a:rPr sz="1800" spc="15" dirty="0">
                <a:latin typeface="Calibri"/>
                <a:cs typeface="Calibri"/>
              </a:rPr>
              <a:t>F-1</a:t>
            </a:r>
            <a:r>
              <a:rPr sz="1800" spc="-45" dirty="0">
                <a:latin typeface="Calibri"/>
                <a:cs typeface="Calibri"/>
              </a:rPr>
              <a:t> </a:t>
            </a:r>
            <a:r>
              <a:rPr sz="1800" spc="35" dirty="0">
                <a:latin typeface="Calibri"/>
                <a:cs typeface="Calibri"/>
              </a:rPr>
              <a:t>visa</a:t>
            </a:r>
            <a:r>
              <a:rPr sz="1800" spc="-50" dirty="0">
                <a:latin typeface="Calibri"/>
                <a:cs typeface="Calibri"/>
              </a:rPr>
              <a:t> </a:t>
            </a:r>
            <a:r>
              <a:rPr sz="1800" spc="40" dirty="0">
                <a:latin typeface="Calibri"/>
                <a:cs typeface="Calibri"/>
              </a:rPr>
              <a:t>has</a:t>
            </a:r>
            <a:r>
              <a:rPr sz="1800" spc="-45" dirty="0">
                <a:latin typeface="Calibri"/>
                <a:cs typeface="Calibri"/>
              </a:rPr>
              <a:t> </a:t>
            </a:r>
            <a:r>
              <a:rPr sz="1800" spc="10" dirty="0">
                <a:latin typeface="Calibri"/>
                <a:cs typeface="Calibri"/>
              </a:rPr>
              <a:t>expired,</a:t>
            </a:r>
            <a:r>
              <a:rPr sz="1800" spc="-45" dirty="0">
                <a:latin typeface="Calibri"/>
                <a:cs typeface="Calibri"/>
              </a:rPr>
              <a:t> </a:t>
            </a:r>
            <a:r>
              <a:rPr sz="1800" spc="25" dirty="0">
                <a:latin typeface="Calibri"/>
                <a:cs typeface="Calibri"/>
              </a:rPr>
              <a:t>you</a:t>
            </a:r>
            <a:r>
              <a:rPr sz="1800" spc="-50" dirty="0">
                <a:latin typeface="Calibri"/>
                <a:cs typeface="Calibri"/>
              </a:rPr>
              <a:t> </a:t>
            </a:r>
            <a:r>
              <a:rPr sz="1800" spc="25" dirty="0">
                <a:latin typeface="Calibri"/>
                <a:cs typeface="Calibri"/>
              </a:rPr>
              <a:t>must</a:t>
            </a:r>
            <a:r>
              <a:rPr sz="1800" spc="-45" dirty="0">
                <a:latin typeface="Calibri"/>
                <a:cs typeface="Calibri"/>
              </a:rPr>
              <a:t> </a:t>
            </a:r>
            <a:r>
              <a:rPr sz="1800" spc="20" dirty="0">
                <a:latin typeface="Calibri"/>
                <a:cs typeface="Calibri"/>
              </a:rPr>
              <a:t>obtain</a:t>
            </a:r>
            <a:r>
              <a:rPr sz="1800" spc="-45" dirty="0">
                <a:latin typeface="Calibri"/>
                <a:cs typeface="Calibri"/>
              </a:rPr>
              <a:t> </a:t>
            </a:r>
            <a:r>
              <a:rPr sz="1800" spc="45" dirty="0">
                <a:latin typeface="Calibri"/>
                <a:cs typeface="Calibri"/>
              </a:rPr>
              <a:t>a</a:t>
            </a:r>
            <a:r>
              <a:rPr sz="1800" spc="-50" dirty="0">
                <a:latin typeface="Calibri"/>
                <a:cs typeface="Calibri"/>
              </a:rPr>
              <a:t> </a:t>
            </a:r>
            <a:r>
              <a:rPr sz="1800" spc="15" dirty="0">
                <a:latin typeface="Calibri"/>
                <a:cs typeface="Calibri"/>
              </a:rPr>
              <a:t>new</a:t>
            </a:r>
            <a:r>
              <a:rPr sz="1800" spc="-45" dirty="0">
                <a:latin typeface="Calibri"/>
                <a:cs typeface="Calibri"/>
              </a:rPr>
              <a:t> </a:t>
            </a:r>
            <a:r>
              <a:rPr sz="1800" spc="15" dirty="0">
                <a:latin typeface="Calibri"/>
                <a:cs typeface="Calibri"/>
              </a:rPr>
              <a:t>F-1</a:t>
            </a:r>
            <a:r>
              <a:rPr sz="1800" spc="-50" dirty="0">
                <a:latin typeface="Calibri"/>
                <a:cs typeface="Calibri"/>
              </a:rPr>
              <a:t> </a:t>
            </a:r>
            <a:r>
              <a:rPr sz="1800" spc="35" dirty="0">
                <a:latin typeface="Calibri"/>
                <a:cs typeface="Calibri"/>
              </a:rPr>
              <a:t>visa </a:t>
            </a:r>
            <a:r>
              <a:rPr sz="1800" spc="-390" dirty="0">
                <a:latin typeface="Calibri"/>
                <a:cs typeface="Calibri"/>
              </a:rPr>
              <a:t> </a:t>
            </a:r>
            <a:r>
              <a:rPr sz="1800" dirty="0">
                <a:latin typeface="Calibri"/>
                <a:cs typeface="Calibri"/>
              </a:rPr>
              <a:t>before </a:t>
            </a:r>
            <a:r>
              <a:rPr sz="1800" spc="15" dirty="0">
                <a:latin typeface="Calibri"/>
                <a:cs typeface="Calibri"/>
              </a:rPr>
              <a:t>returning </a:t>
            </a:r>
            <a:r>
              <a:rPr sz="1800" dirty="0">
                <a:latin typeface="Calibri"/>
                <a:cs typeface="Calibri"/>
              </a:rPr>
              <a:t>to </a:t>
            </a:r>
            <a:r>
              <a:rPr sz="1800" spc="10" dirty="0">
                <a:latin typeface="Calibri"/>
                <a:cs typeface="Calibri"/>
              </a:rPr>
              <a:t>the </a:t>
            </a:r>
            <a:r>
              <a:rPr sz="1800" spc="20" dirty="0">
                <a:latin typeface="Calibri"/>
                <a:cs typeface="Calibri"/>
              </a:rPr>
              <a:t>U.S. </a:t>
            </a:r>
            <a:r>
              <a:rPr sz="1800" spc="-30" dirty="0">
                <a:latin typeface="Calibri"/>
                <a:cs typeface="Calibri"/>
              </a:rPr>
              <a:t>When </a:t>
            </a:r>
            <a:r>
              <a:rPr sz="1800" spc="35" dirty="0">
                <a:latin typeface="Calibri"/>
                <a:cs typeface="Calibri"/>
              </a:rPr>
              <a:t>going </a:t>
            </a:r>
            <a:r>
              <a:rPr sz="1800" dirty="0">
                <a:latin typeface="Calibri"/>
                <a:cs typeface="Calibri"/>
              </a:rPr>
              <a:t>to </a:t>
            </a:r>
            <a:r>
              <a:rPr sz="1800" spc="15" dirty="0">
                <a:latin typeface="Calibri"/>
                <a:cs typeface="Calibri"/>
              </a:rPr>
              <a:t>your </a:t>
            </a:r>
            <a:r>
              <a:rPr sz="1800" spc="35" dirty="0">
                <a:latin typeface="Calibri"/>
                <a:cs typeface="Calibri"/>
              </a:rPr>
              <a:t>visa </a:t>
            </a:r>
            <a:r>
              <a:rPr sz="1800" spc="15" dirty="0">
                <a:latin typeface="Calibri"/>
                <a:cs typeface="Calibri"/>
              </a:rPr>
              <a:t>interview </a:t>
            </a:r>
            <a:r>
              <a:rPr sz="1800" spc="35" dirty="0">
                <a:latin typeface="Calibri"/>
                <a:cs typeface="Calibri"/>
              </a:rPr>
              <a:t>bring </a:t>
            </a:r>
            <a:r>
              <a:rPr sz="1800" spc="10" dirty="0">
                <a:latin typeface="Calibri"/>
                <a:cs typeface="Calibri"/>
              </a:rPr>
              <a:t>the </a:t>
            </a:r>
            <a:r>
              <a:rPr sz="1800" spc="30" dirty="0">
                <a:latin typeface="Calibri"/>
                <a:cs typeface="Calibri"/>
              </a:rPr>
              <a:t>documents </a:t>
            </a:r>
            <a:r>
              <a:rPr sz="1800" spc="35" dirty="0">
                <a:latin typeface="Calibri"/>
                <a:cs typeface="Calibri"/>
              </a:rPr>
              <a:t> </a:t>
            </a:r>
            <a:r>
              <a:rPr sz="1800" spc="5" dirty="0">
                <a:latin typeface="Calibri"/>
                <a:cs typeface="Calibri"/>
              </a:rPr>
              <a:t>below.</a:t>
            </a:r>
            <a:endParaRPr sz="1800" dirty="0">
              <a:latin typeface="Calibri"/>
              <a:cs typeface="Calibri"/>
            </a:endParaRPr>
          </a:p>
          <a:p>
            <a:pPr marL="755650" indent="-403225">
              <a:lnSpc>
                <a:spcPct val="100000"/>
              </a:lnSpc>
              <a:spcBef>
                <a:spcPts val="990"/>
              </a:spcBef>
              <a:buFont typeface="Segoe UI Symbol"/>
              <a:buChar char="➢"/>
              <a:tabLst>
                <a:tab pos="755015" algn="l"/>
                <a:tab pos="755650" algn="l"/>
              </a:tabLst>
            </a:pPr>
            <a:r>
              <a:rPr sz="1800" spc="5" dirty="0">
                <a:latin typeface="Calibri"/>
                <a:cs typeface="Calibri"/>
              </a:rPr>
              <a:t>Valid</a:t>
            </a:r>
            <a:r>
              <a:rPr sz="1800" spc="-50" dirty="0">
                <a:latin typeface="Calibri"/>
                <a:cs typeface="Calibri"/>
              </a:rPr>
              <a:t> </a:t>
            </a:r>
            <a:r>
              <a:rPr sz="1800" spc="30" dirty="0">
                <a:latin typeface="Calibri"/>
                <a:cs typeface="Calibri"/>
              </a:rPr>
              <a:t>passport</a:t>
            </a:r>
            <a:r>
              <a:rPr sz="1800" spc="-50" dirty="0">
                <a:latin typeface="Calibri"/>
                <a:cs typeface="Calibri"/>
              </a:rPr>
              <a:t> </a:t>
            </a:r>
            <a:r>
              <a:rPr sz="1800" spc="5" dirty="0">
                <a:latin typeface="Calibri"/>
                <a:cs typeface="Calibri"/>
              </a:rPr>
              <a:t>(at</a:t>
            </a:r>
            <a:r>
              <a:rPr sz="1800" spc="-50" dirty="0">
                <a:latin typeface="Calibri"/>
                <a:cs typeface="Calibri"/>
              </a:rPr>
              <a:t> </a:t>
            </a:r>
            <a:r>
              <a:rPr sz="1800" spc="15" dirty="0">
                <a:latin typeface="Calibri"/>
                <a:cs typeface="Calibri"/>
              </a:rPr>
              <a:t>least</a:t>
            </a:r>
            <a:r>
              <a:rPr sz="1800" spc="-45" dirty="0">
                <a:latin typeface="Calibri"/>
                <a:cs typeface="Calibri"/>
              </a:rPr>
              <a:t> </a:t>
            </a:r>
            <a:r>
              <a:rPr sz="1800" spc="-20" dirty="0">
                <a:latin typeface="Calibri"/>
                <a:cs typeface="Calibri"/>
              </a:rPr>
              <a:t>6</a:t>
            </a:r>
            <a:r>
              <a:rPr sz="1800" spc="-50" dirty="0">
                <a:latin typeface="Calibri"/>
                <a:cs typeface="Calibri"/>
              </a:rPr>
              <a:t> </a:t>
            </a:r>
            <a:r>
              <a:rPr sz="1800" spc="30" dirty="0">
                <a:latin typeface="Calibri"/>
                <a:cs typeface="Calibri"/>
              </a:rPr>
              <a:t>months</a:t>
            </a:r>
            <a:r>
              <a:rPr sz="1800" spc="-50" dirty="0">
                <a:latin typeface="Calibri"/>
                <a:cs typeface="Calibri"/>
              </a:rPr>
              <a:t> </a:t>
            </a:r>
            <a:r>
              <a:rPr sz="1800" spc="30" dirty="0">
                <a:latin typeface="Calibri"/>
                <a:cs typeface="Calibri"/>
              </a:rPr>
              <a:t>in</a:t>
            </a:r>
            <a:r>
              <a:rPr sz="1800" spc="-50" dirty="0">
                <a:latin typeface="Calibri"/>
                <a:cs typeface="Calibri"/>
              </a:rPr>
              <a:t> </a:t>
            </a:r>
            <a:r>
              <a:rPr sz="1800" spc="10" dirty="0">
                <a:latin typeface="Calibri"/>
                <a:cs typeface="Calibri"/>
              </a:rPr>
              <a:t>the</a:t>
            </a:r>
            <a:r>
              <a:rPr sz="1800" spc="-45" dirty="0">
                <a:latin typeface="Calibri"/>
                <a:cs typeface="Calibri"/>
              </a:rPr>
              <a:t> </a:t>
            </a:r>
            <a:r>
              <a:rPr sz="1800" dirty="0">
                <a:latin typeface="Calibri"/>
                <a:cs typeface="Calibri"/>
              </a:rPr>
              <a:t>future)</a:t>
            </a:r>
          </a:p>
          <a:p>
            <a:pPr marL="755650" indent="-403225">
              <a:lnSpc>
                <a:spcPct val="100000"/>
              </a:lnSpc>
              <a:spcBef>
                <a:spcPts val="990"/>
              </a:spcBef>
              <a:buFont typeface="Segoe UI Symbol"/>
              <a:buChar char="➢"/>
              <a:tabLst>
                <a:tab pos="755015" algn="l"/>
                <a:tab pos="755650" algn="l"/>
              </a:tabLst>
            </a:pPr>
            <a:r>
              <a:rPr sz="1800" spc="5" dirty="0">
                <a:latin typeface="Calibri"/>
                <a:cs typeface="Calibri"/>
              </a:rPr>
              <a:t>Valid</a:t>
            </a:r>
            <a:r>
              <a:rPr sz="1800" spc="-50" dirty="0">
                <a:latin typeface="Calibri"/>
                <a:cs typeface="Calibri"/>
              </a:rPr>
              <a:t> </a:t>
            </a:r>
            <a:r>
              <a:rPr sz="1800" spc="5" dirty="0">
                <a:latin typeface="Calibri"/>
                <a:cs typeface="Calibri"/>
              </a:rPr>
              <a:t>STEM</a:t>
            </a:r>
            <a:r>
              <a:rPr sz="1800" spc="-45" dirty="0">
                <a:latin typeface="Calibri"/>
                <a:cs typeface="Calibri"/>
              </a:rPr>
              <a:t> </a:t>
            </a:r>
            <a:r>
              <a:rPr sz="1800" spc="45" dirty="0">
                <a:latin typeface="Calibri"/>
                <a:cs typeface="Calibri"/>
              </a:rPr>
              <a:t>OPT</a:t>
            </a:r>
            <a:r>
              <a:rPr sz="1800" spc="-45" dirty="0">
                <a:latin typeface="Calibri"/>
                <a:cs typeface="Calibri"/>
              </a:rPr>
              <a:t> </a:t>
            </a:r>
            <a:r>
              <a:rPr sz="1800" spc="-5" dirty="0">
                <a:latin typeface="Calibri"/>
                <a:cs typeface="Calibri"/>
              </a:rPr>
              <a:t>I-20</a:t>
            </a:r>
            <a:r>
              <a:rPr sz="1800" spc="-45" dirty="0">
                <a:latin typeface="Calibri"/>
                <a:cs typeface="Calibri"/>
              </a:rPr>
              <a:t> </a:t>
            </a:r>
            <a:r>
              <a:rPr sz="1800" spc="15" dirty="0">
                <a:latin typeface="Calibri"/>
                <a:cs typeface="Calibri"/>
              </a:rPr>
              <a:t>with</a:t>
            </a:r>
            <a:r>
              <a:rPr sz="1800" spc="-50" dirty="0">
                <a:latin typeface="Calibri"/>
                <a:cs typeface="Calibri"/>
              </a:rPr>
              <a:t> </a:t>
            </a:r>
            <a:r>
              <a:rPr sz="1800" spc="45" dirty="0">
                <a:latin typeface="Calibri"/>
                <a:cs typeface="Calibri"/>
              </a:rPr>
              <a:t>a</a:t>
            </a:r>
            <a:r>
              <a:rPr sz="1800" spc="-45" dirty="0">
                <a:latin typeface="Calibri"/>
                <a:cs typeface="Calibri"/>
              </a:rPr>
              <a:t> </a:t>
            </a:r>
            <a:r>
              <a:rPr sz="1800" spc="10" dirty="0">
                <a:latin typeface="Calibri"/>
                <a:cs typeface="Calibri"/>
              </a:rPr>
              <a:t>travel</a:t>
            </a:r>
            <a:r>
              <a:rPr sz="1800" spc="-45" dirty="0">
                <a:latin typeface="Calibri"/>
                <a:cs typeface="Calibri"/>
              </a:rPr>
              <a:t> </a:t>
            </a:r>
            <a:r>
              <a:rPr sz="1800" spc="20" dirty="0">
                <a:latin typeface="Calibri"/>
                <a:cs typeface="Calibri"/>
              </a:rPr>
              <a:t>signature</a:t>
            </a:r>
            <a:r>
              <a:rPr sz="1800" spc="-45" dirty="0">
                <a:latin typeface="Calibri"/>
                <a:cs typeface="Calibri"/>
              </a:rPr>
              <a:t> </a:t>
            </a:r>
            <a:r>
              <a:rPr sz="1800" spc="5" dirty="0">
                <a:latin typeface="Calibri"/>
                <a:cs typeface="Calibri"/>
              </a:rPr>
              <a:t>from</a:t>
            </a:r>
            <a:r>
              <a:rPr sz="1800" spc="-50" dirty="0">
                <a:latin typeface="Calibri"/>
                <a:cs typeface="Calibri"/>
              </a:rPr>
              <a:t> </a:t>
            </a:r>
            <a:r>
              <a:rPr sz="1800" spc="20" dirty="0">
                <a:latin typeface="Calibri"/>
                <a:cs typeface="Calibri"/>
              </a:rPr>
              <a:t>within</a:t>
            </a:r>
            <a:r>
              <a:rPr sz="1800" spc="-45" dirty="0">
                <a:latin typeface="Calibri"/>
                <a:cs typeface="Calibri"/>
              </a:rPr>
              <a:t> </a:t>
            </a:r>
            <a:r>
              <a:rPr sz="1800" spc="10" dirty="0">
                <a:latin typeface="Calibri"/>
                <a:cs typeface="Calibri"/>
              </a:rPr>
              <a:t>the</a:t>
            </a:r>
            <a:r>
              <a:rPr sz="1800" spc="-45" dirty="0">
                <a:latin typeface="Calibri"/>
                <a:cs typeface="Calibri"/>
              </a:rPr>
              <a:t> </a:t>
            </a:r>
            <a:r>
              <a:rPr sz="1800" spc="25" dirty="0">
                <a:latin typeface="Calibri"/>
                <a:cs typeface="Calibri"/>
              </a:rPr>
              <a:t>last</a:t>
            </a:r>
            <a:r>
              <a:rPr sz="1800" spc="-45" dirty="0">
                <a:latin typeface="Calibri"/>
                <a:cs typeface="Calibri"/>
              </a:rPr>
              <a:t> </a:t>
            </a:r>
            <a:r>
              <a:rPr sz="1800" spc="-20" dirty="0">
                <a:latin typeface="Calibri"/>
                <a:cs typeface="Calibri"/>
              </a:rPr>
              <a:t>6</a:t>
            </a:r>
            <a:r>
              <a:rPr sz="1800" spc="-50" dirty="0">
                <a:latin typeface="Calibri"/>
                <a:cs typeface="Calibri"/>
              </a:rPr>
              <a:t> </a:t>
            </a:r>
            <a:r>
              <a:rPr sz="1800" spc="30" dirty="0">
                <a:latin typeface="Calibri"/>
                <a:cs typeface="Calibri"/>
              </a:rPr>
              <a:t>months</a:t>
            </a:r>
            <a:endParaRPr sz="1800" dirty="0">
              <a:latin typeface="Calibri"/>
              <a:cs typeface="Calibri"/>
            </a:endParaRPr>
          </a:p>
          <a:p>
            <a:pPr marL="755650" indent="-403225">
              <a:lnSpc>
                <a:spcPct val="100000"/>
              </a:lnSpc>
              <a:spcBef>
                <a:spcPts val="990"/>
              </a:spcBef>
              <a:buFont typeface="Segoe UI Symbol"/>
              <a:buChar char="➢"/>
              <a:tabLst>
                <a:tab pos="755015" algn="l"/>
                <a:tab pos="755650" algn="l"/>
              </a:tabLst>
            </a:pPr>
            <a:r>
              <a:rPr sz="1800" spc="5" dirty="0">
                <a:latin typeface="Calibri"/>
                <a:cs typeface="Calibri"/>
              </a:rPr>
              <a:t>STEM</a:t>
            </a:r>
            <a:r>
              <a:rPr sz="1800" spc="-65" dirty="0">
                <a:latin typeface="Calibri"/>
                <a:cs typeface="Calibri"/>
              </a:rPr>
              <a:t> </a:t>
            </a:r>
            <a:r>
              <a:rPr sz="1800" dirty="0">
                <a:latin typeface="Calibri"/>
                <a:cs typeface="Calibri"/>
              </a:rPr>
              <a:t>EAD</a:t>
            </a:r>
            <a:r>
              <a:rPr sz="1800" spc="-60" dirty="0">
                <a:latin typeface="Calibri"/>
                <a:cs typeface="Calibri"/>
              </a:rPr>
              <a:t> </a:t>
            </a:r>
            <a:r>
              <a:rPr sz="1800" spc="25" dirty="0">
                <a:latin typeface="Calibri"/>
                <a:cs typeface="Calibri"/>
              </a:rPr>
              <a:t>card</a:t>
            </a:r>
            <a:endParaRPr sz="1800" dirty="0">
              <a:latin typeface="Calibri"/>
              <a:cs typeface="Calibri"/>
            </a:endParaRPr>
          </a:p>
          <a:p>
            <a:pPr marL="755650" indent="-403225">
              <a:lnSpc>
                <a:spcPct val="100000"/>
              </a:lnSpc>
              <a:spcBef>
                <a:spcPts val="990"/>
              </a:spcBef>
              <a:buFont typeface="Segoe UI Symbol"/>
              <a:buChar char="➢"/>
              <a:tabLst>
                <a:tab pos="755015" algn="l"/>
                <a:tab pos="755650" algn="l"/>
              </a:tabLst>
            </a:pPr>
            <a:r>
              <a:rPr sz="1800" spc="15" dirty="0">
                <a:latin typeface="Calibri"/>
                <a:cs typeface="Calibri"/>
              </a:rPr>
              <a:t>Proof</a:t>
            </a:r>
            <a:r>
              <a:rPr sz="1800" spc="-55" dirty="0">
                <a:latin typeface="Calibri"/>
                <a:cs typeface="Calibri"/>
              </a:rPr>
              <a:t> </a:t>
            </a:r>
            <a:r>
              <a:rPr sz="1800" dirty="0">
                <a:latin typeface="Calibri"/>
                <a:cs typeface="Calibri"/>
              </a:rPr>
              <a:t>of</a:t>
            </a:r>
            <a:r>
              <a:rPr sz="1800" spc="-55" dirty="0">
                <a:latin typeface="Calibri"/>
                <a:cs typeface="Calibri"/>
              </a:rPr>
              <a:t> </a:t>
            </a:r>
            <a:r>
              <a:rPr sz="1800" spc="15" dirty="0">
                <a:latin typeface="Calibri"/>
                <a:cs typeface="Calibri"/>
              </a:rPr>
              <a:t>current</a:t>
            </a:r>
            <a:r>
              <a:rPr sz="1800" spc="-50" dirty="0">
                <a:latin typeface="Calibri"/>
                <a:cs typeface="Calibri"/>
              </a:rPr>
              <a:t> </a:t>
            </a:r>
            <a:r>
              <a:rPr sz="1800" spc="5" dirty="0">
                <a:latin typeface="Calibri"/>
                <a:cs typeface="Calibri"/>
              </a:rPr>
              <a:t>STEM</a:t>
            </a:r>
            <a:r>
              <a:rPr sz="1800" spc="-55" dirty="0">
                <a:latin typeface="Calibri"/>
                <a:cs typeface="Calibri"/>
              </a:rPr>
              <a:t> </a:t>
            </a:r>
            <a:r>
              <a:rPr sz="1800" spc="45" dirty="0">
                <a:latin typeface="Calibri"/>
                <a:cs typeface="Calibri"/>
              </a:rPr>
              <a:t>OPT</a:t>
            </a:r>
            <a:r>
              <a:rPr sz="1800" spc="-50" dirty="0">
                <a:latin typeface="Calibri"/>
                <a:cs typeface="Calibri"/>
              </a:rPr>
              <a:t> </a:t>
            </a:r>
            <a:r>
              <a:rPr sz="1800" spc="25" dirty="0">
                <a:latin typeface="Calibri"/>
                <a:cs typeface="Calibri"/>
              </a:rPr>
              <a:t>employment</a:t>
            </a:r>
            <a:endParaRPr sz="1800" dirty="0">
              <a:latin typeface="Calibri"/>
              <a:cs typeface="Calibri"/>
            </a:endParaRPr>
          </a:p>
          <a:p>
            <a:pPr marL="755650" indent="-403225">
              <a:lnSpc>
                <a:spcPct val="100000"/>
              </a:lnSpc>
              <a:spcBef>
                <a:spcPts val="990"/>
              </a:spcBef>
              <a:buFont typeface="Segoe UI Symbol"/>
              <a:buChar char="➢"/>
              <a:tabLst>
                <a:tab pos="755015" algn="l"/>
                <a:tab pos="755650" algn="l"/>
              </a:tabLst>
            </a:pPr>
            <a:r>
              <a:rPr sz="1800" spc="25" dirty="0">
                <a:latin typeface="Calibri"/>
                <a:cs typeface="Calibri"/>
              </a:rPr>
              <a:t>Evidence</a:t>
            </a:r>
            <a:r>
              <a:rPr sz="1800" spc="-60" dirty="0">
                <a:latin typeface="Calibri"/>
                <a:cs typeface="Calibri"/>
              </a:rPr>
              <a:t> </a:t>
            </a:r>
            <a:r>
              <a:rPr sz="1800" dirty="0">
                <a:latin typeface="Calibri"/>
                <a:cs typeface="Calibri"/>
              </a:rPr>
              <a:t>of</a:t>
            </a:r>
            <a:r>
              <a:rPr sz="1800" spc="-60" dirty="0">
                <a:latin typeface="Calibri"/>
                <a:cs typeface="Calibri"/>
              </a:rPr>
              <a:t> </a:t>
            </a:r>
            <a:r>
              <a:rPr sz="1800" spc="25" dirty="0">
                <a:latin typeface="Calibri"/>
                <a:cs typeface="Calibri"/>
              </a:rPr>
              <a:t>suﬀicient</a:t>
            </a:r>
            <a:r>
              <a:rPr sz="1800" spc="-60" dirty="0">
                <a:latin typeface="Calibri"/>
                <a:cs typeface="Calibri"/>
              </a:rPr>
              <a:t> </a:t>
            </a:r>
            <a:r>
              <a:rPr sz="1800" spc="30" dirty="0">
                <a:latin typeface="Calibri"/>
                <a:cs typeface="Calibri"/>
              </a:rPr>
              <a:t>funds</a:t>
            </a:r>
            <a:endParaRPr lang="en-US" sz="1800" spc="30" dirty="0">
              <a:latin typeface="Calibri"/>
              <a:cs typeface="Calibri"/>
            </a:endParaRPr>
          </a:p>
          <a:p>
            <a:pPr marL="755650" indent="-403225">
              <a:lnSpc>
                <a:spcPct val="100000"/>
              </a:lnSpc>
              <a:spcBef>
                <a:spcPts val="990"/>
              </a:spcBef>
              <a:buFont typeface="Segoe UI Symbol"/>
              <a:buChar char="➢"/>
              <a:tabLst>
                <a:tab pos="755015" algn="l"/>
                <a:tab pos="755650" algn="l"/>
              </a:tabLst>
            </a:pPr>
            <a:r>
              <a:rPr lang="en-US" sz="1800" spc="30" dirty="0">
                <a:latin typeface="Calibri"/>
                <a:cs typeface="Calibri"/>
              </a:rPr>
              <a:t>Any additional documentation as required by US Consulate.</a:t>
            </a:r>
            <a:endParaRPr sz="1800" dirty="0">
              <a:latin typeface="Calibri"/>
              <a:cs typeface="Calibri"/>
            </a:endParaRPr>
          </a:p>
        </p:txBody>
      </p:sp>
      <p:sp>
        <p:nvSpPr>
          <p:cNvPr id="6" name="object 4">
            <a:extLst>
              <a:ext uri="{FF2B5EF4-FFF2-40B4-BE49-F238E27FC236}">
                <a16:creationId xmlns:a16="http://schemas.microsoft.com/office/drawing/2014/main" id="{EA470537-BF60-A4C7-49CE-9D22E41CEE60}"/>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4568275"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Fraudulent Reporting</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84649" y="1280351"/>
            <a:ext cx="7893050" cy="1406525"/>
          </a:xfrm>
          <a:prstGeom prst="rect">
            <a:avLst/>
          </a:prstGeom>
        </p:spPr>
        <p:txBody>
          <a:bodyPr vert="horz" wrap="square" lIns="0" tIns="12700" rIns="0" bIns="0" rtlCol="0">
            <a:spAutoFit/>
          </a:bodyPr>
          <a:lstStyle/>
          <a:p>
            <a:pPr marL="469900" marR="5080" indent="-457200">
              <a:lnSpc>
                <a:spcPct val="114599"/>
              </a:lnSpc>
              <a:spcBef>
                <a:spcPts val="100"/>
              </a:spcBef>
              <a:buFont typeface="MS PGothic"/>
              <a:buChar char="➢"/>
              <a:tabLst>
                <a:tab pos="469265" algn="l"/>
                <a:tab pos="469900" algn="l"/>
              </a:tabLst>
            </a:pPr>
            <a:r>
              <a:rPr sz="1800" spc="-75" dirty="0">
                <a:latin typeface="Tahoma"/>
                <a:cs typeface="Tahoma"/>
              </a:rPr>
              <a:t>It</a:t>
            </a:r>
            <a:r>
              <a:rPr sz="1800" spc="-100" dirty="0">
                <a:latin typeface="Tahoma"/>
                <a:cs typeface="Tahoma"/>
              </a:rPr>
              <a:t> </a:t>
            </a:r>
            <a:r>
              <a:rPr sz="1800" spc="45" dirty="0">
                <a:latin typeface="Tahoma"/>
                <a:cs typeface="Tahoma"/>
              </a:rPr>
              <a:t>is</a:t>
            </a:r>
            <a:r>
              <a:rPr sz="1800" spc="-95" dirty="0">
                <a:latin typeface="Tahoma"/>
                <a:cs typeface="Tahoma"/>
              </a:rPr>
              <a:t> </a:t>
            </a:r>
            <a:r>
              <a:rPr sz="1800" spc="75" dirty="0">
                <a:latin typeface="Tahoma"/>
                <a:cs typeface="Tahoma"/>
              </a:rPr>
              <a:t>important</a:t>
            </a:r>
            <a:r>
              <a:rPr sz="1800" spc="-100" dirty="0">
                <a:latin typeface="Tahoma"/>
                <a:cs typeface="Tahoma"/>
              </a:rPr>
              <a:t> </a:t>
            </a:r>
            <a:r>
              <a:rPr sz="1800" spc="50" dirty="0">
                <a:latin typeface="Tahoma"/>
                <a:cs typeface="Tahoma"/>
              </a:rPr>
              <a:t>that</a:t>
            </a:r>
            <a:r>
              <a:rPr sz="1800" spc="-95" dirty="0">
                <a:latin typeface="Tahoma"/>
                <a:cs typeface="Tahoma"/>
              </a:rPr>
              <a:t> </a:t>
            </a:r>
            <a:r>
              <a:rPr sz="1800" spc="60" dirty="0">
                <a:latin typeface="Tahoma"/>
                <a:cs typeface="Tahoma"/>
              </a:rPr>
              <a:t>the</a:t>
            </a:r>
            <a:r>
              <a:rPr sz="1800" spc="-100" dirty="0">
                <a:latin typeface="Tahoma"/>
                <a:cs typeface="Tahoma"/>
              </a:rPr>
              <a:t> </a:t>
            </a:r>
            <a:r>
              <a:rPr sz="1800" spc="80" dirty="0">
                <a:latin typeface="Tahoma"/>
                <a:cs typeface="Tahoma"/>
              </a:rPr>
              <a:t>employment</a:t>
            </a:r>
            <a:r>
              <a:rPr sz="1800" spc="-95" dirty="0">
                <a:latin typeface="Tahoma"/>
                <a:cs typeface="Tahoma"/>
              </a:rPr>
              <a:t> </a:t>
            </a:r>
            <a:r>
              <a:rPr sz="1800" spc="75" dirty="0">
                <a:latin typeface="Tahoma"/>
                <a:cs typeface="Tahoma"/>
              </a:rPr>
              <a:t>information</a:t>
            </a:r>
            <a:r>
              <a:rPr sz="1800" spc="-100" dirty="0">
                <a:latin typeface="Tahoma"/>
                <a:cs typeface="Tahoma"/>
              </a:rPr>
              <a:t> </a:t>
            </a:r>
            <a:r>
              <a:rPr sz="1800" spc="75" dirty="0">
                <a:latin typeface="Tahoma"/>
                <a:cs typeface="Tahoma"/>
              </a:rPr>
              <a:t>reported</a:t>
            </a:r>
            <a:r>
              <a:rPr sz="1800" spc="-95" dirty="0">
                <a:latin typeface="Tahoma"/>
                <a:cs typeface="Tahoma"/>
              </a:rPr>
              <a:t> </a:t>
            </a:r>
            <a:r>
              <a:rPr sz="1800" spc="70" dirty="0">
                <a:latin typeface="Tahoma"/>
                <a:cs typeface="Tahoma"/>
              </a:rPr>
              <a:t>in</a:t>
            </a:r>
            <a:r>
              <a:rPr sz="1800" spc="-100" dirty="0">
                <a:latin typeface="Tahoma"/>
                <a:cs typeface="Tahoma"/>
              </a:rPr>
              <a:t> </a:t>
            </a:r>
            <a:r>
              <a:rPr sz="1800" spc="60" dirty="0">
                <a:latin typeface="Tahoma"/>
                <a:cs typeface="Tahoma"/>
              </a:rPr>
              <a:t>the</a:t>
            </a:r>
            <a:r>
              <a:rPr sz="1800" spc="-95" dirty="0">
                <a:latin typeface="Tahoma"/>
                <a:cs typeface="Tahoma"/>
              </a:rPr>
              <a:t> </a:t>
            </a:r>
            <a:r>
              <a:rPr sz="1800" spc="30" dirty="0">
                <a:latin typeface="Tahoma"/>
                <a:cs typeface="Tahoma"/>
              </a:rPr>
              <a:t>iStart </a:t>
            </a:r>
            <a:r>
              <a:rPr sz="1800" spc="-550" dirty="0">
                <a:latin typeface="Tahoma"/>
                <a:cs typeface="Tahoma"/>
              </a:rPr>
              <a:t> </a:t>
            </a:r>
            <a:r>
              <a:rPr sz="1800" spc="65" dirty="0">
                <a:latin typeface="Tahoma"/>
                <a:cs typeface="Tahoma"/>
              </a:rPr>
              <a:t>Portal</a:t>
            </a:r>
            <a:r>
              <a:rPr sz="1800" spc="-105" dirty="0">
                <a:latin typeface="Tahoma"/>
                <a:cs typeface="Tahoma"/>
              </a:rPr>
              <a:t> </a:t>
            </a:r>
            <a:r>
              <a:rPr sz="1800" spc="45" dirty="0">
                <a:latin typeface="Tahoma"/>
                <a:cs typeface="Tahoma"/>
              </a:rPr>
              <a:t>is</a:t>
            </a:r>
            <a:r>
              <a:rPr sz="1800" spc="-100" dirty="0">
                <a:latin typeface="Tahoma"/>
                <a:cs typeface="Tahoma"/>
              </a:rPr>
              <a:t> </a:t>
            </a:r>
            <a:r>
              <a:rPr sz="1800" spc="65" dirty="0">
                <a:latin typeface="Tahoma"/>
                <a:cs typeface="Tahoma"/>
              </a:rPr>
              <a:t>true</a:t>
            </a:r>
            <a:r>
              <a:rPr sz="1800" spc="-100" dirty="0">
                <a:latin typeface="Tahoma"/>
                <a:cs typeface="Tahoma"/>
              </a:rPr>
              <a:t> </a:t>
            </a:r>
            <a:r>
              <a:rPr sz="1800" spc="85" dirty="0">
                <a:latin typeface="Tahoma"/>
                <a:cs typeface="Tahoma"/>
              </a:rPr>
              <a:t>and</a:t>
            </a:r>
            <a:r>
              <a:rPr sz="1800" spc="-100" dirty="0">
                <a:latin typeface="Tahoma"/>
                <a:cs typeface="Tahoma"/>
              </a:rPr>
              <a:t> </a:t>
            </a:r>
            <a:r>
              <a:rPr sz="1800" spc="50" dirty="0">
                <a:latin typeface="Tahoma"/>
                <a:cs typeface="Tahoma"/>
              </a:rPr>
              <a:t>accurate</a:t>
            </a:r>
            <a:r>
              <a:rPr sz="1800" spc="-100" dirty="0">
                <a:latin typeface="Tahoma"/>
                <a:cs typeface="Tahoma"/>
              </a:rPr>
              <a:t> </a:t>
            </a:r>
            <a:r>
              <a:rPr sz="1800" spc="50" dirty="0">
                <a:latin typeface="Tahoma"/>
                <a:cs typeface="Tahoma"/>
              </a:rPr>
              <a:t>since</a:t>
            </a:r>
            <a:r>
              <a:rPr sz="1800" spc="-100" dirty="0">
                <a:latin typeface="Tahoma"/>
                <a:cs typeface="Tahoma"/>
              </a:rPr>
              <a:t> </a:t>
            </a:r>
            <a:r>
              <a:rPr sz="1800" spc="35" dirty="0">
                <a:latin typeface="Tahoma"/>
                <a:cs typeface="Tahoma"/>
              </a:rPr>
              <a:t>it</a:t>
            </a:r>
            <a:r>
              <a:rPr sz="1800" spc="-100" dirty="0">
                <a:latin typeface="Tahoma"/>
                <a:cs typeface="Tahoma"/>
              </a:rPr>
              <a:t> </a:t>
            </a:r>
            <a:r>
              <a:rPr sz="1800" spc="45" dirty="0">
                <a:latin typeface="Tahoma"/>
                <a:cs typeface="Tahoma"/>
              </a:rPr>
              <a:t>will</a:t>
            </a:r>
            <a:r>
              <a:rPr sz="1800" spc="-100" dirty="0">
                <a:latin typeface="Tahoma"/>
                <a:cs typeface="Tahoma"/>
              </a:rPr>
              <a:t> </a:t>
            </a:r>
            <a:r>
              <a:rPr sz="1800" spc="80" dirty="0">
                <a:latin typeface="Tahoma"/>
                <a:cs typeface="Tahoma"/>
              </a:rPr>
              <a:t>be</a:t>
            </a:r>
            <a:r>
              <a:rPr sz="1800" spc="-100" dirty="0">
                <a:latin typeface="Tahoma"/>
                <a:cs typeface="Tahoma"/>
              </a:rPr>
              <a:t> </a:t>
            </a:r>
            <a:r>
              <a:rPr sz="1800" spc="75" dirty="0">
                <a:latin typeface="Tahoma"/>
                <a:cs typeface="Tahoma"/>
              </a:rPr>
              <a:t>recorded</a:t>
            </a:r>
            <a:r>
              <a:rPr sz="1800" spc="-100" dirty="0">
                <a:latin typeface="Tahoma"/>
                <a:cs typeface="Tahoma"/>
              </a:rPr>
              <a:t> </a:t>
            </a:r>
            <a:r>
              <a:rPr sz="1800" spc="70" dirty="0">
                <a:latin typeface="Tahoma"/>
                <a:cs typeface="Tahoma"/>
              </a:rPr>
              <a:t>in</a:t>
            </a:r>
            <a:r>
              <a:rPr sz="1800" spc="-100" dirty="0">
                <a:latin typeface="Tahoma"/>
                <a:cs typeface="Tahoma"/>
              </a:rPr>
              <a:t> </a:t>
            </a:r>
            <a:r>
              <a:rPr sz="1800" spc="-55" dirty="0">
                <a:latin typeface="Tahoma"/>
                <a:cs typeface="Tahoma"/>
              </a:rPr>
              <a:t>SEVIS.</a:t>
            </a:r>
            <a:endParaRPr sz="1800" dirty="0">
              <a:latin typeface="Tahoma"/>
              <a:cs typeface="Tahoma"/>
            </a:endParaRPr>
          </a:p>
          <a:p>
            <a:pPr marL="469900" marR="57150" indent="-457200">
              <a:lnSpc>
                <a:spcPct val="114599"/>
              </a:lnSpc>
              <a:spcBef>
                <a:spcPts val="975"/>
              </a:spcBef>
              <a:buFont typeface="MS PGothic"/>
              <a:buChar char="➢"/>
              <a:tabLst>
                <a:tab pos="469265" algn="l"/>
                <a:tab pos="469900" algn="l"/>
              </a:tabLst>
            </a:pPr>
            <a:r>
              <a:rPr sz="1800" spc="50" dirty="0">
                <a:latin typeface="Tahoma"/>
                <a:cs typeface="Tahoma"/>
              </a:rPr>
              <a:t>Reporting</a:t>
            </a:r>
            <a:r>
              <a:rPr sz="1800" spc="-100" dirty="0">
                <a:latin typeface="Tahoma"/>
                <a:cs typeface="Tahoma"/>
              </a:rPr>
              <a:t> </a:t>
            </a:r>
            <a:r>
              <a:rPr sz="1800" spc="65" dirty="0">
                <a:latin typeface="Tahoma"/>
                <a:cs typeface="Tahoma"/>
              </a:rPr>
              <a:t>fraudulent</a:t>
            </a:r>
            <a:r>
              <a:rPr sz="1800" spc="-95" dirty="0">
                <a:latin typeface="Tahoma"/>
                <a:cs typeface="Tahoma"/>
              </a:rPr>
              <a:t> </a:t>
            </a:r>
            <a:r>
              <a:rPr sz="1800" spc="75" dirty="0">
                <a:latin typeface="Tahoma"/>
                <a:cs typeface="Tahoma"/>
              </a:rPr>
              <a:t>information</a:t>
            </a:r>
            <a:r>
              <a:rPr sz="1800" spc="-95" dirty="0">
                <a:latin typeface="Tahoma"/>
                <a:cs typeface="Tahoma"/>
              </a:rPr>
              <a:t> </a:t>
            </a:r>
            <a:r>
              <a:rPr sz="1800" spc="55" dirty="0">
                <a:latin typeface="Tahoma"/>
                <a:cs typeface="Tahoma"/>
              </a:rPr>
              <a:t>can</a:t>
            </a:r>
            <a:r>
              <a:rPr sz="1800" spc="-100" dirty="0">
                <a:latin typeface="Tahoma"/>
                <a:cs typeface="Tahoma"/>
              </a:rPr>
              <a:t> </a:t>
            </a:r>
            <a:r>
              <a:rPr sz="1800" spc="50" dirty="0">
                <a:latin typeface="Tahoma"/>
                <a:cs typeface="Tahoma"/>
              </a:rPr>
              <a:t>have</a:t>
            </a:r>
            <a:r>
              <a:rPr sz="1800" spc="-95" dirty="0">
                <a:latin typeface="Tahoma"/>
                <a:cs typeface="Tahoma"/>
              </a:rPr>
              <a:t> </a:t>
            </a:r>
            <a:r>
              <a:rPr sz="1800" spc="55" dirty="0">
                <a:latin typeface="Tahoma"/>
                <a:cs typeface="Tahoma"/>
              </a:rPr>
              <a:t>a</a:t>
            </a:r>
            <a:r>
              <a:rPr sz="1800" spc="-95" dirty="0">
                <a:latin typeface="Tahoma"/>
                <a:cs typeface="Tahoma"/>
              </a:rPr>
              <a:t> </a:t>
            </a:r>
            <a:r>
              <a:rPr sz="1800" spc="40" dirty="0">
                <a:latin typeface="Tahoma"/>
                <a:cs typeface="Tahoma"/>
              </a:rPr>
              <a:t>negative</a:t>
            </a:r>
            <a:r>
              <a:rPr sz="1800" spc="-100" dirty="0">
                <a:latin typeface="Tahoma"/>
                <a:cs typeface="Tahoma"/>
              </a:rPr>
              <a:t> </a:t>
            </a:r>
            <a:r>
              <a:rPr sz="1800" spc="65" dirty="0">
                <a:latin typeface="Tahoma"/>
                <a:cs typeface="Tahoma"/>
              </a:rPr>
              <a:t>impact</a:t>
            </a:r>
            <a:r>
              <a:rPr sz="1800" spc="-95" dirty="0">
                <a:latin typeface="Tahoma"/>
                <a:cs typeface="Tahoma"/>
              </a:rPr>
              <a:t> </a:t>
            </a:r>
            <a:r>
              <a:rPr sz="1800" spc="105" dirty="0">
                <a:latin typeface="Tahoma"/>
                <a:cs typeface="Tahoma"/>
              </a:rPr>
              <a:t>on</a:t>
            </a:r>
            <a:r>
              <a:rPr sz="1800" spc="-95" dirty="0">
                <a:latin typeface="Tahoma"/>
                <a:cs typeface="Tahoma"/>
              </a:rPr>
              <a:t> </a:t>
            </a:r>
            <a:r>
              <a:rPr sz="1800" spc="70" dirty="0">
                <a:latin typeface="Tahoma"/>
                <a:cs typeface="Tahoma"/>
              </a:rPr>
              <a:t>your </a:t>
            </a:r>
            <a:r>
              <a:rPr sz="1800" spc="-550" dirty="0">
                <a:latin typeface="Tahoma"/>
                <a:cs typeface="Tahoma"/>
              </a:rPr>
              <a:t> </a:t>
            </a:r>
            <a:r>
              <a:rPr sz="1800" spc="70" dirty="0">
                <a:latin typeface="Tahoma"/>
                <a:cs typeface="Tahoma"/>
              </a:rPr>
              <a:t>immgration</a:t>
            </a:r>
            <a:r>
              <a:rPr sz="1800" spc="-100" dirty="0">
                <a:latin typeface="Tahoma"/>
                <a:cs typeface="Tahoma"/>
              </a:rPr>
              <a:t> </a:t>
            </a:r>
            <a:r>
              <a:rPr sz="1800" spc="75" dirty="0">
                <a:latin typeface="Tahoma"/>
                <a:cs typeface="Tahoma"/>
              </a:rPr>
              <a:t>record</a:t>
            </a:r>
            <a:r>
              <a:rPr sz="1800" spc="-95" dirty="0">
                <a:latin typeface="Tahoma"/>
                <a:cs typeface="Tahoma"/>
              </a:rPr>
              <a:t> </a:t>
            </a:r>
            <a:r>
              <a:rPr sz="1800" spc="55" dirty="0">
                <a:latin typeface="Tahoma"/>
                <a:cs typeface="Tahoma"/>
              </a:rPr>
              <a:t>including</a:t>
            </a:r>
            <a:r>
              <a:rPr sz="1800" spc="-95" dirty="0">
                <a:latin typeface="Tahoma"/>
                <a:cs typeface="Tahoma"/>
              </a:rPr>
              <a:t> </a:t>
            </a:r>
            <a:r>
              <a:rPr sz="1800" spc="65" dirty="0">
                <a:latin typeface="Tahoma"/>
                <a:cs typeface="Tahoma"/>
              </a:rPr>
              <a:t>possible</a:t>
            </a:r>
            <a:r>
              <a:rPr sz="1800" spc="-95" dirty="0">
                <a:latin typeface="Tahoma"/>
                <a:cs typeface="Tahoma"/>
              </a:rPr>
              <a:t> </a:t>
            </a:r>
            <a:r>
              <a:rPr sz="1800" spc="-50" dirty="0">
                <a:latin typeface="Tahoma"/>
                <a:cs typeface="Tahoma"/>
              </a:rPr>
              <a:t>SEVIS</a:t>
            </a:r>
            <a:r>
              <a:rPr sz="1800" spc="-95" dirty="0">
                <a:latin typeface="Tahoma"/>
                <a:cs typeface="Tahoma"/>
              </a:rPr>
              <a:t> </a:t>
            </a:r>
            <a:r>
              <a:rPr sz="1800" spc="75" dirty="0">
                <a:latin typeface="Tahoma"/>
                <a:cs typeface="Tahoma"/>
              </a:rPr>
              <a:t>record</a:t>
            </a:r>
            <a:r>
              <a:rPr sz="1800" spc="-95" dirty="0">
                <a:latin typeface="Tahoma"/>
                <a:cs typeface="Tahoma"/>
              </a:rPr>
              <a:t> </a:t>
            </a:r>
            <a:r>
              <a:rPr sz="1800" spc="60" dirty="0">
                <a:latin typeface="Tahoma"/>
                <a:cs typeface="Tahoma"/>
              </a:rPr>
              <a:t>termination.</a:t>
            </a:r>
            <a:endParaRPr sz="1800" dirty="0">
              <a:latin typeface="Tahoma"/>
              <a:cs typeface="Tahoma"/>
            </a:endParaRPr>
          </a:p>
        </p:txBody>
      </p:sp>
      <p:sp>
        <p:nvSpPr>
          <p:cNvPr id="6" name="object 4">
            <a:extLst>
              <a:ext uri="{FF2B5EF4-FFF2-40B4-BE49-F238E27FC236}">
                <a16:creationId xmlns:a16="http://schemas.microsoft.com/office/drawing/2014/main" id="{6E7ABE45-1F96-3FFC-B955-7882178179B7}"/>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C12B20-AF63-10FF-C433-5CB86FB10ED1}"/>
              </a:ext>
            </a:extLst>
          </p:cNvPr>
          <p:cNvSpPr>
            <a:spLocks noGrp="1" noRot="1" noMove="1" noResize="1" noEditPoints="1" noAdjustHandles="1" noChangeArrowheads="1" noChangeShapeType="1"/>
          </p:cNvSpPr>
          <p:nvPr>
            <p:ph type="body" idx="1"/>
          </p:nvPr>
        </p:nvSpPr>
        <p:spPr>
          <a:xfrm>
            <a:off x="311700" y="920400"/>
            <a:ext cx="3999900" cy="3302700"/>
          </a:xfrm>
        </p:spPr>
        <p:txBody>
          <a:bodyPr anchor="ctr"/>
          <a:lstStyle/>
          <a:p>
            <a:pPr marL="139700" indent="0" algn="ctr">
              <a:buNone/>
            </a:pPr>
            <a:r>
              <a:rPr lang="en-US" sz="3600" b="1" dirty="0">
                <a:solidFill>
                  <a:srgbClr val="F46600"/>
                </a:solidFill>
                <a:latin typeface="+mn-lt"/>
                <a:cs typeface="Calibri"/>
              </a:rPr>
              <a:t>Completing STEM Extension Period</a:t>
            </a:r>
            <a:endParaRPr lang="en-US" sz="3600" dirty="0">
              <a:latin typeface="+mn-lt"/>
            </a:endParaRPr>
          </a:p>
        </p:txBody>
      </p:sp>
      <p:sp>
        <p:nvSpPr>
          <p:cNvPr id="5" name="Text Placeholder 4">
            <a:extLst>
              <a:ext uri="{FF2B5EF4-FFF2-40B4-BE49-F238E27FC236}">
                <a16:creationId xmlns:a16="http://schemas.microsoft.com/office/drawing/2014/main" id="{FCA1DBAF-E823-8711-4D82-ACCD9657A88D}"/>
              </a:ext>
            </a:extLst>
          </p:cNvPr>
          <p:cNvSpPr>
            <a:spLocks noGrp="1" noRot="1" noMove="1" noResize="1" noEditPoints="1" noAdjustHandles="1" noChangeArrowheads="1" noChangeShapeType="1"/>
          </p:cNvSpPr>
          <p:nvPr>
            <p:ph type="body" idx="2"/>
          </p:nvPr>
        </p:nvSpPr>
        <p:spPr>
          <a:xfrm>
            <a:off x="4832400" y="920400"/>
            <a:ext cx="3999900" cy="3302700"/>
          </a:xfrm>
        </p:spPr>
        <p:txBody>
          <a:bodyPr anchor="ctr"/>
          <a:lstStyle/>
          <a:p>
            <a:pPr>
              <a:lnSpc>
                <a:spcPct val="200000"/>
              </a:lnSpc>
            </a:pPr>
            <a:r>
              <a:rPr lang="en-US" sz="1600" dirty="0">
                <a:solidFill>
                  <a:schemeClr val="bg1"/>
                </a:solidFill>
                <a:latin typeface="+mn-lt"/>
              </a:rPr>
              <a:t>Changing Status to H1-B</a:t>
            </a:r>
          </a:p>
          <a:p>
            <a:pPr>
              <a:lnSpc>
                <a:spcPct val="200000"/>
              </a:lnSpc>
            </a:pPr>
            <a:r>
              <a:rPr lang="en-US" sz="1600" dirty="0">
                <a:solidFill>
                  <a:schemeClr val="bg1"/>
                </a:solidFill>
                <a:latin typeface="+mn-lt"/>
              </a:rPr>
              <a:t>Cap-Gap Extension</a:t>
            </a:r>
          </a:p>
          <a:p>
            <a:pPr>
              <a:lnSpc>
                <a:spcPct val="200000"/>
              </a:lnSpc>
            </a:pPr>
            <a:r>
              <a:rPr lang="en-US" sz="1600" dirty="0">
                <a:solidFill>
                  <a:schemeClr val="bg1"/>
                </a:solidFill>
                <a:latin typeface="+mn-lt"/>
              </a:rPr>
              <a:t>After STEM OPT and Grace Period</a:t>
            </a:r>
          </a:p>
        </p:txBody>
      </p:sp>
    </p:spTree>
    <p:extLst>
      <p:ext uri="{BB962C8B-B14F-4D97-AF65-F5344CB8AC3E}">
        <p14:creationId xmlns:p14="http://schemas.microsoft.com/office/powerpoint/2010/main" val="3351819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5" y="499762"/>
            <a:ext cx="5635075" cy="574040"/>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Changing Status to H1-B</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506140" y="1073802"/>
            <a:ext cx="3675773" cy="3477554"/>
          </a:xfrm>
          <a:prstGeom prst="rect">
            <a:avLst/>
          </a:prstGeom>
        </p:spPr>
        <p:txBody>
          <a:bodyPr vert="horz" wrap="square" lIns="0" tIns="52704" rIns="0" bIns="0" rtlCol="0">
            <a:spAutoFit/>
          </a:bodyPr>
          <a:lstStyle/>
          <a:p>
            <a:pPr marL="12700">
              <a:lnSpc>
                <a:spcPct val="100000"/>
              </a:lnSpc>
              <a:spcBef>
                <a:spcPts val="414"/>
              </a:spcBef>
            </a:pPr>
            <a:r>
              <a:rPr lang="en-US" b="1" u="sng" dirty="0">
                <a:solidFill>
                  <a:srgbClr val="2E1A47"/>
                </a:solidFill>
                <a:cs typeface="Arial"/>
              </a:rPr>
              <a:t>While on Post-Completion OPT</a:t>
            </a:r>
          </a:p>
          <a:p>
            <a:pPr marL="12700">
              <a:lnSpc>
                <a:spcPct val="100000"/>
              </a:lnSpc>
              <a:spcBef>
                <a:spcPts val="414"/>
              </a:spcBef>
            </a:pPr>
            <a:r>
              <a:rPr lang="en-US" sz="1400" b="1" dirty="0">
                <a:cs typeface="Arial"/>
              </a:rPr>
              <a:t>Filing for </a:t>
            </a:r>
            <a:r>
              <a:rPr sz="1400" b="1" dirty="0">
                <a:cs typeface="Arial"/>
              </a:rPr>
              <a:t>H1-B and STEM Extension at the same time</a:t>
            </a:r>
            <a:r>
              <a:rPr lang="en-US" sz="1400" b="1" dirty="0">
                <a:cs typeface="Arial"/>
              </a:rPr>
              <a:t>:</a:t>
            </a:r>
            <a:endParaRPr lang="en-US" b="1" dirty="0">
              <a:cs typeface="Arial"/>
            </a:endParaRPr>
          </a:p>
          <a:p>
            <a:pPr marL="298450" indent="-285750">
              <a:lnSpc>
                <a:spcPct val="100000"/>
              </a:lnSpc>
              <a:spcBef>
                <a:spcPts val="414"/>
              </a:spcBef>
              <a:buFont typeface="Arial" panose="020B0604020202020204" pitchFamily="34" charset="0"/>
              <a:buChar char="•"/>
            </a:pPr>
            <a:r>
              <a:rPr lang="en-US" sz="1400" dirty="0">
                <a:cs typeface="Tahoma"/>
              </a:rPr>
              <a:t>Permitted but may </a:t>
            </a:r>
            <a:r>
              <a:rPr sz="1400" dirty="0">
                <a:cs typeface="Tahoma"/>
              </a:rPr>
              <a:t>cause complications in your SEVIS record</a:t>
            </a:r>
            <a:r>
              <a:rPr lang="en-US" sz="1400" dirty="0">
                <a:cs typeface="Tahoma"/>
              </a:rPr>
              <a:t> – consult with immigration attorney.</a:t>
            </a:r>
          </a:p>
          <a:p>
            <a:pPr marL="298450" marR="5080" indent="-285750">
              <a:lnSpc>
                <a:spcPct val="114599"/>
              </a:lnSpc>
              <a:buFont typeface="Arial" panose="020B0604020202020204" pitchFamily="34" charset="0"/>
              <a:buChar char="•"/>
            </a:pPr>
            <a:r>
              <a:rPr lang="en-US" sz="1400" dirty="0">
                <a:cs typeface="Tahoma"/>
              </a:rPr>
              <a:t>If you file for both, you must still file </a:t>
            </a:r>
            <a:r>
              <a:rPr sz="1400" dirty="0">
                <a:cs typeface="Tahoma"/>
              </a:rPr>
              <a:t>for a STEM OPT Extension </a:t>
            </a:r>
            <a:r>
              <a:rPr sz="1400" b="1" dirty="0">
                <a:solidFill>
                  <a:srgbClr val="2E1A47"/>
                </a:solidFill>
                <a:cs typeface="Tahoma"/>
              </a:rPr>
              <a:t>before</a:t>
            </a:r>
            <a:r>
              <a:rPr sz="1400" dirty="0">
                <a:cs typeface="Tahoma"/>
              </a:rPr>
              <a:t> your OPT EAD expires</a:t>
            </a:r>
            <a:r>
              <a:rPr lang="en-US" sz="1400" dirty="0">
                <a:cs typeface="Tahoma"/>
              </a:rPr>
              <a:t>, even if Cap-Gap Extension has already been applied to record (see next slide).</a:t>
            </a:r>
          </a:p>
          <a:p>
            <a:pPr marL="298450" marR="5080" indent="-285750">
              <a:lnSpc>
                <a:spcPct val="114599"/>
              </a:lnSpc>
              <a:buFont typeface="Arial" panose="020B0604020202020204" pitchFamily="34" charset="0"/>
              <a:buChar char="•"/>
            </a:pPr>
            <a:r>
              <a:rPr lang="en-US" sz="1400" spc="35" dirty="0">
                <a:cs typeface="Arial"/>
              </a:rPr>
              <a:t>Must submit </a:t>
            </a:r>
            <a:r>
              <a:rPr lang="en-US" sz="1400" b="1" u="sng" spc="35" dirty="0">
                <a:solidFill>
                  <a:srgbClr val="F56600"/>
                </a:solidFill>
                <a:cs typeface="Arial"/>
              </a:rPr>
              <a:t>Departure Verification e-Form </a:t>
            </a:r>
            <a:r>
              <a:rPr lang="en-US" sz="1400" spc="35" dirty="0">
                <a:cs typeface="Arial"/>
              </a:rPr>
              <a:t>under the International Office tab in your iStart Portal, when approved for COS.</a:t>
            </a:r>
          </a:p>
          <a:p>
            <a:pPr marL="298450" marR="5080" indent="-285750">
              <a:lnSpc>
                <a:spcPct val="114599"/>
              </a:lnSpc>
              <a:buFont typeface="Arial" panose="020B0604020202020204" pitchFamily="34" charset="0"/>
              <a:buChar char="•"/>
            </a:pPr>
            <a:endParaRPr lang="en-US" sz="1400" dirty="0">
              <a:cs typeface="Tahoma"/>
            </a:endParaRPr>
          </a:p>
        </p:txBody>
      </p:sp>
      <p:sp>
        <p:nvSpPr>
          <p:cNvPr id="6" name="object 4">
            <a:extLst>
              <a:ext uri="{FF2B5EF4-FFF2-40B4-BE49-F238E27FC236}">
                <a16:creationId xmlns:a16="http://schemas.microsoft.com/office/drawing/2014/main" id="{AB5150E6-7C7D-1B2B-0DA1-7F96BD571EF1}"/>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
        <p:nvSpPr>
          <p:cNvPr id="4" name="object 3">
            <a:extLst>
              <a:ext uri="{FF2B5EF4-FFF2-40B4-BE49-F238E27FC236}">
                <a16:creationId xmlns:a16="http://schemas.microsoft.com/office/drawing/2014/main" id="{15174877-9F5C-BF6F-9F50-BC644670DE28}"/>
              </a:ext>
            </a:extLst>
          </p:cNvPr>
          <p:cNvSpPr txBox="1">
            <a:spLocks noGrp="1" noRot="1" noMove="1" noResize="1" noEditPoints="1" noAdjustHandles="1" noChangeArrowheads="1" noChangeShapeType="1"/>
          </p:cNvSpPr>
          <p:nvPr/>
        </p:nvSpPr>
        <p:spPr>
          <a:xfrm>
            <a:off x="4583906" y="1073802"/>
            <a:ext cx="3675773" cy="3438761"/>
          </a:xfrm>
          <a:prstGeom prst="rect">
            <a:avLst/>
          </a:prstGeom>
        </p:spPr>
        <p:txBody>
          <a:bodyPr vert="horz" wrap="square" lIns="0" tIns="52704" rIns="0" bIns="0" rtlCol="0">
            <a:spAutoFit/>
          </a:bodyPr>
          <a:lstStyle/>
          <a:p>
            <a:pPr marL="12700">
              <a:lnSpc>
                <a:spcPct val="100000"/>
              </a:lnSpc>
              <a:spcBef>
                <a:spcPts val="414"/>
              </a:spcBef>
            </a:pPr>
            <a:r>
              <a:rPr lang="en-US" b="1" u="sng" dirty="0">
                <a:solidFill>
                  <a:srgbClr val="2E1A47"/>
                </a:solidFill>
                <a:cs typeface="Arial"/>
              </a:rPr>
              <a:t>While on STEM Extension OPT</a:t>
            </a:r>
          </a:p>
          <a:p>
            <a:pPr marL="12700">
              <a:lnSpc>
                <a:spcPct val="100000"/>
              </a:lnSpc>
              <a:spcBef>
                <a:spcPts val="414"/>
              </a:spcBef>
            </a:pPr>
            <a:r>
              <a:rPr lang="en-US" sz="1400" b="1" spc="35" dirty="0">
                <a:cs typeface="Arial"/>
              </a:rPr>
              <a:t>Considerations for Changing to H1-B while on STEM Extension:</a:t>
            </a:r>
            <a:endParaRPr lang="en-US" b="1" spc="35" dirty="0">
              <a:cs typeface="Arial"/>
            </a:endParaRPr>
          </a:p>
          <a:p>
            <a:pPr marL="298450" indent="-285750">
              <a:lnSpc>
                <a:spcPct val="100000"/>
              </a:lnSpc>
              <a:spcBef>
                <a:spcPts val="414"/>
              </a:spcBef>
              <a:buFont typeface="Arial" panose="020B0604020202020204" pitchFamily="34" charset="0"/>
              <a:buChar char="•"/>
            </a:pPr>
            <a:r>
              <a:rPr lang="en-US" sz="1400" spc="35" dirty="0">
                <a:cs typeface="Arial"/>
              </a:rPr>
              <a:t>Must submit </a:t>
            </a:r>
            <a:r>
              <a:rPr lang="en-US" sz="1400" b="1" u="sng" spc="35" dirty="0">
                <a:solidFill>
                  <a:srgbClr val="F56600"/>
                </a:solidFill>
                <a:cs typeface="Arial"/>
              </a:rPr>
              <a:t>Departure Verification e-Form </a:t>
            </a:r>
            <a:r>
              <a:rPr lang="en-US" sz="1400" spc="35" dirty="0">
                <a:cs typeface="Arial"/>
              </a:rPr>
              <a:t>under the International Office tab in your iStart Portal, when approved for COS.</a:t>
            </a:r>
          </a:p>
          <a:p>
            <a:pPr marL="298450" indent="-285750">
              <a:lnSpc>
                <a:spcPct val="100000"/>
              </a:lnSpc>
              <a:spcBef>
                <a:spcPts val="414"/>
              </a:spcBef>
              <a:buFont typeface="Arial" panose="020B0604020202020204" pitchFamily="34" charset="0"/>
              <a:buChar char="•"/>
            </a:pPr>
            <a:r>
              <a:rPr lang="en-US" sz="1400" spc="35" dirty="0">
                <a:cs typeface="Arial"/>
              </a:rPr>
              <a:t>If any of your periodic Validation Reports are due within 30 days of your COS effective date, you must submit the Departure Verification e-Form </a:t>
            </a:r>
            <a:r>
              <a:rPr lang="en-US" sz="1400" b="1" spc="35" dirty="0">
                <a:solidFill>
                  <a:srgbClr val="2E1A47"/>
                </a:solidFill>
                <a:cs typeface="Arial"/>
              </a:rPr>
              <a:t>beforehand</a:t>
            </a:r>
            <a:r>
              <a:rPr lang="en-US" sz="1400" spc="35" dirty="0">
                <a:cs typeface="Arial"/>
              </a:rPr>
              <a:t>.</a:t>
            </a:r>
          </a:p>
          <a:p>
            <a:pPr marL="298450" indent="-285750">
              <a:lnSpc>
                <a:spcPct val="100000"/>
              </a:lnSpc>
              <a:spcBef>
                <a:spcPts val="414"/>
              </a:spcBef>
              <a:buFont typeface="Arial" panose="020B0604020202020204" pitchFamily="34" charset="0"/>
              <a:buChar char="•"/>
            </a:pPr>
            <a:r>
              <a:rPr lang="en-US" sz="1400" spc="35" dirty="0">
                <a:cs typeface="Arial"/>
              </a:rPr>
              <a:t>Final Evaluation will still be needed, regardless of employment timeline.</a:t>
            </a:r>
          </a:p>
          <a:p>
            <a:pPr marL="298450" indent="-285750">
              <a:lnSpc>
                <a:spcPct val="100000"/>
              </a:lnSpc>
              <a:spcBef>
                <a:spcPts val="414"/>
              </a:spcBef>
              <a:buFont typeface="Arial" panose="020B0604020202020204" pitchFamily="34" charset="0"/>
              <a:buChar char="•"/>
            </a:pPr>
            <a:endParaRPr lang="en-US" sz="1400" spc="35" dirty="0">
              <a:cs typeface="Arial"/>
            </a:endParaRPr>
          </a:p>
          <a:p>
            <a:pPr marL="298450" indent="-285750">
              <a:lnSpc>
                <a:spcPct val="100000"/>
              </a:lnSpc>
              <a:spcBef>
                <a:spcPts val="414"/>
              </a:spcBef>
              <a:buFont typeface="Arial" panose="020B0604020202020204" pitchFamily="34" charset="0"/>
              <a:buChar char="•"/>
            </a:pPr>
            <a:endParaRPr lang="en-US" sz="1400" spc="35" dirty="0">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47750" y="314962"/>
            <a:ext cx="80342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Cap-Gap Extension</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47750" y="889002"/>
            <a:ext cx="8339050" cy="3677160"/>
          </a:xfrm>
          <a:prstGeom prst="rect">
            <a:avLst/>
          </a:prstGeom>
        </p:spPr>
        <p:txBody>
          <a:bodyPr vert="horz" wrap="square" lIns="0" tIns="12700" rIns="0" bIns="0" rtlCol="0">
            <a:spAutoFit/>
          </a:bodyPr>
          <a:lstStyle/>
          <a:p>
            <a:pPr marL="298450" marR="5080" indent="-285750">
              <a:lnSpc>
                <a:spcPct val="114599"/>
              </a:lnSpc>
              <a:buFont typeface="Arial" panose="020B0604020202020204" pitchFamily="34" charset="0"/>
              <a:buChar char="•"/>
              <a:tabLst>
                <a:tab pos="393065" algn="l"/>
                <a:tab pos="393700" algn="l"/>
              </a:tabLst>
            </a:pPr>
            <a:r>
              <a:rPr lang="en-US" sz="1600" spc="25" dirty="0">
                <a:latin typeface="Calibri"/>
                <a:cs typeface="Calibri"/>
              </a:rPr>
              <a:t>This extends your employment authorization beyond its current expiration date</a:t>
            </a:r>
            <a:r>
              <a:rPr lang="en-US" sz="1600" spc="5" dirty="0">
                <a:latin typeface="Calibri"/>
                <a:cs typeface="Calibri"/>
              </a:rPr>
              <a:t> until your Change of Status effective date occurs.</a:t>
            </a:r>
          </a:p>
          <a:p>
            <a:pPr marL="298450" marR="5080" indent="-285750">
              <a:lnSpc>
                <a:spcPct val="114599"/>
              </a:lnSpc>
              <a:buFont typeface="Arial" panose="020B0604020202020204" pitchFamily="34" charset="0"/>
              <a:buChar char="•"/>
              <a:tabLst>
                <a:tab pos="393065" algn="l"/>
                <a:tab pos="393700" algn="l"/>
              </a:tabLst>
            </a:pPr>
            <a:r>
              <a:rPr lang="en-US" sz="1600" b="1" u="sng" spc="5" dirty="0">
                <a:solidFill>
                  <a:srgbClr val="2E1A47"/>
                </a:solidFill>
                <a:latin typeface="Calibri"/>
                <a:cs typeface="Calibri"/>
              </a:rPr>
              <a:t>Eligibility:</a:t>
            </a:r>
          </a:p>
          <a:p>
            <a:pPr marL="755650" marR="5080" lvl="1" indent="-285750">
              <a:lnSpc>
                <a:spcPct val="114599"/>
              </a:lnSpc>
              <a:buFont typeface="Courier New" panose="02070309020205020404" pitchFamily="49" charset="0"/>
              <a:buChar char="o"/>
              <a:tabLst>
                <a:tab pos="393065" algn="l"/>
                <a:tab pos="393700" algn="l"/>
              </a:tabLst>
            </a:pPr>
            <a:r>
              <a:rPr lang="en-US" sz="1600" spc="10" dirty="0">
                <a:latin typeface="Calibri"/>
                <a:cs typeface="Calibri"/>
              </a:rPr>
              <a:t>Students w</a:t>
            </a:r>
            <a:r>
              <a:rPr sz="1600" spc="10" dirty="0">
                <a:latin typeface="Calibri"/>
                <a:cs typeface="Calibri"/>
              </a:rPr>
              <a:t>ho</a:t>
            </a:r>
            <a:r>
              <a:rPr lang="en-US" sz="1600" spc="-30" dirty="0">
                <a:latin typeface="Calibri"/>
                <a:cs typeface="Calibri"/>
              </a:rPr>
              <a:t>se sponsoring employer is </a:t>
            </a:r>
            <a:r>
              <a:rPr lang="en-US" sz="1600" spc="20" dirty="0">
                <a:latin typeface="Calibri"/>
                <a:cs typeface="Calibri"/>
              </a:rPr>
              <a:t>C</a:t>
            </a:r>
            <a:r>
              <a:rPr sz="1600" spc="20" dirty="0">
                <a:latin typeface="Calibri"/>
                <a:cs typeface="Calibri"/>
              </a:rPr>
              <a:t>ap-</a:t>
            </a:r>
            <a:r>
              <a:rPr lang="en-US" sz="1600" spc="20" dirty="0">
                <a:latin typeface="Calibri"/>
                <a:cs typeface="Calibri"/>
              </a:rPr>
              <a:t>S</a:t>
            </a:r>
            <a:r>
              <a:rPr sz="1600" spc="20" dirty="0">
                <a:latin typeface="Calibri"/>
                <a:cs typeface="Calibri"/>
              </a:rPr>
              <a:t>ubject</a:t>
            </a:r>
            <a:r>
              <a:rPr lang="en-US" sz="1600" spc="20" dirty="0">
                <a:latin typeface="Calibri"/>
                <a:cs typeface="Calibri"/>
              </a:rPr>
              <a:t>:</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higher education institutions</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non-profit organizations that are associated with a higher education institution</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non-profit research organizations</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government organizations</a:t>
            </a:r>
          </a:p>
          <a:p>
            <a:pPr marL="755650" marR="5080" lvl="1"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Students whose petition was filed as Change of Status </a:t>
            </a:r>
            <a:r>
              <a:rPr lang="en-US" sz="1600" b="1" spc="20" dirty="0">
                <a:solidFill>
                  <a:srgbClr val="2E1A47"/>
                </a:solidFill>
                <a:latin typeface="Calibri"/>
                <a:cs typeface="Calibri"/>
              </a:rPr>
              <a:t>NOT</a:t>
            </a:r>
            <a:r>
              <a:rPr lang="en-US" sz="1600" spc="20" dirty="0">
                <a:latin typeface="Calibri"/>
                <a:cs typeface="Calibri"/>
              </a:rPr>
              <a:t> Consular Processing.</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Consular Processing requires you to depart the US, obtain the Visa stamp, and return under your new Visa category.</a:t>
            </a:r>
          </a:p>
          <a:p>
            <a:pPr marL="1212850" marR="5080" lvl="2" indent="-285750">
              <a:lnSpc>
                <a:spcPct val="114599"/>
              </a:lnSpc>
              <a:buFont typeface="Courier New" panose="02070309020205020404" pitchFamily="49" charset="0"/>
              <a:buChar char="o"/>
              <a:tabLst>
                <a:tab pos="393065" algn="l"/>
                <a:tab pos="393700" algn="l"/>
              </a:tabLst>
            </a:pPr>
            <a:r>
              <a:rPr lang="en-US" sz="1600" spc="20" dirty="0">
                <a:latin typeface="Calibri"/>
                <a:cs typeface="Calibri"/>
              </a:rPr>
              <a:t>You will be maintaining F-1 Status and STEM Reporting requirements until you re-enter.</a:t>
            </a:r>
          </a:p>
        </p:txBody>
      </p:sp>
      <p:sp>
        <p:nvSpPr>
          <p:cNvPr id="8" name="object 4">
            <a:extLst>
              <a:ext uri="{FF2B5EF4-FFF2-40B4-BE49-F238E27FC236}">
                <a16:creationId xmlns:a16="http://schemas.microsoft.com/office/drawing/2014/main" id="{5F245069-121C-6D4B-89B4-E81DCB45FBD0}"/>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724" y="499762"/>
            <a:ext cx="6625675" cy="574040"/>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After STEM OPT and Grace Period</a:t>
            </a:r>
            <a:endParaRPr sz="3600" dirty="0">
              <a:latin typeface="Calibri"/>
              <a:cs typeface="Calibri"/>
            </a:endParaRPr>
          </a:p>
        </p:txBody>
      </p:sp>
      <p:sp>
        <p:nvSpPr>
          <p:cNvPr id="3" name="object 3"/>
          <p:cNvSpPr txBox="1"/>
          <p:nvPr/>
        </p:nvSpPr>
        <p:spPr>
          <a:xfrm>
            <a:off x="384649" y="1320356"/>
            <a:ext cx="6873240" cy="2798202"/>
          </a:xfrm>
          <a:prstGeom prst="rect">
            <a:avLst/>
          </a:prstGeom>
        </p:spPr>
        <p:txBody>
          <a:bodyPr vert="horz" wrap="square" lIns="0" tIns="12700" rIns="0" bIns="0" rtlCol="0">
            <a:spAutoFit/>
          </a:bodyPr>
          <a:lstStyle/>
          <a:p>
            <a:pPr marL="469900" indent="-457200">
              <a:lnSpc>
                <a:spcPct val="100000"/>
              </a:lnSpc>
              <a:spcBef>
                <a:spcPts val="100"/>
              </a:spcBef>
              <a:buFont typeface="MS PGothic"/>
              <a:buChar char="➢"/>
              <a:tabLst>
                <a:tab pos="469265" algn="l"/>
                <a:tab pos="469900" algn="l"/>
              </a:tabLst>
            </a:pPr>
            <a:r>
              <a:rPr sz="1800" spc="-20" dirty="0">
                <a:latin typeface="Calibri"/>
                <a:cs typeface="Calibri"/>
              </a:rPr>
              <a:t>60</a:t>
            </a:r>
            <a:r>
              <a:rPr sz="1800" spc="-50" dirty="0">
                <a:latin typeface="Calibri"/>
                <a:cs typeface="Calibri"/>
              </a:rPr>
              <a:t> </a:t>
            </a:r>
            <a:r>
              <a:rPr sz="1800" spc="40" dirty="0">
                <a:latin typeface="Calibri"/>
                <a:cs typeface="Calibri"/>
              </a:rPr>
              <a:t>day</a:t>
            </a:r>
            <a:r>
              <a:rPr sz="1800" spc="-50" dirty="0">
                <a:latin typeface="Calibri"/>
                <a:cs typeface="Calibri"/>
              </a:rPr>
              <a:t> </a:t>
            </a:r>
            <a:r>
              <a:rPr sz="1800" spc="10" dirty="0">
                <a:latin typeface="Calibri"/>
                <a:cs typeface="Calibri"/>
              </a:rPr>
              <a:t>grace</a:t>
            </a:r>
            <a:r>
              <a:rPr sz="1800" spc="-50" dirty="0">
                <a:latin typeface="Calibri"/>
                <a:cs typeface="Calibri"/>
              </a:rPr>
              <a:t> </a:t>
            </a:r>
            <a:r>
              <a:rPr sz="1800" spc="25" dirty="0">
                <a:latin typeface="Calibri"/>
                <a:cs typeface="Calibri"/>
              </a:rPr>
              <a:t>period</a:t>
            </a:r>
            <a:r>
              <a:rPr sz="1800" spc="-50" dirty="0">
                <a:latin typeface="Calibri"/>
                <a:cs typeface="Calibri"/>
              </a:rPr>
              <a:t> </a:t>
            </a:r>
            <a:r>
              <a:rPr sz="1800" dirty="0">
                <a:latin typeface="Calibri"/>
                <a:cs typeface="Calibri"/>
              </a:rPr>
              <a:t>to</a:t>
            </a:r>
            <a:r>
              <a:rPr sz="1800" spc="-45" dirty="0">
                <a:latin typeface="Calibri"/>
                <a:cs typeface="Calibri"/>
              </a:rPr>
              <a:t> </a:t>
            </a:r>
            <a:r>
              <a:rPr lang="en-US" sz="1800" spc="10" dirty="0">
                <a:latin typeface="Calibri"/>
                <a:cs typeface="Calibri"/>
              </a:rPr>
              <a:t>depart</a:t>
            </a:r>
            <a:r>
              <a:rPr sz="1800" spc="-50" dirty="0">
                <a:latin typeface="Calibri"/>
                <a:cs typeface="Calibri"/>
              </a:rPr>
              <a:t> </a:t>
            </a:r>
            <a:r>
              <a:rPr sz="1800" spc="10" dirty="0">
                <a:latin typeface="Calibri"/>
                <a:cs typeface="Calibri"/>
              </a:rPr>
              <a:t>the</a:t>
            </a:r>
            <a:r>
              <a:rPr sz="1800" spc="-50" dirty="0">
                <a:latin typeface="Calibri"/>
                <a:cs typeface="Calibri"/>
              </a:rPr>
              <a:t> </a:t>
            </a:r>
            <a:r>
              <a:rPr lang="en-US" sz="1800" spc="-50" dirty="0">
                <a:latin typeface="Calibri"/>
                <a:cs typeface="Calibri"/>
              </a:rPr>
              <a:t>U.S.</a:t>
            </a:r>
            <a:r>
              <a:rPr sz="1800" spc="-50" dirty="0">
                <a:latin typeface="Calibri"/>
                <a:cs typeface="Calibri"/>
              </a:rPr>
              <a:t> </a:t>
            </a:r>
            <a:r>
              <a:rPr sz="1800" spc="-15" dirty="0">
                <a:latin typeface="Calibri"/>
                <a:cs typeface="Calibri"/>
              </a:rPr>
              <a:t>after</a:t>
            </a:r>
            <a:r>
              <a:rPr sz="1800" spc="-50" dirty="0">
                <a:latin typeface="Calibri"/>
                <a:cs typeface="Calibri"/>
              </a:rPr>
              <a:t> </a:t>
            </a:r>
            <a:r>
              <a:rPr sz="1800" spc="10" dirty="0">
                <a:latin typeface="Calibri"/>
                <a:cs typeface="Calibri"/>
              </a:rPr>
              <a:t>the</a:t>
            </a:r>
            <a:r>
              <a:rPr sz="1800" spc="-45" dirty="0">
                <a:latin typeface="Calibri"/>
                <a:cs typeface="Calibri"/>
              </a:rPr>
              <a:t> </a:t>
            </a:r>
            <a:r>
              <a:rPr sz="1800" spc="5" dirty="0">
                <a:latin typeface="Calibri"/>
                <a:cs typeface="Calibri"/>
              </a:rPr>
              <a:t>STEM</a:t>
            </a:r>
            <a:r>
              <a:rPr sz="1800" spc="-50" dirty="0">
                <a:latin typeface="Calibri"/>
                <a:cs typeface="Calibri"/>
              </a:rPr>
              <a:t> </a:t>
            </a:r>
            <a:r>
              <a:rPr sz="1800" spc="45" dirty="0">
                <a:latin typeface="Calibri"/>
                <a:cs typeface="Calibri"/>
              </a:rPr>
              <a:t>OPT</a:t>
            </a:r>
            <a:r>
              <a:rPr sz="1800" spc="-50" dirty="0">
                <a:latin typeface="Calibri"/>
                <a:cs typeface="Calibri"/>
              </a:rPr>
              <a:t> </a:t>
            </a:r>
            <a:r>
              <a:rPr sz="1800" spc="25" dirty="0">
                <a:latin typeface="Calibri"/>
                <a:cs typeface="Calibri"/>
              </a:rPr>
              <a:t>end</a:t>
            </a:r>
            <a:r>
              <a:rPr sz="1800" spc="-50" dirty="0">
                <a:latin typeface="Calibri"/>
                <a:cs typeface="Calibri"/>
              </a:rPr>
              <a:t> </a:t>
            </a:r>
            <a:r>
              <a:rPr sz="1800" spc="10" dirty="0">
                <a:latin typeface="Calibri"/>
                <a:cs typeface="Calibri"/>
              </a:rPr>
              <a:t>date</a:t>
            </a:r>
            <a:endParaRPr sz="1800" dirty="0">
              <a:latin typeface="Calibri"/>
              <a:cs typeface="Calibri"/>
            </a:endParaRPr>
          </a:p>
          <a:p>
            <a:pPr marL="927100" lvl="1" indent="-336550">
              <a:lnSpc>
                <a:spcPct val="100000"/>
              </a:lnSpc>
              <a:spcBef>
                <a:spcPts val="30"/>
              </a:spcBef>
              <a:buFont typeface="Arial"/>
              <a:buChar char="○"/>
              <a:tabLst>
                <a:tab pos="926465" algn="l"/>
                <a:tab pos="927100" algn="l"/>
              </a:tabLst>
            </a:pPr>
            <a:r>
              <a:rPr sz="1400" dirty="0">
                <a:latin typeface="Calibri"/>
                <a:cs typeface="Calibri"/>
              </a:rPr>
              <a:t>Not</a:t>
            </a:r>
            <a:r>
              <a:rPr sz="1400" spc="-40" dirty="0">
                <a:latin typeface="Calibri"/>
                <a:cs typeface="Calibri"/>
              </a:rPr>
              <a:t> </a:t>
            </a:r>
            <a:r>
              <a:rPr sz="1400" spc="20" dirty="0">
                <a:latin typeface="Calibri"/>
                <a:cs typeface="Calibri"/>
              </a:rPr>
              <a:t>eligible</a:t>
            </a:r>
            <a:r>
              <a:rPr sz="1400" spc="-40" dirty="0">
                <a:latin typeface="Calibri"/>
                <a:cs typeface="Calibri"/>
              </a:rPr>
              <a:t> </a:t>
            </a:r>
            <a:r>
              <a:rPr sz="1400" dirty="0">
                <a:latin typeface="Calibri"/>
                <a:cs typeface="Calibri"/>
              </a:rPr>
              <a:t>to</a:t>
            </a:r>
            <a:r>
              <a:rPr sz="1400" spc="-35" dirty="0">
                <a:latin typeface="Calibri"/>
                <a:cs typeface="Calibri"/>
              </a:rPr>
              <a:t> </a:t>
            </a:r>
            <a:r>
              <a:rPr sz="1400" spc="15" dirty="0">
                <a:latin typeface="Calibri"/>
                <a:cs typeface="Calibri"/>
              </a:rPr>
              <a:t>work</a:t>
            </a:r>
            <a:r>
              <a:rPr sz="1400" spc="-40" dirty="0">
                <a:latin typeface="Calibri"/>
                <a:cs typeface="Calibri"/>
              </a:rPr>
              <a:t> </a:t>
            </a:r>
            <a:r>
              <a:rPr sz="1400" spc="-15" dirty="0">
                <a:latin typeface="Calibri"/>
                <a:cs typeface="Calibri"/>
              </a:rPr>
              <a:t>after</a:t>
            </a:r>
            <a:r>
              <a:rPr sz="1400" spc="-40" dirty="0">
                <a:latin typeface="Calibri"/>
                <a:cs typeface="Calibri"/>
              </a:rPr>
              <a:t> </a:t>
            </a:r>
            <a:r>
              <a:rPr sz="1400" dirty="0">
                <a:latin typeface="Calibri"/>
                <a:cs typeface="Calibri"/>
              </a:rPr>
              <a:t>STEM</a:t>
            </a:r>
            <a:r>
              <a:rPr sz="1400" spc="-35" dirty="0">
                <a:latin typeface="Calibri"/>
                <a:cs typeface="Calibri"/>
              </a:rPr>
              <a:t> </a:t>
            </a:r>
            <a:r>
              <a:rPr sz="1400" spc="35" dirty="0">
                <a:latin typeface="Calibri"/>
                <a:cs typeface="Calibri"/>
              </a:rPr>
              <a:t>OPT</a:t>
            </a:r>
            <a:r>
              <a:rPr sz="1400" spc="-40" dirty="0">
                <a:latin typeface="Calibri"/>
                <a:cs typeface="Calibri"/>
              </a:rPr>
              <a:t> </a:t>
            </a:r>
            <a:r>
              <a:rPr sz="1400" spc="20" dirty="0">
                <a:latin typeface="Calibri"/>
                <a:cs typeface="Calibri"/>
              </a:rPr>
              <a:t>end</a:t>
            </a:r>
            <a:r>
              <a:rPr sz="1400" spc="-35" dirty="0">
                <a:latin typeface="Calibri"/>
                <a:cs typeface="Calibri"/>
              </a:rPr>
              <a:t> </a:t>
            </a:r>
            <a:r>
              <a:rPr sz="1400" spc="5" dirty="0">
                <a:latin typeface="Calibri"/>
                <a:cs typeface="Calibri"/>
              </a:rPr>
              <a:t>date</a:t>
            </a:r>
            <a:endParaRPr sz="1400" dirty="0">
              <a:latin typeface="Calibri"/>
              <a:cs typeface="Calibri"/>
            </a:endParaRPr>
          </a:p>
          <a:p>
            <a:pPr marL="469900" indent="-457200">
              <a:lnSpc>
                <a:spcPct val="100000"/>
              </a:lnSpc>
              <a:spcBef>
                <a:spcPts val="955"/>
              </a:spcBef>
              <a:buFont typeface="MS PGothic"/>
              <a:buChar char="➢"/>
              <a:tabLst>
                <a:tab pos="469265" algn="l"/>
                <a:tab pos="469900" algn="l"/>
              </a:tabLst>
            </a:pPr>
            <a:r>
              <a:rPr sz="1800" dirty="0">
                <a:latin typeface="Calibri"/>
                <a:cs typeface="Calibri"/>
              </a:rPr>
              <a:t>Transfer</a:t>
            </a:r>
            <a:r>
              <a:rPr sz="1800" spc="-55" dirty="0">
                <a:latin typeface="Calibri"/>
                <a:cs typeface="Calibri"/>
              </a:rPr>
              <a:t> </a:t>
            </a:r>
            <a:r>
              <a:rPr sz="1800" dirty="0">
                <a:latin typeface="Calibri"/>
                <a:cs typeface="Calibri"/>
              </a:rPr>
              <a:t>to</a:t>
            </a:r>
            <a:r>
              <a:rPr sz="1800" spc="-50" dirty="0">
                <a:latin typeface="Calibri"/>
                <a:cs typeface="Calibri"/>
              </a:rPr>
              <a:t> </a:t>
            </a:r>
            <a:r>
              <a:rPr sz="1800" spc="15" dirty="0">
                <a:latin typeface="Calibri"/>
                <a:cs typeface="Calibri"/>
              </a:rPr>
              <a:t>new</a:t>
            </a:r>
            <a:r>
              <a:rPr sz="1800" spc="-55" dirty="0">
                <a:latin typeface="Calibri"/>
                <a:cs typeface="Calibri"/>
              </a:rPr>
              <a:t> </a:t>
            </a:r>
            <a:r>
              <a:rPr sz="1800" spc="10" dirty="0">
                <a:latin typeface="Calibri"/>
                <a:cs typeface="Calibri"/>
              </a:rPr>
              <a:t>degree</a:t>
            </a:r>
            <a:r>
              <a:rPr sz="1800" spc="-50" dirty="0">
                <a:latin typeface="Calibri"/>
                <a:cs typeface="Calibri"/>
              </a:rPr>
              <a:t> </a:t>
            </a:r>
            <a:r>
              <a:rPr sz="1800" spc="20" dirty="0">
                <a:latin typeface="Calibri"/>
                <a:cs typeface="Calibri"/>
              </a:rPr>
              <a:t>program</a:t>
            </a:r>
            <a:endParaRPr sz="1800" dirty="0">
              <a:latin typeface="Calibri"/>
              <a:cs typeface="Calibri"/>
            </a:endParaRPr>
          </a:p>
          <a:p>
            <a:pPr marL="927100" lvl="1" indent="-336550">
              <a:lnSpc>
                <a:spcPct val="100000"/>
              </a:lnSpc>
              <a:spcBef>
                <a:spcPts val="5"/>
              </a:spcBef>
              <a:buFont typeface="Arial"/>
              <a:buChar char="○"/>
              <a:tabLst>
                <a:tab pos="926465" algn="l"/>
                <a:tab pos="927100" algn="l"/>
              </a:tabLst>
            </a:pPr>
            <a:r>
              <a:rPr lang="en-US" sz="1400" dirty="0">
                <a:latin typeface="Calibri"/>
                <a:cs typeface="Calibri"/>
              </a:rPr>
              <a:t>If transferring before </a:t>
            </a:r>
            <a:r>
              <a:rPr sz="1400" dirty="0">
                <a:latin typeface="Calibri"/>
                <a:cs typeface="Calibri"/>
              </a:rPr>
              <a:t>STEM</a:t>
            </a:r>
            <a:r>
              <a:rPr sz="1400" spc="-40" dirty="0">
                <a:latin typeface="Calibri"/>
                <a:cs typeface="Calibri"/>
              </a:rPr>
              <a:t> </a:t>
            </a:r>
            <a:r>
              <a:rPr sz="1400" spc="35" dirty="0">
                <a:latin typeface="Calibri"/>
                <a:cs typeface="Calibri"/>
              </a:rPr>
              <a:t>OPT</a:t>
            </a:r>
            <a:r>
              <a:rPr sz="1400" spc="-35" dirty="0">
                <a:latin typeface="Calibri"/>
                <a:cs typeface="Calibri"/>
              </a:rPr>
              <a:t> </a:t>
            </a:r>
            <a:r>
              <a:rPr lang="en-US" sz="1400" spc="-35" dirty="0">
                <a:latin typeface="Calibri"/>
                <a:cs typeface="Calibri"/>
              </a:rPr>
              <a:t>EAD end date, </a:t>
            </a:r>
            <a:r>
              <a:rPr sz="1400" spc="15" dirty="0">
                <a:latin typeface="Calibri"/>
                <a:cs typeface="Calibri"/>
              </a:rPr>
              <a:t>authorization</a:t>
            </a:r>
            <a:r>
              <a:rPr sz="1400" spc="-35" dirty="0">
                <a:latin typeface="Calibri"/>
                <a:cs typeface="Calibri"/>
              </a:rPr>
              <a:t> </a:t>
            </a:r>
            <a:r>
              <a:rPr sz="1400" spc="25" dirty="0">
                <a:latin typeface="Calibri"/>
                <a:cs typeface="Calibri"/>
              </a:rPr>
              <a:t>ends</a:t>
            </a:r>
            <a:r>
              <a:rPr sz="1400" spc="-35" dirty="0">
                <a:latin typeface="Calibri"/>
                <a:cs typeface="Calibri"/>
              </a:rPr>
              <a:t> </a:t>
            </a:r>
            <a:r>
              <a:rPr sz="1400" spc="25" dirty="0">
                <a:latin typeface="Calibri"/>
                <a:cs typeface="Calibri"/>
              </a:rPr>
              <a:t>on</a:t>
            </a:r>
            <a:r>
              <a:rPr sz="1400" spc="-35" dirty="0">
                <a:latin typeface="Calibri"/>
                <a:cs typeface="Calibri"/>
              </a:rPr>
              <a:t> </a:t>
            </a:r>
            <a:r>
              <a:rPr sz="1400" spc="5" dirty="0">
                <a:latin typeface="Calibri"/>
                <a:cs typeface="Calibri"/>
              </a:rPr>
              <a:t>the</a:t>
            </a:r>
            <a:r>
              <a:rPr sz="1400" spc="-35" dirty="0">
                <a:latin typeface="Calibri"/>
                <a:cs typeface="Calibri"/>
              </a:rPr>
              <a:t> </a:t>
            </a:r>
            <a:r>
              <a:rPr sz="1400" spc="40" dirty="0">
                <a:latin typeface="Calibri"/>
                <a:cs typeface="Calibri"/>
              </a:rPr>
              <a:t>SEVIS</a:t>
            </a:r>
            <a:r>
              <a:rPr sz="1400" spc="-35" dirty="0">
                <a:latin typeface="Calibri"/>
                <a:cs typeface="Calibri"/>
              </a:rPr>
              <a:t> </a:t>
            </a:r>
            <a:r>
              <a:rPr sz="1400" dirty="0">
                <a:latin typeface="Calibri"/>
                <a:cs typeface="Calibri"/>
              </a:rPr>
              <a:t>transfer</a:t>
            </a:r>
            <a:r>
              <a:rPr sz="1400" spc="-35" dirty="0">
                <a:latin typeface="Calibri"/>
                <a:cs typeface="Calibri"/>
              </a:rPr>
              <a:t> </a:t>
            </a:r>
            <a:r>
              <a:rPr sz="1400" spc="5" dirty="0">
                <a:latin typeface="Calibri"/>
                <a:cs typeface="Calibri"/>
              </a:rPr>
              <a:t>release</a:t>
            </a:r>
            <a:r>
              <a:rPr sz="1400" spc="-35" dirty="0">
                <a:latin typeface="Calibri"/>
                <a:cs typeface="Calibri"/>
              </a:rPr>
              <a:t> </a:t>
            </a:r>
            <a:r>
              <a:rPr sz="1400" spc="5" dirty="0">
                <a:latin typeface="Calibri"/>
                <a:cs typeface="Calibri"/>
              </a:rPr>
              <a:t>date</a:t>
            </a:r>
            <a:r>
              <a:rPr lang="en-US" sz="1400" spc="5" dirty="0">
                <a:latin typeface="Calibri"/>
                <a:cs typeface="Calibri"/>
              </a:rPr>
              <a:t>.</a:t>
            </a:r>
          </a:p>
          <a:p>
            <a:pPr marL="469900" indent="-457200">
              <a:lnSpc>
                <a:spcPct val="100000"/>
              </a:lnSpc>
              <a:spcBef>
                <a:spcPts val="955"/>
              </a:spcBef>
              <a:buFont typeface="MS PGothic"/>
              <a:buChar char="➢"/>
              <a:tabLst>
                <a:tab pos="469265" algn="l"/>
                <a:tab pos="469900" algn="l"/>
              </a:tabLst>
            </a:pPr>
            <a:r>
              <a:rPr lang="en-US" sz="1800" dirty="0">
                <a:latin typeface="Calibri"/>
                <a:cs typeface="Calibri"/>
              </a:rPr>
              <a:t>Begin a </a:t>
            </a:r>
            <a:r>
              <a:rPr lang="en-US" sz="1800" spc="15" dirty="0">
                <a:latin typeface="Calibri"/>
                <a:cs typeface="Calibri"/>
              </a:rPr>
              <a:t>new</a:t>
            </a:r>
            <a:r>
              <a:rPr lang="en-US" sz="1800" spc="-55" dirty="0">
                <a:latin typeface="Calibri"/>
                <a:cs typeface="Calibri"/>
              </a:rPr>
              <a:t> </a:t>
            </a:r>
            <a:r>
              <a:rPr lang="en-US" sz="1800" spc="10" dirty="0">
                <a:latin typeface="Calibri"/>
                <a:cs typeface="Calibri"/>
              </a:rPr>
              <a:t>degree</a:t>
            </a:r>
            <a:r>
              <a:rPr lang="en-US" sz="1800" spc="-50" dirty="0">
                <a:latin typeface="Calibri"/>
                <a:cs typeface="Calibri"/>
              </a:rPr>
              <a:t> </a:t>
            </a:r>
            <a:r>
              <a:rPr lang="en-US" sz="1800" spc="20" dirty="0">
                <a:latin typeface="Calibri"/>
                <a:cs typeface="Calibri"/>
              </a:rPr>
              <a:t>program at Clemson University</a:t>
            </a:r>
            <a:endParaRPr lang="en-US" sz="1800" dirty="0">
              <a:latin typeface="Calibri"/>
              <a:cs typeface="Calibri"/>
            </a:endParaRPr>
          </a:p>
          <a:p>
            <a:pPr marL="927100" lvl="1" indent="-336550">
              <a:lnSpc>
                <a:spcPct val="100000"/>
              </a:lnSpc>
              <a:spcBef>
                <a:spcPts val="5"/>
              </a:spcBef>
              <a:buFont typeface="Arial"/>
              <a:buChar char="○"/>
              <a:tabLst>
                <a:tab pos="926465" algn="l"/>
                <a:tab pos="927100" algn="l"/>
              </a:tabLst>
            </a:pPr>
            <a:r>
              <a:rPr lang="en-US" sz="1400" dirty="0">
                <a:latin typeface="Calibri"/>
                <a:cs typeface="Calibri"/>
              </a:rPr>
              <a:t>Submit an I-20 Amendment e-Form in your iStart Portal</a:t>
            </a:r>
            <a:r>
              <a:rPr lang="en-US" sz="1400" spc="5" dirty="0">
                <a:latin typeface="Calibri"/>
                <a:cs typeface="Calibri"/>
              </a:rPr>
              <a:t>, requesting a Change of Education Level.</a:t>
            </a:r>
          </a:p>
          <a:p>
            <a:pPr marL="469900" indent="-457200">
              <a:lnSpc>
                <a:spcPct val="100000"/>
              </a:lnSpc>
              <a:spcBef>
                <a:spcPts val="955"/>
              </a:spcBef>
              <a:buFont typeface="MS PGothic"/>
              <a:buChar char="➢"/>
              <a:tabLst>
                <a:tab pos="469265" algn="l"/>
                <a:tab pos="469900" algn="l"/>
              </a:tabLst>
            </a:pPr>
            <a:r>
              <a:rPr lang="en-US" sz="1800" spc="35" dirty="0">
                <a:latin typeface="Calibri"/>
                <a:cs typeface="Calibri"/>
              </a:rPr>
              <a:t>Change</a:t>
            </a:r>
            <a:r>
              <a:rPr lang="en-US" sz="1800" spc="-65" dirty="0">
                <a:latin typeface="Calibri"/>
                <a:cs typeface="Calibri"/>
              </a:rPr>
              <a:t> </a:t>
            </a:r>
            <a:r>
              <a:rPr lang="en-US" sz="1800" dirty="0">
                <a:latin typeface="Calibri"/>
                <a:cs typeface="Calibri"/>
              </a:rPr>
              <a:t>of</a:t>
            </a:r>
            <a:r>
              <a:rPr lang="en-US" sz="1800" spc="-65" dirty="0">
                <a:latin typeface="Calibri"/>
                <a:cs typeface="Calibri"/>
              </a:rPr>
              <a:t> </a:t>
            </a:r>
            <a:r>
              <a:rPr lang="en-US" spc="15" dirty="0">
                <a:latin typeface="Calibri"/>
                <a:cs typeface="Calibri"/>
              </a:rPr>
              <a:t>S</a:t>
            </a:r>
            <a:r>
              <a:rPr lang="en-US" sz="1800" spc="15" dirty="0">
                <a:latin typeface="Calibri"/>
                <a:cs typeface="Calibri"/>
              </a:rPr>
              <a:t>tatus</a:t>
            </a:r>
          </a:p>
          <a:p>
            <a:pPr marL="927100" marR="0" lvl="1" indent="-336550" algn="l" defTabSz="914400" rtl="0" eaLnBrk="1" fontAlgn="auto" latinLnBrk="0" hangingPunct="1">
              <a:lnSpc>
                <a:spcPct val="100000"/>
              </a:lnSpc>
              <a:spcBef>
                <a:spcPts val="5"/>
              </a:spcBef>
              <a:spcAft>
                <a:spcPts val="0"/>
              </a:spcAft>
              <a:buClrTx/>
              <a:buSzTx/>
              <a:buFont typeface="Arial"/>
              <a:buChar char="○"/>
              <a:tabLst>
                <a:tab pos="926465" algn="l"/>
                <a:tab pos="927100" algn="l"/>
              </a:tabLst>
              <a:defRPr/>
            </a:pPr>
            <a:r>
              <a:rPr lang="en-US" sz="1400" dirty="0">
                <a:solidFill>
                  <a:prstClr val="black"/>
                </a:solidFill>
                <a:latin typeface="Calibri"/>
                <a:cs typeface="Calibri"/>
              </a:rPr>
              <a:t>Remember to maintain Reporting Requirements</a:t>
            </a:r>
            <a:endParaRPr lang="en-US" dirty="0">
              <a:latin typeface="Calibri"/>
              <a:cs typeface="Calibri"/>
            </a:endParaRPr>
          </a:p>
        </p:txBody>
      </p:sp>
      <p:sp>
        <p:nvSpPr>
          <p:cNvPr id="6" name="object 4">
            <a:extLst>
              <a:ext uri="{FF2B5EF4-FFF2-40B4-BE49-F238E27FC236}">
                <a16:creationId xmlns:a16="http://schemas.microsoft.com/office/drawing/2014/main" id="{1C8A625B-7AF4-C163-A325-5182A0A6CC6C}"/>
              </a:ext>
            </a:extLst>
          </p:cNvPr>
          <p:cNvSpPr txBox="1"/>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2"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53"/>
          <p:cNvSpPr txBox="1">
            <a:spLocks noGrp="1" noRot="1" noMove="1" noResize="1" noEditPoints="1" noAdjustHandles="1" noChangeArrowheads="1" noChangeShapeType="1"/>
          </p:cNvSpPr>
          <p:nvPr/>
        </p:nvSpPr>
        <p:spPr>
          <a:xfrm>
            <a:off x="361950" y="1162050"/>
            <a:ext cx="8420100" cy="28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u="sng" dirty="0">
                <a:solidFill>
                  <a:srgbClr val="F46600"/>
                </a:solidFill>
                <a:cs typeface="Calibri"/>
              </a:rPr>
              <a:t>Please contact our office if you have any questions</a:t>
            </a:r>
          </a:p>
          <a:p>
            <a:pPr marL="0" lvl="0" indent="0" algn="ctr" rtl="0">
              <a:spcBef>
                <a:spcPts val="0"/>
              </a:spcBef>
              <a:spcAft>
                <a:spcPts val="0"/>
              </a:spcAft>
              <a:buNone/>
            </a:pPr>
            <a:endParaRPr lang="en-US" sz="2800" b="1" dirty="0">
              <a:solidFill>
                <a:srgbClr val="F46600"/>
              </a:solidFill>
              <a:cs typeface="Calibri"/>
            </a:endParaRPr>
          </a:p>
          <a:p>
            <a:pPr marL="0" lvl="0" indent="0" algn="ctr" rtl="0">
              <a:spcBef>
                <a:spcPts val="0"/>
              </a:spcBef>
              <a:spcAft>
                <a:spcPts val="0"/>
              </a:spcAft>
              <a:buNone/>
            </a:pPr>
            <a:r>
              <a:rPr lang="en-US" sz="2800" b="1" dirty="0">
                <a:solidFill>
                  <a:srgbClr val="2E1A47"/>
                </a:solidFill>
                <a:ea typeface="Pacifico"/>
                <a:cs typeface="Calibri"/>
                <a:sym typeface="Pacifico"/>
                <a:hlinkClick r:id="rId3">
                  <a:extLst>
                    <a:ext uri="{A12FA001-AC4F-418D-AE19-62706E023703}">
                      <ahyp:hlinkClr xmlns:ahyp="http://schemas.microsoft.com/office/drawing/2018/hyperlinkcolor" val="tx"/>
                    </a:ext>
                  </a:extLst>
                </a:hlinkClick>
              </a:rPr>
              <a:t>is@clemson.edu</a:t>
            </a:r>
            <a:endParaRPr lang="en-US" sz="2800" b="1" dirty="0">
              <a:solidFill>
                <a:srgbClr val="2E1A47"/>
              </a:solidFill>
              <a:ea typeface="Pacifico"/>
              <a:cs typeface="Calibri"/>
              <a:sym typeface="Pacifico"/>
            </a:endParaRPr>
          </a:p>
          <a:p>
            <a:pPr marL="0" lvl="0" indent="0" algn="ctr" rtl="0">
              <a:spcBef>
                <a:spcPts val="0"/>
              </a:spcBef>
              <a:spcAft>
                <a:spcPts val="0"/>
              </a:spcAft>
              <a:buNone/>
            </a:pPr>
            <a:r>
              <a:rPr lang="en-US" sz="2800" dirty="0">
                <a:solidFill>
                  <a:srgbClr val="2E1A47"/>
                </a:solidFill>
                <a:ea typeface="Pacifico"/>
                <a:cs typeface="Pacifico"/>
                <a:sym typeface="Pacifico"/>
              </a:rPr>
              <a:t>864-656-3614</a:t>
            </a:r>
          </a:p>
          <a:p>
            <a:pPr marL="0" lvl="0" indent="0" algn="ctr" rtl="0">
              <a:spcBef>
                <a:spcPts val="0"/>
              </a:spcBef>
              <a:spcAft>
                <a:spcPts val="0"/>
              </a:spcAft>
              <a:buNone/>
            </a:pPr>
            <a:r>
              <a:rPr lang="en-US" sz="2800" dirty="0">
                <a:solidFill>
                  <a:srgbClr val="2E1A47"/>
                </a:solidFill>
                <a:ea typeface="Pacifico"/>
                <a:cs typeface="Pacifico"/>
                <a:sym typeface="Pacifico"/>
              </a:rPr>
              <a:t>Schedule an Advising Appointment </a:t>
            </a:r>
            <a:r>
              <a:rPr lang="en-US" sz="2800" dirty="0">
                <a:solidFill>
                  <a:srgbClr val="F7630D"/>
                </a:solidFill>
                <a:ea typeface="Pacifico"/>
                <a:cs typeface="Pacifico"/>
                <a:sym typeface="Pacifico"/>
                <a:hlinkClick r:id="rId4">
                  <a:extLst>
                    <a:ext uri="{A12FA001-AC4F-418D-AE19-62706E023703}">
                      <ahyp:hlinkClr xmlns:ahyp="http://schemas.microsoft.com/office/drawing/2018/hyperlinkcolor" val="tx"/>
                    </a:ext>
                  </a:extLst>
                </a:hlinkClick>
              </a:rPr>
              <a:t>HERE</a:t>
            </a:r>
            <a:endParaRPr sz="2800" dirty="0">
              <a:solidFill>
                <a:srgbClr val="F7630D"/>
              </a:solidFill>
              <a:ea typeface="Pacifico"/>
              <a:cs typeface="Pacifico"/>
              <a:sym typeface="Pacific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83495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46600"/>
                </a:solidFill>
                <a:latin typeface="Calibri"/>
                <a:cs typeface="Calibri"/>
              </a:rPr>
              <a:t>Types of allowable Employment</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75124" y="1200150"/>
            <a:ext cx="8349615" cy="1512978"/>
          </a:xfrm>
          <a:prstGeom prst="rect">
            <a:avLst/>
          </a:prstGeom>
        </p:spPr>
        <p:txBody>
          <a:bodyPr vert="horz" wrap="square" lIns="0" tIns="28575" rIns="0" bIns="0" rtlCol="0">
            <a:spAutoFit/>
          </a:bodyPr>
          <a:lstStyle/>
          <a:p>
            <a:pPr marL="421005" marR="5080" indent="-408940">
              <a:lnSpc>
                <a:spcPct val="151800"/>
              </a:lnSpc>
              <a:spcBef>
                <a:spcPts val="100"/>
              </a:spcBef>
              <a:buFont typeface="Segoe UI Symbol"/>
              <a:buChar char="➢"/>
              <a:tabLst>
                <a:tab pos="421640" algn="l"/>
              </a:tabLst>
            </a:pPr>
            <a:r>
              <a:rPr lang="en-US" sz="1600" spc="45" dirty="0">
                <a:latin typeface="Tahoma"/>
                <a:cs typeface="Tahoma"/>
              </a:rPr>
              <a:t>Must be a paid position.</a:t>
            </a:r>
            <a:endParaRPr lang="en-US" sz="1600" dirty="0">
              <a:latin typeface="+mj-lt"/>
              <a:cs typeface="Tahoma"/>
            </a:endParaRPr>
          </a:p>
          <a:p>
            <a:pPr marL="421005" marR="5080" indent="-408940">
              <a:lnSpc>
                <a:spcPct val="151800"/>
              </a:lnSpc>
              <a:spcBef>
                <a:spcPts val="100"/>
              </a:spcBef>
              <a:buFont typeface="Segoe UI Symbol"/>
              <a:buChar char="➢"/>
              <a:tabLst>
                <a:tab pos="421640" algn="l"/>
              </a:tabLst>
            </a:pPr>
            <a:r>
              <a:rPr lang="en-US" sz="1600" spc="45" dirty="0">
                <a:latin typeface="Tahoma"/>
                <a:cs typeface="Tahoma"/>
              </a:rPr>
              <a:t>“Bona-Fide employer-employee relationship.</a:t>
            </a:r>
          </a:p>
          <a:p>
            <a:pPr marL="421005" marR="5080" indent="-408940">
              <a:lnSpc>
                <a:spcPct val="151800"/>
              </a:lnSpc>
              <a:spcBef>
                <a:spcPts val="100"/>
              </a:spcBef>
              <a:buFont typeface="Segoe UI Symbol"/>
              <a:buChar char="➢"/>
              <a:tabLst>
                <a:tab pos="421640" algn="l"/>
              </a:tabLst>
            </a:pPr>
            <a:r>
              <a:rPr lang="en-US" sz="1600" spc="25" dirty="0">
                <a:latin typeface="Tahoma"/>
                <a:cs typeface="Tahoma"/>
              </a:rPr>
              <a:t>Must </a:t>
            </a:r>
            <a:r>
              <a:rPr lang="en-US" sz="1600" spc="35" dirty="0">
                <a:latin typeface="Tahoma"/>
                <a:cs typeface="Tahoma"/>
              </a:rPr>
              <a:t>be enrolled in </a:t>
            </a:r>
            <a:r>
              <a:rPr lang="en-US" sz="1600" spc="-425" dirty="0">
                <a:latin typeface="Tahoma"/>
                <a:cs typeface="Tahoma"/>
              </a:rPr>
              <a:t> </a:t>
            </a:r>
            <a:r>
              <a:rPr lang="en-US" sz="1600" spc="10" dirty="0">
                <a:latin typeface="Tahoma"/>
                <a:cs typeface="Tahoma"/>
              </a:rPr>
              <a:t>E-Verify</a:t>
            </a:r>
            <a:endParaRPr lang="en-US" sz="1600" dirty="0">
              <a:latin typeface="Tahoma"/>
              <a:cs typeface="Tahoma"/>
            </a:endParaRPr>
          </a:p>
          <a:p>
            <a:pPr marL="421005" marR="5080" indent="-408940">
              <a:lnSpc>
                <a:spcPct val="151800"/>
              </a:lnSpc>
              <a:spcBef>
                <a:spcPts val="100"/>
              </a:spcBef>
              <a:buFont typeface="Segoe UI Symbol"/>
              <a:buChar char="➢"/>
              <a:tabLst>
                <a:tab pos="421640" algn="l"/>
              </a:tabLst>
            </a:pPr>
            <a:endParaRPr lang="en-US" sz="1600" spc="45" dirty="0">
              <a:latin typeface="Tahoma"/>
              <a:cs typeface="Tahoma"/>
            </a:endParaRPr>
          </a:p>
        </p:txBody>
      </p:sp>
      <p:sp>
        <p:nvSpPr>
          <p:cNvPr id="9" name="object 4">
            <a:extLst>
              <a:ext uri="{FF2B5EF4-FFF2-40B4-BE49-F238E27FC236}">
                <a16:creationId xmlns:a16="http://schemas.microsoft.com/office/drawing/2014/main" id="{058529DD-8C33-706D-F46E-010D53A66043}"/>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extLst>
      <p:ext uri="{BB962C8B-B14F-4D97-AF65-F5344CB8AC3E}">
        <p14:creationId xmlns:p14="http://schemas.microsoft.com/office/powerpoint/2010/main" val="345351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384724" y="499762"/>
            <a:ext cx="8349540"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46600"/>
                </a:solidFill>
                <a:latin typeface="Calibri"/>
                <a:cs typeface="Calibri"/>
              </a:rPr>
              <a:t>Third Party </a:t>
            </a:r>
            <a:r>
              <a:rPr lang="en-US" sz="3600" b="1" dirty="0">
                <a:solidFill>
                  <a:srgbClr val="F46600"/>
                </a:solidFill>
                <a:latin typeface="Calibri"/>
                <a:cs typeface="Calibri"/>
              </a:rPr>
              <a:t>W</a:t>
            </a:r>
            <a:r>
              <a:rPr sz="3600" b="1" dirty="0">
                <a:solidFill>
                  <a:srgbClr val="F46600"/>
                </a:solidFill>
                <a:latin typeface="Calibri"/>
                <a:cs typeface="Calibri"/>
              </a:rPr>
              <a:t>orksites and Stafﬁng Agencies</a:t>
            </a:r>
            <a:endParaRPr sz="3600" dirty="0">
              <a:latin typeface="Calibri"/>
              <a:cs typeface="Calibri"/>
            </a:endParaRPr>
          </a:p>
        </p:txBody>
      </p:sp>
      <p:sp>
        <p:nvSpPr>
          <p:cNvPr id="3" name="object 3"/>
          <p:cNvSpPr txBox="1">
            <a:spLocks noGrp="1" noRot="1" noMove="1" noResize="1" noEditPoints="1" noAdjustHandles="1" noChangeArrowheads="1" noChangeShapeType="1"/>
          </p:cNvSpPr>
          <p:nvPr/>
        </p:nvSpPr>
        <p:spPr>
          <a:xfrm>
            <a:off x="375124" y="1200150"/>
            <a:ext cx="8349615" cy="2814745"/>
          </a:xfrm>
          <a:prstGeom prst="rect">
            <a:avLst/>
          </a:prstGeom>
        </p:spPr>
        <p:txBody>
          <a:bodyPr vert="horz" wrap="square" lIns="0" tIns="28575" rIns="0" bIns="0" rtlCol="0">
            <a:spAutoFit/>
          </a:bodyPr>
          <a:lstStyle/>
          <a:p>
            <a:pPr marL="469900" marR="5080" indent="-457200">
              <a:lnSpc>
                <a:spcPct val="123200"/>
              </a:lnSpc>
              <a:spcBef>
                <a:spcPts val="225"/>
              </a:spcBef>
              <a:buSzPct val="150000"/>
              <a:buFont typeface="MS PGothic"/>
              <a:buChar char="➢"/>
              <a:tabLst>
                <a:tab pos="469265" algn="l"/>
                <a:tab pos="469900" algn="l"/>
              </a:tabLst>
            </a:pPr>
            <a:r>
              <a:rPr lang="en-US" sz="1600" spc="35" dirty="0">
                <a:latin typeface="+mj-lt"/>
                <a:cs typeface="Tahoma"/>
              </a:rPr>
              <a:t>Tricky! </a:t>
            </a:r>
          </a:p>
          <a:p>
            <a:pPr marL="641350" marR="5080" lvl="1" indent="-171450">
              <a:lnSpc>
                <a:spcPct val="123200"/>
              </a:lnSpc>
              <a:spcBef>
                <a:spcPts val="225"/>
              </a:spcBef>
              <a:buSzPct val="150000"/>
              <a:buFont typeface="Arial" panose="020B0604020202020204" pitchFamily="34" charset="0"/>
              <a:buChar char="•"/>
              <a:tabLst>
                <a:tab pos="469265" algn="l"/>
                <a:tab pos="469900" algn="l"/>
              </a:tabLst>
            </a:pPr>
            <a:r>
              <a:rPr lang="en-US" sz="1600" spc="35" dirty="0">
                <a:latin typeface="+mj-lt"/>
                <a:cs typeface="Tahoma"/>
              </a:rPr>
              <a:t>The employer that signs the Form I-983 must be the  same entity that provides the practical training  experience to the student.</a:t>
            </a:r>
          </a:p>
          <a:p>
            <a:pPr marL="641350" marR="5080" lvl="1" indent="-171450">
              <a:lnSpc>
                <a:spcPct val="123200"/>
              </a:lnSpc>
              <a:spcBef>
                <a:spcPts val="225"/>
              </a:spcBef>
              <a:buSzPct val="150000"/>
              <a:buFont typeface="Arial" panose="020B0604020202020204" pitchFamily="34" charset="0"/>
              <a:buChar char="•"/>
              <a:tabLst>
                <a:tab pos="469265" algn="l"/>
                <a:tab pos="469900" algn="l"/>
              </a:tabLst>
            </a:pPr>
            <a:r>
              <a:rPr lang="en-US" sz="1600" spc="35" dirty="0">
                <a:latin typeface="+mj-lt"/>
                <a:cs typeface="Tahoma"/>
              </a:rPr>
              <a:t>The employer has suﬃcient resources and personnel  available to provide appropriate training in  connection with the STEM opportunity at the location(s) speciﬁed in the Form I-983.</a:t>
            </a:r>
          </a:p>
          <a:p>
            <a:pPr marL="641350" marR="5080" lvl="1" indent="-171450">
              <a:lnSpc>
                <a:spcPct val="123200"/>
              </a:lnSpc>
              <a:spcBef>
                <a:spcPts val="225"/>
              </a:spcBef>
              <a:buSzPct val="150000"/>
              <a:buFont typeface="Arial" panose="020B0604020202020204" pitchFamily="34" charset="0"/>
              <a:buChar char="•"/>
              <a:tabLst>
                <a:tab pos="469265" algn="l"/>
                <a:tab pos="469900" algn="l"/>
              </a:tabLst>
            </a:pPr>
            <a:r>
              <a:rPr lang="en-US" sz="1600" spc="20" dirty="0">
                <a:latin typeface="+mj-lt"/>
                <a:cs typeface="Tahoma"/>
              </a:rPr>
              <a:t>Supervision under remote work must be explained on I-983.</a:t>
            </a:r>
            <a:endParaRPr sz="1600" dirty="0">
              <a:latin typeface="+mj-lt"/>
              <a:cs typeface="Tahoma"/>
            </a:endParaRPr>
          </a:p>
          <a:p>
            <a:pPr>
              <a:lnSpc>
                <a:spcPct val="100000"/>
              </a:lnSpc>
              <a:spcBef>
                <a:spcPts val="45"/>
              </a:spcBef>
              <a:buFont typeface="MS PGothic"/>
              <a:buChar char="➢"/>
            </a:pPr>
            <a:endParaRPr sz="1600" dirty="0">
              <a:latin typeface="+mj-lt"/>
              <a:cs typeface="Tahoma"/>
            </a:endParaRPr>
          </a:p>
          <a:p>
            <a:pPr marL="469900" marR="283845" indent="-457200" algn="just">
              <a:lnSpc>
                <a:spcPct val="123200"/>
              </a:lnSpc>
              <a:spcBef>
                <a:spcPts val="5"/>
              </a:spcBef>
              <a:buSzPct val="150000"/>
              <a:buFont typeface="MS PGothic"/>
              <a:buChar char="➢"/>
              <a:tabLst>
                <a:tab pos="469900" algn="l"/>
              </a:tabLst>
            </a:pPr>
            <a:r>
              <a:rPr lang="en-US" sz="1600" spc="35" dirty="0">
                <a:latin typeface="+mj-lt"/>
                <a:cs typeface="Tahoma"/>
              </a:rPr>
              <a:t>Cannot be supervised by another F-1 Student on OPT or STEM Extension</a:t>
            </a:r>
            <a:endParaRPr sz="1600" dirty="0">
              <a:latin typeface="+mj-lt"/>
              <a:cs typeface="Tahoma"/>
            </a:endParaRPr>
          </a:p>
        </p:txBody>
      </p:sp>
      <p:sp>
        <p:nvSpPr>
          <p:cNvPr id="9" name="object 4">
            <a:extLst>
              <a:ext uri="{FF2B5EF4-FFF2-40B4-BE49-F238E27FC236}">
                <a16:creationId xmlns:a16="http://schemas.microsoft.com/office/drawing/2014/main" id="{058529DD-8C33-706D-F46E-010D53A66043}"/>
              </a:ext>
            </a:extLst>
          </p:cNvPr>
          <p:cNvSpPr txBox="1">
            <a:spLocks noGrp="1" noRot="1" noMove="1" noResize="1" noEditPoints="1" noAdjustHandles="1" noChangeArrowheads="1" noChangeShapeType="1"/>
          </p:cNvSpPr>
          <p:nvPr/>
        </p:nvSpPr>
        <p:spPr>
          <a:xfrm>
            <a:off x="29135" y="4781550"/>
            <a:ext cx="972185" cy="197490"/>
          </a:xfrm>
          <a:prstGeom prst="rect">
            <a:avLst/>
          </a:prstGeom>
          <a:effectLst>
            <a:reflection blurRad="6350" stA="52000" endA="300" endPos="35000" dir="5400000" sy="-100000" algn="bl" rotWithShape="0"/>
          </a:effectLst>
        </p:spPr>
        <p:txBody>
          <a:bodyPr vert="horz" wrap="square" lIns="0" tIns="12700" rIns="0" bIns="0" rtlCol="0">
            <a:spAutoFit/>
          </a:bodyPr>
          <a:lstStyle/>
          <a:p>
            <a:pPr marL="12700">
              <a:lnSpc>
                <a:spcPct val="100000"/>
              </a:lnSpc>
              <a:spcBef>
                <a:spcPts val="100"/>
              </a:spcBef>
            </a:pPr>
            <a:r>
              <a:rPr sz="1200" u="heavy" spc="3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Retur</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n</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1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a:t>
            </a:r>
            <a:r>
              <a:rPr sz="1200" u="heavy" spc="70"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o</a:t>
            </a:r>
            <a:r>
              <a:rPr sz="1200" u="heavy" spc="-6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 </a:t>
            </a:r>
            <a:r>
              <a:rPr sz="1200" u="heavy" spc="55" dirty="0">
                <a:solidFill>
                  <a:srgbClr val="2E1A47"/>
                </a:solidFill>
                <a:effectLst>
                  <a:reflection blurRad="6350" stA="50000" endA="300" endPos="50000" dist="29997" dir="5400000" sy="-100000" algn="bl" rotWithShape="0"/>
                </a:effectLst>
                <a:uFill>
                  <a:solidFill>
                    <a:srgbClr val="522D80"/>
                  </a:solidFill>
                </a:uFill>
                <a:latin typeface="Tahoma"/>
                <a:cs typeface="Tahoma"/>
                <a:hlinkClick r:id="rId3" action="ppaction://hlinksldjump"/>
              </a:rPr>
              <a:t>top</a:t>
            </a:r>
            <a:endParaRPr sz="1200" dirty="0">
              <a:solidFill>
                <a:srgbClr val="2E1A47"/>
              </a:solidFill>
              <a:effectLst>
                <a:reflection blurRad="6350" stA="50000" endA="300" endPos="50000" dist="29997" dir="5400000" sy="-100000" algn="bl" rotWithShape="0"/>
              </a:effectLst>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hen Can I Apply title">
            <a:extLst>
              <a:ext uri="{FF2B5EF4-FFF2-40B4-BE49-F238E27FC236}">
                <a16:creationId xmlns:a16="http://schemas.microsoft.com/office/drawing/2014/main" id="{E2C12B20-AF63-10FF-C433-5CB86FB10ED1}"/>
              </a:ext>
            </a:extLst>
          </p:cNvPr>
          <p:cNvSpPr>
            <a:spLocks noGrp="1" noRot="1" noMove="1" noResize="1" noEditPoints="1" noAdjustHandles="1" noChangeArrowheads="1" noChangeShapeType="1"/>
          </p:cNvSpPr>
          <p:nvPr>
            <p:ph type="body" idx="1"/>
          </p:nvPr>
        </p:nvSpPr>
        <p:spPr>
          <a:xfrm>
            <a:off x="311700" y="920400"/>
            <a:ext cx="3999900" cy="3302700"/>
          </a:xfrm>
        </p:spPr>
        <p:txBody>
          <a:bodyPr anchor="ctr"/>
          <a:lstStyle/>
          <a:p>
            <a:pPr marL="139700" indent="0" algn="ctr">
              <a:buNone/>
            </a:pPr>
            <a:r>
              <a:rPr lang="en-US" sz="3600" b="1" dirty="0">
                <a:solidFill>
                  <a:srgbClr val="F46600"/>
                </a:solidFill>
                <a:latin typeface="+mn-lt"/>
                <a:cs typeface="Calibri"/>
              </a:rPr>
              <a:t>Applying for STEM OPT Extension</a:t>
            </a:r>
            <a:endParaRPr lang="en-US" sz="3600" dirty="0">
              <a:latin typeface="+mn-lt"/>
            </a:endParaRPr>
          </a:p>
        </p:txBody>
      </p:sp>
      <p:sp>
        <p:nvSpPr>
          <p:cNvPr id="5" name="Text Placeholder 4">
            <a:extLst>
              <a:ext uri="{FF2B5EF4-FFF2-40B4-BE49-F238E27FC236}">
                <a16:creationId xmlns:a16="http://schemas.microsoft.com/office/drawing/2014/main" id="{FCA1DBAF-E823-8711-4D82-ACCD9657A88D}"/>
              </a:ext>
            </a:extLst>
          </p:cNvPr>
          <p:cNvSpPr>
            <a:spLocks noGrp="1" noRot="1" noMove="1" noResize="1" noEditPoints="1" noAdjustHandles="1" noChangeArrowheads="1" noChangeShapeType="1"/>
          </p:cNvSpPr>
          <p:nvPr>
            <p:ph type="body" idx="2"/>
          </p:nvPr>
        </p:nvSpPr>
        <p:spPr>
          <a:xfrm>
            <a:off x="4832400" y="920400"/>
            <a:ext cx="3999900" cy="3302700"/>
          </a:xfrm>
        </p:spPr>
        <p:txBody>
          <a:bodyPr anchor="ctr"/>
          <a:lstStyle/>
          <a:p>
            <a:pPr>
              <a:lnSpc>
                <a:spcPct val="200000"/>
              </a:lnSpc>
            </a:pPr>
            <a:r>
              <a:rPr lang="en-US" dirty="0">
                <a:solidFill>
                  <a:schemeClr val="bg1"/>
                </a:solidFill>
              </a:rPr>
              <a:t>Application Timeline</a:t>
            </a:r>
          </a:p>
          <a:p>
            <a:pPr>
              <a:lnSpc>
                <a:spcPct val="200000"/>
              </a:lnSpc>
            </a:pPr>
            <a:r>
              <a:rPr lang="en-US" dirty="0">
                <a:solidFill>
                  <a:schemeClr val="bg1"/>
                </a:solidFill>
              </a:rPr>
              <a:t>Application Process</a:t>
            </a:r>
          </a:p>
          <a:p>
            <a:pPr>
              <a:lnSpc>
                <a:spcPct val="200000"/>
              </a:lnSpc>
            </a:pPr>
            <a:r>
              <a:rPr lang="en-US" dirty="0">
                <a:solidFill>
                  <a:schemeClr val="bg1"/>
                </a:solidFill>
              </a:rPr>
              <a:t>Completing the I-983</a:t>
            </a:r>
            <a:endParaRPr lang="en-US" dirty="0"/>
          </a:p>
          <a:p>
            <a:pPr marL="139700" indent="0">
              <a:buNone/>
            </a:pPr>
            <a:endParaRPr lang="en-US" dirty="0"/>
          </a:p>
        </p:txBody>
      </p:sp>
    </p:spTree>
    <p:extLst>
      <p:ext uri="{BB962C8B-B14F-4D97-AF65-F5344CB8AC3E}">
        <p14:creationId xmlns:p14="http://schemas.microsoft.com/office/powerpoint/2010/main" val="146268338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8750</TotalTime>
  <Words>8925</Words>
  <Application>Microsoft Office PowerPoint</Application>
  <PresentationFormat>On-screen Show (16:9)</PresentationFormat>
  <Paragraphs>1221</Paragraphs>
  <Slides>69</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MS PGothic</vt:lpstr>
      <vt:lpstr>Arial</vt:lpstr>
      <vt:lpstr>Calibri</vt:lpstr>
      <vt:lpstr>Calibri (body)</vt:lpstr>
      <vt:lpstr>Courier New</vt:lpstr>
      <vt:lpstr>Segoe UI Symbol</vt:lpstr>
      <vt:lpstr>Tahoma</vt:lpstr>
      <vt:lpstr>Trade Gothic Next</vt:lpstr>
      <vt:lpstr>Wingdings</vt:lpstr>
      <vt:lpstr>Office Theme</vt:lpstr>
      <vt:lpstr>------------</vt:lpstr>
      <vt:lpstr>Table of Contents</vt:lpstr>
      <vt:lpstr>OPT 24-Month STEM Extension Tutorial</vt:lpstr>
      <vt:lpstr>PowerPoint Presentation</vt:lpstr>
      <vt:lpstr>Understanding STEM OPT Extension</vt:lpstr>
      <vt:lpstr>STEM OPT Extension Eligibility</vt:lpstr>
      <vt:lpstr>Types of allowable Employment</vt:lpstr>
      <vt:lpstr>Third Party Worksites and Stafﬁng Agencies</vt:lpstr>
      <vt:lpstr>PowerPoint Presentation</vt:lpstr>
      <vt:lpstr>When Can I Apply for STEM OPT Extension?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Beneﬁts of Filing I-765 Online</vt:lpstr>
      <vt:lpstr>Gathering Your Application Materials</vt:lpstr>
      <vt:lpstr>Passport Photos</vt:lpstr>
      <vt:lpstr>Creating a USCIS Online Account</vt:lpstr>
      <vt:lpstr>Completing the I-765 Online</vt:lpstr>
      <vt:lpstr>Completing the I-765 Online</vt:lpstr>
      <vt:lpstr>Completing the I-765 Online</vt:lpstr>
      <vt:lpstr>Completing the I-765 Online</vt:lpstr>
      <vt:lpstr>Completing the I-765 Online</vt:lpstr>
      <vt:lpstr>Completing the I-765 Online</vt:lpstr>
      <vt:lpstr>Completing the I-765 Online</vt:lpstr>
      <vt:lpstr>Most Common Issues and RFEs</vt:lpstr>
      <vt:lpstr>Most Common Issues and RFEs</vt:lpstr>
      <vt:lpstr>PowerPoint Presentation</vt:lpstr>
      <vt:lpstr>While STEM Application is  Pending</vt:lpstr>
      <vt:lpstr>Maintaining Status: OPT Reporting Requirements</vt:lpstr>
      <vt:lpstr>Maintaining Status: OPT Reporting Requirements</vt:lpstr>
      <vt:lpstr>Maintaining Status: OPT Reporting Requirements 6-Month Validation Reports </vt:lpstr>
      <vt:lpstr>Maintaining Status: OPT Reporting Requirements Material Changes to I-983:</vt:lpstr>
      <vt:lpstr>Maintaining Status: OPT Reporting Requirements Annual Evaluations</vt:lpstr>
      <vt:lpstr>Maintaining Status: OPT Reporting Requirements Annual Evaluations</vt:lpstr>
      <vt:lpstr>Maintaining Status: OPT Reporting Requirements Unemployment</vt:lpstr>
      <vt:lpstr>Maintaining Status: OPT Reporting Requirements Unemployment</vt:lpstr>
      <vt:lpstr>Maintaining Status: OPT Reporting Requirements Reporting Timeline Example</vt:lpstr>
      <vt:lpstr>Traveling on STEM OPT</vt:lpstr>
      <vt:lpstr>Maintaining Status: International Travel</vt:lpstr>
      <vt:lpstr>Renewing Your Visa on OPT</vt:lpstr>
      <vt:lpstr>Fraudulent Reporting</vt:lpstr>
      <vt:lpstr>PowerPoint Presentation</vt:lpstr>
      <vt:lpstr>Changing Status to H1-B</vt:lpstr>
      <vt:lpstr>Cap-Gap Extension</vt:lpstr>
      <vt:lpstr>After STEM OPT and Grace Period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OPT Tutorial Clemson University  International Services</dc:title>
  <cp:lastModifiedBy>Taylor Rigot</cp:lastModifiedBy>
  <cp:revision>4</cp:revision>
  <dcterms:created xsi:type="dcterms:W3CDTF">2023-09-26T14:06:06Z</dcterms:created>
  <dcterms:modified xsi:type="dcterms:W3CDTF">2024-01-16T20:00:26Z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2021-06-16T00:00:00Z</vt:filetime>
  </property>
  <property fmtid="{D5CDD505-2E9C-101B-9397-08002B2CF9AE}" pid="3" name="Creator">
    <vt:lpwstr>Google</vt:lpwstr>
  </property>
  <property fmtid="{D5CDD505-2E9C-101B-9397-08002B2CF9AE}" pid="4" name="LastSaved">
    <vt:filetime>2023-09-26T00:00:00Z</vt:filetime>
  </property>
</Properties>
</file>