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8" r:id="rId1"/>
    <p:sldMasterId id="2147483693" r:id="rId2"/>
  </p:sldMasterIdLst>
  <p:notesMasterIdLst>
    <p:notesMasterId r:id="rId22"/>
  </p:notesMasterIdLst>
  <p:sldIdLst>
    <p:sldId id="258" r:id="rId3"/>
    <p:sldId id="257" r:id="rId4"/>
    <p:sldId id="259" r:id="rId5"/>
    <p:sldId id="260" r:id="rId6"/>
    <p:sldId id="261" r:id="rId7"/>
    <p:sldId id="272" r:id="rId8"/>
    <p:sldId id="292" r:id="rId9"/>
    <p:sldId id="262" r:id="rId10"/>
    <p:sldId id="263" r:id="rId11"/>
    <p:sldId id="264" r:id="rId12"/>
    <p:sldId id="265" r:id="rId13"/>
    <p:sldId id="266" r:id="rId14"/>
    <p:sldId id="267" r:id="rId15"/>
    <p:sldId id="290" r:id="rId16"/>
    <p:sldId id="269" r:id="rId17"/>
    <p:sldId id="270" r:id="rId18"/>
    <p:sldId id="288" r:id="rId19"/>
    <p:sldId id="274" r:id="rId20"/>
    <p:sldId id="284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E7847F9-2DC0-7A26-EF70-4F22FA5F4621}" name="Kelsey Loftus" initials="KL" userId="S::klloftu@clemson.edu::e2542452-9416-406d-9500-4cc7878b583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4700"/>
    <a:srgbClr val="F66600"/>
    <a:srgbClr val="FFE7DD"/>
    <a:srgbClr val="3A4958"/>
    <a:srgbClr val="522D80"/>
    <a:srgbClr val="E5E5FF"/>
    <a:srgbClr val="FF6C04"/>
    <a:srgbClr val="C34105"/>
    <a:srgbClr val="FF682A"/>
    <a:srgbClr val="685C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26" autoAdjust="0"/>
    <p:restoredTop sz="96405"/>
  </p:normalViewPr>
  <p:slideViewPr>
    <p:cSldViewPr snapToGrid="0" snapToObjects="1">
      <p:cViewPr varScale="1">
        <p:scale>
          <a:sx n="97" d="100"/>
          <a:sy n="97" d="100"/>
        </p:scale>
        <p:origin x="78" y="2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9" d="100"/>
          <a:sy n="99" d="100"/>
        </p:scale>
        <p:origin x="3064" y="1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D0745EA-3ED0-DF43-B6CF-28A9EB92C74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A5EC7B1-391B-6F44-A386-F2D65D3EB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100000">
              <a:srgbClr val="FFE7DD"/>
            </a:gs>
            <a:gs pos="50000">
              <a:srgbClr val="F66600"/>
            </a:gs>
            <a:gs pos="0">
              <a:srgbClr val="B947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048" y="1124711"/>
            <a:ext cx="9144000" cy="2258568"/>
          </a:xfrm>
        </p:spPr>
        <p:txBody>
          <a:bodyPr>
            <a:noAutofit/>
          </a:bodyPr>
          <a:lstStyle>
            <a:lvl1pPr algn="ctr">
              <a:defRPr sz="6000">
                <a:solidFill>
                  <a:schemeClr val="bg1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527175" y="3522663"/>
            <a:ext cx="9144000" cy="1828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034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552763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827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716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682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 background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0" y="5828409"/>
            <a:ext cx="12192000" cy="0"/>
          </a:xfrm>
          <a:prstGeom prst="line">
            <a:avLst/>
          </a:prstGeom>
          <a:ln w="508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32591" y="806450"/>
            <a:ext cx="9144000" cy="480097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5346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100000">
              <a:srgbClr val="FFE7DD"/>
            </a:gs>
            <a:gs pos="50000">
              <a:srgbClr val="F66600"/>
            </a:gs>
            <a:gs pos="0">
              <a:srgbClr val="B947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048" y="1124711"/>
            <a:ext cx="9144000" cy="2258568"/>
          </a:xfrm>
        </p:spPr>
        <p:txBody>
          <a:bodyPr>
            <a:noAutofit/>
          </a:bodyPr>
          <a:lstStyle>
            <a:lvl1pPr algn="ctr">
              <a:defRPr sz="6000">
                <a:solidFill>
                  <a:schemeClr val="bg1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527175" y="3522663"/>
            <a:ext cx="9144000" cy="1828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7D533A6-6299-D248-896C-9D2594B4254F}"/>
              </a:ext>
            </a:extLst>
          </p:cNvPr>
          <p:cNvCxnSpPr/>
          <p:nvPr userDrawn="1"/>
        </p:nvCxnSpPr>
        <p:spPr>
          <a:xfrm>
            <a:off x="0" y="5828409"/>
            <a:ext cx="12192000" cy="0"/>
          </a:xfrm>
          <a:prstGeom prst="line">
            <a:avLst/>
          </a:prstGeom>
          <a:ln w="508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645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E5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048" y="1124711"/>
            <a:ext cx="9144000" cy="2258568"/>
          </a:xfrm>
        </p:spPr>
        <p:txBody>
          <a:bodyPr>
            <a:noAutofit/>
          </a:bodyPr>
          <a:lstStyle>
            <a:lvl1pPr algn="ctr">
              <a:defRPr sz="6000">
                <a:solidFill>
                  <a:srgbClr val="F66600"/>
                </a:solidFill>
                <a:effectLst>
                  <a:outerShdw blurRad="76200" dist="38100" dir="2700000" algn="tl" rotWithShape="0">
                    <a:srgbClr val="522D8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527175" y="3522663"/>
            <a:ext cx="9144000" cy="1828800"/>
          </a:xfrm>
        </p:spPr>
        <p:txBody>
          <a:bodyPr/>
          <a:lstStyle>
            <a:lvl1pPr marL="0" indent="0" algn="ctr">
              <a:buNone/>
              <a:defRPr>
                <a:solidFill>
                  <a:srgbClr val="522D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6881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048" y="1122363"/>
            <a:ext cx="9144000" cy="23774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6730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524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6234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0462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98434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57436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028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028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8120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169584"/>
          </a:xfrm>
        </p:spPr>
        <p:txBody>
          <a:bodyPr/>
          <a:lstStyle>
            <a:lvl1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169584"/>
          </a:xfrm>
        </p:spPr>
        <p:txBody>
          <a:bodyPr/>
          <a:lstStyle>
            <a:lvl1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A4958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41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F6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048" y="1124711"/>
            <a:ext cx="9144000" cy="2258568"/>
          </a:xfrm>
        </p:spPr>
        <p:txBody>
          <a:bodyPr>
            <a:noAutofit/>
          </a:bodyPr>
          <a:lstStyle>
            <a:lvl1pPr algn="ctr">
              <a:defRPr sz="6000">
                <a:solidFill>
                  <a:schemeClr val="bg1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527175" y="3522663"/>
            <a:ext cx="9144000" cy="1828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320278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130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566210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96235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4581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552763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827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88656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55012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 background">
    <p:bg>
      <p:bgPr>
        <a:gradFill flip="none" rotWithShape="1">
          <a:gsLst>
            <a:gs pos="100000">
              <a:srgbClr val="FFE7DD"/>
            </a:gs>
            <a:gs pos="50000">
              <a:srgbClr val="F66600"/>
            </a:gs>
            <a:gs pos="0">
              <a:srgbClr val="B947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0" y="5828409"/>
            <a:ext cx="12192000" cy="0"/>
          </a:xfrm>
          <a:prstGeom prst="line">
            <a:avLst/>
          </a:prstGeom>
          <a:ln w="508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32591" y="806450"/>
            <a:ext cx="9144000" cy="480097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8354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048" y="1122363"/>
            <a:ext cx="9144000" cy="23774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18822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524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567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0462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98434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028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028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028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227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169584"/>
          </a:xfrm>
        </p:spPr>
        <p:txBody>
          <a:bodyPr/>
          <a:lstStyle>
            <a:lvl1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169584"/>
          </a:xfrm>
        </p:spPr>
        <p:txBody>
          <a:bodyPr/>
          <a:lstStyle>
            <a:lvl1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503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433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566210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96235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5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01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ECB823-3638-2646-8A48-6FB8B8062ED7}"/>
              </a:ext>
            </a:extLst>
          </p:cNvPr>
          <p:cNvPicPr>
            <a:picLocks/>
          </p:cNvPicPr>
          <p:nvPr userDrawn="1"/>
        </p:nvPicPr>
        <p:blipFill>
          <a:blip r:embed="rId14"/>
          <a:srcRect/>
          <a:stretch/>
        </p:blipFill>
        <p:spPr>
          <a:xfrm>
            <a:off x="1743" y="5854700"/>
            <a:ext cx="12198096" cy="1003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21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6" r:id="rId9"/>
    <p:sldLayoutId id="2147483687" r:id="rId10"/>
    <p:sldLayoutId id="2147483685" r:id="rId11"/>
    <p:sldLayoutId id="214748369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verdana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01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ECB823-3638-2646-8A48-6FB8B8062ED7}"/>
              </a:ext>
            </a:extLst>
          </p:cNvPr>
          <p:cNvPicPr>
            <a:picLocks/>
          </p:cNvPicPr>
          <p:nvPr userDrawn="1"/>
        </p:nvPicPr>
        <p:blipFill>
          <a:blip r:embed="rId14"/>
          <a:srcRect/>
          <a:stretch/>
        </p:blipFill>
        <p:spPr>
          <a:xfrm>
            <a:off x="1743" y="5854700"/>
            <a:ext cx="12198096" cy="1003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60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verdana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accent2"/>
          </a:solidFill>
          <a:latin typeface="Arial" panose="020B0604020202020204" pitchFamily="34" charset="0"/>
          <a:ea typeface="Verdana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klloftu@clemson.edu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92664"/>
            <a:ext cx="9144000" cy="1828800"/>
          </a:xfrm>
        </p:spPr>
        <p:txBody>
          <a:bodyPr/>
          <a:lstStyle/>
          <a:p>
            <a:r>
              <a:rPr lang="en-US" dirty="0"/>
              <a:t>GS61 User Training</a:t>
            </a:r>
          </a:p>
        </p:txBody>
      </p:sp>
    </p:spTree>
    <p:extLst>
      <p:ext uri="{BB962C8B-B14F-4D97-AF65-F5344CB8AC3E}">
        <p14:creationId xmlns:p14="http://schemas.microsoft.com/office/powerpoint/2010/main" val="1119368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097280"/>
            <a:ext cx="10515600" cy="4674870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/>
              <a:t>The Grants section is a mechanism to award funds to a student for any reason.</a:t>
            </a:r>
          </a:p>
          <a:p>
            <a:pPr lvl="1"/>
            <a:r>
              <a:rPr lang="en-US" sz="2600" dirty="0"/>
              <a:t>Cannot use fund 15 accounts unless there is an exception.</a:t>
            </a:r>
          </a:p>
          <a:p>
            <a:r>
              <a:rPr lang="en-US" sz="3100" dirty="0"/>
              <a:t>Student must be enrolled in a minimum of 1 graduate credit hour and can be in any program.</a:t>
            </a:r>
          </a:p>
          <a:p>
            <a:r>
              <a:rPr lang="en-US" sz="3100" dirty="0"/>
              <a:t>Method to provide a one-time award/payment or pay for a student’s tuition and/or fees.</a:t>
            </a:r>
          </a:p>
          <a:p>
            <a:pPr lvl="1"/>
            <a:r>
              <a:rPr lang="en-US" sz="2600" dirty="0"/>
              <a:t>Cannot be for more than the total tuition and fees bill.</a:t>
            </a:r>
          </a:p>
          <a:p>
            <a:r>
              <a:rPr lang="en-US" sz="3100" dirty="0"/>
              <a:t>Grant stipend funds can be dispersed through the following options:</a:t>
            </a:r>
          </a:p>
          <a:p>
            <a:pPr lvl="1"/>
            <a:r>
              <a:rPr lang="en-US" sz="2600" dirty="0"/>
              <a:t>F = only fall (1 payment)</a:t>
            </a:r>
          </a:p>
          <a:p>
            <a:pPr lvl="1"/>
            <a:r>
              <a:rPr lang="en-US" sz="2600" dirty="0"/>
              <a:t>SP = only spring (1 payment)</a:t>
            </a:r>
          </a:p>
          <a:p>
            <a:pPr lvl="1"/>
            <a:r>
              <a:rPr lang="en-US" sz="2600" dirty="0"/>
              <a:t>SU = only summer (1 payment)</a:t>
            </a:r>
          </a:p>
          <a:p>
            <a:r>
              <a:rPr lang="en-US" sz="3100" dirty="0"/>
              <a:t>Users will enter the award, award amount, and funding source (</a:t>
            </a:r>
            <a:r>
              <a:rPr lang="en-US" sz="3100" dirty="0" err="1"/>
              <a:t>chartstring</a:t>
            </a:r>
            <a:r>
              <a:rPr lang="en-US" sz="3100" dirty="0"/>
              <a:t>) for the stipend and/or tuition/fees every semester.</a:t>
            </a:r>
          </a:p>
          <a:p>
            <a:pPr lvl="1"/>
            <a:r>
              <a:rPr lang="en-US" sz="2600" dirty="0"/>
              <a:t>Only enter the award amount for one semester.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999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Graduate Assistant Tuition Differential - GAD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432935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Graduate Assistant Tuition Differential (GAD) is the difference between full time resident (in-state) graduate tuition &amp; fees and graduate assistant tuition &amp; fees.</a:t>
            </a:r>
          </a:p>
          <a:p>
            <a:pPr lvl="1"/>
            <a:r>
              <a:rPr lang="en-US" sz="2000" dirty="0"/>
              <a:t>Full-time Resident (in-state) Tuition &amp; Fees – Graduate Assistant Tuition &amp; Fees = GAD</a:t>
            </a:r>
          </a:p>
          <a:p>
            <a:pPr lvl="1"/>
            <a:r>
              <a:rPr lang="en-US" sz="2000" dirty="0"/>
              <a:t>The GAD value is different for each tier and program code.</a:t>
            </a:r>
          </a:p>
          <a:p>
            <a:pPr lvl="2"/>
            <a:r>
              <a:rPr lang="en-US" sz="1800" dirty="0"/>
              <a:t>All PhD programs are the same (some exceptions).</a:t>
            </a:r>
          </a:p>
          <a:p>
            <a:pPr lvl="1"/>
            <a:r>
              <a:rPr lang="en-US" sz="2000" dirty="0"/>
              <a:t>MS students employed as GRAs will be charged the PhD tuition rate.</a:t>
            </a:r>
          </a:p>
          <a:p>
            <a:pPr marL="342900" lvl="2" indent="-342900">
              <a:buClr>
                <a:schemeClr val="tx2"/>
              </a:buClr>
            </a:pPr>
            <a:endParaRPr lang="en-US" dirty="0"/>
          </a:p>
          <a:p>
            <a:pPr marL="342900" lvl="2" indent="-342900">
              <a:buClr>
                <a:schemeClr val="tx1"/>
              </a:buClr>
            </a:pPr>
            <a:r>
              <a:rPr lang="en-US" sz="2400" b="1" dirty="0"/>
              <a:t>The GS61 automatically calculates the GAD amount for you.</a:t>
            </a:r>
          </a:p>
          <a:p>
            <a:pPr marL="342900" lvl="2" indent="-342900">
              <a:buClr>
                <a:schemeClr val="tx1"/>
              </a:buClr>
            </a:pPr>
            <a:endParaRPr lang="en-US" dirty="0"/>
          </a:p>
          <a:p>
            <a:pPr marL="342900" lvl="2" indent="-342900">
              <a:buClr>
                <a:schemeClr val="tx1"/>
              </a:buClr>
            </a:pPr>
            <a:r>
              <a:rPr lang="en-US" sz="2400" dirty="0"/>
              <a:t>All GAD must be charged to the appropriate account: Institutional (instructional), Sponsored Research (research grants), Departmental, or Institutional Overage.</a:t>
            </a:r>
          </a:p>
        </p:txBody>
      </p:sp>
    </p:spTree>
    <p:extLst>
      <p:ext uri="{BB962C8B-B14F-4D97-AF65-F5344CB8AC3E}">
        <p14:creationId xmlns:p14="http://schemas.microsoft.com/office/powerpoint/2010/main" val="1111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Source of GAD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8576"/>
            <a:ext cx="10744200" cy="4880610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Institutional</a:t>
            </a:r>
          </a:p>
          <a:p>
            <a:pPr lvl="1"/>
            <a:r>
              <a:rPr lang="en-US" sz="1400" dirty="0"/>
              <a:t>Must be used for all teaching/instructional-type assistantships (GTA, GTR, GLA, and GGA).</a:t>
            </a:r>
          </a:p>
          <a:p>
            <a:pPr lvl="1"/>
            <a:r>
              <a:rPr lang="en-US" sz="1400" dirty="0"/>
              <a:t>Can be used for GAA depending on job duties.</a:t>
            </a:r>
          </a:p>
          <a:p>
            <a:pPr lvl="1"/>
            <a:r>
              <a:rPr lang="en-US" sz="1400" dirty="0"/>
              <a:t>Occasionally used for GRAs depending on funding source.</a:t>
            </a:r>
          </a:p>
          <a:p>
            <a:pPr lvl="1"/>
            <a:r>
              <a:rPr lang="en-US" sz="1400" dirty="0"/>
              <a:t>Account codes: 5302 for MS, 5352 for PhD</a:t>
            </a:r>
          </a:p>
          <a:p>
            <a:r>
              <a:rPr lang="en-US" sz="1800" dirty="0"/>
              <a:t>Sponsored Research</a:t>
            </a:r>
          </a:p>
          <a:p>
            <a:pPr lvl="1"/>
            <a:r>
              <a:rPr lang="en-US" sz="1400" dirty="0"/>
              <a:t>Used for GRAs paid from fund 20 and if the grant allows GAD.</a:t>
            </a:r>
          </a:p>
          <a:p>
            <a:pPr lvl="1"/>
            <a:r>
              <a:rPr lang="en-US" sz="1400" dirty="0"/>
              <a:t>Can be used for GAA depending on the job duties.</a:t>
            </a:r>
          </a:p>
          <a:p>
            <a:pPr lvl="1"/>
            <a:r>
              <a:rPr lang="en-US" sz="1400" dirty="0"/>
              <a:t>Account codes: 5301 for MS, 5351 for PhD</a:t>
            </a:r>
          </a:p>
          <a:p>
            <a:r>
              <a:rPr lang="en-US" sz="1800" dirty="0"/>
              <a:t>Departmental Funds </a:t>
            </a:r>
          </a:p>
          <a:p>
            <a:pPr lvl="1"/>
            <a:r>
              <a:rPr lang="en-US" sz="1400" dirty="0"/>
              <a:t>Used when the position does not qualify for an Institutional GAD and are not paid from a fund 20 with appropriate SPNGAD budget.</a:t>
            </a:r>
          </a:p>
          <a:p>
            <a:pPr lvl="1"/>
            <a:r>
              <a:rPr lang="en-US" sz="1400" dirty="0"/>
              <a:t>Account codes: 5303 for MS, 5353 for PhD</a:t>
            </a:r>
          </a:p>
          <a:p>
            <a:pPr>
              <a:lnSpc>
                <a:spcPct val="120000"/>
              </a:lnSpc>
            </a:pPr>
            <a:r>
              <a:rPr lang="en-US" sz="1800" dirty="0"/>
              <a:t>Institutional Overage</a:t>
            </a:r>
          </a:p>
          <a:p>
            <a:pPr lvl="1"/>
            <a:r>
              <a:rPr lang="en-US" sz="1400" dirty="0"/>
              <a:t>Used to cover the GAD overage when the GAD amount is higher than the maximum amount allowed to be charged against the grant.</a:t>
            </a:r>
          </a:p>
          <a:p>
            <a:pPr lvl="1"/>
            <a:r>
              <a:rPr lang="en-US" sz="1400" dirty="0"/>
              <a:t>Only used in conjunction with Sponsored Research GAD.</a:t>
            </a:r>
          </a:p>
          <a:p>
            <a:pPr lvl="1"/>
            <a:r>
              <a:rPr lang="en-US" sz="1400" dirty="0"/>
              <a:t>Account codes: 5304 for MS, 5354 for PhD</a:t>
            </a:r>
          </a:p>
          <a:p>
            <a:r>
              <a:rPr lang="en-US" sz="1800" dirty="0"/>
              <a:t>Always communicate with your area’s accountant/financial analyst and post-award manager regarding GAD.</a:t>
            </a:r>
          </a:p>
        </p:txBody>
      </p:sp>
    </p:spTree>
    <p:extLst>
      <p:ext uri="{BB962C8B-B14F-4D97-AF65-F5344CB8AC3E}">
        <p14:creationId xmlns:p14="http://schemas.microsoft.com/office/powerpoint/2010/main" val="3425074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8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Sponsored Research Maximum GAD (GRAs)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379524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There is a maximum amount that can be charged to Sponsored Research Projects and it can change every year.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For Fall 2023, the maximum amount is $4,559, except for Premier Programs.</a:t>
            </a:r>
          </a:p>
          <a:p>
            <a:pPr lvl="1"/>
            <a:r>
              <a:rPr lang="en-US" dirty="0"/>
              <a:t>Enter the GAD charged to the Sponsored Research Project for a total of $4,559.</a:t>
            </a:r>
          </a:p>
          <a:p>
            <a:pPr lvl="1"/>
            <a:r>
              <a:rPr lang="en-US" dirty="0"/>
              <a:t>Enter a second line for the remaining GAD amount charged to Institutional Overage.</a:t>
            </a:r>
          </a:p>
          <a:p>
            <a:r>
              <a:rPr lang="en-US" dirty="0"/>
              <a:t>If splitting GAD for a GRA between two Sponsored Research Projects, amount will be based on splitting the $4,559 (not the total GAD).</a:t>
            </a:r>
          </a:p>
          <a:p>
            <a:pPr lvl="1"/>
            <a:r>
              <a:rPr lang="en-US" dirty="0"/>
              <a:t>Example:</a:t>
            </a:r>
          </a:p>
          <a:p>
            <a:pPr lvl="2"/>
            <a:r>
              <a:rPr lang="en-US" dirty="0"/>
              <a:t>50% split would be $2,279.50 per Sponsored Research Project. Create a line for each $2,279.50 GAD charge for each Sponsored Research Project.</a:t>
            </a:r>
          </a:p>
          <a:p>
            <a:pPr lvl="2"/>
            <a:r>
              <a:rPr lang="en-US" dirty="0"/>
              <a:t>Create a third line for the remaining GAD amount charged to Institutional Overage.</a:t>
            </a:r>
          </a:p>
          <a:p>
            <a:r>
              <a:rPr lang="en-US" b="1" dirty="0"/>
              <a:t>Please use the drop down to auto populate the correct coding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198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How does the GS61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2173"/>
            <a:ext cx="10515600" cy="4690102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Users enter the assistantship, fellowship, or grant information for a student before a term begins.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The Graduate School reviews the records to ensure all requirements are met and approves or denies the record.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600" dirty="0"/>
              <a:t>If denied, users are responsible for checking the denial reason and making the necessary changes.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Student Financial Services runs an interface from the GS61 to Banner that pulls Assistantship and Fellowship records into Banner and updates the student bill.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600" dirty="0"/>
              <a:t>It runs once an hour, Monday-Friday, 7am-5pm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600" dirty="0"/>
              <a:t>Only loads approved or denied records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600" dirty="0"/>
              <a:t>Interface stops running after the last day to add/edit for a term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400" dirty="0"/>
              <a:t>Fellowships – only adjusts the tuition rate (removes the out-of-state portion)</a:t>
            </a:r>
            <a:endParaRPr lang="en-US" sz="18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Student Financial Aid manually extracts Fellowships/Grants and applies the funds to the student bill.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600" dirty="0"/>
              <a:t>Record must be approved before SFA will process it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600" dirty="0"/>
              <a:t>No set schedule but usually at least once a day</a:t>
            </a:r>
          </a:p>
        </p:txBody>
      </p:sp>
    </p:spTree>
    <p:extLst>
      <p:ext uri="{BB962C8B-B14F-4D97-AF65-F5344CB8AC3E}">
        <p14:creationId xmlns:p14="http://schemas.microsoft.com/office/powerpoint/2010/main" val="2333916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GS61 -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3795246"/>
          </a:xfrm>
        </p:spPr>
        <p:txBody>
          <a:bodyPr>
            <a:normAutofit/>
          </a:bodyPr>
          <a:lstStyle/>
          <a:p>
            <a:r>
              <a:rPr lang="en-US" sz="2400" dirty="0"/>
              <a:t>Main page view</a:t>
            </a:r>
          </a:p>
          <a:p>
            <a:pPr lvl="1"/>
            <a:r>
              <a:rPr lang="en-US" sz="2000" dirty="0"/>
              <a:t>Assistantships, Fellowships, and Grants have individual tabs.</a:t>
            </a:r>
          </a:p>
          <a:p>
            <a:r>
              <a:rPr lang="en-US" sz="2400" dirty="0"/>
              <a:t>Search area and term coding</a:t>
            </a:r>
          </a:p>
          <a:p>
            <a:pPr lvl="1"/>
            <a:r>
              <a:rPr lang="en-US" sz="2000" dirty="0"/>
              <a:t>Four-digit year and month semester starts.</a:t>
            </a:r>
          </a:p>
          <a:p>
            <a:pPr lvl="2"/>
            <a:r>
              <a:rPr lang="en-US" sz="1800" dirty="0"/>
              <a:t>Summer 2023 = 202305</a:t>
            </a:r>
          </a:p>
          <a:p>
            <a:pPr lvl="2"/>
            <a:r>
              <a:rPr lang="en-US" sz="1800" dirty="0"/>
              <a:t>Fall 2023 = 202308</a:t>
            </a:r>
          </a:p>
          <a:p>
            <a:pPr lvl="2"/>
            <a:r>
              <a:rPr lang="en-US" sz="1800" dirty="0"/>
              <a:t>Spring 2024 = 202401</a:t>
            </a:r>
          </a:p>
          <a:p>
            <a:pPr lvl="1"/>
            <a:r>
              <a:rPr lang="en-US" sz="2000" dirty="0"/>
              <a:t>You may select other categories to define your search if desired but must select at least the term.</a:t>
            </a:r>
          </a:p>
        </p:txBody>
      </p:sp>
    </p:spTree>
    <p:extLst>
      <p:ext uri="{BB962C8B-B14F-4D97-AF65-F5344CB8AC3E}">
        <p14:creationId xmlns:p14="http://schemas.microsoft.com/office/powerpoint/2010/main" val="2568081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GS61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7066"/>
            <a:ext cx="10515600" cy="4623031"/>
          </a:xfrm>
        </p:spPr>
        <p:txBody>
          <a:bodyPr>
            <a:normAutofit/>
          </a:bodyPr>
          <a:lstStyle/>
          <a:p>
            <a:pPr>
              <a:lnSpc>
                <a:spcPct val="50000"/>
              </a:lnSpc>
              <a:spcAft>
                <a:spcPts val="600"/>
              </a:spcAft>
            </a:pPr>
            <a:r>
              <a:rPr lang="en-US" sz="2200" dirty="0"/>
              <a:t>Columns:</a:t>
            </a:r>
          </a:p>
          <a:p>
            <a:pPr lvl="1">
              <a:lnSpc>
                <a:spcPct val="50000"/>
              </a:lnSpc>
              <a:spcAft>
                <a:spcPts val="600"/>
              </a:spcAft>
            </a:pPr>
            <a:r>
              <a:rPr lang="en-US" sz="2000" dirty="0"/>
              <a:t>Student XID (CUID)</a:t>
            </a:r>
          </a:p>
          <a:p>
            <a:pPr lvl="1">
              <a:lnSpc>
                <a:spcPct val="50000"/>
              </a:lnSpc>
              <a:spcAft>
                <a:spcPts val="600"/>
              </a:spcAft>
            </a:pPr>
            <a:r>
              <a:rPr lang="en-US" sz="2000" dirty="0"/>
              <a:t>Contact (Student Name)</a:t>
            </a:r>
          </a:p>
          <a:p>
            <a:pPr lvl="1">
              <a:lnSpc>
                <a:spcPct val="50000"/>
              </a:lnSpc>
              <a:spcAft>
                <a:spcPts val="600"/>
              </a:spcAft>
            </a:pPr>
            <a:r>
              <a:rPr lang="en-US" sz="2000" dirty="0"/>
              <a:t>Waive %</a:t>
            </a:r>
          </a:p>
          <a:p>
            <a:pPr lvl="1">
              <a:lnSpc>
                <a:spcPct val="50000"/>
              </a:lnSpc>
              <a:spcAft>
                <a:spcPts val="600"/>
              </a:spcAft>
            </a:pPr>
            <a:r>
              <a:rPr lang="en-US" sz="2000" dirty="0"/>
              <a:t>Primary:</a:t>
            </a:r>
          </a:p>
          <a:p>
            <a:pPr lvl="2">
              <a:lnSpc>
                <a:spcPct val="50000"/>
              </a:lnSpc>
              <a:spcAft>
                <a:spcPts val="600"/>
              </a:spcAft>
            </a:pPr>
            <a:r>
              <a:rPr lang="en-US" sz="1200" dirty="0"/>
              <a:t>Hiring department = department that is hiring the student</a:t>
            </a:r>
          </a:p>
          <a:p>
            <a:pPr lvl="2">
              <a:lnSpc>
                <a:spcPct val="50000"/>
              </a:lnSpc>
              <a:spcAft>
                <a:spcPts val="600"/>
              </a:spcAft>
            </a:pPr>
            <a:r>
              <a:rPr lang="en-US" sz="1200" dirty="0"/>
              <a:t>Program = graduate program the student is enrolled in</a:t>
            </a:r>
          </a:p>
          <a:p>
            <a:pPr lvl="2">
              <a:lnSpc>
                <a:spcPct val="50000"/>
              </a:lnSpc>
              <a:spcAft>
                <a:spcPts val="600"/>
              </a:spcAft>
            </a:pPr>
            <a:r>
              <a:rPr lang="en-US" sz="1200" dirty="0"/>
              <a:t>Type = type of assistantship/fellowship/grant</a:t>
            </a:r>
          </a:p>
          <a:p>
            <a:pPr lvl="2">
              <a:lnSpc>
                <a:spcPct val="50000"/>
              </a:lnSpc>
              <a:spcAft>
                <a:spcPts val="600"/>
              </a:spcAft>
            </a:pPr>
            <a:r>
              <a:rPr lang="en-US" sz="1200" dirty="0"/>
              <a:t>Hours = hours per week the student will work</a:t>
            </a:r>
          </a:p>
          <a:p>
            <a:pPr lvl="2">
              <a:lnSpc>
                <a:spcPct val="50000"/>
              </a:lnSpc>
              <a:spcAft>
                <a:spcPts val="600"/>
              </a:spcAft>
            </a:pPr>
            <a:r>
              <a:rPr lang="en-US" sz="1200" dirty="0"/>
              <a:t>C = number of graduate credits student is enrolled in for that term</a:t>
            </a:r>
          </a:p>
          <a:p>
            <a:pPr lvl="2">
              <a:lnSpc>
                <a:spcPct val="50000"/>
              </a:lnSpc>
              <a:spcAft>
                <a:spcPts val="600"/>
              </a:spcAft>
            </a:pPr>
            <a:r>
              <a:rPr lang="en-US" sz="1200" dirty="0"/>
              <a:t>UG = number of undergraduate credits student is enrolled in for that term</a:t>
            </a:r>
          </a:p>
          <a:p>
            <a:pPr lvl="2">
              <a:lnSpc>
                <a:spcPct val="50000"/>
              </a:lnSpc>
              <a:spcAft>
                <a:spcPts val="600"/>
              </a:spcAft>
            </a:pPr>
            <a:r>
              <a:rPr lang="en-US" sz="1200" dirty="0"/>
              <a:t>E = total number of credits the student has earned during their graduate education at Clemson</a:t>
            </a:r>
          </a:p>
          <a:p>
            <a:pPr lvl="1">
              <a:lnSpc>
                <a:spcPct val="50000"/>
              </a:lnSpc>
              <a:spcAft>
                <a:spcPts val="600"/>
              </a:spcAft>
            </a:pPr>
            <a:r>
              <a:rPr lang="en-US" sz="2000" dirty="0"/>
              <a:t>Stipend (Assistantships and Fellowships tab) or Grant (Grants tab):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Assistantships: Full account string from which the student will be paid from and the </a:t>
            </a:r>
            <a:r>
              <a:rPr lang="en-US" sz="1200" b="1" dirty="0"/>
              <a:t>annual</a:t>
            </a:r>
            <a:r>
              <a:rPr lang="en-US" sz="1200" dirty="0"/>
              <a:t> amount they will be paid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Fellowships: Payment term and full account string from which the student will receive funds from (annual amount so FA can view full award amount)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Grants: Payment term and full account string from which the student will receive funds from (only amount the student should receive for the 1 term)</a:t>
            </a:r>
          </a:p>
        </p:txBody>
      </p:sp>
    </p:spTree>
    <p:extLst>
      <p:ext uri="{BB962C8B-B14F-4D97-AF65-F5344CB8AC3E}">
        <p14:creationId xmlns:p14="http://schemas.microsoft.com/office/powerpoint/2010/main" val="294292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GS61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325563"/>
            <a:ext cx="10515600" cy="449035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Tuition Differential (Assistantships tab) or Tuition (Fellowships and Grants tabs):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Assistantships: Full account string from which the student’s tuition will be paid from – aka the GAD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Fellowships and Grants: Payment term and full account string from which the student’s tuition and/or fees will be paid from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GS (Graduate School Decision):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D = denied (needs to be reviewed and corrected by user)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A = approved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FA (Financial Aid – mostly applicable to Fellowships and Grants tabs):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E = exported by Financial Aid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U = updated and needs review by Financial Aid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R = has not been reviewed by Financial Aid and needs to be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Status: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New – Record has not been approved or denied. Assistantship has not been loaded by Financial Aid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Current – Record has not been modified and is approved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Pending – Change has been made and needs approval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700" dirty="0"/>
              <a:t>Remove – Record has been removed from report (make sure the student is removed/terminated in HR as well, if applicable)</a:t>
            </a:r>
          </a:p>
          <a:p>
            <a:pPr lvl="2">
              <a:spcAft>
                <a:spcPts val="600"/>
              </a:spcAft>
            </a:pPr>
            <a:endParaRPr lang="en-US" sz="900" dirty="0"/>
          </a:p>
          <a:p>
            <a:pPr lvl="2">
              <a:spcAft>
                <a:spcPts val="600"/>
              </a:spcAft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59497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GS61 – Semesterly Rollovers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37952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Before a new term is available in the GS61, the previous term information will be rolled over.</a:t>
            </a:r>
          </a:p>
          <a:p>
            <a:r>
              <a:rPr lang="en-US" sz="2000" dirty="0">
                <a:solidFill>
                  <a:schemeClr val="tx1"/>
                </a:solidFill>
              </a:rPr>
              <a:t>Spring to Fall – all assistantship records are pending with no duties and must re-check departmental approvals, re-enter fellowships and grants from scratch</a:t>
            </a:r>
          </a:p>
          <a:p>
            <a:r>
              <a:rPr lang="en-US" sz="2000" dirty="0">
                <a:solidFill>
                  <a:schemeClr val="tx1"/>
                </a:solidFill>
              </a:rPr>
              <a:t>Fall to Spring – GRA and GAA types are current, all others are pending and need updated duties, update fellowships, re-enter grants from scratch</a:t>
            </a:r>
          </a:p>
          <a:p>
            <a:r>
              <a:rPr lang="en-US" sz="2000" dirty="0">
                <a:solidFill>
                  <a:schemeClr val="tx1"/>
                </a:solidFill>
              </a:rPr>
              <a:t>Spring to Summer – only 12-month assistantships, GRA and GAA types are current, all others are pending and need updated duties, re-enter fellowships and grants from scratch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GAD will roll over from previous semester for assistantships and fellowships, that are coded as fall and spring, but will likely need updates for tuition $ amount at minimum.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03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8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GS61 –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3795246"/>
          </a:xfrm>
        </p:spPr>
        <p:txBody>
          <a:bodyPr/>
          <a:lstStyle/>
          <a:p>
            <a:r>
              <a:rPr lang="en-US" sz="2400" dirty="0"/>
              <a:t>Faculty &amp; Staff Tools Page</a:t>
            </a:r>
          </a:p>
          <a:p>
            <a:pPr lvl="1"/>
            <a:r>
              <a:rPr lang="en-US" sz="2000" dirty="0"/>
              <a:t>Link to GS61 and training materials</a:t>
            </a:r>
          </a:p>
          <a:p>
            <a:pPr lvl="2"/>
            <a:r>
              <a:rPr lang="en-US" sz="1800" dirty="0"/>
              <a:t>This PowerPoint and step-by-step user guide with screenshots and FAQs</a:t>
            </a:r>
          </a:p>
          <a:p>
            <a:pPr lvl="1"/>
            <a:r>
              <a:rPr lang="en-US" sz="2000" dirty="0"/>
              <a:t>Assistantship/Fellowship Deadlines:</a:t>
            </a:r>
          </a:p>
          <a:p>
            <a:pPr lvl="2"/>
            <a:r>
              <a:rPr lang="en-US" sz="1800" dirty="0"/>
              <a:t>Updated calendar of important dates related to the GS61 and processing of records</a:t>
            </a:r>
          </a:p>
          <a:p>
            <a:pPr lvl="2"/>
            <a:r>
              <a:rPr lang="en-US" sz="1800" dirty="0"/>
              <a:t>Sent out yearly with updated information for that academic year</a:t>
            </a:r>
          </a:p>
          <a:p>
            <a:r>
              <a:rPr lang="en-US" sz="2400" dirty="0"/>
              <a:t>Graduate School Policies &amp; Procedures Handbook</a:t>
            </a:r>
          </a:p>
          <a:p>
            <a:r>
              <a:rPr lang="en-US" sz="2400" dirty="0"/>
              <a:t>Contact Kelsey Loftus (</a:t>
            </a:r>
            <a:r>
              <a:rPr lang="en-US" sz="2400" dirty="0">
                <a:hlinkClick r:id="rId2"/>
              </a:rPr>
              <a:t>klloftu@clemson.edu</a:t>
            </a:r>
            <a:r>
              <a:rPr lang="en-US" sz="2400" dirty="0"/>
              <a:t>) for all GS61 items.</a:t>
            </a:r>
          </a:p>
        </p:txBody>
      </p:sp>
    </p:spTree>
    <p:extLst>
      <p:ext uri="{BB962C8B-B14F-4D97-AF65-F5344CB8AC3E}">
        <p14:creationId xmlns:p14="http://schemas.microsoft.com/office/powerpoint/2010/main" val="1687486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What is the GS61?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284718"/>
          </a:xfrm>
        </p:spPr>
        <p:txBody>
          <a:bodyPr>
            <a:noAutofit/>
          </a:bodyPr>
          <a:lstStyle/>
          <a:p>
            <a:r>
              <a:rPr lang="en-US" sz="2400" dirty="0"/>
              <a:t>The GS61 is a system of record used to document assistantships, fellowships, and grants for graduate students.</a:t>
            </a:r>
          </a:p>
          <a:p>
            <a:endParaRPr lang="en-US" sz="2000" dirty="0"/>
          </a:p>
          <a:p>
            <a:r>
              <a:rPr lang="en-US" sz="2400" dirty="0"/>
              <a:t>See Graduate School Policies &amp; Procedures Handbook for related policies and the GS61 section on the Faculty &amp; Staff Tools page (Graduate School website).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981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8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Assistantships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06271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A paid academic appointment for graduate students that involve part-time teaching, research, or other duties.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Students with assistantships receive a stipend and tuition support.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Students are responsible for paying the associated mandatory fees.</a:t>
            </a:r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400" dirty="0"/>
              <a:t>Eligibility: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Student must be enrolled in an on-campus graduate degree program that has a full-time tuition rate.</a:t>
            </a:r>
          </a:p>
          <a:p>
            <a:pPr lvl="2">
              <a:lnSpc>
                <a:spcPct val="100000"/>
              </a:lnSpc>
            </a:pPr>
            <a:r>
              <a:rPr lang="en-US" sz="1800" dirty="0"/>
              <a:t>Students in online programs, certificate programs, or enrolled part-time are not eligible.</a:t>
            </a:r>
          </a:p>
        </p:txBody>
      </p:sp>
    </p:spTree>
    <p:extLst>
      <p:ext uri="{BB962C8B-B14F-4D97-AF65-F5344CB8AC3E}">
        <p14:creationId xmlns:p14="http://schemas.microsoft.com/office/powerpoint/2010/main" val="3124315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Assistantships – Appointment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17576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Appointments: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9-months (fall and spring) or 12-months (full calendar year)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Students must be enrolled full-time</a:t>
            </a:r>
          </a:p>
          <a:p>
            <a:pPr lvl="2">
              <a:lnSpc>
                <a:spcPct val="100000"/>
              </a:lnSpc>
            </a:pPr>
            <a:r>
              <a:rPr lang="en-US" sz="1800" dirty="0"/>
              <a:t>Fall/Spring = 9 graduate credit hours</a:t>
            </a:r>
          </a:p>
          <a:p>
            <a:pPr lvl="2">
              <a:lnSpc>
                <a:spcPct val="100000"/>
              </a:lnSpc>
            </a:pPr>
            <a:r>
              <a:rPr lang="en-US" sz="1800" dirty="0"/>
              <a:t>Full Summer= 6 graduate credit hours</a:t>
            </a:r>
          </a:p>
          <a:p>
            <a:pPr lvl="3">
              <a:lnSpc>
                <a:spcPct val="100000"/>
              </a:lnSpc>
            </a:pPr>
            <a:r>
              <a:rPr lang="en-US" sz="1600" dirty="0"/>
              <a:t>First or Second Summer only = 3 graduate credit hours</a:t>
            </a:r>
          </a:p>
          <a:p>
            <a:pPr lvl="2">
              <a:lnSpc>
                <a:spcPct val="100000"/>
              </a:lnSpc>
            </a:pPr>
            <a:r>
              <a:rPr lang="en-US" sz="1800" dirty="0"/>
              <a:t>Maximum enrollment allowed is 15 graduate credit hours, exceptions may be requested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Students must be paid a stipend of at least 1.2x minimum wage</a:t>
            </a:r>
          </a:p>
          <a:p>
            <a:pPr lvl="2">
              <a:lnSpc>
                <a:spcPct val="100000"/>
              </a:lnSpc>
            </a:pPr>
            <a:r>
              <a:rPr lang="en-US" sz="1800" dirty="0"/>
              <a:t>The GS61 entry for stipend must be entered as an annual amount, either 9-month rate or 12-month rate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Students must work between 10-28 hours/week</a:t>
            </a:r>
          </a:p>
          <a:p>
            <a:pPr lvl="2">
              <a:lnSpc>
                <a:spcPct val="100000"/>
              </a:lnSpc>
            </a:pPr>
            <a:r>
              <a:rPr lang="en-US" sz="1800" b="1" u="sng" dirty="0"/>
              <a:t>International Students are limited to 20 hours/week in Fall/Spring</a:t>
            </a:r>
          </a:p>
        </p:txBody>
      </p:sp>
    </p:spTree>
    <p:extLst>
      <p:ext uri="{BB962C8B-B14F-4D97-AF65-F5344CB8AC3E}">
        <p14:creationId xmlns:p14="http://schemas.microsoft.com/office/powerpoint/2010/main" val="1353601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190"/>
            <a:ext cx="10515600" cy="955337"/>
          </a:xfrm>
        </p:spPr>
        <p:txBody>
          <a:bodyPr/>
          <a:lstStyle/>
          <a:p>
            <a:pPr algn="ctr"/>
            <a:r>
              <a:rPr lang="en-US" dirty="0"/>
              <a:t>Assistantships – Appointment Types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DFBFBE-BDEC-4458-4A1A-8785B3BE0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6775"/>
              </p:ext>
            </p:extLst>
          </p:nvPr>
        </p:nvGraphicFramePr>
        <p:xfrm>
          <a:off x="365051" y="968527"/>
          <a:ext cx="11461897" cy="4715379"/>
        </p:xfrm>
        <a:graphic>
          <a:graphicData uri="http://schemas.openxmlformats.org/drawingml/2006/table">
            <a:tbl>
              <a:tblPr/>
              <a:tblGrid>
                <a:gridCol w="2966484">
                  <a:extLst>
                    <a:ext uri="{9D8B030D-6E8A-4147-A177-3AD203B41FA5}">
                      <a16:colId xmlns:a16="http://schemas.microsoft.com/office/drawing/2014/main" val="1884271574"/>
                    </a:ext>
                  </a:extLst>
                </a:gridCol>
                <a:gridCol w="4274288">
                  <a:extLst>
                    <a:ext uri="{9D8B030D-6E8A-4147-A177-3AD203B41FA5}">
                      <a16:colId xmlns:a16="http://schemas.microsoft.com/office/drawing/2014/main" val="1279898641"/>
                    </a:ext>
                  </a:extLst>
                </a:gridCol>
                <a:gridCol w="1158949">
                  <a:extLst>
                    <a:ext uri="{9D8B030D-6E8A-4147-A177-3AD203B41FA5}">
                      <a16:colId xmlns:a16="http://schemas.microsoft.com/office/drawing/2014/main" val="1886101920"/>
                    </a:ext>
                  </a:extLst>
                </a:gridCol>
                <a:gridCol w="1073888">
                  <a:extLst>
                    <a:ext uri="{9D8B030D-6E8A-4147-A177-3AD203B41FA5}">
                      <a16:colId xmlns:a16="http://schemas.microsoft.com/office/drawing/2014/main" val="3519632437"/>
                    </a:ext>
                  </a:extLst>
                </a:gridCol>
                <a:gridCol w="1988288">
                  <a:extLst>
                    <a:ext uri="{9D8B030D-6E8A-4147-A177-3AD203B41FA5}">
                      <a16:colId xmlns:a16="http://schemas.microsoft.com/office/drawing/2014/main" val="908016669"/>
                    </a:ext>
                  </a:extLst>
                </a:gridCol>
              </a:tblGrid>
              <a:tr h="529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Definition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Award Type: 12-month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Award Type: 9-month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517529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Administrative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Assists department with administrative duties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2GAA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9GAA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20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043599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Graduate Administrative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2PGA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9PGA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21-28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515452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Extension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Assists in carrying out supervised extension services of the University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2GEA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9GEA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20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590088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Graduate Extension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2PGE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9PGE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21-28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605043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Grader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Assists faculty in grading homework, quizzes, etc.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2GGA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9GGA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20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471303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Graduate Grader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2PGG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9PGG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21-28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411787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Laboratory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Assists in undergraduate laboratories but is not responsible for assigning grade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2GLA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9GLA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20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521387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Graduate Laboratory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2PGL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9PGL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21-28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454459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Research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Conducts supervised research or assists with research funded from any source administered by the University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2GRA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9GRA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20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102942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Graduate Research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2PGR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9PGR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21-28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003190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Teaching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Teaches undergraduate classes or laboratories under supervision of a faculty member who assigns grades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2GTA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9GTA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20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187450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Graduate Teaching Assistant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2PGT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9PGT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21-28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500458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Teacher of Record*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Teaches undergraduate classes or laboratories and is responsible for assigning grades – *must complete FERPA training, Confidentiality Form, and 18 graduate credit hours in teaching discipline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2GTR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9GTR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20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675577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Graduate Teacher of Record*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2PRT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9PRT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21-28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503525"/>
                  </a:ext>
                </a:extLst>
              </a:tr>
              <a:tr h="27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Premier Graduate Research Assistant (in GS61 only)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Only for CU-ICAR and some College of Ed. Programs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2GRP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9GRP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28 hours/week</a:t>
                      </a:r>
                    </a:p>
                  </a:txBody>
                  <a:tcPr marL="8038" marR="8038" marT="80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558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283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13" y="0"/>
            <a:ext cx="10515600" cy="902525"/>
          </a:xfrm>
        </p:spPr>
        <p:txBody>
          <a:bodyPr/>
          <a:lstStyle/>
          <a:p>
            <a:pPr algn="ctr"/>
            <a:r>
              <a:rPr lang="en-US" dirty="0"/>
              <a:t>Assistantships – GS61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985652"/>
            <a:ext cx="10515600" cy="48294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Annual Fall Requirements:</a:t>
            </a:r>
          </a:p>
          <a:p>
            <a:r>
              <a:rPr lang="en-US" sz="2400" dirty="0"/>
              <a:t>Annual contracts</a:t>
            </a:r>
          </a:p>
          <a:p>
            <a:pPr lvl="1"/>
            <a:r>
              <a:rPr lang="en-US" sz="1800" dirty="0"/>
              <a:t>Departments are required to issue contracts in fall terms using the approved Graduate School contract template for new and continuing students.</a:t>
            </a:r>
          </a:p>
          <a:p>
            <a:pPr lvl="2"/>
            <a:r>
              <a:rPr lang="en-US" sz="1600" dirty="0"/>
              <a:t>Must be completed at least once a year starting in fall terms but may be completed more often.</a:t>
            </a:r>
          </a:p>
          <a:p>
            <a:pPr lvl="2"/>
            <a:r>
              <a:rPr lang="en-US" sz="1600" dirty="0"/>
              <a:t>Microsoft Word and fillable PDF templates can be found on the Graduate School website.</a:t>
            </a:r>
          </a:p>
          <a:p>
            <a:pPr lvl="1"/>
            <a:r>
              <a:rPr lang="en-US" sz="1800" dirty="0"/>
              <a:t>Department specific information can be added as an addendum to the GS contract template if needed.</a:t>
            </a:r>
          </a:p>
          <a:p>
            <a:pPr lvl="1"/>
            <a:r>
              <a:rPr lang="en-US" sz="1800" dirty="0"/>
              <a:t>A copy of the signed contract must be kept in the departmental office.</a:t>
            </a:r>
          </a:p>
          <a:p>
            <a:r>
              <a:rPr lang="en-US" sz="2400" dirty="0"/>
              <a:t>Annual review of performance (evaluation)</a:t>
            </a:r>
          </a:p>
          <a:p>
            <a:pPr lvl="1"/>
            <a:r>
              <a:rPr lang="en-US" sz="1800" b="1" dirty="0"/>
              <a:t>NEW STARTING FALL 2023: </a:t>
            </a:r>
            <a:r>
              <a:rPr lang="en-US" sz="1800" dirty="0"/>
              <a:t>We will no longer collect this information in the GS61, but all departments are still required to complete evaluations at least once a year for all returning students to ensure they are meeting expectations and keep a copy in the departmental office.</a:t>
            </a:r>
          </a:p>
          <a:p>
            <a:r>
              <a:rPr lang="en-US" sz="1900" b="1" u="sng" dirty="0">
                <a:highlight>
                  <a:srgbClr val="FFFF00"/>
                </a:highlight>
              </a:rPr>
              <a:t>The Graduate School will perform periodic audits on randomly selected departments for this information. Please make sure you keep copies of these documents.</a:t>
            </a:r>
          </a:p>
        </p:txBody>
      </p:sp>
    </p:spTree>
    <p:extLst>
      <p:ext uri="{BB962C8B-B14F-4D97-AF65-F5344CB8AC3E}">
        <p14:creationId xmlns:p14="http://schemas.microsoft.com/office/powerpoint/2010/main" val="3044887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13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Assistantships – GS61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341" y="1463040"/>
            <a:ext cx="4952134" cy="4064995"/>
          </a:xfrm>
        </p:spPr>
        <p:txBody>
          <a:bodyPr>
            <a:noAutofit/>
          </a:bodyPr>
          <a:lstStyle/>
          <a:p>
            <a:r>
              <a:rPr lang="en-US" sz="2000" b="1" dirty="0"/>
              <a:t>All assistantship types must have the following information:</a:t>
            </a:r>
          </a:p>
          <a:p>
            <a:pPr lvl="1"/>
            <a:r>
              <a:rPr lang="en-US" sz="1800" dirty="0"/>
              <a:t>Student information</a:t>
            </a:r>
          </a:p>
          <a:p>
            <a:pPr lvl="1"/>
            <a:r>
              <a:rPr lang="en-US" sz="1800" dirty="0"/>
              <a:t>Assistantship type</a:t>
            </a:r>
          </a:p>
          <a:p>
            <a:pPr lvl="1"/>
            <a:r>
              <a:rPr lang="en-US" sz="1800" dirty="0"/>
              <a:t>Term</a:t>
            </a:r>
          </a:p>
          <a:p>
            <a:pPr lvl="1"/>
            <a:r>
              <a:rPr lang="en-US" sz="1800" dirty="0"/>
              <a:t>Waive %</a:t>
            </a:r>
          </a:p>
          <a:p>
            <a:pPr lvl="1"/>
            <a:r>
              <a:rPr lang="en-US" sz="1800" dirty="0"/>
              <a:t>Hiring Department</a:t>
            </a:r>
          </a:p>
          <a:p>
            <a:pPr lvl="1"/>
            <a:r>
              <a:rPr lang="en-US" sz="1800" dirty="0"/>
              <a:t>Hours/week</a:t>
            </a:r>
          </a:p>
          <a:p>
            <a:pPr lvl="1"/>
            <a:r>
              <a:rPr lang="en-US" sz="1800" dirty="0"/>
              <a:t>Supervisor CUID</a:t>
            </a:r>
          </a:p>
          <a:p>
            <a:pPr lvl="1"/>
            <a:r>
              <a:rPr lang="en-US" sz="1800" dirty="0"/>
              <a:t>All Department Approvals Obtained (contract)</a:t>
            </a:r>
          </a:p>
          <a:p>
            <a:pPr lvl="1"/>
            <a:r>
              <a:rPr lang="en-US" sz="1800" dirty="0"/>
              <a:t>Annual Stipend Information</a:t>
            </a:r>
          </a:p>
          <a:p>
            <a:pPr lvl="1"/>
            <a:r>
              <a:rPr lang="en-US" sz="1800" dirty="0"/>
              <a:t>GAD information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AE06D7-CB42-E1B0-800C-4BE8C5FCF5E3}"/>
              </a:ext>
            </a:extLst>
          </p:cNvPr>
          <p:cNvSpPr txBox="1"/>
          <p:nvPr/>
        </p:nvSpPr>
        <p:spPr>
          <a:xfrm>
            <a:off x="5705475" y="1463040"/>
            <a:ext cx="5038725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2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rPr>
              <a:t>GAA and GEA only: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rPr>
              <a:t>Must provide brief description of job duties in Fall terms only (unless duties change)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500" dirty="0">
              <a:solidFill>
                <a:schemeClr val="accent2"/>
              </a:solidFill>
              <a:latin typeface="Arial" panose="020B0604020202020204" pitchFamily="34" charset="0"/>
              <a:ea typeface="Verdana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2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rPr>
              <a:t>GGA, GLA, GTA, and GTR only: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rPr>
              <a:t>Must provide an updated brief description of job duties every term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072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8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Fellowships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8947"/>
            <a:ext cx="10515600" cy="4468952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Monetary awards that require no service or work from the student.</a:t>
            </a:r>
          </a:p>
          <a:p>
            <a:r>
              <a:rPr lang="en-US" sz="2600" dirty="0"/>
              <a:t>Awarded internally through the institution or externally awarded and portable to Clemson University.</a:t>
            </a:r>
          </a:p>
          <a:p>
            <a:r>
              <a:rPr lang="en-US" sz="2600" dirty="0"/>
              <a:t>Must award student with a minimum of $1,000 stipend for the academic year.</a:t>
            </a:r>
          </a:p>
          <a:p>
            <a:pPr lvl="1"/>
            <a:r>
              <a:rPr lang="en-US" sz="2200" dirty="0"/>
              <a:t>Provides student with the in-state rate for tuition and fees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Students must be enrolled full time</a:t>
            </a:r>
          </a:p>
          <a:p>
            <a:pPr lvl="2">
              <a:lnSpc>
                <a:spcPct val="100000"/>
              </a:lnSpc>
            </a:pPr>
            <a:r>
              <a:rPr lang="en-US" sz="2200" dirty="0"/>
              <a:t>Fall/Spring = 9 graduate credit hours</a:t>
            </a:r>
          </a:p>
          <a:p>
            <a:pPr lvl="2">
              <a:lnSpc>
                <a:spcPct val="100000"/>
              </a:lnSpc>
            </a:pPr>
            <a:r>
              <a:rPr lang="en-US" sz="2200" dirty="0"/>
              <a:t>Full Summer= 6 graduate credit hours</a:t>
            </a:r>
          </a:p>
          <a:p>
            <a:pPr lvl="3">
              <a:lnSpc>
                <a:spcPct val="100000"/>
              </a:lnSpc>
            </a:pPr>
            <a:r>
              <a:rPr lang="en-US" sz="1900" dirty="0"/>
              <a:t>First or Second Summer only = 3 graduate credit hours</a:t>
            </a:r>
          </a:p>
          <a:p>
            <a:r>
              <a:rPr lang="en-US" sz="2600" dirty="0"/>
              <a:t>There are fellowships that allow the student to have an assistantship as well, but NSF and some others do not.</a:t>
            </a:r>
          </a:p>
        </p:txBody>
      </p:sp>
    </p:spTree>
    <p:extLst>
      <p:ext uri="{BB962C8B-B14F-4D97-AF65-F5344CB8AC3E}">
        <p14:creationId xmlns:p14="http://schemas.microsoft.com/office/powerpoint/2010/main" val="1558356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Fellowships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6730"/>
            <a:ext cx="10515600" cy="451699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Fellowships can provide stipend funds only, tuition funds only, tuition and fees funds, or a combination.</a:t>
            </a:r>
          </a:p>
          <a:p>
            <a:pPr lvl="1"/>
            <a:r>
              <a:rPr lang="en-US" dirty="0"/>
              <a:t>Tuition and fees: Cannot be for more than the total bill.</a:t>
            </a:r>
          </a:p>
          <a:p>
            <a:r>
              <a:rPr lang="en-US" dirty="0"/>
              <a:t>Fellowship stipend funds can be dispersed through the following options:</a:t>
            </a:r>
          </a:p>
          <a:p>
            <a:pPr lvl="1"/>
            <a:r>
              <a:rPr lang="en-US" dirty="0"/>
              <a:t>Only for Fall term – one payment (F1) or two payments (F2)</a:t>
            </a:r>
          </a:p>
          <a:p>
            <a:pPr lvl="1"/>
            <a:r>
              <a:rPr lang="en-US" dirty="0"/>
              <a:t>Only for Spring term – one payment (SP1) or two payments (SP2)</a:t>
            </a:r>
          </a:p>
          <a:p>
            <a:pPr lvl="1"/>
            <a:r>
              <a:rPr lang="en-US" dirty="0"/>
              <a:t>Only for Summer term – one payment (SU1) or two payments (SU2)</a:t>
            </a:r>
          </a:p>
          <a:p>
            <a:pPr lvl="1"/>
            <a:r>
              <a:rPr lang="en-US" dirty="0"/>
              <a:t>Fall and Spring terms – one payment per term (Y2) or two payments per term (Y4)</a:t>
            </a:r>
          </a:p>
          <a:p>
            <a:r>
              <a:rPr lang="en-US" dirty="0"/>
              <a:t>Users will enter the award, award amount, and funding source (</a:t>
            </a:r>
            <a:r>
              <a:rPr lang="en-US" dirty="0" err="1"/>
              <a:t>chartstring</a:t>
            </a:r>
            <a:r>
              <a:rPr lang="en-US" dirty="0"/>
              <a:t>) for the stipend and/or tuition/fees. Please enter the full award amount, even if the stipend is split over terms.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Example: if a fellowship provides $20,000 in stipend funds for fall and spring terms, you will enter a fall row for $10,000 and a spring row for $10,000 for both terms so FA can see the full award amount.</a:t>
            </a:r>
          </a:p>
          <a:p>
            <a:endParaRPr lang="en-US" sz="2600" dirty="0"/>
          </a:p>
          <a:p>
            <a:endParaRPr lang="en-US" sz="26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060927"/>
      </p:ext>
    </p:extLst>
  </p:cSld>
  <p:clrMapOvr>
    <a:masterClrMapping/>
  </p:clrMapOvr>
</p:sld>
</file>

<file path=ppt/theme/theme1.xml><?xml version="1.0" encoding="utf-8"?>
<a:theme xmlns:a="http://schemas.openxmlformats.org/drawingml/2006/main" name="GradSchool basic">
  <a:themeElements>
    <a:clrScheme name="Grad School 2021-22">
      <a:dk1>
        <a:srgbClr val="522C7F"/>
      </a:dk1>
      <a:lt1>
        <a:srgbClr val="FFFFFF"/>
      </a:lt1>
      <a:dk2>
        <a:srgbClr val="F56600"/>
      </a:dk2>
      <a:lt2>
        <a:srgbClr val="8B8278"/>
      </a:lt2>
      <a:accent1>
        <a:srgbClr val="F66600"/>
      </a:accent1>
      <a:accent2>
        <a:srgbClr val="522C7F"/>
      </a:accent2>
      <a:accent3>
        <a:srgbClr val="005FBE"/>
      </a:accent3>
      <a:accent4>
        <a:srgbClr val="B6BE10"/>
      </a:accent4>
      <a:accent5>
        <a:srgbClr val="E5E4FF"/>
      </a:accent5>
      <a:accent6>
        <a:srgbClr val="8B8278"/>
      </a:accent6>
      <a:hlink>
        <a:srgbClr val="005FBE"/>
      </a:hlink>
      <a:folHlink>
        <a:srgbClr val="00205B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0C3830E-974A-0443-B783-880A2ED1021E}" vid="{B0F38612-F991-F446-8BB4-7A7FD7268527}"/>
    </a:ext>
  </a:extLst>
</a:theme>
</file>

<file path=ppt/theme/theme2.xml><?xml version="1.0" encoding="utf-8"?>
<a:theme xmlns:a="http://schemas.openxmlformats.org/drawingml/2006/main" name="1_GradSchool basic">
  <a:themeElements>
    <a:clrScheme name="Grad School 2021-22">
      <a:dk1>
        <a:srgbClr val="522C7F"/>
      </a:dk1>
      <a:lt1>
        <a:srgbClr val="FFFFFF"/>
      </a:lt1>
      <a:dk2>
        <a:srgbClr val="F56600"/>
      </a:dk2>
      <a:lt2>
        <a:srgbClr val="8B8278"/>
      </a:lt2>
      <a:accent1>
        <a:srgbClr val="F66600"/>
      </a:accent1>
      <a:accent2>
        <a:srgbClr val="522C7F"/>
      </a:accent2>
      <a:accent3>
        <a:srgbClr val="005FBE"/>
      </a:accent3>
      <a:accent4>
        <a:srgbClr val="B6BE10"/>
      </a:accent4>
      <a:accent5>
        <a:srgbClr val="E5E4FF"/>
      </a:accent5>
      <a:accent6>
        <a:srgbClr val="8B8278"/>
      </a:accent6>
      <a:hlink>
        <a:srgbClr val="005FBE"/>
      </a:hlink>
      <a:folHlink>
        <a:srgbClr val="00205B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0C3830E-974A-0443-B783-880A2ED1021E}" vid="{B0F38612-F991-F446-8BB4-7A7FD72685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1792</TotalTime>
  <Words>2506</Words>
  <Application>Microsoft Office PowerPoint</Application>
  <PresentationFormat>Widescreen</PresentationFormat>
  <Paragraphs>269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verdana</vt:lpstr>
      <vt:lpstr>GradSchool basic</vt:lpstr>
      <vt:lpstr>1_GradSchool basic</vt:lpstr>
      <vt:lpstr>GS61 User Training</vt:lpstr>
      <vt:lpstr>What is the GS61?</vt:lpstr>
      <vt:lpstr>Assistantships</vt:lpstr>
      <vt:lpstr>Assistantships – Appointment Requirements</vt:lpstr>
      <vt:lpstr>Assistantships – Appointment Types</vt:lpstr>
      <vt:lpstr>Assistantships – GS61 Requirements</vt:lpstr>
      <vt:lpstr>Assistantships – GS61 Requirements</vt:lpstr>
      <vt:lpstr>Fellowships</vt:lpstr>
      <vt:lpstr>Fellowships</vt:lpstr>
      <vt:lpstr>Grants</vt:lpstr>
      <vt:lpstr>Graduate Assistant Tuition Differential - GAD</vt:lpstr>
      <vt:lpstr>Source of GAD</vt:lpstr>
      <vt:lpstr>Sponsored Research Maximum GAD (GRAs)</vt:lpstr>
      <vt:lpstr>How does the GS61 work?</vt:lpstr>
      <vt:lpstr>GS61 - Overview</vt:lpstr>
      <vt:lpstr>GS61 – Overview</vt:lpstr>
      <vt:lpstr>GS61 – Overview</vt:lpstr>
      <vt:lpstr>GS61 – Semesterly Rollovers</vt:lpstr>
      <vt:lpstr>GS61 –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Clemson University Graduate School</dc:title>
  <dc:creator>Ellen Hartsfield Graben</dc:creator>
  <cp:lastModifiedBy>Kelsey Loftus</cp:lastModifiedBy>
  <cp:revision>70</cp:revision>
  <cp:lastPrinted>2023-04-24T14:17:30Z</cp:lastPrinted>
  <dcterms:created xsi:type="dcterms:W3CDTF">2021-09-16T00:52:00Z</dcterms:created>
  <dcterms:modified xsi:type="dcterms:W3CDTF">2023-05-31T15:11:20Z</dcterms:modified>
</cp:coreProperties>
</file>