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Lst>
  <p:notesMasterIdLst>
    <p:notesMasterId r:id="rId39"/>
  </p:notesMasterIdLst>
  <p:sldIdLst>
    <p:sldId id="1445" r:id="rId6"/>
    <p:sldId id="1483" r:id="rId7"/>
    <p:sldId id="1491" r:id="rId8"/>
    <p:sldId id="1484" r:id="rId9"/>
    <p:sldId id="268" r:id="rId10"/>
    <p:sldId id="311" r:id="rId11"/>
    <p:sldId id="269" r:id="rId12"/>
    <p:sldId id="312" r:id="rId13"/>
    <p:sldId id="314" r:id="rId14"/>
    <p:sldId id="318" r:id="rId15"/>
    <p:sldId id="315" r:id="rId16"/>
    <p:sldId id="316" r:id="rId17"/>
    <p:sldId id="300" r:id="rId18"/>
    <p:sldId id="313" r:id="rId19"/>
    <p:sldId id="301" r:id="rId20"/>
    <p:sldId id="317" r:id="rId21"/>
    <p:sldId id="319" r:id="rId22"/>
    <p:sldId id="1473" r:id="rId23"/>
    <p:sldId id="1485" r:id="rId24"/>
    <p:sldId id="1492" r:id="rId25"/>
    <p:sldId id="1493" r:id="rId26"/>
    <p:sldId id="1494" r:id="rId27"/>
    <p:sldId id="1486" r:id="rId28"/>
    <p:sldId id="1476" r:id="rId29"/>
    <p:sldId id="1487" r:id="rId30"/>
    <p:sldId id="1488" r:id="rId31"/>
    <p:sldId id="1489" r:id="rId32"/>
    <p:sldId id="1480" r:id="rId33"/>
    <p:sldId id="1479" r:id="rId34"/>
    <p:sldId id="1481" r:id="rId35"/>
    <p:sldId id="1482" r:id="rId36"/>
    <p:sldId id="1490" r:id="rId37"/>
    <p:sldId id="33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FF99"/>
    <a:srgbClr val="66FF99"/>
    <a:srgbClr val="512C80"/>
    <a:srgbClr val="2E1A47"/>
    <a:srgbClr val="F66500"/>
    <a:srgbClr val="F56600"/>
    <a:srgbClr val="696A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A911E7-979A-49FC-A371-58971F557E38}" v="1151" dt="2026-04-23T14:51:08.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72" autoAdjust="0"/>
    <p:restoredTop sz="86467" autoAdjust="0"/>
  </p:normalViewPr>
  <p:slideViewPr>
    <p:cSldViewPr snapToGrid="0" snapToObjects="1">
      <p:cViewPr varScale="1">
        <p:scale>
          <a:sx n="54" d="100"/>
          <a:sy n="54" d="100"/>
        </p:scale>
        <p:origin x="400" y="288"/>
      </p:cViewPr>
      <p:guideLst/>
    </p:cSldViewPr>
  </p:slideViewPr>
  <p:outlineViewPr>
    <p:cViewPr>
      <p:scale>
        <a:sx n="33" d="100"/>
        <a:sy n="33" d="100"/>
      </p:scale>
      <p:origin x="0" y="-10826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30" d="100"/>
          <a:sy n="130" d="100"/>
        </p:scale>
        <p:origin x="220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Elizabeth Simpson" userId="def46521-07bd-41dc-add4-13deb8067538" providerId="ADAL" clId="{3DB99F0C-4DB7-4920-8BD6-33F2A71867A9}"/>
    <pc:docChg chg="undo custSel addSld delSld modSld">
      <pc:chgData name="Morgan Elizabeth Simpson" userId="def46521-07bd-41dc-add4-13deb8067538" providerId="ADAL" clId="{3DB99F0C-4DB7-4920-8BD6-33F2A71867A9}" dt="2026-04-23T14:51:08.123" v="4076"/>
      <pc:docMkLst>
        <pc:docMk/>
      </pc:docMkLst>
      <pc:sldChg chg="modSp">
        <pc:chgData name="Morgan Elizabeth Simpson" userId="def46521-07bd-41dc-add4-13deb8067538" providerId="ADAL" clId="{3DB99F0C-4DB7-4920-8BD6-33F2A71867A9}" dt="2026-04-23T14:19:59.926" v="2552" actId="14100"/>
        <pc:sldMkLst>
          <pc:docMk/>
          <pc:sldMk cId="2172599633" sldId="269"/>
        </pc:sldMkLst>
        <pc:spChg chg="mod">
          <ac:chgData name="Morgan Elizabeth Simpson" userId="def46521-07bd-41dc-add4-13deb8067538" providerId="ADAL" clId="{3DB99F0C-4DB7-4920-8BD6-33F2A71867A9}" dt="2026-04-23T12:52:03.958" v="125" actId="20577"/>
          <ac:spMkLst>
            <pc:docMk/>
            <pc:sldMk cId="2172599633" sldId="269"/>
            <ac:spMk id="2" creationId="{3AD6F9FC-1F44-3B3A-C7A6-62118F6355BF}"/>
          </ac:spMkLst>
        </pc:spChg>
        <pc:picChg chg="mod">
          <ac:chgData name="Morgan Elizabeth Simpson" userId="def46521-07bd-41dc-add4-13deb8067538" providerId="ADAL" clId="{3DB99F0C-4DB7-4920-8BD6-33F2A71867A9}" dt="2026-04-23T14:19:59.926" v="2552" actId="14100"/>
          <ac:picMkLst>
            <pc:docMk/>
            <pc:sldMk cId="2172599633" sldId="269"/>
            <ac:picMk id="1026" creationId="{06FABA46-41D9-AD4C-6E0E-D3DEE7578BD9}"/>
          </ac:picMkLst>
        </pc:picChg>
      </pc:sldChg>
      <pc:sldChg chg="modSp mod">
        <pc:chgData name="Morgan Elizabeth Simpson" userId="def46521-07bd-41dc-add4-13deb8067538" providerId="ADAL" clId="{3DB99F0C-4DB7-4920-8BD6-33F2A71867A9}" dt="2026-04-23T14:37:44.071" v="4006" actId="962"/>
        <pc:sldMkLst>
          <pc:docMk/>
          <pc:sldMk cId="3741974162" sldId="300"/>
        </pc:sldMkLst>
        <pc:picChg chg="mod">
          <ac:chgData name="Morgan Elizabeth Simpson" userId="def46521-07bd-41dc-add4-13deb8067538" providerId="ADAL" clId="{3DB99F0C-4DB7-4920-8BD6-33F2A71867A9}" dt="2026-04-23T14:37:44.071" v="4006" actId="962"/>
          <ac:picMkLst>
            <pc:docMk/>
            <pc:sldMk cId="3741974162" sldId="300"/>
            <ac:picMk id="7" creationId="{4775649B-5C5F-4D29-993A-6E36CC0F09B7}"/>
          </ac:picMkLst>
        </pc:picChg>
      </pc:sldChg>
      <pc:sldChg chg="addSp modSp mod">
        <pc:chgData name="Morgan Elizabeth Simpson" userId="def46521-07bd-41dc-add4-13deb8067538" providerId="ADAL" clId="{3DB99F0C-4DB7-4920-8BD6-33F2A71867A9}" dt="2026-04-23T14:38:52.568" v="4011"/>
        <pc:sldMkLst>
          <pc:docMk/>
          <pc:sldMk cId="605697645" sldId="301"/>
        </pc:sldMkLst>
        <pc:spChg chg="add mod ord">
          <ac:chgData name="Morgan Elizabeth Simpson" userId="def46521-07bd-41dc-add4-13deb8067538" providerId="ADAL" clId="{3DB99F0C-4DB7-4920-8BD6-33F2A71867A9}" dt="2026-04-23T14:38:52.568" v="4011"/>
          <ac:spMkLst>
            <pc:docMk/>
            <pc:sldMk cId="605697645" sldId="301"/>
            <ac:spMk id="2" creationId="{5D776EFC-D2FD-9B77-3820-8EE3D986ABCE}"/>
          </ac:spMkLst>
        </pc:spChg>
        <pc:picChg chg="mod">
          <ac:chgData name="Morgan Elizabeth Simpson" userId="def46521-07bd-41dc-add4-13deb8067538" providerId="ADAL" clId="{3DB99F0C-4DB7-4920-8BD6-33F2A71867A9}" dt="2026-04-23T12:55:52.768" v="188" actId="962"/>
          <ac:picMkLst>
            <pc:docMk/>
            <pc:sldMk cId="605697645" sldId="301"/>
            <ac:picMk id="19" creationId="{4FF34DD1-5D4B-684E-8EF6-7DC37A3C6D62}"/>
          </ac:picMkLst>
        </pc:picChg>
        <pc:cxnChg chg="mod">
          <ac:chgData name="Morgan Elizabeth Simpson" userId="def46521-07bd-41dc-add4-13deb8067538" providerId="ADAL" clId="{3DB99F0C-4DB7-4920-8BD6-33F2A71867A9}" dt="2026-04-23T12:55:56.291" v="189" actId="962"/>
          <ac:cxnSpMkLst>
            <pc:docMk/>
            <pc:sldMk cId="605697645" sldId="301"/>
            <ac:cxnSpMk id="7" creationId="{02B70824-7197-7941-BB1C-165AAD9A6F54}"/>
          </ac:cxnSpMkLst>
        </pc:cxnChg>
      </pc:sldChg>
      <pc:sldChg chg="modSp mod">
        <pc:chgData name="Morgan Elizabeth Simpson" userId="def46521-07bd-41dc-add4-13deb8067538" providerId="ADAL" clId="{3DB99F0C-4DB7-4920-8BD6-33F2A71867A9}" dt="2026-04-23T14:19:35.931" v="2549" actId="962"/>
        <pc:sldMkLst>
          <pc:docMk/>
          <pc:sldMk cId="2559356878" sldId="311"/>
        </pc:sldMkLst>
        <pc:picChg chg="mod">
          <ac:chgData name="Morgan Elizabeth Simpson" userId="def46521-07bd-41dc-add4-13deb8067538" providerId="ADAL" clId="{3DB99F0C-4DB7-4920-8BD6-33F2A71867A9}" dt="2026-04-23T14:19:35.931" v="2549" actId="962"/>
          <ac:picMkLst>
            <pc:docMk/>
            <pc:sldMk cId="2559356878" sldId="311"/>
            <ac:picMk id="5" creationId="{059E4BE8-262D-E047-78B6-B94FFCF8792E}"/>
          </ac:picMkLst>
        </pc:picChg>
      </pc:sldChg>
      <pc:sldChg chg="modSp mod">
        <pc:chgData name="Morgan Elizabeth Simpson" userId="def46521-07bd-41dc-add4-13deb8067538" providerId="ADAL" clId="{3DB99F0C-4DB7-4920-8BD6-33F2A71867A9}" dt="2026-04-23T14:20:42.018" v="2554" actId="962"/>
        <pc:sldMkLst>
          <pc:docMk/>
          <pc:sldMk cId="3419549132" sldId="312"/>
        </pc:sldMkLst>
        <pc:spChg chg="mod">
          <ac:chgData name="Morgan Elizabeth Simpson" userId="def46521-07bd-41dc-add4-13deb8067538" providerId="ADAL" clId="{3DB99F0C-4DB7-4920-8BD6-33F2A71867A9}" dt="2026-04-23T12:52:11.716" v="133" actId="20577"/>
          <ac:spMkLst>
            <pc:docMk/>
            <pc:sldMk cId="3419549132" sldId="312"/>
            <ac:spMk id="2" creationId="{E2B3AC62-6A5C-4F30-CFAC-9DC1143EC6F9}"/>
          </ac:spMkLst>
        </pc:spChg>
        <pc:picChg chg="mod">
          <ac:chgData name="Morgan Elizabeth Simpson" userId="def46521-07bd-41dc-add4-13deb8067538" providerId="ADAL" clId="{3DB99F0C-4DB7-4920-8BD6-33F2A71867A9}" dt="2026-04-23T14:20:42.018" v="2554" actId="962"/>
          <ac:picMkLst>
            <pc:docMk/>
            <pc:sldMk cId="3419549132" sldId="312"/>
            <ac:picMk id="4" creationId="{08CB2ABE-211B-644F-044E-E4CF1EEC5747}"/>
          </ac:picMkLst>
        </pc:picChg>
      </pc:sldChg>
      <pc:sldChg chg="modSp mod">
        <pc:chgData name="Morgan Elizabeth Simpson" userId="def46521-07bd-41dc-add4-13deb8067538" providerId="ADAL" clId="{3DB99F0C-4DB7-4920-8BD6-33F2A71867A9}" dt="2026-04-23T14:38:26.286" v="4008" actId="962"/>
        <pc:sldMkLst>
          <pc:docMk/>
          <pc:sldMk cId="925387652" sldId="313"/>
        </pc:sldMkLst>
        <pc:spChg chg="mod">
          <ac:chgData name="Morgan Elizabeth Simpson" userId="def46521-07bd-41dc-add4-13deb8067538" providerId="ADAL" clId="{3DB99F0C-4DB7-4920-8BD6-33F2A71867A9}" dt="2026-04-23T12:55:39.632" v="187" actId="1076"/>
          <ac:spMkLst>
            <pc:docMk/>
            <pc:sldMk cId="925387652" sldId="313"/>
            <ac:spMk id="2" creationId="{0D0DAC9D-87F9-F267-1EF8-FA49C0F0984C}"/>
          </ac:spMkLst>
        </pc:spChg>
        <pc:picChg chg="mod">
          <ac:chgData name="Morgan Elizabeth Simpson" userId="def46521-07bd-41dc-add4-13deb8067538" providerId="ADAL" clId="{3DB99F0C-4DB7-4920-8BD6-33F2A71867A9}" dt="2026-04-23T14:38:26.286" v="4008" actId="962"/>
          <ac:picMkLst>
            <pc:docMk/>
            <pc:sldMk cId="925387652" sldId="313"/>
            <ac:picMk id="7" creationId="{1B2C7700-C958-9610-00CF-7EF1901FD435}"/>
          </ac:picMkLst>
        </pc:picChg>
      </pc:sldChg>
      <pc:sldChg chg="modSp mod modNotesTx">
        <pc:chgData name="Morgan Elizabeth Simpson" userId="def46521-07bd-41dc-add4-13deb8067538" providerId="ADAL" clId="{3DB99F0C-4DB7-4920-8BD6-33F2A71867A9}" dt="2026-04-23T14:35:22.806" v="4004" actId="20577"/>
        <pc:sldMkLst>
          <pc:docMk/>
          <pc:sldMk cId="2079048716" sldId="315"/>
        </pc:sldMkLst>
        <pc:spChg chg="mod ord">
          <ac:chgData name="Morgan Elizabeth Simpson" userId="def46521-07bd-41dc-add4-13deb8067538" providerId="ADAL" clId="{3DB99F0C-4DB7-4920-8BD6-33F2A71867A9}" dt="2026-04-23T14:29:26.363" v="3373"/>
          <ac:spMkLst>
            <pc:docMk/>
            <pc:sldMk cId="2079048716" sldId="315"/>
            <ac:spMk id="7" creationId="{58D955A7-333B-E041-4BCF-E56FE54C731D}"/>
          </ac:spMkLst>
        </pc:spChg>
        <pc:graphicFrameChg chg="mod">
          <ac:chgData name="Morgan Elizabeth Simpson" userId="def46521-07bd-41dc-add4-13deb8067538" providerId="ADAL" clId="{3DB99F0C-4DB7-4920-8BD6-33F2A71867A9}" dt="2026-04-23T14:28:20.583" v="3364" actId="962"/>
          <ac:graphicFrameMkLst>
            <pc:docMk/>
            <pc:sldMk cId="2079048716" sldId="315"/>
            <ac:graphicFrameMk id="5" creationId="{A65E8F94-9F13-1F36-54FD-CF0C637FF3AF}"/>
          </ac:graphicFrameMkLst>
        </pc:graphicFrameChg>
        <pc:picChg chg="mod ord">
          <ac:chgData name="Morgan Elizabeth Simpson" userId="def46521-07bd-41dc-add4-13deb8067538" providerId="ADAL" clId="{3DB99F0C-4DB7-4920-8BD6-33F2A71867A9}" dt="2026-04-23T14:29:15.091" v="3369"/>
          <ac:picMkLst>
            <pc:docMk/>
            <pc:sldMk cId="2079048716" sldId="315"/>
            <ac:picMk id="6" creationId="{990753CC-C752-4A75-5EAD-39664EA60E48}"/>
          </ac:picMkLst>
        </pc:picChg>
      </pc:sldChg>
      <pc:sldChg chg="addSp modSp mod modNotesTx">
        <pc:chgData name="Morgan Elizabeth Simpson" userId="def46521-07bd-41dc-add4-13deb8067538" providerId="ADAL" clId="{3DB99F0C-4DB7-4920-8BD6-33F2A71867A9}" dt="2026-04-23T14:51:08.123" v="4076"/>
        <pc:sldMkLst>
          <pc:docMk/>
          <pc:sldMk cId="3723849666" sldId="337"/>
        </pc:sldMkLst>
        <pc:spChg chg="add mod">
          <ac:chgData name="Morgan Elizabeth Simpson" userId="def46521-07bd-41dc-add4-13deb8067538" providerId="ADAL" clId="{3DB99F0C-4DB7-4920-8BD6-33F2A71867A9}" dt="2026-04-23T14:51:03.856" v="4075"/>
          <ac:spMkLst>
            <pc:docMk/>
            <pc:sldMk cId="3723849666" sldId="337"/>
            <ac:spMk id="4" creationId="{A1381E0F-B547-33AF-9065-111B9606C2C5}"/>
          </ac:spMkLst>
        </pc:spChg>
        <pc:picChg chg="mod">
          <ac:chgData name="Morgan Elizabeth Simpson" userId="def46521-07bd-41dc-add4-13deb8067538" providerId="ADAL" clId="{3DB99F0C-4DB7-4920-8BD6-33F2A71867A9}" dt="2026-04-23T14:51:08.123" v="4076"/>
          <ac:picMkLst>
            <pc:docMk/>
            <pc:sldMk cId="3723849666" sldId="337"/>
            <ac:picMk id="2" creationId="{5D899A9D-9966-3245-7D56-856715DE9520}"/>
          </ac:picMkLst>
        </pc:picChg>
        <pc:picChg chg="mod">
          <ac:chgData name="Morgan Elizabeth Simpson" userId="def46521-07bd-41dc-add4-13deb8067538" providerId="ADAL" clId="{3DB99F0C-4DB7-4920-8BD6-33F2A71867A9}" dt="2026-04-23T14:50:00.715" v="4050" actId="962"/>
          <ac:picMkLst>
            <pc:docMk/>
            <pc:sldMk cId="3723849666" sldId="337"/>
            <ac:picMk id="5" creationId="{C90A15B7-361F-9B32-1697-9D29157B4539}"/>
          </ac:picMkLst>
        </pc:picChg>
      </pc:sldChg>
      <pc:sldChg chg="addSp modSp mod modNotesTx">
        <pc:chgData name="Morgan Elizabeth Simpson" userId="def46521-07bd-41dc-add4-13deb8067538" providerId="ADAL" clId="{3DB99F0C-4DB7-4920-8BD6-33F2A71867A9}" dt="2026-04-23T14:18:19.924" v="2545"/>
        <pc:sldMkLst>
          <pc:docMk/>
          <pc:sldMk cId="4292201424" sldId="1445"/>
        </pc:sldMkLst>
        <pc:spChg chg="add mod ord">
          <ac:chgData name="Morgan Elizabeth Simpson" userId="def46521-07bd-41dc-add4-13deb8067538" providerId="ADAL" clId="{3DB99F0C-4DB7-4920-8BD6-33F2A71867A9}" dt="2026-04-23T14:18:06.435" v="2543" actId="13244"/>
          <ac:spMkLst>
            <pc:docMk/>
            <pc:sldMk cId="4292201424" sldId="1445"/>
            <ac:spMk id="2" creationId="{52A9DD30-F65E-1B32-65B1-687A6AA140E6}"/>
          </ac:spMkLst>
        </pc:spChg>
        <pc:picChg chg="mod ord">
          <ac:chgData name="Morgan Elizabeth Simpson" userId="def46521-07bd-41dc-add4-13deb8067538" providerId="ADAL" clId="{3DB99F0C-4DB7-4920-8BD6-33F2A71867A9}" dt="2026-04-23T14:18:19.924" v="2545"/>
          <ac:picMkLst>
            <pc:docMk/>
            <pc:sldMk cId="4292201424" sldId="1445"/>
            <ac:picMk id="3" creationId="{3E104654-32A5-7443-299B-65AC14A3D01A}"/>
          </ac:picMkLst>
        </pc:picChg>
      </pc:sldChg>
      <pc:sldChg chg="addSp delSp del mod modNotesTx">
        <pc:chgData name="Morgan Elizabeth Simpson" userId="def46521-07bd-41dc-add4-13deb8067538" providerId="ADAL" clId="{3DB99F0C-4DB7-4920-8BD6-33F2A71867A9}" dt="2026-04-23T12:49:58.010" v="40" actId="47"/>
        <pc:sldMkLst>
          <pc:docMk/>
          <pc:sldMk cId="3214110910" sldId="1449"/>
        </pc:sldMkLst>
        <pc:grpChg chg="add del">
          <ac:chgData name="Morgan Elizabeth Simpson" userId="def46521-07bd-41dc-add4-13deb8067538" providerId="ADAL" clId="{3DB99F0C-4DB7-4920-8BD6-33F2A71867A9}" dt="2026-04-23T12:43:53.190" v="4" actId="478"/>
          <ac:grpSpMkLst>
            <pc:docMk/>
            <pc:sldMk cId="3214110910" sldId="1449"/>
            <ac:grpSpMk id="2" creationId="{FB4C2664-E4DC-4760-B87B-A05125F718AE}"/>
          </ac:grpSpMkLst>
        </pc:grpChg>
      </pc:sldChg>
      <pc:sldChg chg="modSp del mod">
        <pc:chgData name="Morgan Elizabeth Simpson" userId="def46521-07bd-41dc-add4-13deb8067538" providerId="ADAL" clId="{3DB99F0C-4DB7-4920-8BD6-33F2A71867A9}" dt="2026-04-23T14:47:33.325" v="4030" actId="47"/>
        <pc:sldMkLst>
          <pc:docMk/>
          <pc:sldMk cId="578637926" sldId="1475"/>
        </pc:sldMkLst>
        <pc:spChg chg="mod">
          <ac:chgData name="Morgan Elizabeth Simpson" userId="def46521-07bd-41dc-add4-13deb8067538" providerId="ADAL" clId="{3DB99F0C-4DB7-4920-8BD6-33F2A71867A9}" dt="2026-04-23T14:47:03.940" v="4029" actId="20577"/>
          <ac:spMkLst>
            <pc:docMk/>
            <pc:sldMk cId="578637926" sldId="1475"/>
            <ac:spMk id="2" creationId="{C37BFC3A-6E16-DA95-43A1-E5E9FDB00382}"/>
          </ac:spMkLst>
        </pc:spChg>
        <pc:picChg chg="mod">
          <ac:chgData name="Morgan Elizabeth Simpson" userId="def46521-07bd-41dc-add4-13deb8067538" providerId="ADAL" clId="{3DB99F0C-4DB7-4920-8BD6-33F2A71867A9}" dt="2026-04-23T14:45:54.240" v="4017" actId="962"/>
          <ac:picMkLst>
            <pc:docMk/>
            <pc:sldMk cId="578637926" sldId="1475"/>
            <ac:picMk id="4" creationId="{E03614A1-098F-8C5E-8DDA-10A26D4C4682}"/>
          </ac:picMkLst>
        </pc:picChg>
      </pc:sldChg>
      <pc:sldChg chg="modSp mod">
        <pc:chgData name="Morgan Elizabeth Simpson" userId="def46521-07bd-41dc-add4-13deb8067538" providerId="ADAL" clId="{3DB99F0C-4DB7-4920-8BD6-33F2A71867A9}" dt="2026-04-23T14:42:30.929" v="4015" actId="962"/>
        <pc:sldMkLst>
          <pc:docMk/>
          <pc:sldMk cId="2620992540" sldId="1476"/>
        </pc:sldMkLst>
        <pc:picChg chg="mod">
          <ac:chgData name="Morgan Elizabeth Simpson" userId="def46521-07bd-41dc-add4-13deb8067538" providerId="ADAL" clId="{3DB99F0C-4DB7-4920-8BD6-33F2A71867A9}" dt="2026-04-23T14:42:30.929" v="4015" actId="962"/>
          <ac:picMkLst>
            <pc:docMk/>
            <pc:sldMk cId="2620992540" sldId="1476"/>
            <ac:picMk id="6" creationId="{CA3354F4-CBD5-C171-3529-F4E9B3726DF0}"/>
          </ac:picMkLst>
        </pc:picChg>
      </pc:sldChg>
      <pc:sldChg chg="del">
        <pc:chgData name="Morgan Elizabeth Simpson" userId="def46521-07bd-41dc-add4-13deb8067538" providerId="ADAL" clId="{3DB99F0C-4DB7-4920-8BD6-33F2A71867A9}" dt="2026-04-23T14:47:39.208" v="4031" actId="47"/>
        <pc:sldMkLst>
          <pc:docMk/>
          <pc:sldMk cId="98619615" sldId="1477"/>
        </pc:sldMkLst>
      </pc:sldChg>
      <pc:sldChg chg="del">
        <pc:chgData name="Morgan Elizabeth Simpson" userId="def46521-07bd-41dc-add4-13deb8067538" providerId="ADAL" clId="{3DB99F0C-4DB7-4920-8BD6-33F2A71867A9}" dt="2026-04-23T14:47:41.587" v="4032" actId="47"/>
        <pc:sldMkLst>
          <pc:docMk/>
          <pc:sldMk cId="2048365101" sldId="1478"/>
        </pc:sldMkLst>
      </pc:sldChg>
      <pc:sldChg chg="modSp mod">
        <pc:chgData name="Morgan Elizabeth Simpson" userId="def46521-07bd-41dc-add4-13deb8067538" providerId="ADAL" clId="{3DB99F0C-4DB7-4920-8BD6-33F2A71867A9}" dt="2026-04-23T14:48:16.451" v="4044" actId="20577"/>
        <pc:sldMkLst>
          <pc:docMk/>
          <pc:sldMk cId="211583415" sldId="1482"/>
        </pc:sldMkLst>
        <pc:spChg chg="mod">
          <ac:chgData name="Morgan Elizabeth Simpson" userId="def46521-07bd-41dc-add4-13deb8067538" providerId="ADAL" clId="{3DB99F0C-4DB7-4920-8BD6-33F2A71867A9}" dt="2026-04-23T14:48:16.451" v="4044" actId="20577"/>
          <ac:spMkLst>
            <pc:docMk/>
            <pc:sldMk cId="211583415" sldId="1482"/>
            <ac:spMk id="2" creationId="{496F3921-D29C-326A-FD1D-AB3DC5B452A5}"/>
          </ac:spMkLst>
        </pc:spChg>
      </pc:sldChg>
      <pc:sldChg chg="modSp mod">
        <pc:chgData name="Morgan Elizabeth Simpson" userId="def46521-07bd-41dc-add4-13deb8067538" providerId="ADAL" clId="{3DB99F0C-4DB7-4920-8BD6-33F2A71867A9}" dt="2026-04-23T14:41:05.407" v="4013" actId="962"/>
        <pc:sldMkLst>
          <pc:docMk/>
          <pc:sldMk cId="1900758936" sldId="1485"/>
        </pc:sldMkLst>
        <pc:spChg chg="mod">
          <ac:chgData name="Morgan Elizabeth Simpson" userId="def46521-07bd-41dc-add4-13deb8067538" providerId="ADAL" clId="{3DB99F0C-4DB7-4920-8BD6-33F2A71867A9}" dt="2026-04-23T12:57:11.907" v="238" actId="20577"/>
          <ac:spMkLst>
            <pc:docMk/>
            <pc:sldMk cId="1900758936" sldId="1485"/>
            <ac:spMk id="2" creationId="{3D45CF0E-CE6A-E415-0D2D-A6D40217D83F}"/>
          </ac:spMkLst>
        </pc:spChg>
        <pc:picChg chg="mod">
          <ac:chgData name="Morgan Elizabeth Simpson" userId="def46521-07bd-41dc-add4-13deb8067538" providerId="ADAL" clId="{3DB99F0C-4DB7-4920-8BD6-33F2A71867A9}" dt="2026-04-23T14:41:05.407" v="4013" actId="962"/>
          <ac:picMkLst>
            <pc:docMk/>
            <pc:sldMk cId="1900758936" sldId="1485"/>
            <ac:picMk id="6" creationId="{A105AA20-916C-FA2F-0928-6245E4FC0B73}"/>
          </ac:picMkLst>
        </pc:picChg>
      </pc:sldChg>
      <pc:sldChg chg="addSp modSp new mod">
        <pc:chgData name="Morgan Elizabeth Simpson" userId="def46521-07bd-41dc-add4-13deb8067538" providerId="ADAL" clId="{3DB99F0C-4DB7-4920-8BD6-33F2A71867A9}" dt="2026-04-23T12:49:34.853" v="39" actId="962"/>
        <pc:sldMkLst>
          <pc:docMk/>
          <pc:sldMk cId="1689412764" sldId="1491"/>
        </pc:sldMkLst>
        <pc:spChg chg="mod">
          <ac:chgData name="Morgan Elizabeth Simpson" userId="def46521-07bd-41dc-add4-13deb8067538" providerId="ADAL" clId="{3DB99F0C-4DB7-4920-8BD6-33F2A71867A9}" dt="2026-04-23T12:47:59.658" v="37" actId="1076"/>
          <ac:spMkLst>
            <pc:docMk/>
            <pc:sldMk cId="1689412764" sldId="1491"/>
            <ac:spMk id="2" creationId="{2A299620-FBB3-E875-2A75-66CAAD668960}"/>
          </ac:spMkLst>
        </pc:spChg>
        <pc:spChg chg="add mod">
          <ac:chgData name="Morgan Elizabeth Simpson" userId="def46521-07bd-41dc-add4-13deb8067538" providerId="ADAL" clId="{3DB99F0C-4DB7-4920-8BD6-33F2A71867A9}" dt="2026-04-23T12:46:44.007" v="28"/>
          <ac:spMkLst>
            <pc:docMk/>
            <pc:sldMk cId="1689412764" sldId="1491"/>
            <ac:spMk id="3" creationId="{C22AFFA5-C027-71BC-BD44-B8D8C5DADFBF}"/>
          </ac:spMkLst>
        </pc:spChg>
        <pc:spChg chg="add mod">
          <ac:chgData name="Morgan Elizabeth Simpson" userId="def46521-07bd-41dc-add4-13deb8067538" providerId="ADAL" clId="{3DB99F0C-4DB7-4920-8BD6-33F2A71867A9}" dt="2026-04-23T12:46:49.578" v="29"/>
          <ac:spMkLst>
            <pc:docMk/>
            <pc:sldMk cId="1689412764" sldId="1491"/>
            <ac:spMk id="4" creationId="{FAFCEDC9-5A37-CA12-724F-2D28043B9D49}"/>
          </ac:spMkLst>
        </pc:spChg>
        <pc:spChg chg="add mod">
          <ac:chgData name="Morgan Elizabeth Simpson" userId="def46521-07bd-41dc-add4-13deb8067538" providerId="ADAL" clId="{3DB99F0C-4DB7-4920-8BD6-33F2A71867A9}" dt="2026-04-23T12:47:03.504" v="31"/>
          <ac:spMkLst>
            <pc:docMk/>
            <pc:sldMk cId="1689412764" sldId="1491"/>
            <ac:spMk id="6" creationId="{3041A0DB-29DC-E72B-9929-11D5ED6D4EEE}"/>
          </ac:spMkLst>
        </pc:spChg>
        <pc:spChg chg="add mod">
          <ac:chgData name="Morgan Elizabeth Simpson" userId="def46521-07bd-41dc-add4-13deb8067538" providerId="ADAL" clId="{3DB99F0C-4DB7-4920-8BD6-33F2A71867A9}" dt="2026-04-23T12:47:10.022" v="32"/>
          <ac:spMkLst>
            <pc:docMk/>
            <pc:sldMk cId="1689412764" sldId="1491"/>
            <ac:spMk id="7" creationId="{41FC7AEF-1729-BC66-82E7-FD509B33FEF5}"/>
          </ac:spMkLst>
        </pc:spChg>
        <pc:spChg chg="add mod">
          <ac:chgData name="Morgan Elizabeth Simpson" userId="def46521-07bd-41dc-add4-13deb8067538" providerId="ADAL" clId="{3DB99F0C-4DB7-4920-8BD6-33F2A71867A9}" dt="2026-04-23T12:47:23.607" v="34"/>
          <ac:spMkLst>
            <pc:docMk/>
            <pc:sldMk cId="1689412764" sldId="1491"/>
            <ac:spMk id="9" creationId="{1FCA900E-79D6-5013-F8AD-2E7B8B1F4E88}"/>
          </ac:spMkLst>
        </pc:spChg>
        <pc:spChg chg="add mod">
          <ac:chgData name="Morgan Elizabeth Simpson" userId="def46521-07bd-41dc-add4-13deb8067538" providerId="ADAL" clId="{3DB99F0C-4DB7-4920-8BD6-33F2A71867A9}" dt="2026-04-23T12:47:30.144" v="35"/>
          <ac:spMkLst>
            <pc:docMk/>
            <pc:sldMk cId="1689412764" sldId="1491"/>
            <ac:spMk id="10" creationId="{A0F2D4A4-437E-0B87-99CA-6475A87E40DD}"/>
          </ac:spMkLst>
        </pc:spChg>
        <pc:cxnChg chg="add mod">
          <ac:chgData name="Morgan Elizabeth Simpson" userId="def46521-07bd-41dc-add4-13deb8067538" providerId="ADAL" clId="{3DB99F0C-4DB7-4920-8BD6-33F2A71867A9}" dt="2026-04-23T12:49:33.422" v="38" actId="962"/>
          <ac:cxnSpMkLst>
            <pc:docMk/>
            <pc:sldMk cId="1689412764" sldId="1491"/>
            <ac:cxnSpMk id="5" creationId="{F4B1B5DB-8D61-08BE-5E0A-9B07F29F1136}"/>
          </ac:cxnSpMkLst>
        </pc:cxnChg>
        <pc:cxnChg chg="add mod">
          <ac:chgData name="Morgan Elizabeth Simpson" userId="def46521-07bd-41dc-add4-13deb8067538" providerId="ADAL" clId="{3DB99F0C-4DB7-4920-8BD6-33F2A71867A9}" dt="2026-04-23T12:49:34.853" v="39" actId="962"/>
          <ac:cxnSpMkLst>
            <pc:docMk/>
            <pc:sldMk cId="1689412764" sldId="1491"/>
            <ac:cxnSpMk id="8" creationId="{A9C4E123-F92F-0052-A543-ABC5EFC6C203}"/>
          </ac:cxnSpMkLst>
        </pc:cxnChg>
      </pc:sldChg>
      <pc:sldChg chg="modSp new mod">
        <pc:chgData name="Morgan Elizabeth Simpson" userId="def46521-07bd-41dc-add4-13deb8067538" providerId="ADAL" clId="{3DB99F0C-4DB7-4920-8BD6-33F2A71867A9}" dt="2026-04-23T13:58:24.428" v="502" actId="20577"/>
        <pc:sldMkLst>
          <pc:docMk/>
          <pc:sldMk cId="3698979584" sldId="1492"/>
        </pc:sldMkLst>
        <pc:spChg chg="mod">
          <ac:chgData name="Morgan Elizabeth Simpson" userId="def46521-07bd-41dc-add4-13deb8067538" providerId="ADAL" clId="{3DB99F0C-4DB7-4920-8BD6-33F2A71867A9}" dt="2026-04-23T12:59:28.999" v="273" actId="20577"/>
          <ac:spMkLst>
            <pc:docMk/>
            <pc:sldMk cId="3698979584" sldId="1492"/>
            <ac:spMk id="2" creationId="{FCCE77E1-792F-318C-E318-9CA301E18080}"/>
          </ac:spMkLst>
        </pc:spChg>
        <pc:spChg chg="mod">
          <ac:chgData name="Morgan Elizabeth Simpson" userId="def46521-07bd-41dc-add4-13deb8067538" providerId="ADAL" clId="{3DB99F0C-4DB7-4920-8BD6-33F2A71867A9}" dt="2026-04-23T13:58:24.428" v="502" actId="20577"/>
          <ac:spMkLst>
            <pc:docMk/>
            <pc:sldMk cId="3698979584" sldId="1492"/>
            <ac:spMk id="3" creationId="{7954E0A7-BF1E-F118-DEFE-347B6C60F205}"/>
          </ac:spMkLst>
        </pc:spChg>
      </pc:sldChg>
      <pc:sldChg chg="addSp modSp new mod">
        <pc:chgData name="Morgan Elizabeth Simpson" userId="def46521-07bd-41dc-add4-13deb8067538" providerId="ADAL" clId="{3DB99F0C-4DB7-4920-8BD6-33F2A71867A9}" dt="2026-04-23T14:17:02.464" v="2542" actId="207"/>
        <pc:sldMkLst>
          <pc:docMk/>
          <pc:sldMk cId="1319887324" sldId="1493"/>
        </pc:sldMkLst>
        <pc:spChg chg="mod">
          <ac:chgData name="Morgan Elizabeth Simpson" userId="def46521-07bd-41dc-add4-13deb8067538" providerId="ADAL" clId="{3DB99F0C-4DB7-4920-8BD6-33F2A71867A9}" dt="2026-04-23T13:58:59.453" v="530" actId="20577"/>
          <ac:spMkLst>
            <pc:docMk/>
            <pc:sldMk cId="1319887324" sldId="1493"/>
            <ac:spMk id="2" creationId="{0652D7BC-700E-81A7-D881-F26FDEE6CC1B}"/>
          </ac:spMkLst>
        </pc:spChg>
        <pc:graphicFrameChg chg="add mod modGraphic">
          <ac:chgData name="Morgan Elizabeth Simpson" userId="def46521-07bd-41dc-add4-13deb8067538" providerId="ADAL" clId="{3DB99F0C-4DB7-4920-8BD6-33F2A71867A9}" dt="2026-04-23T14:17:02.464" v="2542" actId="207"/>
          <ac:graphicFrameMkLst>
            <pc:docMk/>
            <pc:sldMk cId="1319887324" sldId="1493"/>
            <ac:graphicFrameMk id="3" creationId="{65CFFC12-1BBD-E272-6CB9-5EBB4E52AC58}"/>
          </ac:graphicFrameMkLst>
        </pc:graphicFrameChg>
      </pc:sldChg>
      <pc:sldChg chg="modSp new mod">
        <pc:chgData name="Morgan Elizabeth Simpson" userId="def46521-07bd-41dc-add4-13deb8067538" providerId="ADAL" clId="{3DB99F0C-4DB7-4920-8BD6-33F2A71867A9}" dt="2026-04-23T14:10:46.617" v="1753" actId="20577"/>
        <pc:sldMkLst>
          <pc:docMk/>
          <pc:sldMk cId="2516414742" sldId="1494"/>
        </pc:sldMkLst>
        <pc:spChg chg="mod">
          <ac:chgData name="Morgan Elizabeth Simpson" userId="def46521-07bd-41dc-add4-13deb8067538" providerId="ADAL" clId="{3DB99F0C-4DB7-4920-8BD6-33F2A71867A9}" dt="2026-04-23T13:59:15.184" v="553" actId="20577"/>
          <ac:spMkLst>
            <pc:docMk/>
            <pc:sldMk cId="2516414742" sldId="1494"/>
            <ac:spMk id="2" creationId="{6C9E1413-C142-0675-60A5-1BE3EF2409F3}"/>
          </ac:spMkLst>
        </pc:spChg>
        <pc:spChg chg="mod">
          <ac:chgData name="Morgan Elizabeth Simpson" userId="def46521-07bd-41dc-add4-13deb8067538" providerId="ADAL" clId="{3DB99F0C-4DB7-4920-8BD6-33F2A71867A9}" dt="2026-04-23T14:10:46.617" v="1753" actId="20577"/>
          <ac:spMkLst>
            <pc:docMk/>
            <pc:sldMk cId="2516414742" sldId="1494"/>
            <ac:spMk id="3" creationId="{F3BEEAE7-E877-084E-80A2-907EA8DB9208}"/>
          </ac:spMkLst>
        </pc:spChg>
      </pc:sldChg>
      <pc:sldChg chg="add del">
        <pc:chgData name="Morgan Elizabeth Simpson" userId="def46521-07bd-41dc-add4-13deb8067538" providerId="ADAL" clId="{3DB99F0C-4DB7-4920-8BD6-33F2A71867A9}" dt="2026-04-23T14:22:47.294" v="2556" actId="47"/>
        <pc:sldMkLst>
          <pc:docMk/>
          <pc:sldMk cId="1585834852" sldId="149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CFD9A-6CA1-4735-AAC9-05BE9DA94F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D41A4BD-DB19-4329-A321-29EB267B24D2}">
      <dgm:prSet/>
      <dgm:spPr/>
      <dgm:t>
        <a:bodyPr/>
        <a:lstStyle/>
        <a:p>
          <a:r>
            <a:rPr lang="en-US" dirty="0"/>
            <a:t>If you conduct research with human subjects,</a:t>
          </a:r>
        </a:p>
      </dgm:t>
      <dgm:extLst>
        <a:ext uri="{E40237B7-FDA0-4F09-8148-C483321AD2D9}">
          <dgm14:cNvPr xmlns:dgm14="http://schemas.microsoft.com/office/drawing/2010/diagram" id="0" name="" descr="A series of text defining human subject research and highlighting the importance of data consent and how AI use might violate commitments made regarding data privacy. A full description is available in the slide notes"/>
        </a:ext>
      </dgm:extLst>
    </dgm:pt>
    <dgm:pt modelId="{1175F5F5-14EC-446C-88FC-E8C427684C5D}" type="parTrans" cxnId="{0523CDD2-EB5E-49A8-A468-904DB869CD12}">
      <dgm:prSet/>
      <dgm:spPr/>
      <dgm:t>
        <a:bodyPr/>
        <a:lstStyle/>
        <a:p>
          <a:endParaRPr lang="en-US"/>
        </a:p>
      </dgm:t>
    </dgm:pt>
    <dgm:pt modelId="{E57EED37-7C03-4A06-9AD8-400CA576154D}" type="sibTrans" cxnId="{0523CDD2-EB5E-49A8-A468-904DB869CD12}">
      <dgm:prSet/>
      <dgm:spPr/>
      <dgm:t>
        <a:bodyPr/>
        <a:lstStyle/>
        <a:p>
          <a:endParaRPr lang="en-US"/>
        </a:p>
      </dgm:t>
    </dgm:pt>
    <dgm:pt modelId="{DA496E23-6941-4FC7-9731-D610C84144B8}">
      <dgm:prSet/>
      <dgm:spPr/>
      <dgm:t>
        <a:bodyPr/>
        <a:lstStyle/>
        <a:p>
          <a:r>
            <a:rPr lang="en-US" dirty="0"/>
            <a:t>You collect private, identifiable information from living persons, or</a:t>
          </a:r>
        </a:p>
      </dgm:t>
    </dgm:pt>
    <dgm:pt modelId="{01820E45-A661-4060-AB6D-87BF5E9E1278}" type="parTrans" cxnId="{65EC387F-1B32-4098-8B4B-756AD67E6F73}">
      <dgm:prSet/>
      <dgm:spPr/>
      <dgm:t>
        <a:bodyPr/>
        <a:lstStyle/>
        <a:p>
          <a:endParaRPr lang="en-US"/>
        </a:p>
      </dgm:t>
    </dgm:pt>
    <dgm:pt modelId="{7CC2D10D-5DCE-4156-8A0D-2F23A924AC02}" type="sibTrans" cxnId="{65EC387F-1B32-4098-8B4B-756AD67E6F73}">
      <dgm:prSet/>
      <dgm:spPr/>
      <dgm:t>
        <a:bodyPr/>
        <a:lstStyle/>
        <a:p>
          <a:endParaRPr lang="en-US"/>
        </a:p>
      </dgm:t>
    </dgm:pt>
    <dgm:pt modelId="{DAB23EC9-CCDC-483B-B1D0-A8A7E00F6A54}">
      <dgm:prSet/>
      <dgm:spPr/>
      <dgm:t>
        <a:bodyPr/>
        <a:lstStyle/>
        <a:p>
          <a:r>
            <a:rPr lang="en-US" dirty="0"/>
            <a:t>You work with data specimens or data sets that contain personal identifiers</a:t>
          </a:r>
        </a:p>
      </dgm:t>
    </dgm:pt>
    <dgm:pt modelId="{A08B1C99-CC90-4524-8FD1-281E590A4165}" type="parTrans" cxnId="{D5608B9A-F5FD-4870-92C2-42F7090F060F}">
      <dgm:prSet/>
      <dgm:spPr/>
      <dgm:t>
        <a:bodyPr/>
        <a:lstStyle/>
        <a:p>
          <a:endParaRPr lang="en-US"/>
        </a:p>
      </dgm:t>
    </dgm:pt>
    <dgm:pt modelId="{0038BCE7-4C30-4D27-B2C1-1EA01E5D50DE}" type="sibTrans" cxnId="{D5608B9A-F5FD-4870-92C2-42F7090F060F}">
      <dgm:prSet/>
      <dgm:spPr/>
      <dgm:t>
        <a:bodyPr/>
        <a:lstStyle/>
        <a:p>
          <a:endParaRPr lang="en-US"/>
        </a:p>
      </dgm:t>
    </dgm:pt>
    <dgm:pt modelId="{D392E45F-5B13-42DB-B7AB-D08A7CD14842}">
      <dgm:prSet/>
      <dgm:spPr/>
      <dgm:t>
        <a:bodyPr/>
        <a:lstStyle/>
        <a:p>
          <a:r>
            <a:rPr lang="en-US" dirty="0"/>
            <a:t>you were subject to IRB review. Persons likely consented to providing their data to you or you provided a Data Use Agreement for access.</a:t>
          </a:r>
        </a:p>
      </dgm:t>
    </dgm:pt>
    <dgm:pt modelId="{F29AE055-2FFA-4517-B2B2-CA51C4A59226}" type="parTrans" cxnId="{D3DD3B26-182C-4923-963C-E446EABC0485}">
      <dgm:prSet/>
      <dgm:spPr/>
      <dgm:t>
        <a:bodyPr/>
        <a:lstStyle/>
        <a:p>
          <a:endParaRPr lang="en-US"/>
        </a:p>
      </dgm:t>
    </dgm:pt>
    <dgm:pt modelId="{88533E61-9AB7-4D69-BE35-213ED8F31754}" type="sibTrans" cxnId="{D3DD3B26-182C-4923-963C-E446EABC0485}">
      <dgm:prSet/>
      <dgm:spPr/>
      <dgm:t>
        <a:bodyPr/>
        <a:lstStyle/>
        <a:p>
          <a:endParaRPr lang="en-US"/>
        </a:p>
      </dgm:t>
    </dgm:pt>
    <dgm:pt modelId="{CED968EC-3D43-4025-8FCC-EF1DADC2AF19}">
      <dgm:prSet/>
      <dgm:spPr/>
      <dgm:t>
        <a:bodyPr/>
        <a:lstStyle/>
        <a:p>
          <a:r>
            <a:rPr lang="en-US" dirty="0"/>
            <a:t>What did you commit to them regarding privacy/ confidentiality?</a:t>
          </a:r>
        </a:p>
      </dgm:t>
    </dgm:pt>
    <dgm:pt modelId="{15105771-801B-4294-B481-8652C122E924}" type="parTrans" cxnId="{F07B8E15-F5DE-41BB-850D-86ED5726E70E}">
      <dgm:prSet/>
      <dgm:spPr/>
      <dgm:t>
        <a:bodyPr/>
        <a:lstStyle/>
        <a:p>
          <a:endParaRPr lang="en-US"/>
        </a:p>
      </dgm:t>
    </dgm:pt>
    <dgm:pt modelId="{0A193F84-155C-4F5D-9AAD-19427B3D558C}" type="sibTrans" cxnId="{F07B8E15-F5DE-41BB-850D-86ED5726E70E}">
      <dgm:prSet/>
      <dgm:spPr/>
      <dgm:t>
        <a:bodyPr/>
        <a:lstStyle/>
        <a:p>
          <a:endParaRPr lang="en-US"/>
        </a:p>
      </dgm:t>
    </dgm:pt>
    <dgm:pt modelId="{247263D0-4673-4ADC-9EC9-F0DC7BA943A6}">
      <dgm:prSet/>
      <dgm:spPr/>
      <dgm:t>
        <a:bodyPr/>
        <a:lstStyle/>
        <a:p>
          <a:r>
            <a:rPr lang="en-US"/>
            <a:t>Will the use of AI to analyze their data violate that commitment?</a:t>
          </a:r>
        </a:p>
      </dgm:t>
    </dgm:pt>
    <dgm:pt modelId="{2AECE762-4ED5-4A94-9650-3E8CADB62C21}" type="parTrans" cxnId="{E7D2171B-39DA-4333-9A6B-DA918B5AACA0}">
      <dgm:prSet/>
      <dgm:spPr/>
      <dgm:t>
        <a:bodyPr/>
        <a:lstStyle/>
        <a:p>
          <a:endParaRPr lang="en-US"/>
        </a:p>
      </dgm:t>
    </dgm:pt>
    <dgm:pt modelId="{8C92513D-F724-4DE0-A26E-7EE7E5CEAAD8}" type="sibTrans" cxnId="{E7D2171B-39DA-4333-9A6B-DA918B5AACA0}">
      <dgm:prSet/>
      <dgm:spPr/>
      <dgm:t>
        <a:bodyPr/>
        <a:lstStyle/>
        <a:p>
          <a:endParaRPr lang="en-US"/>
        </a:p>
      </dgm:t>
    </dgm:pt>
    <dgm:pt modelId="{47EFE2B4-51D5-41FA-B0D2-6C1E65AA8F2A}">
      <dgm:prSet/>
      <dgm:spPr/>
      <dgm:t>
        <a:bodyPr/>
        <a:lstStyle/>
        <a:p>
          <a:r>
            <a:rPr lang="en-US"/>
            <a:t>Risk of noncompliance</a:t>
          </a:r>
        </a:p>
      </dgm:t>
    </dgm:pt>
    <dgm:pt modelId="{4BB6392E-C413-4EC9-94E9-09377D787A84}" type="parTrans" cxnId="{D0CF9482-8450-4FCA-B38F-2FA367C6F5BB}">
      <dgm:prSet/>
      <dgm:spPr/>
      <dgm:t>
        <a:bodyPr/>
        <a:lstStyle/>
        <a:p>
          <a:endParaRPr lang="en-US"/>
        </a:p>
      </dgm:t>
    </dgm:pt>
    <dgm:pt modelId="{3AF36A1F-EB4B-41F2-A627-205E557E28F1}" type="sibTrans" cxnId="{D0CF9482-8450-4FCA-B38F-2FA367C6F5BB}">
      <dgm:prSet/>
      <dgm:spPr/>
      <dgm:t>
        <a:bodyPr/>
        <a:lstStyle/>
        <a:p>
          <a:endParaRPr lang="en-US"/>
        </a:p>
      </dgm:t>
    </dgm:pt>
    <dgm:pt modelId="{08A5E2FD-F87F-4616-A90D-80312D6E56C6}">
      <dgm:prSet/>
      <dgm:spPr/>
      <dgm:t>
        <a:bodyPr/>
        <a:lstStyle/>
        <a:p>
          <a:r>
            <a:rPr lang="en-US"/>
            <a:t>Risk of data breach</a:t>
          </a:r>
        </a:p>
      </dgm:t>
    </dgm:pt>
    <dgm:pt modelId="{635743B9-750D-45AE-9C89-15266A8EA314}" type="parTrans" cxnId="{8DAE0C8C-F784-4905-9961-97D414151182}">
      <dgm:prSet/>
      <dgm:spPr/>
      <dgm:t>
        <a:bodyPr/>
        <a:lstStyle/>
        <a:p>
          <a:endParaRPr lang="en-US"/>
        </a:p>
      </dgm:t>
    </dgm:pt>
    <dgm:pt modelId="{E45FBECD-9DF1-4561-AF06-3985926CA819}" type="sibTrans" cxnId="{8DAE0C8C-F784-4905-9961-97D414151182}">
      <dgm:prSet/>
      <dgm:spPr/>
      <dgm:t>
        <a:bodyPr/>
        <a:lstStyle/>
        <a:p>
          <a:endParaRPr lang="en-US"/>
        </a:p>
      </dgm:t>
    </dgm:pt>
    <dgm:pt modelId="{8AD369DD-D916-4F24-8D69-F5CB255B300E}">
      <dgm:prSet/>
      <dgm:spPr/>
      <dgm:t>
        <a:bodyPr/>
        <a:lstStyle/>
        <a:p>
          <a:r>
            <a:rPr lang="en-US"/>
            <a:t>Risk of participant complaint</a:t>
          </a:r>
        </a:p>
      </dgm:t>
    </dgm:pt>
    <dgm:pt modelId="{0015A733-3537-404C-A061-04537B495622}" type="parTrans" cxnId="{6336CB78-57AF-4EE9-86A8-363169D8CB04}">
      <dgm:prSet/>
      <dgm:spPr/>
      <dgm:t>
        <a:bodyPr/>
        <a:lstStyle/>
        <a:p>
          <a:endParaRPr lang="en-US"/>
        </a:p>
      </dgm:t>
    </dgm:pt>
    <dgm:pt modelId="{DDB794DE-D802-41BB-9794-8C926B993C87}" type="sibTrans" cxnId="{6336CB78-57AF-4EE9-86A8-363169D8CB04}">
      <dgm:prSet/>
      <dgm:spPr/>
      <dgm:t>
        <a:bodyPr/>
        <a:lstStyle/>
        <a:p>
          <a:endParaRPr lang="en-US"/>
        </a:p>
      </dgm:t>
    </dgm:pt>
    <dgm:pt modelId="{2C656E94-1AD0-4F6A-8C79-613DA2650879}" type="pres">
      <dgm:prSet presAssocID="{AADCFD9A-6CA1-4735-AAC9-05BE9DA94F1E}" presName="linear" presStyleCnt="0">
        <dgm:presLayoutVars>
          <dgm:animLvl val="lvl"/>
          <dgm:resizeHandles val="exact"/>
        </dgm:presLayoutVars>
      </dgm:prSet>
      <dgm:spPr/>
    </dgm:pt>
    <dgm:pt modelId="{DE051C46-17A9-4120-8C61-C511452B4284}" type="pres">
      <dgm:prSet presAssocID="{AD41A4BD-DB19-4329-A321-29EB267B24D2}" presName="parentText" presStyleLbl="node1" presStyleIdx="0" presStyleCnt="4">
        <dgm:presLayoutVars>
          <dgm:chMax val="0"/>
          <dgm:bulletEnabled val="1"/>
        </dgm:presLayoutVars>
      </dgm:prSet>
      <dgm:spPr/>
    </dgm:pt>
    <dgm:pt modelId="{C2E4A54E-2765-4643-9207-A3EC2B3A7274}" type="pres">
      <dgm:prSet presAssocID="{AD41A4BD-DB19-4329-A321-29EB267B24D2}" presName="childText" presStyleLbl="revTx" presStyleIdx="0" presStyleCnt="2">
        <dgm:presLayoutVars>
          <dgm:bulletEnabled val="1"/>
        </dgm:presLayoutVars>
      </dgm:prSet>
      <dgm:spPr/>
    </dgm:pt>
    <dgm:pt modelId="{956B4F7E-2E9D-405F-B1E8-43A069FCDEDF}" type="pres">
      <dgm:prSet presAssocID="{D392E45F-5B13-42DB-B7AB-D08A7CD14842}" presName="parentText" presStyleLbl="node1" presStyleIdx="1" presStyleCnt="4">
        <dgm:presLayoutVars>
          <dgm:chMax val="0"/>
          <dgm:bulletEnabled val="1"/>
        </dgm:presLayoutVars>
      </dgm:prSet>
      <dgm:spPr/>
    </dgm:pt>
    <dgm:pt modelId="{BD176161-FC7F-4F73-9BBB-9C5F493A0FBB}" type="pres">
      <dgm:prSet presAssocID="{88533E61-9AB7-4D69-BE35-213ED8F31754}" presName="spacer" presStyleCnt="0"/>
      <dgm:spPr/>
    </dgm:pt>
    <dgm:pt modelId="{C83B3559-B9F4-4B3F-B941-8BEBF7D095C0}" type="pres">
      <dgm:prSet presAssocID="{CED968EC-3D43-4025-8FCC-EF1DADC2AF19}" presName="parentText" presStyleLbl="node1" presStyleIdx="2" presStyleCnt="4">
        <dgm:presLayoutVars>
          <dgm:chMax val="0"/>
          <dgm:bulletEnabled val="1"/>
        </dgm:presLayoutVars>
      </dgm:prSet>
      <dgm:spPr/>
    </dgm:pt>
    <dgm:pt modelId="{2D0C72F9-026F-4041-8789-FF8028EE9EF7}" type="pres">
      <dgm:prSet presAssocID="{0A193F84-155C-4F5D-9AAD-19427B3D558C}" presName="spacer" presStyleCnt="0"/>
      <dgm:spPr/>
    </dgm:pt>
    <dgm:pt modelId="{374AAD86-FE7F-4697-BAF3-3B1EAC88830E}" type="pres">
      <dgm:prSet presAssocID="{247263D0-4673-4ADC-9EC9-F0DC7BA943A6}" presName="parentText" presStyleLbl="node1" presStyleIdx="3" presStyleCnt="4">
        <dgm:presLayoutVars>
          <dgm:chMax val="0"/>
          <dgm:bulletEnabled val="1"/>
        </dgm:presLayoutVars>
      </dgm:prSet>
      <dgm:spPr/>
    </dgm:pt>
    <dgm:pt modelId="{6E7CA314-8DF8-4CAF-85FA-192F9E8D5734}" type="pres">
      <dgm:prSet presAssocID="{247263D0-4673-4ADC-9EC9-F0DC7BA943A6}" presName="childText" presStyleLbl="revTx" presStyleIdx="1" presStyleCnt="2">
        <dgm:presLayoutVars>
          <dgm:bulletEnabled val="1"/>
        </dgm:presLayoutVars>
      </dgm:prSet>
      <dgm:spPr/>
    </dgm:pt>
  </dgm:ptLst>
  <dgm:cxnLst>
    <dgm:cxn modelId="{44468609-F611-4921-91C1-FDC92F935800}" type="presOf" srcId="{8AD369DD-D916-4F24-8D69-F5CB255B300E}" destId="{6E7CA314-8DF8-4CAF-85FA-192F9E8D5734}" srcOrd="0" destOrd="2" presId="urn:microsoft.com/office/officeart/2005/8/layout/vList2"/>
    <dgm:cxn modelId="{F07B8E15-F5DE-41BB-850D-86ED5726E70E}" srcId="{AADCFD9A-6CA1-4735-AAC9-05BE9DA94F1E}" destId="{CED968EC-3D43-4025-8FCC-EF1DADC2AF19}" srcOrd="2" destOrd="0" parTransId="{15105771-801B-4294-B481-8652C122E924}" sibTransId="{0A193F84-155C-4F5D-9AAD-19427B3D558C}"/>
    <dgm:cxn modelId="{E7D2171B-39DA-4333-9A6B-DA918B5AACA0}" srcId="{AADCFD9A-6CA1-4735-AAC9-05BE9DA94F1E}" destId="{247263D0-4673-4ADC-9EC9-F0DC7BA943A6}" srcOrd="3" destOrd="0" parTransId="{2AECE762-4ED5-4A94-9650-3E8CADB62C21}" sibTransId="{8C92513D-F724-4DE0-A26E-7EE7E5CEAAD8}"/>
    <dgm:cxn modelId="{D3DD3B26-182C-4923-963C-E446EABC0485}" srcId="{AADCFD9A-6CA1-4735-AAC9-05BE9DA94F1E}" destId="{D392E45F-5B13-42DB-B7AB-D08A7CD14842}" srcOrd="1" destOrd="0" parTransId="{F29AE055-2FFA-4517-B2B2-CA51C4A59226}" sibTransId="{88533E61-9AB7-4D69-BE35-213ED8F31754}"/>
    <dgm:cxn modelId="{2DF84F27-04FA-4445-B33C-C819F753DA1D}" type="presOf" srcId="{DA496E23-6941-4FC7-9731-D610C84144B8}" destId="{C2E4A54E-2765-4643-9207-A3EC2B3A7274}" srcOrd="0" destOrd="0" presId="urn:microsoft.com/office/officeart/2005/8/layout/vList2"/>
    <dgm:cxn modelId="{C7816231-EA68-4898-97C7-C8ABFF96DB28}" type="presOf" srcId="{DAB23EC9-CCDC-483B-B1D0-A8A7E00F6A54}" destId="{C2E4A54E-2765-4643-9207-A3EC2B3A7274}" srcOrd="0" destOrd="1" presId="urn:microsoft.com/office/officeart/2005/8/layout/vList2"/>
    <dgm:cxn modelId="{F2282D35-632B-49A3-8715-8676B7E44E78}" type="presOf" srcId="{D392E45F-5B13-42DB-B7AB-D08A7CD14842}" destId="{956B4F7E-2E9D-405F-B1E8-43A069FCDEDF}" srcOrd="0" destOrd="0" presId="urn:microsoft.com/office/officeart/2005/8/layout/vList2"/>
    <dgm:cxn modelId="{56F1EF6F-4FB5-4ADA-8A99-260C35C0681A}" type="presOf" srcId="{AD41A4BD-DB19-4329-A321-29EB267B24D2}" destId="{DE051C46-17A9-4120-8C61-C511452B4284}" srcOrd="0" destOrd="0" presId="urn:microsoft.com/office/officeart/2005/8/layout/vList2"/>
    <dgm:cxn modelId="{6336CB78-57AF-4EE9-86A8-363169D8CB04}" srcId="{247263D0-4673-4ADC-9EC9-F0DC7BA943A6}" destId="{8AD369DD-D916-4F24-8D69-F5CB255B300E}" srcOrd="2" destOrd="0" parTransId="{0015A733-3537-404C-A061-04537B495622}" sibTransId="{DDB794DE-D802-41BB-9794-8C926B993C87}"/>
    <dgm:cxn modelId="{08823F5A-E989-4D66-B54A-D1C3557D4FB9}" type="presOf" srcId="{08A5E2FD-F87F-4616-A90D-80312D6E56C6}" destId="{6E7CA314-8DF8-4CAF-85FA-192F9E8D5734}" srcOrd="0" destOrd="1" presId="urn:microsoft.com/office/officeart/2005/8/layout/vList2"/>
    <dgm:cxn modelId="{65EC387F-1B32-4098-8B4B-756AD67E6F73}" srcId="{AD41A4BD-DB19-4329-A321-29EB267B24D2}" destId="{DA496E23-6941-4FC7-9731-D610C84144B8}" srcOrd="0" destOrd="0" parTransId="{01820E45-A661-4060-AB6D-87BF5E9E1278}" sibTransId="{7CC2D10D-5DCE-4156-8A0D-2F23A924AC02}"/>
    <dgm:cxn modelId="{D0CF9482-8450-4FCA-B38F-2FA367C6F5BB}" srcId="{247263D0-4673-4ADC-9EC9-F0DC7BA943A6}" destId="{47EFE2B4-51D5-41FA-B0D2-6C1E65AA8F2A}" srcOrd="0" destOrd="0" parTransId="{4BB6392E-C413-4EC9-94E9-09377D787A84}" sibTransId="{3AF36A1F-EB4B-41F2-A627-205E557E28F1}"/>
    <dgm:cxn modelId="{8DAE0C8C-F784-4905-9961-97D414151182}" srcId="{247263D0-4673-4ADC-9EC9-F0DC7BA943A6}" destId="{08A5E2FD-F87F-4616-A90D-80312D6E56C6}" srcOrd="1" destOrd="0" parTransId="{635743B9-750D-45AE-9C89-15266A8EA314}" sibTransId="{E45FBECD-9DF1-4561-AF06-3985926CA819}"/>
    <dgm:cxn modelId="{D5608B9A-F5FD-4870-92C2-42F7090F060F}" srcId="{AD41A4BD-DB19-4329-A321-29EB267B24D2}" destId="{DAB23EC9-CCDC-483B-B1D0-A8A7E00F6A54}" srcOrd="1" destOrd="0" parTransId="{A08B1C99-CC90-4524-8FD1-281E590A4165}" sibTransId="{0038BCE7-4C30-4D27-B2C1-1EA01E5D50DE}"/>
    <dgm:cxn modelId="{A8BA2DA2-ACE4-45F8-B5A1-7B6050DAACC0}" type="presOf" srcId="{247263D0-4673-4ADC-9EC9-F0DC7BA943A6}" destId="{374AAD86-FE7F-4697-BAF3-3B1EAC88830E}" srcOrd="0" destOrd="0" presId="urn:microsoft.com/office/officeart/2005/8/layout/vList2"/>
    <dgm:cxn modelId="{DC90DCAC-14E7-47A7-B3A9-8ECA81AA6C44}" type="presOf" srcId="{47EFE2B4-51D5-41FA-B0D2-6C1E65AA8F2A}" destId="{6E7CA314-8DF8-4CAF-85FA-192F9E8D5734}" srcOrd="0" destOrd="0" presId="urn:microsoft.com/office/officeart/2005/8/layout/vList2"/>
    <dgm:cxn modelId="{0523CDD2-EB5E-49A8-A468-904DB869CD12}" srcId="{AADCFD9A-6CA1-4735-AAC9-05BE9DA94F1E}" destId="{AD41A4BD-DB19-4329-A321-29EB267B24D2}" srcOrd="0" destOrd="0" parTransId="{1175F5F5-14EC-446C-88FC-E8C427684C5D}" sibTransId="{E57EED37-7C03-4A06-9AD8-400CA576154D}"/>
    <dgm:cxn modelId="{96D2E5D3-36E3-4A02-9B0F-E445C3BB25D3}" type="presOf" srcId="{AADCFD9A-6CA1-4735-AAC9-05BE9DA94F1E}" destId="{2C656E94-1AD0-4F6A-8C79-613DA2650879}" srcOrd="0" destOrd="0" presId="urn:microsoft.com/office/officeart/2005/8/layout/vList2"/>
    <dgm:cxn modelId="{782736F8-68FC-44FF-99A7-4B2CE411102C}" type="presOf" srcId="{CED968EC-3D43-4025-8FCC-EF1DADC2AF19}" destId="{C83B3559-B9F4-4B3F-B941-8BEBF7D095C0}" srcOrd="0" destOrd="0" presId="urn:microsoft.com/office/officeart/2005/8/layout/vList2"/>
    <dgm:cxn modelId="{23A72BC9-8C10-4782-A203-81882213A9C1}" type="presParOf" srcId="{2C656E94-1AD0-4F6A-8C79-613DA2650879}" destId="{DE051C46-17A9-4120-8C61-C511452B4284}" srcOrd="0" destOrd="0" presId="urn:microsoft.com/office/officeart/2005/8/layout/vList2"/>
    <dgm:cxn modelId="{E9C6771E-7734-4B76-903C-8F5DB31E1635}" type="presParOf" srcId="{2C656E94-1AD0-4F6A-8C79-613DA2650879}" destId="{C2E4A54E-2765-4643-9207-A3EC2B3A7274}" srcOrd="1" destOrd="0" presId="urn:microsoft.com/office/officeart/2005/8/layout/vList2"/>
    <dgm:cxn modelId="{C370DB14-DF02-4381-8DEE-2202985216A0}" type="presParOf" srcId="{2C656E94-1AD0-4F6A-8C79-613DA2650879}" destId="{956B4F7E-2E9D-405F-B1E8-43A069FCDEDF}" srcOrd="2" destOrd="0" presId="urn:microsoft.com/office/officeart/2005/8/layout/vList2"/>
    <dgm:cxn modelId="{6319F288-DDE8-49B3-9BBC-1C446F52AECB}" type="presParOf" srcId="{2C656E94-1AD0-4F6A-8C79-613DA2650879}" destId="{BD176161-FC7F-4F73-9BBB-9C5F493A0FBB}" srcOrd="3" destOrd="0" presId="urn:microsoft.com/office/officeart/2005/8/layout/vList2"/>
    <dgm:cxn modelId="{4D267840-ED83-4E01-9F92-8C26E81F5BA1}" type="presParOf" srcId="{2C656E94-1AD0-4F6A-8C79-613DA2650879}" destId="{C83B3559-B9F4-4B3F-B941-8BEBF7D095C0}" srcOrd="4" destOrd="0" presId="urn:microsoft.com/office/officeart/2005/8/layout/vList2"/>
    <dgm:cxn modelId="{29FB3C72-7B44-4B17-9F89-D01F555528A6}" type="presParOf" srcId="{2C656E94-1AD0-4F6A-8C79-613DA2650879}" destId="{2D0C72F9-026F-4041-8789-FF8028EE9EF7}" srcOrd="5" destOrd="0" presId="urn:microsoft.com/office/officeart/2005/8/layout/vList2"/>
    <dgm:cxn modelId="{46D0A2D0-250E-4E7C-AB62-4D2C26953EBC}" type="presParOf" srcId="{2C656E94-1AD0-4F6A-8C79-613DA2650879}" destId="{374AAD86-FE7F-4697-BAF3-3B1EAC88830E}" srcOrd="6" destOrd="0" presId="urn:microsoft.com/office/officeart/2005/8/layout/vList2"/>
    <dgm:cxn modelId="{174EE40D-43CF-43F8-BD14-274734215636}" type="presParOf" srcId="{2C656E94-1AD0-4F6A-8C79-613DA2650879}" destId="{6E7CA314-8DF8-4CAF-85FA-192F9E8D5734}" srcOrd="7"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51C46-17A9-4120-8C61-C511452B4284}">
      <dsp:nvSpPr>
        <dsp:cNvPr id="0" name=""/>
        <dsp:cNvSpPr/>
      </dsp:nvSpPr>
      <dsp:spPr>
        <a:xfrm>
          <a:off x="0" y="85872"/>
          <a:ext cx="6172199" cy="998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If you conduct research with human subjects,</a:t>
          </a:r>
        </a:p>
      </dsp:txBody>
      <dsp:txXfrm>
        <a:off x="48737" y="134609"/>
        <a:ext cx="6074725" cy="900901"/>
      </dsp:txXfrm>
    </dsp:sp>
    <dsp:sp modelId="{C2E4A54E-2765-4643-9207-A3EC2B3A7274}">
      <dsp:nvSpPr>
        <dsp:cNvPr id="0" name=""/>
        <dsp:cNvSpPr/>
      </dsp:nvSpPr>
      <dsp:spPr>
        <a:xfrm>
          <a:off x="0" y="1084247"/>
          <a:ext cx="6172199" cy="48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You collect private, identifiable information from living persons, or</a:t>
          </a:r>
        </a:p>
        <a:p>
          <a:pPr marL="114300" lvl="1" indent="-114300" algn="l" defTabSz="622300">
            <a:lnSpc>
              <a:spcPct val="90000"/>
            </a:lnSpc>
            <a:spcBef>
              <a:spcPct val="0"/>
            </a:spcBef>
            <a:spcAft>
              <a:spcPct val="20000"/>
            </a:spcAft>
            <a:buChar char="•"/>
          </a:pPr>
          <a:r>
            <a:rPr lang="en-US" sz="1400" kern="1200" dirty="0"/>
            <a:t>You work with data specimens or data sets that contain personal identifiers</a:t>
          </a:r>
        </a:p>
      </dsp:txBody>
      <dsp:txXfrm>
        <a:off x="0" y="1084247"/>
        <a:ext cx="6172199" cy="484380"/>
      </dsp:txXfrm>
    </dsp:sp>
    <dsp:sp modelId="{956B4F7E-2E9D-405F-B1E8-43A069FCDEDF}">
      <dsp:nvSpPr>
        <dsp:cNvPr id="0" name=""/>
        <dsp:cNvSpPr/>
      </dsp:nvSpPr>
      <dsp:spPr>
        <a:xfrm>
          <a:off x="0" y="1568627"/>
          <a:ext cx="6172199" cy="998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you were subject to IRB review. Persons likely consented to providing their data to you or you provided a Data Use Agreement for access.</a:t>
          </a:r>
        </a:p>
      </dsp:txBody>
      <dsp:txXfrm>
        <a:off x="48737" y="1617364"/>
        <a:ext cx="6074725" cy="900901"/>
      </dsp:txXfrm>
    </dsp:sp>
    <dsp:sp modelId="{C83B3559-B9F4-4B3F-B941-8BEBF7D095C0}">
      <dsp:nvSpPr>
        <dsp:cNvPr id="0" name=""/>
        <dsp:cNvSpPr/>
      </dsp:nvSpPr>
      <dsp:spPr>
        <a:xfrm>
          <a:off x="0" y="2618843"/>
          <a:ext cx="6172199" cy="998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What did you commit to them regarding privacy/ confidentiality?</a:t>
          </a:r>
        </a:p>
      </dsp:txBody>
      <dsp:txXfrm>
        <a:off x="48737" y="2667580"/>
        <a:ext cx="6074725" cy="900901"/>
      </dsp:txXfrm>
    </dsp:sp>
    <dsp:sp modelId="{374AAD86-FE7F-4697-BAF3-3B1EAC88830E}">
      <dsp:nvSpPr>
        <dsp:cNvPr id="0" name=""/>
        <dsp:cNvSpPr/>
      </dsp:nvSpPr>
      <dsp:spPr>
        <a:xfrm>
          <a:off x="0" y="3669059"/>
          <a:ext cx="6172199" cy="9983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Will the use of AI to analyze their data violate that commitment?</a:t>
          </a:r>
        </a:p>
      </dsp:txBody>
      <dsp:txXfrm>
        <a:off x="48737" y="3717796"/>
        <a:ext cx="6074725" cy="900901"/>
      </dsp:txXfrm>
    </dsp:sp>
    <dsp:sp modelId="{6E7CA314-8DF8-4CAF-85FA-192F9E8D5734}">
      <dsp:nvSpPr>
        <dsp:cNvPr id="0" name=""/>
        <dsp:cNvSpPr/>
      </dsp:nvSpPr>
      <dsp:spPr>
        <a:xfrm>
          <a:off x="0" y="4667434"/>
          <a:ext cx="617219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Risk of noncompliance</a:t>
          </a:r>
        </a:p>
        <a:p>
          <a:pPr marL="114300" lvl="1" indent="-114300" algn="l" defTabSz="622300">
            <a:lnSpc>
              <a:spcPct val="90000"/>
            </a:lnSpc>
            <a:spcBef>
              <a:spcPct val="0"/>
            </a:spcBef>
            <a:spcAft>
              <a:spcPct val="20000"/>
            </a:spcAft>
            <a:buChar char="•"/>
          </a:pPr>
          <a:r>
            <a:rPr lang="en-US" sz="1400" kern="1200"/>
            <a:t>Risk of data breach</a:t>
          </a:r>
        </a:p>
        <a:p>
          <a:pPr marL="114300" lvl="1" indent="-114300" algn="l" defTabSz="622300">
            <a:lnSpc>
              <a:spcPct val="90000"/>
            </a:lnSpc>
            <a:spcBef>
              <a:spcPct val="0"/>
            </a:spcBef>
            <a:spcAft>
              <a:spcPct val="20000"/>
            </a:spcAft>
            <a:buChar char="•"/>
          </a:pPr>
          <a:r>
            <a:rPr lang="en-US" sz="1400" kern="1200"/>
            <a:t>Risk of participant complaint</a:t>
          </a:r>
        </a:p>
      </dsp:txBody>
      <dsp:txXfrm>
        <a:off x="0" y="4667434"/>
        <a:ext cx="6172199" cy="7265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3E14C-76FB-A649-8EAF-F476AD65D701}"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63F6F8-B1F8-E044-84B4-7D354BD173E1}" type="slidenum">
              <a:rPr lang="en-US" smtClean="0"/>
              <a:t>‹#›</a:t>
            </a:fld>
            <a:endParaRPr lang="en-US"/>
          </a:p>
        </p:txBody>
      </p:sp>
    </p:spTree>
    <p:extLst>
      <p:ext uri="{BB962C8B-B14F-4D97-AF65-F5344CB8AC3E}">
        <p14:creationId xmlns:p14="http://schemas.microsoft.com/office/powerpoint/2010/main" val="2273977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390F5-E71E-334A-A05B-FB70ED54C7C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8543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conduct research with human subjects (you collect private, identifiable information from living persons or you work with data specimens or data sets that contain personal identifiers), you were subject to IRB review. Persons likely consented to providing their data to you or you provided a Data Use Agreement for access. What did you commit to them regarding privacy/confidentiality? Will the use of AI to analyze their data violate that commitment? There is are risks of noncompliance, data breach, and/or participant complaint.</a:t>
            </a:r>
          </a:p>
        </p:txBody>
      </p:sp>
      <p:sp>
        <p:nvSpPr>
          <p:cNvPr id="4" name="Slide Number Placeholder 3"/>
          <p:cNvSpPr>
            <a:spLocks noGrp="1"/>
          </p:cNvSpPr>
          <p:nvPr>
            <p:ph type="sldNum" sz="quarter" idx="5"/>
          </p:nvPr>
        </p:nvSpPr>
        <p:spPr/>
        <p:txBody>
          <a:bodyPr/>
          <a:lstStyle/>
          <a:p>
            <a:fld id="{A063F6F8-B1F8-E044-84B4-7D354BD173E1}" type="slidenum">
              <a:rPr lang="en-US" smtClean="0"/>
              <a:t>11</a:t>
            </a:fld>
            <a:endParaRPr lang="en-US"/>
          </a:p>
        </p:txBody>
      </p:sp>
    </p:spTree>
    <p:extLst>
      <p:ext uri="{BB962C8B-B14F-4D97-AF65-F5344CB8AC3E}">
        <p14:creationId xmlns:p14="http://schemas.microsoft.com/office/powerpoint/2010/main" val="357638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1E09AD-A232-4425-A897-0084C4C6E465}" type="slidenum">
              <a:rPr lang="en-US" smtClean="0"/>
              <a:pPr/>
              <a:t>13</a:t>
            </a:fld>
            <a:endParaRPr lang="en-US"/>
          </a:p>
        </p:txBody>
      </p:sp>
    </p:spTree>
    <p:extLst>
      <p:ext uri="{BB962C8B-B14F-4D97-AF65-F5344CB8AC3E}">
        <p14:creationId xmlns:p14="http://schemas.microsoft.com/office/powerpoint/2010/main" val="127568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28D9D-A44D-D0DB-7740-94DF4EA30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E8126-C4E5-F556-7D26-5A6CCEAF35CD}"/>
              </a:ext>
            </a:extLst>
          </p:cNvPr>
          <p:cNvSpPr>
            <a:spLocks noGrp="1" noRot="1" noChangeAspect="1"/>
          </p:cNvSpPr>
          <p:nvPr>
            <p:ph type="sldImg"/>
          </p:nvPr>
        </p:nvSpPr>
        <p:spPr>
          <a:xfrm>
            <a:off x="331788" y="696913"/>
            <a:ext cx="6196012" cy="3486150"/>
          </a:xfrm>
        </p:spPr>
      </p:sp>
      <p:sp>
        <p:nvSpPr>
          <p:cNvPr id="3" name="Notes Placeholder 2">
            <a:extLst>
              <a:ext uri="{FF2B5EF4-FFF2-40B4-BE49-F238E27FC236}">
                <a16:creationId xmlns:a16="http://schemas.microsoft.com/office/drawing/2014/main" id="{A7011773-002B-9906-56B4-B283FAF931B3}"/>
              </a:ext>
            </a:extLst>
          </p:cNvPr>
          <p:cNvSpPr>
            <a:spLocks noGrp="1"/>
          </p:cNvSpPr>
          <p:nvPr>
            <p:ph type="body" idx="1"/>
          </p:nvPr>
        </p:nvSpPr>
        <p:spPr/>
        <p:txBody>
          <a:bodyPr>
            <a:normAutofit/>
          </a:bodyPr>
          <a:lstStyle/>
          <a:p>
            <a:r>
              <a:rPr lang="en-US" dirty="0"/>
              <a:t>Remember what </a:t>
            </a:r>
            <a:r>
              <a:rPr lang="en-US" dirty="0" err="1"/>
              <a:t>th</a:t>
            </a:r>
            <a:r>
              <a:rPr lang="en-US" dirty="0"/>
              <a:t> </a:t>
            </a:r>
          </a:p>
        </p:txBody>
      </p:sp>
      <p:sp>
        <p:nvSpPr>
          <p:cNvPr id="4" name="Slide Number Placeholder 3">
            <a:extLst>
              <a:ext uri="{FF2B5EF4-FFF2-40B4-BE49-F238E27FC236}">
                <a16:creationId xmlns:a16="http://schemas.microsoft.com/office/drawing/2014/main" id="{42C88FCC-2EF1-5F70-E7BE-F36EC1160759}"/>
              </a:ext>
            </a:extLst>
          </p:cNvPr>
          <p:cNvSpPr>
            <a:spLocks noGrp="1"/>
          </p:cNvSpPr>
          <p:nvPr>
            <p:ph type="sldNum" sz="quarter" idx="10"/>
          </p:nvPr>
        </p:nvSpPr>
        <p:spPr/>
        <p:txBody>
          <a:bodyPr/>
          <a:lstStyle/>
          <a:p>
            <a:fld id="{F91E09AD-A232-4425-A897-0084C4C6E465}" type="slidenum">
              <a:rPr lang="en-US" smtClean="0"/>
              <a:pPr/>
              <a:t>14</a:t>
            </a:fld>
            <a:endParaRPr lang="en-US"/>
          </a:p>
        </p:txBody>
      </p:sp>
    </p:spTree>
    <p:extLst>
      <p:ext uri="{BB962C8B-B14F-4D97-AF65-F5344CB8AC3E}">
        <p14:creationId xmlns:p14="http://schemas.microsoft.com/office/powerpoint/2010/main" val="153743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884043-1807-F94E-BB4B-361C775FF3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7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390F5-E71E-334A-A05B-FB70ED54C7C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78680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9ED3-4968-6118-ACE0-DF31B3C10B67}"/>
              </a:ext>
            </a:extLst>
          </p:cNvPr>
          <p:cNvSpPr>
            <a:spLocks noGrp="1"/>
          </p:cNvSpPr>
          <p:nvPr>
            <p:ph type="title"/>
          </p:nvPr>
        </p:nvSpPr>
        <p:spPr>
          <a:xfrm>
            <a:off x="4600779" y="1253330"/>
            <a:ext cx="5882925" cy="3675286"/>
          </a:xfrm>
          <a:prstGeom prst="rect">
            <a:avLst/>
          </a:prstGeom>
        </p:spPr>
        <p:txBody>
          <a:bodyPr anchor="ctr"/>
          <a:lstStyle>
            <a:lvl1pPr>
              <a:defRPr b="0" i="0" cap="all" baseline="0">
                <a:solidFill>
                  <a:srgbClr val="F66500"/>
                </a:solidFill>
                <a:latin typeface="Franklin Gothic Medium Cond" panose="020B0606030402020204" pitchFamily="34" charset="0"/>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3C4C463C-B1D5-29BC-6449-D106779FC53C}"/>
              </a:ext>
            </a:extLst>
          </p:cNvPr>
          <p:cNvSpPr>
            <a:spLocks noGrp="1"/>
          </p:cNvSpPr>
          <p:nvPr>
            <p:ph type="body" sz="quarter" idx="11" hasCustomPrompt="1"/>
          </p:nvPr>
        </p:nvSpPr>
        <p:spPr>
          <a:xfrm>
            <a:off x="587829" y="2924626"/>
            <a:ext cx="3727222" cy="2113415"/>
          </a:xfrm>
          <a:prstGeom prst="rect">
            <a:avLst/>
          </a:prstGeom>
        </p:spPr>
        <p:txBody>
          <a:bodyPr anchor="b"/>
          <a:lstStyle>
            <a:lvl1pPr marL="0" indent="0" algn="r">
              <a:lnSpc>
                <a:spcPct val="100000"/>
              </a:lnSpc>
              <a:spcBef>
                <a:spcPts val="0"/>
              </a:spcBef>
              <a:buNone/>
              <a:defRPr sz="2000" b="0" i="0" cap="all" baseline="0">
                <a:solidFill>
                  <a:srgbClr val="2E1A47"/>
                </a:solidFill>
                <a:latin typeface="Franklin Gothic Medium Cond" panose="020B0606030402020204" pitchFamily="34" charset="0"/>
              </a:defRPr>
            </a:lvl1pPr>
          </a:lstStyle>
          <a:p>
            <a:pPr lvl="0"/>
            <a:r>
              <a:rPr lang="en-US" dirty="0"/>
              <a:t>Click to add Presenter Name Date and department </a:t>
            </a:r>
          </a:p>
          <a:p>
            <a:pPr lvl="0"/>
            <a:r>
              <a:rPr lang="en-US" dirty="0"/>
              <a:t>Or unit if desired</a:t>
            </a:r>
          </a:p>
        </p:txBody>
      </p:sp>
      <p:cxnSp>
        <p:nvCxnSpPr>
          <p:cNvPr id="9" name="Straight Connector 8">
            <a:extLst>
              <a:ext uri="{FF2B5EF4-FFF2-40B4-BE49-F238E27FC236}">
                <a16:creationId xmlns:a16="http://schemas.microsoft.com/office/drawing/2014/main" id="{DD952981-0D92-1DFB-0890-FB9893B68F47}"/>
              </a:ext>
            </a:extLst>
          </p:cNvPr>
          <p:cNvCxnSpPr/>
          <p:nvPr userDrawn="1"/>
        </p:nvCxnSpPr>
        <p:spPr>
          <a:xfrm>
            <a:off x="4434115" y="1253330"/>
            <a:ext cx="0" cy="3675286"/>
          </a:xfrm>
          <a:prstGeom prst="line">
            <a:avLst/>
          </a:prstGeom>
          <a:ln w="12700">
            <a:solidFill>
              <a:srgbClr val="512C8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091EA58-0374-3E26-CB21-002DFF064BA5}"/>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lemson">
            <a:extLst>
              <a:ext uri="{FF2B5EF4-FFF2-40B4-BE49-F238E27FC236}">
                <a16:creationId xmlns:a16="http://schemas.microsoft.com/office/drawing/2014/main" id="{0A75E843-FC2E-449A-EC29-CDF21AE178D2}"/>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1093294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C00E-8424-7143-87E4-7FD64491A559}"/>
              </a:ext>
            </a:extLst>
          </p:cNvPr>
          <p:cNvSpPr>
            <a:spLocks noGrp="1"/>
          </p:cNvSpPr>
          <p:nvPr>
            <p:ph type="ctrTitle"/>
          </p:nvPr>
        </p:nvSpPr>
        <p:spPr>
          <a:xfrm>
            <a:off x="1524000" y="1122363"/>
            <a:ext cx="9144000" cy="2387600"/>
          </a:xfrm>
        </p:spPr>
        <p:txBody>
          <a:bodyPr anchor="b"/>
          <a:lstStyle>
            <a:lvl1pPr algn="ctr">
              <a:defRPr sz="6000" b="1">
                <a:latin typeface="Trade Gothic Next LT Pro Lt" panose="020B05030403030200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D8CDAD60-E430-5642-9613-43AC3A1D2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1031378E-FF94-5547-A8A3-4D148ABB8505}"/>
              </a:ext>
            </a:extLst>
          </p:cNvPr>
          <p:cNvCxnSpPr>
            <a:cxnSpLocks/>
          </p:cNvCxnSpPr>
          <p:nvPr userDrawn="1"/>
        </p:nvCxnSpPr>
        <p:spPr>
          <a:xfrm>
            <a:off x="1524000" y="3532502"/>
            <a:ext cx="9144000" cy="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36664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C00E-8424-7143-87E4-7FD64491A559}"/>
              </a:ext>
            </a:extLst>
          </p:cNvPr>
          <p:cNvSpPr>
            <a:spLocks noGrp="1"/>
          </p:cNvSpPr>
          <p:nvPr>
            <p:ph type="ctrTitle"/>
          </p:nvPr>
        </p:nvSpPr>
        <p:spPr>
          <a:xfrm>
            <a:off x="4715219" y="1122363"/>
            <a:ext cx="6477917" cy="2387600"/>
          </a:xfrm>
        </p:spPr>
        <p:txBody>
          <a:bodyPr anchor="b"/>
          <a:lstStyle>
            <a:lvl1pPr algn="ctr">
              <a:defRPr sz="6000" b="1">
                <a:latin typeface="Trade Gothic Next LT Pro Lt" panose="020B0503040303020004" pitchFamily="34" charset="77"/>
              </a:defRPr>
            </a:lvl1pPr>
          </a:lstStyle>
          <a:p>
            <a:r>
              <a:rPr lang="en-US"/>
              <a:t>Click to edit Master title style</a:t>
            </a:r>
          </a:p>
        </p:txBody>
      </p:sp>
      <p:sp>
        <p:nvSpPr>
          <p:cNvPr id="3" name="Subtitle 2">
            <a:extLst>
              <a:ext uri="{FF2B5EF4-FFF2-40B4-BE49-F238E27FC236}">
                <a16:creationId xmlns:a16="http://schemas.microsoft.com/office/drawing/2014/main" id="{D8CDAD60-E430-5642-9613-43AC3A1D2127}"/>
              </a:ext>
            </a:extLst>
          </p:cNvPr>
          <p:cNvSpPr>
            <a:spLocks noGrp="1"/>
          </p:cNvSpPr>
          <p:nvPr>
            <p:ph type="subTitle" idx="1"/>
          </p:nvPr>
        </p:nvSpPr>
        <p:spPr>
          <a:xfrm>
            <a:off x="4715219" y="3602038"/>
            <a:ext cx="64779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1031378E-FF94-5547-A8A3-4D148ABB8505}"/>
              </a:ext>
            </a:extLst>
          </p:cNvPr>
          <p:cNvCxnSpPr>
            <a:cxnSpLocks/>
          </p:cNvCxnSpPr>
          <p:nvPr userDrawn="1"/>
        </p:nvCxnSpPr>
        <p:spPr>
          <a:xfrm>
            <a:off x="4715220" y="3532502"/>
            <a:ext cx="6477917"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47288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B95D-CDA9-CE4C-AC0D-10AA0A0C001E}"/>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27AC04C6-AC4B-A24E-BA73-A660B81A5F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5E434AD-6CBD-F042-8A99-BE6F1C85C10C}"/>
              </a:ext>
            </a:extLst>
          </p:cNvPr>
          <p:cNvCxnSpPr>
            <a:cxnSpLocks/>
          </p:cNvCxnSpPr>
          <p:nvPr userDrawn="1"/>
        </p:nvCxnSpPr>
        <p:spPr>
          <a:xfrm>
            <a:off x="659027" y="1575917"/>
            <a:ext cx="10873946"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89786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DB0D-9B85-154B-8C29-8C4468DD2D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E06C0-9998-0144-9C91-35D129BF7AC1}"/>
              </a:ext>
            </a:extLst>
          </p:cNvPr>
          <p:cNvSpPr>
            <a:spLocks noGrp="1"/>
          </p:cNvSpPr>
          <p:nvPr>
            <p:ph type="body" idx="1"/>
          </p:nvPr>
        </p:nvSpPr>
        <p:spPr>
          <a:xfrm>
            <a:off x="831850" y="4589463"/>
            <a:ext cx="10515600" cy="9960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69927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FB10-1682-BC4C-A115-F5062115D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B01BDF-4E7E-C44B-ABC0-E02918DE11CD}"/>
              </a:ext>
            </a:extLst>
          </p:cNvPr>
          <p:cNvSpPr>
            <a:spLocks noGrp="1"/>
          </p:cNvSpPr>
          <p:nvPr>
            <p:ph sz="half" idx="1"/>
          </p:nvPr>
        </p:nvSpPr>
        <p:spPr>
          <a:xfrm>
            <a:off x="838200" y="1825625"/>
            <a:ext cx="5181600" cy="3726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5AB19E-6971-C049-AED8-CAE5C02884AC}"/>
              </a:ext>
            </a:extLst>
          </p:cNvPr>
          <p:cNvSpPr>
            <a:spLocks noGrp="1"/>
          </p:cNvSpPr>
          <p:nvPr>
            <p:ph sz="half" idx="2"/>
          </p:nvPr>
        </p:nvSpPr>
        <p:spPr>
          <a:xfrm>
            <a:off x="6172200" y="1825625"/>
            <a:ext cx="5181600" cy="3726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97B13E6E-FC03-274E-9CA6-66501C79F388}"/>
              </a:ext>
            </a:extLst>
          </p:cNvPr>
          <p:cNvCxnSpPr>
            <a:cxnSpLocks/>
          </p:cNvCxnSpPr>
          <p:nvPr userDrawn="1"/>
        </p:nvCxnSpPr>
        <p:spPr>
          <a:xfrm>
            <a:off x="659027" y="1575917"/>
            <a:ext cx="10873946"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88824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4F4F2F-E2CE-924A-9A2D-AB6DC9BE70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AD23D4-8F85-D740-8882-340D39FAF34A}"/>
              </a:ext>
            </a:extLst>
          </p:cNvPr>
          <p:cNvSpPr>
            <a:spLocks noGrp="1"/>
          </p:cNvSpPr>
          <p:nvPr>
            <p:ph sz="half" idx="2"/>
          </p:nvPr>
        </p:nvSpPr>
        <p:spPr>
          <a:xfrm>
            <a:off x="839788" y="2505075"/>
            <a:ext cx="5157787" cy="3102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85EB54-4649-BC45-801C-130187335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9F181-41C3-984F-ABE8-ECFE6388ECF7}"/>
              </a:ext>
            </a:extLst>
          </p:cNvPr>
          <p:cNvSpPr>
            <a:spLocks noGrp="1"/>
          </p:cNvSpPr>
          <p:nvPr>
            <p:ph sz="quarter" idx="4"/>
          </p:nvPr>
        </p:nvSpPr>
        <p:spPr>
          <a:xfrm>
            <a:off x="6172200" y="2505075"/>
            <a:ext cx="5183188" cy="3102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EC03C570-6650-1B4A-8991-EC920FABBBBB}"/>
              </a:ext>
            </a:extLst>
          </p:cNvPr>
          <p:cNvCxnSpPr>
            <a:cxnSpLocks/>
          </p:cNvCxnSpPr>
          <p:nvPr userDrawn="1"/>
        </p:nvCxnSpPr>
        <p:spPr>
          <a:xfrm>
            <a:off x="659027" y="1575917"/>
            <a:ext cx="10873946"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1" name="Title 1">
            <a:extLst>
              <a:ext uri="{FF2B5EF4-FFF2-40B4-BE49-F238E27FC236}">
                <a16:creationId xmlns:a16="http://schemas.microsoft.com/office/drawing/2014/main" id="{B6BB78C7-EA4C-0A43-B8D4-958F4185E68D}"/>
              </a:ext>
            </a:extLst>
          </p:cNvPr>
          <p:cNvSpPr>
            <a:spLocks noGrp="1"/>
          </p:cNvSpPr>
          <p:nvPr>
            <p:ph type="title"/>
          </p:nvPr>
        </p:nvSpPr>
        <p:spPr>
          <a:xfrm>
            <a:off x="838200" y="365126"/>
            <a:ext cx="10515600" cy="1111134"/>
          </a:xfrm>
        </p:spPr>
        <p:txBody>
          <a:bodyPr/>
          <a:lstStyle>
            <a:lvl1pPr>
              <a:defRPr>
                <a:latin typeface="Trade Gothic Next LT Pro" panose="020B0503040303020004" pitchFamily="34" charset="77"/>
              </a:defRPr>
            </a:lvl1pPr>
          </a:lstStyle>
          <a:p>
            <a:r>
              <a:rPr lang="en-US"/>
              <a:t>Click to edit Master title style</a:t>
            </a:r>
          </a:p>
        </p:txBody>
      </p:sp>
    </p:spTree>
    <p:extLst>
      <p:ext uri="{BB962C8B-B14F-4D97-AF65-F5344CB8AC3E}">
        <p14:creationId xmlns:p14="http://schemas.microsoft.com/office/powerpoint/2010/main" val="407456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E296-8441-634C-AE3E-F6D9F1974B49}"/>
              </a:ext>
            </a:extLst>
          </p:cNvPr>
          <p:cNvSpPr>
            <a:spLocks noGrp="1"/>
          </p:cNvSpPr>
          <p:nvPr>
            <p:ph type="title"/>
          </p:nvPr>
        </p:nvSpPr>
        <p:spPr/>
        <p:txBody>
          <a:bodyPr/>
          <a:lstStyle>
            <a:lvl1pPr>
              <a:defRPr b="1">
                <a:latin typeface="Trade Gothic Next LT Pro Lt" panose="020B0503040303020004" pitchFamily="34" charset="77"/>
              </a:defRPr>
            </a:lvl1pPr>
          </a:lstStyle>
          <a:p>
            <a:r>
              <a:rPr lang="en-US"/>
              <a:t>Click to edit Master title style</a:t>
            </a:r>
          </a:p>
        </p:txBody>
      </p:sp>
    </p:spTree>
    <p:extLst>
      <p:ext uri="{BB962C8B-B14F-4D97-AF65-F5344CB8AC3E}">
        <p14:creationId xmlns:p14="http://schemas.microsoft.com/office/powerpoint/2010/main" val="3159703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9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7ADD84-7D52-5E41-9F88-7F766701A5C5}"/>
              </a:ext>
            </a:extLst>
          </p:cNvPr>
          <p:cNvSpPr/>
          <p:nvPr userDrawn="1"/>
        </p:nvSpPr>
        <p:spPr>
          <a:xfrm>
            <a:off x="0" y="0"/>
            <a:ext cx="12192000" cy="6858000"/>
          </a:xfrm>
          <a:prstGeom prst="rect">
            <a:avLst/>
          </a:prstGeom>
          <a:gradFill>
            <a:gsLst>
              <a:gs pos="0">
                <a:schemeClr val="bg1">
                  <a:lumMod val="85000"/>
                </a:schemeClr>
              </a:gs>
              <a:gs pos="50000">
                <a:schemeClr val="bg1">
                  <a:lumMod val="75000"/>
                </a:schemeClr>
              </a:gs>
              <a:gs pos="100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3587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7ADD84-7D52-5E41-9F88-7F766701A5C5}"/>
              </a:ext>
            </a:extLst>
          </p:cNvPr>
          <p:cNvSpPr/>
          <p:nvPr userDrawn="1"/>
        </p:nvSpPr>
        <p:spPr>
          <a:xfrm>
            <a:off x="0" y="0"/>
            <a:ext cx="12192000" cy="6858000"/>
          </a:xfrm>
          <a:prstGeom prst="rect">
            <a:avLst/>
          </a:prstGeom>
          <a:gradFill>
            <a:gsLst>
              <a:gs pos="0">
                <a:schemeClr val="bg1">
                  <a:lumMod val="85000"/>
                </a:schemeClr>
              </a:gs>
              <a:gs pos="50000">
                <a:schemeClr val="bg1">
                  <a:lumMod val="75000"/>
                </a:schemeClr>
              </a:gs>
              <a:gs pos="100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DB6C4C5-8D0C-584B-89C7-BE91446BF913}"/>
              </a:ext>
            </a:extLst>
          </p:cNvPr>
          <p:cNvSpPr>
            <a:spLocks noGrp="1"/>
          </p:cNvSpPr>
          <p:nvPr>
            <p:ph type="title"/>
          </p:nvPr>
        </p:nvSpPr>
        <p:spPr>
          <a:xfrm>
            <a:off x="838200" y="365126"/>
            <a:ext cx="10515600" cy="1111134"/>
          </a:xfrm>
        </p:spPr>
        <p:txBody>
          <a:bodyPr/>
          <a:lstStyle>
            <a:lvl1pPr>
              <a:defRPr b="1">
                <a:latin typeface="Trade Gothic Next LT Pro Lt" panose="020B0503040303020004" pitchFamily="34" charset="77"/>
              </a:defRPr>
            </a:lvl1pPr>
          </a:lstStyle>
          <a:p>
            <a:r>
              <a:rPr lang="en-US"/>
              <a:t>Click to edit Master title style</a:t>
            </a:r>
          </a:p>
        </p:txBody>
      </p:sp>
      <p:cxnSp>
        <p:nvCxnSpPr>
          <p:cNvPr id="4" name="Straight Connector 3">
            <a:extLst>
              <a:ext uri="{FF2B5EF4-FFF2-40B4-BE49-F238E27FC236}">
                <a16:creationId xmlns:a16="http://schemas.microsoft.com/office/drawing/2014/main" id="{4E36658D-C474-2946-96AD-75485BA50660}"/>
              </a:ext>
            </a:extLst>
          </p:cNvPr>
          <p:cNvCxnSpPr>
            <a:cxnSpLocks/>
          </p:cNvCxnSpPr>
          <p:nvPr userDrawn="1"/>
        </p:nvCxnSpPr>
        <p:spPr>
          <a:xfrm>
            <a:off x="659027" y="1575917"/>
            <a:ext cx="10873946"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4830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A8F27B0-5AF5-72FA-25F3-B70841BE0F9C}"/>
              </a:ext>
            </a:extLst>
          </p:cNvPr>
          <p:cNvCxnSpPr/>
          <p:nvPr userDrawn="1"/>
        </p:nvCxnSpPr>
        <p:spPr>
          <a:xfrm>
            <a:off x="152400" y="1342569"/>
            <a:ext cx="11887200" cy="0"/>
          </a:xfrm>
          <a:prstGeom prst="line">
            <a:avLst/>
          </a:prstGeom>
          <a:ln>
            <a:solidFill>
              <a:srgbClr val="2E1A47"/>
            </a:solidFill>
          </a:ln>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61259182-45E1-2548-9C75-1458646CCD95}"/>
              </a:ext>
            </a:extLst>
          </p:cNvPr>
          <p:cNvSpPr>
            <a:spLocks noGrp="1"/>
          </p:cNvSpPr>
          <p:nvPr>
            <p:ph type="title" hasCustomPrompt="1"/>
          </p:nvPr>
        </p:nvSpPr>
        <p:spPr>
          <a:xfrm>
            <a:off x="838200" y="576114"/>
            <a:ext cx="10515600" cy="529397"/>
          </a:xfrm>
          <a:prstGeom prst="rect">
            <a:avLst/>
          </a:prstGeom>
        </p:spPr>
        <p:txBody>
          <a:bodyPr/>
          <a:lstStyle>
            <a:lvl1pPr>
              <a:defRPr sz="3600" b="0" i="0">
                <a:solidFill>
                  <a:srgbClr val="F56600"/>
                </a:solidFill>
                <a:latin typeface="Franklin Gothic Medium" panose="020B0603020102020204" pitchFamily="34" charset="0"/>
                <a:ea typeface="Verdana" panose="020B0604030504040204" pitchFamily="34" charset="0"/>
                <a:cs typeface="Verdana" panose="020B0604030504040204" pitchFamily="34" charset="0"/>
              </a:defRPr>
            </a:lvl1pPr>
          </a:lstStyle>
          <a:p>
            <a:r>
              <a:rPr lang="en-US" dirty="0"/>
              <a:t>Click to add single-line slide title</a:t>
            </a:r>
          </a:p>
        </p:txBody>
      </p:sp>
      <p:sp>
        <p:nvSpPr>
          <p:cNvPr id="6" name="Content Placeholder 2">
            <a:extLst>
              <a:ext uri="{FF2B5EF4-FFF2-40B4-BE49-F238E27FC236}">
                <a16:creationId xmlns:a16="http://schemas.microsoft.com/office/drawing/2014/main" id="{DFE285E5-E150-F2F7-8696-22122FE46F42}"/>
              </a:ext>
            </a:extLst>
          </p:cNvPr>
          <p:cNvSpPr>
            <a:spLocks noGrp="1"/>
          </p:cNvSpPr>
          <p:nvPr>
            <p:ph idx="1"/>
          </p:nvPr>
        </p:nvSpPr>
        <p:spPr>
          <a:xfrm>
            <a:off x="838200" y="1585841"/>
            <a:ext cx="10515600" cy="4801664"/>
          </a:xfrm>
          <a:prstGeom prst="rect">
            <a:avLst/>
          </a:prstGeom>
        </p:spPr>
        <p:txBody>
          <a:bodyPr/>
          <a:lstStyle>
            <a:lvl1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2pPr>
            <a:lvl3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3pPr>
            <a:lvl4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4pPr>
            <a:lvl5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3B3E3D9B-DD68-39AD-282E-ED734998AF6A}"/>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lemson">
            <a:extLst>
              <a:ext uri="{FF2B5EF4-FFF2-40B4-BE49-F238E27FC236}">
                <a16:creationId xmlns:a16="http://schemas.microsoft.com/office/drawing/2014/main" id="{070E1C38-64C7-2BBA-CD4D-235FAC421401}"/>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1565435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F373D-C606-494E-9A9F-DC6D70F36CBA}"/>
              </a:ext>
            </a:extLst>
          </p:cNvPr>
          <p:cNvSpPr>
            <a:spLocks noGrp="1"/>
          </p:cNvSpPr>
          <p:nvPr>
            <p:ph type="title"/>
          </p:nvPr>
        </p:nvSpPr>
        <p:spPr>
          <a:xfrm>
            <a:off x="839788" y="457200"/>
            <a:ext cx="3932237" cy="1600200"/>
          </a:xfrm>
        </p:spPr>
        <p:txBody>
          <a:bodyPr anchor="b"/>
          <a:lstStyle>
            <a:lvl1pPr>
              <a:defRPr sz="3200">
                <a:latin typeface="Trade Gothic Next LT Pro" panose="020B0503040303020004"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1E7C7B0-F3EB-6441-A96A-4A7F35E902B3}"/>
              </a:ext>
            </a:extLst>
          </p:cNvPr>
          <p:cNvSpPr>
            <a:spLocks noGrp="1"/>
          </p:cNvSpPr>
          <p:nvPr>
            <p:ph idx="1"/>
          </p:nvPr>
        </p:nvSpPr>
        <p:spPr>
          <a:xfrm>
            <a:off x="5183188" y="987426"/>
            <a:ext cx="6172200" cy="45871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C46F45-9F5E-4248-931E-289C43B0D115}"/>
              </a:ext>
            </a:extLst>
          </p:cNvPr>
          <p:cNvSpPr>
            <a:spLocks noGrp="1"/>
          </p:cNvSpPr>
          <p:nvPr>
            <p:ph type="body" sz="half" idx="2"/>
          </p:nvPr>
        </p:nvSpPr>
        <p:spPr>
          <a:xfrm>
            <a:off x="839788" y="2057400"/>
            <a:ext cx="3932237" cy="35875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1D19E270-4653-904D-8BBD-0C19340654A4}"/>
              </a:ext>
            </a:extLst>
          </p:cNvPr>
          <p:cNvCxnSpPr>
            <a:cxnSpLocks/>
          </p:cNvCxnSpPr>
          <p:nvPr userDrawn="1"/>
        </p:nvCxnSpPr>
        <p:spPr>
          <a:xfrm>
            <a:off x="838200" y="2057400"/>
            <a:ext cx="3943338"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33266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20DE-3195-5B49-B9CD-255CF6C8431B}"/>
              </a:ext>
            </a:extLst>
          </p:cNvPr>
          <p:cNvSpPr>
            <a:spLocks noGrp="1"/>
          </p:cNvSpPr>
          <p:nvPr>
            <p:ph type="title"/>
          </p:nvPr>
        </p:nvSpPr>
        <p:spPr>
          <a:xfrm>
            <a:off x="839788" y="457200"/>
            <a:ext cx="3932237" cy="1600200"/>
          </a:xfrm>
        </p:spPr>
        <p:txBody>
          <a:bodyPr anchor="b"/>
          <a:lstStyle>
            <a:lvl1pPr>
              <a:defRPr sz="3200">
                <a:latin typeface="Trade Gothic Next LT Pro" panose="020B0503040303020004" pitchFamily="34"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656F540-FF13-3F43-ACD0-3D46B1257AB5}"/>
              </a:ext>
            </a:extLst>
          </p:cNvPr>
          <p:cNvSpPr>
            <a:spLocks noGrp="1"/>
          </p:cNvSpPr>
          <p:nvPr>
            <p:ph type="pic" idx="1"/>
          </p:nvPr>
        </p:nvSpPr>
        <p:spPr>
          <a:xfrm>
            <a:off x="5183188" y="987426"/>
            <a:ext cx="6172200" cy="45650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D01EA4B-AAF0-5246-BACE-0E922F2F201A}"/>
              </a:ext>
            </a:extLst>
          </p:cNvPr>
          <p:cNvSpPr>
            <a:spLocks noGrp="1"/>
          </p:cNvSpPr>
          <p:nvPr>
            <p:ph type="body" sz="half" idx="2"/>
          </p:nvPr>
        </p:nvSpPr>
        <p:spPr>
          <a:xfrm>
            <a:off x="839788" y="2057400"/>
            <a:ext cx="3932237" cy="357027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FD33F86A-FADE-684F-8E54-6CD7C4CB0106}"/>
              </a:ext>
            </a:extLst>
          </p:cNvPr>
          <p:cNvCxnSpPr>
            <a:cxnSpLocks/>
          </p:cNvCxnSpPr>
          <p:nvPr userDrawn="1"/>
        </p:nvCxnSpPr>
        <p:spPr>
          <a:xfrm>
            <a:off x="838200" y="2057400"/>
            <a:ext cx="3943338"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96699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3496-E5EA-BD45-9772-5FF6ACA77545}"/>
              </a:ext>
            </a:extLst>
          </p:cNvPr>
          <p:cNvSpPr>
            <a:spLocks noGrp="1"/>
          </p:cNvSpPr>
          <p:nvPr>
            <p:ph type="title"/>
          </p:nvPr>
        </p:nvSpPr>
        <p:spPr/>
        <p:txBody>
          <a:bodyPr/>
          <a:lstStyle>
            <a:lvl1pPr>
              <a:defRPr>
                <a:latin typeface="Trade Gothic Next LT Pro" panose="020B0503040303020004" pitchFamily="34" charset="77"/>
              </a:defRPr>
            </a:lvl1pPr>
          </a:lstStyle>
          <a:p>
            <a:r>
              <a:rPr lang="en-US"/>
              <a:t>Click to edit Master title style</a:t>
            </a:r>
          </a:p>
        </p:txBody>
      </p:sp>
      <p:sp>
        <p:nvSpPr>
          <p:cNvPr id="3" name="Vertical Text Placeholder 2">
            <a:extLst>
              <a:ext uri="{FF2B5EF4-FFF2-40B4-BE49-F238E27FC236}">
                <a16:creationId xmlns:a16="http://schemas.microsoft.com/office/drawing/2014/main" id="{457E763E-E394-C942-AFB1-0BDD788BC4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F4F3011D-C7EB-404D-85FA-C816DAF9C36E}"/>
              </a:ext>
            </a:extLst>
          </p:cNvPr>
          <p:cNvCxnSpPr>
            <a:cxnSpLocks/>
          </p:cNvCxnSpPr>
          <p:nvPr userDrawn="1"/>
        </p:nvCxnSpPr>
        <p:spPr>
          <a:xfrm>
            <a:off x="659027" y="1575917"/>
            <a:ext cx="10873946"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82552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B03D03-CA5D-604E-90AF-6CC0752256FE}"/>
              </a:ext>
            </a:extLst>
          </p:cNvPr>
          <p:cNvSpPr>
            <a:spLocks noGrp="1"/>
          </p:cNvSpPr>
          <p:nvPr>
            <p:ph type="title" orient="vert"/>
          </p:nvPr>
        </p:nvSpPr>
        <p:spPr>
          <a:xfrm>
            <a:off x="8724900" y="365125"/>
            <a:ext cx="2628900" cy="5220427"/>
          </a:xfrm>
        </p:spPr>
        <p:txBody>
          <a:bodyPr vert="eaVert"/>
          <a:lstStyle>
            <a:lvl1pPr>
              <a:defRPr>
                <a:latin typeface="Trade Gothic Next LT Pro" panose="020B0503040303020004" pitchFamily="34" charset="77"/>
              </a:defRPr>
            </a:lvl1pPr>
          </a:lstStyle>
          <a:p>
            <a:r>
              <a:rPr lang="en-US"/>
              <a:t>Click to edit Master title style</a:t>
            </a:r>
          </a:p>
        </p:txBody>
      </p:sp>
      <p:sp>
        <p:nvSpPr>
          <p:cNvPr id="3" name="Vertical Text Placeholder 2">
            <a:extLst>
              <a:ext uri="{FF2B5EF4-FFF2-40B4-BE49-F238E27FC236}">
                <a16:creationId xmlns:a16="http://schemas.microsoft.com/office/drawing/2014/main" id="{8B6EA7E7-3AFD-694F-B18C-E06A81D7E74E}"/>
              </a:ext>
            </a:extLst>
          </p:cNvPr>
          <p:cNvSpPr>
            <a:spLocks noGrp="1"/>
          </p:cNvSpPr>
          <p:nvPr>
            <p:ph type="body" orient="vert" idx="1"/>
          </p:nvPr>
        </p:nvSpPr>
        <p:spPr>
          <a:xfrm>
            <a:off x="838200" y="365125"/>
            <a:ext cx="7734300" cy="52204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157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692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57709"/>
            <a:ext cx="10515600" cy="4351338"/>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010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9182-45E1-2548-9C75-1458646CCD95}"/>
              </a:ext>
            </a:extLst>
          </p:cNvPr>
          <p:cNvSpPr>
            <a:spLocks noGrp="1"/>
          </p:cNvSpPr>
          <p:nvPr>
            <p:ph type="title" hasCustomPrompt="1"/>
          </p:nvPr>
        </p:nvSpPr>
        <p:spPr>
          <a:xfrm>
            <a:off x="838200" y="151640"/>
            <a:ext cx="10515600" cy="1101691"/>
          </a:xfrm>
          <a:prstGeom prst="rect">
            <a:avLst/>
          </a:prstGeom>
        </p:spPr>
        <p:txBody>
          <a:bodyPr anchor="t"/>
          <a:lstStyle>
            <a:lvl1pPr>
              <a:defRPr sz="3600" b="0" i="0">
                <a:solidFill>
                  <a:srgbClr val="F56600"/>
                </a:solidFill>
                <a:latin typeface="Franklin Gothic Medium" panose="020B0603020102020204" pitchFamily="34" charset="0"/>
                <a:ea typeface="Verdana" panose="020B0604030504040204" pitchFamily="34" charset="0"/>
                <a:cs typeface="Verdana" panose="020B0604030504040204" pitchFamily="34" charset="0"/>
              </a:defRPr>
            </a:lvl1pPr>
          </a:lstStyle>
          <a:p>
            <a:r>
              <a:rPr lang="en-US" dirty="0"/>
              <a:t>Click to add a long title </a:t>
            </a:r>
            <a:br>
              <a:rPr lang="en-US" dirty="0"/>
            </a:br>
            <a:r>
              <a:rPr lang="en-US" dirty="0"/>
              <a:t>that takes up 2 lines.</a:t>
            </a:r>
          </a:p>
        </p:txBody>
      </p:sp>
      <p:sp>
        <p:nvSpPr>
          <p:cNvPr id="3" name="Content Placeholder 2">
            <a:extLst>
              <a:ext uri="{FF2B5EF4-FFF2-40B4-BE49-F238E27FC236}">
                <a16:creationId xmlns:a16="http://schemas.microsoft.com/office/drawing/2014/main" id="{DE2E032E-2D61-E546-86F7-7FE3817097C0}"/>
              </a:ext>
            </a:extLst>
          </p:cNvPr>
          <p:cNvSpPr>
            <a:spLocks noGrp="1"/>
          </p:cNvSpPr>
          <p:nvPr>
            <p:ph idx="1"/>
          </p:nvPr>
        </p:nvSpPr>
        <p:spPr>
          <a:xfrm>
            <a:off x="838200" y="1585841"/>
            <a:ext cx="10515600" cy="4801664"/>
          </a:xfrm>
          <a:prstGeom prst="rect">
            <a:avLst/>
          </a:prstGeom>
        </p:spPr>
        <p:txBody>
          <a:bodyPr/>
          <a:lstStyle>
            <a:lvl1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2pPr>
            <a:lvl3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3pPr>
            <a:lvl4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4pPr>
            <a:lvl5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a:extLst>
              <a:ext uri="{FF2B5EF4-FFF2-40B4-BE49-F238E27FC236}">
                <a16:creationId xmlns:a16="http://schemas.microsoft.com/office/drawing/2014/main" id="{EA5D08C8-2F52-13AB-95AA-1CD77C80B53F}"/>
              </a:ext>
            </a:extLst>
          </p:cNvPr>
          <p:cNvCxnSpPr/>
          <p:nvPr userDrawn="1"/>
        </p:nvCxnSpPr>
        <p:spPr>
          <a:xfrm>
            <a:off x="152400" y="1342569"/>
            <a:ext cx="11887200" cy="0"/>
          </a:xfrm>
          <a:prstGeom prst="line">
            <a:avLst/>
          </a:prstGeom>
          <a:ln>
            <a:solidFill>
              <a:srgbClr val="2E1A47"/>
            </a:solidFill>
          </a:ln>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A0FBFCEE-EC8D-CDB6-00D0-8F461395A120}"/>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lemson">
            <a:extLst>
              <a:ext uri="{FF2B5EF4-FFF2-40B4-BE49-F238E27FC236}">
                <a16:creationId xmlns:a16="http://schemas.microsoft.com/office/drawing/2014/main" id="{8663E860-27BE-6B02-F702-8C26CB1151A7}"/>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243332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9ED3-4968-6118-ACE0-DF31B3C10B67}"/>
              </a:ext>
            </a:extLst>
          </p:cNvPr>
          <p:cNvSpPr>
            <a:spLocks noGrp="1"/>
          </p:cNvSpPr>
          <p:nvPr>
            <p:ph type="title" hasCustomPrompt="1"/>
          </p:nvPr>
        </p:nvSpPr>
        <p:spPr>
          <a:xfrm>
            <a:off x="1501980" y="2063411"/>
            <a:ext cx="9707887" cy="1743865"/>
          </a:xfrm>
          <a:prstGeom prst="rect">
            <a:avLst/>
          </a:prstGeom>
        </p:spPr>
        <p:txBody>
          <a:bodyPr anchor="b"/>
          <a:lstStyle>
            <a:lvl1pPr>
              <a:defRPr b="0" i="0" cap="all" baseline="0">
                <a:solidFill>
                  <a:srgbClr val="F66500"/>
                </a:solidFill>
                <a:latin typeface="Franklin Gothic Medium Cond" panose="020B0606030402020204" pitchFamily="34" charset="0"/>
              </a:defRPr>
            </a:lvl1pPr>
          </a:lstStyle>
          <a:p>
            <a:r>
              <a:rPr lang="en-US" dirty="0"/>
              <a:t>Click to edit section title</a:t>
            </a:r>
          </a:p>
        </p:txBody>
      </p:sp>
      <p:sp>
        <p:nvSpPr>
          <p:cNvPr id="7" name="Text Placeholder 6">
            <a:extLst>
              <a:ext uri="{FF2B5EF4-FFF2-40B4-BE49-F238E27FC236}">
                <a16:creationId xmlns:a16="http://schemas.microsoft.com/office/drawing/2014/main" id="{3C4C463C-B1D5-29BC-6449-D106779FC53C}"/>
              </a:ext>
            </a:extLst>
          </p:cNvPr>
          <p:cNvSpPr>
            <a:spLocks noGrp="1"/>
          </p:cNvSpPr>
          <p:nvPr>
            <p:ph type="body" sz="quarter" idx="11" hasCustomPrompt="1"/>
          </p:nvPr>
        </p:nvSpPr>
        <p:spPr>
          <a:xfrm>
            <a:off x="1518915" y="4076397"/>
            <a:ext cx="9707886" cy="1647063"/>
          </a:xfrm>
          <a:prstGeom prst="rect">
            <a:avLst/>
          </a:prstGeom>
        </p:spPr>
        <p:txBody>
          <a:bodyPr anchor="t"/>
          <a:lstStyle>
            <a:lvl1pPr marL="0" indent="0" algn="r">
              <a:lnSpc>
                <a:spcPct val="100000"/>
              </a:lnSpc>
              <a:spcBef>
                <a:spcPts val="0"/>
              </a:spcBef>
              <a:buNone/>
              <a:defRPr sz="2000" b="0" i="0" cap="all" baseline="0">
                <a:solidFill>
                  <a:srgbClr val="2E1A47"/>
                </a:solidFill>
                <a:latin typeface="Franklin Gothic Medium Cond" panose="020B0606030402020204" pitchFamily="34" charset="0"/>
              </a:defRPr>
            </a:lvl1pPr>
          </a:lstStyle>
          <a:p>
            <a:pPr lvl="0"/>
            <a:r>
              <a:rPr lang="en-US" dirty="0"/>
              <a:t>Click to add section sub-text</a:t>
            </a:r>
          </a:p>
        </p:txBody>
      </p:sp>
      <p:cxnSp>
        <p:nvCxnSpPr>
          <p:cNvPr id="3" name="Straight Connector 2">
            <a:extLst>
              <a:ext uri="{FF2B5EF4-FFF2-40B4-BE49-F238E27FC236}">
                <a16:creationId xmlns:a16="http://schemas.microsoft.com/office/drawing/2014/main" id="{06124E51-CD62-0C6C-8230-C47B818A4DCA}"/>
              </a:ext>
            </a:extLst>
          </p:cNvPr>
          <p:cNvCxnSpPr>
            <a:cxnSpLocks/>
          </p:cNvCxnSpPr>
          <p:nvPr userDrawn="1"/>
        </p:nvCxnSpPr>
        <p:spPr>
          <a:xfrm>
            <a:off x="1501980" y="3941836"/>
            <a:ext cx="9707887" cy="0"/>
          </a:xfrm>
          <a:prstGeom prst="line">
            <a:avLst/>
          </a:prstGeom>
          <a:ln>
            <a:solidFill>
              <a:srgbClr val="2E1A47"/>
            </a:solidFill>
          </a:ln>
        </p:spPr>
        <p:style>
          <a:lnRef idx="3">
            <a:schemeClr val="dk1"/>
          </a:lnRef>
          <a:fillRef idx="0">
            <a:schemeClr val="dk1"/>
          </a:fillRef>
          <a:effectRef idx="2">
            <a:schemeClr val="dk1"/>
          </a:effectRef>
          <a:fontRef idx="minor">
            <a:schemeClr val="tx1"/>
          </a:fontRef>
        </p:style>
      </p:cxnSp>
      <p:sp>
        <p:nvSpPr>
          <p:cNvPr id="4" name="Rectangle 3">
            <a:extLst>
              <a:ext uri="{FF2B5EF4-FFF2-40B4-BE49-F238E27FC236}">
                <a16:creationId xmlns:a16="http://schemas.microsoft.com/office/drawing/2014/main" id="{3486BB9A-2955-EF7D-33B6-5B092CE51427}"/>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lemson">
            <a:extLst>
              <a:ext uri="{FF2B5EF4-FFF2-40B4-BE49-F238E27FC236}">
                <a16:creationId xmlns:a16="http://schemas.microsoft.com/office/drawing/2014/main" id="{D555D2E3-516A-BA0F-22E2-EC56434C0644}"/>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389640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col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0AD2CD-BC5B-9EB4-CE0F-C436033C0B6F}"/>
              </a:ext>
            </a:extLst>
          </p:cNvPr>
          <p:cNvSpPr>
            <a:spLocks noGrp="1"/>
          </p:cNvSpPr>
          <p:nvPr>
            <p:ph sz="half" idx="1"/>
          </p:nvPr>
        </p:nvSpPr>
        <p:spPr>
          <a:xfrm>
            <a:off x="838200" y="1585840"/>
            <a:ext cx="5181600" cy="4801663"/>
          </a:xfrm>
          <a:prstGeom prst="rect">
            <a:avLst/>
          </a:prstGeom>
        </p:spPr>
        <p:txBody>
          <a:bodyPr/>
          <a:lstStyle>
            <a:lvl1pPr>
              <a:defRPr sz="24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a:defRPr sz="20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2pPr>
            <a:lvl3pPr>
              <a:defRPr sz="18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3pPr>
            <a:lvl4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4pPr>
            <a:lvl5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84261FD-AFAD-9C29-B4F0-754353DE1FEB}"/>
              </a:ext>
            </a:extLst>
          </p:cNvPr>
          <p:cNvSpPr>
            <a:spLocks noGrp="1"/>
          </p:cNvSpPr>
          <p:nvPr>
            <p:ph sz="half" idx="2"/>
          </p:nvPr>
        </p:nvSpPr>
        <p:spPr>
          <a:xfrm>
            <a:off x="6172200" y="1585840"/>
            <a:ext cx="5181600" cy="4801663"/>
          </a:xfrm>
          <a:prstGeom prst="rect">
            <a:avLst/>
          </a:prstGeom>
        </p:spPr>
        <p:txBody>
          <a:bodyPr/>
          <a:lstStyle>
            <a:lvl1pPr>
              <a:defRPr sz="24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a:defRPr sz="20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2pPr>
            <a:lvl3pPr>
              <a:defRPr sz="18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3pPr>
            <a:lvl4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4pPr>
            <a:lvl5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1259182-45E1-2548-9C75-1458646CCD95}"/>
              </a:ext>
            </a:extLst>
          </p:cNvPr>
          <p:cNvSpPr>
            <a:spLocks noGrp="1"/>
          </p:cNvSpPr>
          <p:nvPr>
            <p:ph type="title" hasCustomPrompt="1"/>
          </p:nvPr>
        </p:nvSpPr>
        <p:spPr>
          <a:xfrm>
            <a:off x="838200" y="576114"/>
            <a:ext cx="10515600" cy="529397"/>
          </a:xfrm>
          <a:prstGeom prst="rect">
            <a:avLst/>
          </a:prstGeom>
        </p:spPr>
        <p:txBody>
          <a:bodyPr/>
          <a:lstStyle>
            <a:lvl1pPr>
              <a:defRPr sz="3600" b="0" i="0">
                <a:solidFill>
                  <a:srgbClr val="F56600"/>
                </a:solidFill>
                <a:latin typeface="Franklin Gothic Medium" panose="020B0603020102020204" pitchFamily="34" charset="0"/>
                <a:ea typeface="Verdana" panose="020B0604030504040204" pitchFamily="34" charset="0"/>
                <a:cs typeface="Verdana" panose="020B0604030504040204" pitchFamily="34" charset="0"/>
              </a:defRPr>
            </a:lvl1pPr>
          </a:lstStyle>
          <a:p>
            <a:r>
              <a:rPr lang="en-US" dirty="0"/>
              <a:t>Click to add single-line slide title</a:t>
            </a:r>
          </a:p>
        </p:txBody>
      </p:sp>
      <p:cxnSp>
        <p:nvCxnSpPr>
          <p:cNvPr id="8" name="Straight Connector 7">
            <a:extLst>
              <a:ext uri="{FF2B5EF4-FFF2-40B4-BE49-F238E27FC236}">
                <a16:creationId xmlns:a16="http://schemas.microsoft.com/office/drawing/2014/main" id="{CD920EFE-BD84-F9D2-D9CA-D85EFD69A813}"/>
              </a:ext>
            </a:extLst>
          </p:cNvPr>
          <p:cNvCxnSpPr/>
          <p:nvPr userDrawn="1"/>
        </p:nvCxnSpPr>
        <p:spPr>
          <a:xfrm>
            <a:off x="152400" y="1342569"/>
            <a:ext cx="11887200" cy="0"/>
          </a:xfrm>
          <a:prstGeom prst="line">
            <a:avLst/>
          </a:prstGeom>
          <a:ln>
            <a:solidFill>
              <a:srgbClr val="2E1A47"/>
            </a:solidFill>
          </a:ln>
        </p:spPr>
        <p:style>
          <a:lnRef idx="3">
            <a:schemeClr val="dk1"/>
          </a:lnRef>
          <a:fillRef idx="0">
            <a:schemeClr val="dk1"/>
          </a:fillRef>
          <a:effectRef idx="2">
            <a:schemeClr val="dk1"/>
          </a:effectRef>
          <a:fontRef idx="minor">
            <a:schemeClr val="tx1"/>
          </a:fontRef>
        </p:style>
      </p:cxnSp>
      <p:sp>
        <p:nvSpPr>
          <p:cNvPr id="5" name="Rectangle 4">
            <a:extLst>
              <a:ext uri="{FF2B5EF4-FFF2-40B4-BE49-F238E27FC236}">
                <a16:creationId xmlns:a16="http://schemas.microsoft.com/office/drawing/2014/main" id="{FCFAFAC1-18FF-A225-13A0-4DB45804D286}"/>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 Clemson">
            <a:extLst>
              <a:ext uri="{FF2B5EF4-FFF2-40B4-BE49-F238E27FC236}">
                <a16:creationId xmlns:a16="http://schemas.microsoft.com/office/drawing/2014/main" id="{E1F422E7-6E14-0F6D-CB8D-19914E032328}"/>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13888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line Title + 2-li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59182-45E1-2548-9C75-1458646CCD95}"/>
              </a:ext>
            </a:extLst>
          </p:cNvPr>
          <p:cNvSpPr>
            <a:spLocks noGrp="1"/>
          </p:cNvSpPr>
          <p:nvPr>
            <p:ph type="title" hasCustomPrompt="1"/>
          </p:nvPr>
        </p:nvSpPr>
        <p:spPr>
          <a:xfrm>
            <a:off x="838200" y="151640"/>
            <a:ext cx="10515600" cy="1101691"/>
          </a:xfrm>
          <a:prstGeom prst="rect">
            <a:avLst/>
          </a:prstGeom>
        </p:spPr>
        <p:txBody>
          <a:bodyPr anchor="t"/>
          <a:lstStyle>
            <a:lvl1pPr>
              <a:defRPr sz="3600" b="0" i="0">
                <a:solidFill>
                  <a:srgbClr val="F56600"/>
                </a:solidFill>
                <a:latin typeface="Franklin Gothic Medium" panose="020B0603020102020204" pitchFamily="34" charset="0"/>
                <a:ea typeface="Verdana" panose="020B0604030504040204" pitchFamily="34" charset="0"/>
                <a:cs typeface="Verdana" panose="020B0604030504040204" pitchFamily="34" charset="0"/>
              </a:defRPr>
            </a:lvl1pPr>
          </a:lstStyle>
          <a:p>
            <a:r>
              <a:rPr lang="en-US" dirty="0"/>
              <a:t>Click to add a long title </a:t>
            </a:r>
            <a:br>
              <a:rPr lang="en-US" dirty="0"/>
            </a:br>
            <a:r>
              <a:rPr lang="en-US" dirty="0"/>
              <a:t>that takes up 2 lines.</a:t>
            </a:r>
          </a:p>
        </p:txBody>
      </p:sp>
      <p:sp>
        <p:nvSpPr>
          <p:cNvPr id="7" name="Content Placeholder 2">
            <a:extLst>
              <a:ext uri="{FF2B5EF4-FFF2-40B4-BE49-F238E27FC236}">
                <a16:creationId xmlns:a16="http://schemas.microsoft.com/office/drawing/2014/main" id="{B65B5664-5FC6-1B92-FB28-D277EA0ACC38}"/>
              </a:ext>
            </a:extLst>
          </p:cNvPr>
          <p:cNvSpPr>
            <a:spLocks noGrp="1"/>
          </p:cNvSpPr>
          <p:nvPr>
            <p:ph sz="half" idx="10"/>
          </p:nvPr>
        </p:nvSpPr>
        <p:spPr>
          <a:xfrm>
            <a:off x="838200" y="1585841"/>
            <a:ext cx="5181600" cy="4801664"/>
          </a:xfrm>
          <a:prstGeom prst="rect">
            <a:avLst/>
          </a:prstGeom>
        </p:spPr>
        <p:txBody>
          <a:bodyPr/>
          <a:lstStyle>
            <a:lvl1pPr>
              <a:defRPr sz="24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a:defRPr sz="20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2pPr>
            <a:lvl3pPr>
              <a:defRPr sz="18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3pPr>
            <a:lvl4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4pPr>
            <a:lvl5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DFA2D523-F4D0-C51F-DB31-6CB8927548A7}"/>
              </a:ext>
            </a:extLst>
          </p:cNvPr>
          <p:cNvSpPr>
            <a:spLocks noGrp="1"/>
          </p:cNvSpPr>
          <p:nvPr>
            <p:ph sz="half" idx="2"/>
          </p:nvPr>
        </p:nvSpPr>
        <p:spPr>
          <a:xfrm>
            <a:off x="6172200" y="1585841"/>
            <a:ext cx="5181600" cy="4801664"/>
          </a:xfrm>
          <a:prstGeom prst="rect">
            <a:avLst/>
          </a:prstGeom>
        </p:spPr>
        <p:txBody>
          <a:bodyPr/>
          <a:lstStyle>
            <a:lvl1pPr>
              <a:defRPr sz="24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a:defRPr sz="20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2pPr>
            <a:lvl3pPr>
              <a:defRPr sz="18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3pPr>
            <a:lvl4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4pPr>
            <a:lvl5pPr>
              <a:defRPr>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6B6FAF06-9FD2-3E33-F1E9-7B894205B157}"/>
              </a:ext>
            </a:extLst>
          </p:cNvPr>
          <p:cNvCxnSpPr/>
          <p:nvPr userDrawn="1"/>
        </p:nvCxnSpPr>
        <p:spPr>
          <a:xfrm>
            <a:off x="152400" y="1342569"/>
            <a:ext cx="11887200" cy="0"/>
          </a:xfrm>
          <a:prstGeom prst="line">
            <a:avLst/>
          </a:prstGeom>
          <a:ln>
            <a:solidFill>
              <a:srgbClr val="2E1A47"/>
            </a:solidFill>
          </a:ln>
        </p:spPr>
        <p:style>
          <a:lnRef idx="3">
            <a:schemeClr val="dk1"/>
          </a:lnRef>
          <a:fillRef idx="0">
            <a:schemeClr val="dk1"/>
          </a:fillRef>
          <a:effectRef idx="2">
            <a:schemeClr val="dk1"/>
          </a:effectRef>
          <a:fontRef idx="minor">
            <a:schemeClr val="tx1"/>
          </a:fontRef>
        </p:style>
      </p:cxnSp>
      <p:sp>
        <p:nvSpPr>
          <p:cNvPr id="3" name="Rectangle 2">
            <a:extLst>
              <a:ext uri="{FF2B5EF4-FFF2-40B4-BE49-F238E27FC236}">
                <a16:creationId xmlns:a16="http://schemas.microsoft.com/office/drawing/2014/main" id="{DD5B20AE-AAE5-A6BF-35F2-A5D3576D6228}"/>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lemson">
            <a:extLst>
              <a:ext uri="{FF2B5EF4-FFF2-40B4-BE49-F238E27FC236}">
                <a16:creationId xmlns:a16="http://schemas.microsoft.com/office/drawing/2014/main" id="{72C44C7C-0199-853D-5053-C5D6C46F8297}"/>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2321792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4A0C-7D19-9848-BA09-1BBCD43E5E79}"/>
              </a:ext>
            </a:extLst>
          </p:cNvPr>
          <p:cNvSpPr>
            <a:spLocks noGrp="1"/>
          </p:cNvSpPr>
          <p:nvPr>
            <p:ph type="title"/>
          </p:nvPr>
        </p:nvSpPr>
        <p:spPr>
          <a:xfrm>
            <a:off x="839788" y="978398"/>
            <a:ext cx="3932237" cy="1079002"/>
          </a:xfrm>
          <a:prstGeom prst="rect">
            <a:avLst/>
          </a:prstGeom>
        </p:spPr>
        <p:txBody>
          <a:bodyPr anchor="b"/>
          <a:lstStyle>
            <a:lvl1pPr>
              <a:defRPr sz="3200" b="0" i="0">
                <a:solidFill>
                  <a:srgbClr val="F66500"/>
                </a:solidFill>
                <a:latin typeface="Franklin Gothic Medium" panose="020B060302010202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88526AA-1048-0041-8070-299CC76DFD62}"/>
              </a:ext>
            </a:extLst>
          </p:cNvPr>
          <p:cNvSpPr>
            <a:spLocks noGrp="1"/>
          </p:cNvSpPr>
          <p:nvPr>
            <p:ph type="body" sz="half" idx="2"/>
          </p:nvPr>
        </p:nvSpPr>
        <p:spPr>
          <a:xfrm>
            <a:off x="839788" y="2057400"/>
            <a:ext cx="3932237" cy="4409902"/>
          </a:xfrm>
          <a:prstGeom prst="rect">
            <a:avLst/>
          </a:prstGeom>
        </p:spPr>
        <p:txBody>
          <a:bodyPr/>
          <a:lstStyle>
            <a:lvl1pPr marL="0" indent="0">
              <a:buNone/>
              <a:defRPr sz="16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4B1C3C7A-5717-064B-85D1-AB5292F8AFDE}"/>
              </a:ext>
            </a:extLst>
          </p:cNvPr>
          <p:cNvSpPr>
            <a:spLocks noGrp="1"/>
          </p:cNvSpPr>
          <p:nvPr>
            <p:ph idx="1" hasCustomPrompt="1"/>
          </p:nvPr>
        </p:nvSpPr>
        <p:spPr>
          <a:xfrm>
            <a:off x="5183188" y="987425"/>
            <a:ext cx="6172200" cy="5479877"/>
          </a:xfrm>
          <a:prstGeom prst="rect">
            <a:avLst/>
          </a:prstGeom>
        </p:spPr>
        <p:txBody>
          <a:bodyPr/>
          <a:lstStyle>
            <a:lvl1pPr>
              <a:defRPr sz="28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1pPr>
            <a:lvl2pPr>
              <a:defRPr sz="24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2pPr>
            <a:lvl3pPr>
              <a:defRPr sz="20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3pPr>
            <a:lvl4pPr>
              <a:defRPr sz="20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4pPr>
            <a:lvl5pPr>
              <a:defRPr sz="2000">
                <a:solidFill>
                  <a:srgbClr val="2E1A47"/>
                </a:solidFill>
                <a:latin typeface="Franklin Gothic Book" panose="020B0503020102020204" pitchFamily="34" charset="0"/>
                <a:ea typeface="Verdana" panose="020B0604030504040204" pitchFamily="34" charset="0"/>
                <a:cs typeface="Verdana" panose="020B0604030504040204" pitchFamily="34" charset="0"/>
              </a:defRPr>
            </a:lvl5pPr>
            <a:lvl6pPr>
              <a:defRPr sz="2000"/>
            </a:lvl6pPr>
            <a:lvl7pPr>
              <a:defRPr sz="2000"/>
            </a:lvl7pPr>
            <a:lvl8pPr>
              <a:defRPr sz="2000"/>
            </a:lvl8pPr>
            <a:lvl9pPr>
              <a:defRPr sz="2000"/>
            </a:lvl9pPr>
          </a:lstStyle>
          <a:p>
            <a:pPr lvl="0"/>
            <a:r>
              <a:rPr lang="en-US" dirty="0"/>
              <a:t>Click to edit Master text styles or inset media</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1039A453-CDE7-4103-58C8-C7245ABA8352}"/>
              </a:ext>
            </a:extLst>
          </p:cNvPr>
          <p:cNvCxnSpPr/>
          <p:nvPr userDrawn="1"/>
        </p:nvCxnSpPr>
        <p:spPr>
          <a:xfrm>
            <a:off x="152400" y="711198"/>
            <a:ext cx="11887200" cy="0"/>
          </a:xfrm>
          <a:prstGeom prst="line">
            <a:avLst/>
          </a:prstGeom>
          <a:ln>
            <a:solidFill>
              <a:srgbClr val="2E1A47"/>
            </a:solidFill>
          </a:ln>
        </p:spPr>
        <p:style>
          <a:lnRef idx="3">
            <a:schemeClr val="dk1"/>
          </a:lnRef>
          <a:fillRef idx="0">
            <a:schemeClr val="dk1"/>
          </a:fillRef>
          <a:effectRef idx="2">
            <a:schemeClr val="dk1"/>
          </a:effectRef>
          <a:fontRef idx="minor">
            <a:schemeClr val="tx1"/>
          </a:fontRef>
        </p:style>
      </p:cxnSp>
      <p:sp>
        <p:nvSpPr>
          <p:cNvPr id="5" name="Rectangle 4">
            <a:extLst>
              <a:ext uri="{FF2B5EF4-FFF2-40B4-BE49-F238E27FC236}">
                <a16:creationId xmlns:a16="http://schemas.microsoft.com/office/drawing/2014/main" id="{FCE5AB74-0B3D-AD87-B55D-38BD83BFBBD1}"/>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lemson">
            <a:extLst>
              <a:ext uri="{FF2B5EF4-FFF2-40B4-BE49-F238E27FC236}">
                <a16:creationId xmlns:a16="http://schemas.microsoft.com/office/drawing/2014/main" id="{95118E9D-80E4-DC68-D5BD-89DE05A80571}"/>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430540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D3E9-458D-665B-D54C-34ABDEE5C6FD}"/>
              </a:ext>
            </a:extLst>
          </p:cNvPr>
          <p:cNvSpPr>
            <a:spLocks noGrp="1"/>
          </p:cNvSpPr>
          <p:nvPr>
            <p:ph type="title" hasCustomPrompt="1"/>
          </p:nvPr>
        </p:nvSpPr>
        <p:spPr>
          <a:xfrm>
            <a:off x="0" y="-423949"/>
            <a:ext cx="9676015" cy="349136"/>
          </a:xfrm>
          <a:prstGeom prst="rect">
            <a:avLst/>
          </a:prstGeom>
        </p:spPr>
        <p:txBody>
          <a:bodyPr/>
          <a:lstStyle>
            <a:lvl1pPr>
              <a:defRPr sz="1600">
                <a:latin typeface="Franklin Gothic Book" panose="020B0503020102020204" pitchFamily="34" charset="0"/>
              </a:defRPr>
            </a:lvl1pPr>
          </a:lstStyle>
          <a:p>
            <a:r>
              <a:rPr lang="en-US" dirty="0"/>
              <a:t>Click to add side title (required filed for accessibility - this text is hidden from view in presentation mode)</a:t>
            </a:r>
          </a:p>
        </p:txBody>
      </p:sp>
      <p:sp>
        <p:nvSpPr>
          <p:cNvPr id="2" name="Rectangle 1">
            <a:extLst>
              <a:ext uri="{FF2B5EF4-FFF2-40B4-BE49-F238E27FC236}">
                <a16:creationId xmlns:a16="http://schemas.microsoft.com/office/drawing/2014/main" id="{BAF7363D-A307-423B-E142-A765520115AE}"/>
              </a:ext>
            </a:extLst>
          </p:cNvPr>
          <p:cNvSpPr/>
          <p:nvPr userDrawn="1"/>
        </p:nvSpPr>
        <p:spPr>
          <a:xfrm>
            <a:off x="10650666" y="-111760"/>
            <a:ext cx="1216214" cy="538480"/>
          </a:xfrm>
          <a:prstGeom prst="rect">
            <a:avLst/>
          </a:prstGeom>
          <a:solidFill>
            <a:srgbClr val="F5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lemson">
            <a:extLst>
              <a:ext uri="{FF2B5EF4-FFF2-40B4-BE49-F238E27FC236}">
                <a16:creationId xmlns:a16="http://schemas.microsoft.com/office/drawing/2014/main" id="{88CC42F2-7AD2-2B3F-4907-32859E2CDF3B}"/>
              </a:ext>
            </a:extLst>
          </p:cNvPr>
          <p:cNvPicPr>
            <a:picLocks noChangeAspect="1"/>
          </p:cNvPicPr>
          <p:nvPr userDrawn="1"/>
        </p:nvPicPr>
        <p:blipFill>
          <a:blip r:embed="rId2"/>
          <a:stretch>
            <a:fillRect/>
          </a:stretch>
        </p:blipFill>
        <p:spPr>
          <a:xfrm>
            <a:off x="10718800" y="-21813"/>
            <a:ext cx="1076960" cy="538480"/>
          </a:xfrm>
          <a:prstGeom prst="rect">
            <a:avLst/>
          </a:prstGeom>
        </p:spPr>
      </p:pic>
    </p:spTree>
    <p:extLst>
      <p:ext uri="{BB962C8B-B14F-4D97-AF65-F5344CB8AC3E}">
        <p14:creationId xmlns:p14="http://schemas.microsoft.com/office/powerpoint/2010/main" val="3129107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wo log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D3E9-458D-665B-D54C-34ABDEE5C6FD}"/>
              </a:ext>
            </a:extLst>
          </p:cNvPr>
          <p:cNvSpPr>
            <a:spLocks noGrp="1"/>
          </p:cNvSpPr>
          <p:nvPr>
            <p:ph type="title" hasCustomPrompt="1"/>
          </p:nvPr>
        </p:nvSpPr>
        <p:spPr>
          <a:xfrm>
            <a:off x="0" y="-423949"/>
            <a:ext cx="9676015" cy="349136"/>
          </a:xfrm>
          <a:prstGeom prst="rect">
            <a:avLst/>
          </a:prstGeom>
        </p:spPr>
        <p:txBody>
          <a:bodyPr/>
          <a:lstStyle>
            <a:lvl1pPr>
              <a:defRPr sz="1600">
                <a:latin typeface="Franklin Gothic Book" panose="020B0503020102020204" pitchFamily="34" charset="0"/>
              </a:defRPr>
            </a:lvl1pPr>
          </a:lstStyle>
          <a:p>
            <a:r>
              <a:rPr lang="en-US" dirty="0"/>
              <a:t>Click to add side title (required filed for accessibility - this text is hidden from view in presentation mode)</a:t>
            </a:r>
          </a:p>
        </p:txBody>
      </p:sp>
    </p:spTree>
    <p:extLst>
      <p:ext uri="{BB962C8B-B14F-4D97-AF65-F5344CB8AC3E}">
        <p14:creationId xmlns:p14="http://schemas.microsoft.com/office/powerpoint/2010/main" val="408876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80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6" r:id="rId7"/>
    <p:sldLayoutId id="2147483655"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lumMod val="85000"/>
              </a:schemeClr>
            </a:gs>
            <a:gs pos="50000">
              <a:schemeClr val="bg1">
                <a:lumMod val="75000"/>
              </a:schemeClr>
            </a:gs>
            <a:gs pos="100000">
              <a:schemeClr val="bg1">
                <a:lumMod val="65000"/>
              </a:schemeClr>
            </a:gs>
          </a:gsLst>
          <a:lin ang="54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7B2EE-E488-C848-BF53-336A3C3DB3FA}"/>
              </a:ext>
            </a:extLst>
          </p:cNvPr>
          <p:cNvSpPr>
            <a:spLocks noGrp="1"/>
          </p:cNvSpPr>
          <p:nvPr>
            <p:ph type="title"/>
          </p:nvPr>
        </p:nvSpPr>
        <p:spPr>
          <a:xfrm>
            <a:off x="838200" y="365126"/>
            <a:ext cx="10515600" cy="11111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C9C98-DA4A-7B4B-ABE7-107DB742BE63}"/>
              </a:ext>
            </a:extLst>
          </p:cNvPr>
          <p:cNvSpPr>
            <a:spLocks noGrp="1"/>
          </p:cNvSpPr>
          <p:nvPr>
            <p:ph type="body" idx="1"/>
          </p:nvPr>
        </p:nvSpPr>
        <p:spPr>
          <a:xfrm>
            <a:off x="838200" y="1825625"/>
            <a:ext cx="10515600" cy="37819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Text&#10;&#10;Description automatically generated">
            <a:extLst>
              <a:ext uri="{FF2B5EF4-FFF2-40B4-BE49-F238E27FC236}">
                <a16:creationId xmlns:a16="http://schemas.microsoft.com/office/drawing/2014/main" id="{42D68916-CAF2-3041-870C-10D3D641329F}"/>
              </a:ext>
            </a:extLst>
          </p:cNvPr>
          <p:cNvPicPr>
            <a:picLocks noChangeAspect="1"/>
          </p:cNvPicPr>
          <p:nvPr userDrawn="1"/>
        </p:nvPicPr>
        <p:blipFill>
          <a:blip r:embed="rId18"/>
          <a:stretch>
            <a:fillRect/>
          </a:stretch>
        </p:blipFill>
        <p:spPr>
          <a:xfrm>
            <a:off x="8482988" y="5450000"/>
            <a:ext cx="3709012" cy="1408000"/>
          </a:xfrm>
          <a:prstGeom prst="rect">
            <a:avLst/>
          </a:prstGeom>
        </p:spPr>
      </p:pic>
    </p:spTree>
    <p:extLst>
      <p:ext uri="{BB962C8B-B14F-4D97-AF65-F5344CB8AC3E}">
        <p14:creationId xmlns:p14="http://schemas.microsoft.com/office/powerpoint/2010/main" val="314275143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4400" b="1" kern="1200">
          <a:solidFill>
            <a:schemeClr val="tx2"/>
          </a:solidFill>
          <a:latin typeface="Trade Gothic Next LT Pro Lt" panose="020B0503040303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ade Gothic Next LT Pro"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ade Gothic Next LT Pro"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ade Gothic Next LT Pro"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ade Gothic Next LT Pro"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ade Gothic Next LT Pro"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open.ieee.org/author-guidelines-for-artificial-intelligence-ai-generated-text/" TargetMode="External"/><Relationship Id="rId2" Type="http://schemas.openxmlformats.org/officeDocument/2006/relationships/hyperlink" Target="https://www.elsevier.com/about/policies-and-standards/generative-ai-policies-for-journals" TargetMode="External"/><Relationship Id="rId1" Type="http://schemas.openxmlformats.org/officeDocument/2006/relationships/slideLayout" Target="../slideLayouts/slideLayout2.xml"/><Relationship Id="rId4" Type="http://schemas.openxmlformats.org/officeDocument/2006/relationships/hyperlink" Target="https://www.nature.com/nature-portfolio/editorial-policies/ai" TargetMode="Externa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jp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hyperlink" Target="https://creativecommons.org/licenses/by-nc-sa/3.0/" TargetMode="External"/><Relationship Id="rId10" Type="http://schemas.microsoft.com/office/2007/relationships/diagramDrawing" Target="../diagrams/drawing1.xml"/><Relationship Id="rId4" Type="http://schemas.openxmlformats.org/officeDocument/2006/relationships/hyperlink" Target="https://www.enago.com/academy/statistics-in-research-data-analysis/" TargetMode="External"/><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byrawpixel/3084931707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flickr.com/photos/byrawpixel/30849317077" TargetMode="Externa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clemson.edu/ai/guidelines/ai-quick-guide-academic.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nam12.safelinks.protection.outlook.com/?url=https%3A%2F%2Fwww.ecfr.gov%2Fcurrent%2Ftitle-2%2Fsubtitle-A%2Fchapter-II%2Fpart-200%2Fsubpart-D%2Fsubject-group-ECFR86b76dde0e1e9dc%2Fsection-200.339&amp;data=05%7C02%7Crtyndal%40clemson.edu%7C5e3bb4866a8e49642b5f08de85d72d95%7C0c9bf8f6ccad4b87818d49026938aa97%7C0%7C0%7C639095356429073887%7CUnknown%7CTWFpbGZsb3d8eyJFbXB0eU1hcGkiOnRydWUsIlYiOiIwLjAuMDAwMCIsIlAiOiJXaW4zMiIsIkFOIjoiTWFpbCIsIldUIjoyfQ%3D%3D%7C0%7C%7C%7C&amp;sdata=rCh%2B0K7JD6zKei0vg65oxWmWtUQHXD0qNrM0Kkf5GaM%3D&amp;reserved=0" TargetMode="External"/><Relationship Id="rId2" Type="http://schemas.openxmlformats.org/officeDocument/2006/relationships/hyperlink" Target="https://nam12.safelinks.protection.outlook.com/?url=https%3A%2F%2Fgrants.nih.gov%2Fgrants%2Fguide%2Fnotice-files%2FNOT-OD-25-132.html&amp;data=05%7C02%7Crtyndal%40clemson.edu%7C5e3bb4866a8e49642b5f08de85d72d95%7C0c9bf8f6ccad4b87818d49026938aa97%7C0%7C0%7C639095356429042700%7CUnknown%7CTWFpbGZsb3d8eyJFbXB0eU1hcGkiOnRydWUsIlYiOiIwLjAuMDAwMCIsIlAiOiJXaW4zMiIsIkFOIjoiTWFpbCIsIldUIjoyfQ%3D%3D%7C0%7C%7C%7C&amp;sdata=xsxTjNLQTKh%2B37AHjUT1YtpEHvEf99PVVY3of4dL6H8%3D&amp;reserved=0"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nsf.gov/news/notice-to-the-research-community-on-ai?utm_medium=email&amp;utm_source=govdeliver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lemson.edu/ai/guidelines/ai-quick-guide-academic.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04654-32A5-7443-299B-65AC14A3D01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8126016"/>
          </a:xfrm>
          <a:prstGeom prst="rect">
            <a:avLst/>
          </a:prstGeom>
        </p:spPr>
      </p:pic>
      <p:sp>
        <p:nvSpPr>
          <p:cNvPr id="2" name="Title 1">
            <a:extLst>
              <a:ext uri="{FF2B5EF4-FFF2-40B4-BE49-F238E27FC236}">
                <a16:creationId xmlns:a16="http://schemas.microsoft.com/office/drawing/2014/main" id="{52A9DD30-F65E-1B32-65B1-687A6AA140E6}"/>
              </a:ext>
            </a:extLst>
          </p:cNvPr>
          <p:cNvSpPr>
            <a:spLocks noGrp="1"/>
          </p:cNvSpPr>
          <p:nvPr>
            <p:ph type="title" idx="4294967295"/>
          </p:nvPr>
        </p:nvSpPr>
        <p:spPr>
          <a:xfrm>
            <a:off x="109152" y="-494270"/>
            <a:ext cx="10515600" cy="487490"/>
          </a:xfrm>
        </p:spPr>
        <p:txBody>
          <a:bodyPr>
            <a:normAutofit fontScale="90000"/>
          </a:bodyPr>
          <a:lstStyle/>
          <a:p>
            <a:r>
              <a:rPr lang="en-US" sz="3200" dirty="0"/>
              <a:t>Safe and Ethical Use of Artificial</a:t>
            </a:r>
            <a:r>
              <a:rPr lang="en-US" sz="3200" baseline="0" dirty="0"/>
              <a:t> Intelligence (AI) in Research</a:t>
            </a:r>
            <a:endParaRPr lang="en-US" sz="3200" dirty="0"/>
          </a:p>
        </p:txBody>
      </p:sp>
      <p:sp>
        <p:nvSpPr>
          <p:cNvPr id="10" name="TextBox 9"/>
          <p:cNvSpPr txBox="1"/>
          <p:nvPr/>
        </p:nvSpPr>
        <p:spPr>
          <a:xfrm>
            <a:off x="383754" y="2767280"/>
            <a:ext cx="114244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Trade Gothic Next Heavy" panose="020B0903040303020004" pitchFamily="34" charset="0"/>
                <a:ea typeface="Arial" charset="0"/>
                <a:cs typeface="Arial" charset="0"/>
              </a:rPr>
              <a:t>Safe and Ethical </a:t>
            </a:r>
            <a:r>
              <a:rPr lang="en-US" sz="4000" b="1" dirty="0">
                <a:solidFill>
                  <a:srgbClr val="FFFFFF"/>
                </a:solidFill>
                <a:latin typeface="Trade Gothic Next Heavy" panose="020B0903040303020004" pitchFamily="34" charset="0"/>
                <a:ea typeface="Arial" charset="0"/>
                <a:cs typeface="Arial" charset="0"/>
              </a:rPr>
              <a:t>Use of Artificial Intelligence (AI) in Research</a:t>
            </a:r>
            <a:endParaRPr kumimoji="0" lang="en-US" sz="4000" b="1" i="0" u="none" strike="noStrike" kern="1200" cap="none" spc="0" normalizeH="0" baseline="0" noProof="0" dirty="0">
              <a:ln>
                <a:noFill/>
              </a:ln>
              <a:solidFill>
                <a:srgbClr val="FFFFFF"/>
              </a:solidFill>
              <a:effectLst/>
              <a:uLnTx/>
              <a:uFillTx/>
              <a:latin typeface="Trade Gothic Next Heavy" panose="020B0903040303020004" pitchFamily="34" charset="0"/>
              <a:ea typeface="Arial" charset="0"/>
              <a:cs typeface="Arial" charset="0"/>
            </a:endParaRPr>
          </a:p>
        </p:txBody>
      </p:sp>
      <p:sp>
        <p:nvSpPr>
          <p:cNvPr id="4" name="TextBox 3">
            <a:extLst>
              <a:ext uri="{FF2B5EF4-FFF2-40B4-BE49-F238E27FC236}">
                <a16:creationId xmlns:a16="http://schemas.microsoft.com/office/drawing/2014/main" id="{4410E027-6F41-C3FE-2D8B-0B0B1FCEEEA6}"/>
              </a:ext>
            </a:extLst>
          </p:cNvPr>
          <p:cNvSpPr txBox="1"/>
          <p:nvPr/>
        </p:nvSpPr>
        <p:spPr>
          <a:xfrm>
            <a:off x="1368552" y="4063008"/>
            <a:ext cx="94548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rade Gothic Next" panose="020B0503040303020004" pitchFamily="34" charset="0"/>
                <a:ea typeface="+mn-ea"/>
                <a:cs typeface="Arial" panose="020B0604020202020204" pitchFamily="34" charset="0"/>
              </a:rPr>
              <a:t>Office of Research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rade Gothic Next" panose="020B0503040303020004" pitchFamily="34" charset="0"/>
                <a:ea typeface="+mn-ea"/>
                <a:cs typeface="Arial" panose="020B0604020202020204" pitchFamily="34" charset="0"/>
              </a:rPr>
              <a:t>Friday, March 26, 2026</a:t>
            </a:r>
          </a:p>
        </p:txBody>
      </p:sp>
    </p:spTree>
    <p:extLst>
      <p:ext uri="{BB962C8B-B14F-4D97-AF65-F5344CB8AC3E}">
        <p14:creationId xmlns:p14="http://schemas.microsoft.com/office/powerpoint/2010/main" val="4292201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0FFFB-DBC5-2B9D-E913-1291E40836DB}"/>
              </a:ext>
            </a:extLst>
          </p:cNvPr>
          <p:cNvSpPr>
            <a:spLocks noGrp="1"/>
          </p:cNvSpPr>
          <p:nvPr>
            <p:ph type="title"/>
          </p:nvPr>
        </p:nvSpPr>
        <p:spPr/>
        <p:txBody>
          <a:bodyPr/>
          <a:lstStyle/>
          <a:p>
            <a:r>
              <a:rPr lang="en-US" dirty="0"/>
              <a:t>Publisher requirements</a:t>
            </a:r>
          </a:p>
        </p:txBody>
      </p:sp>
      <p:sp>
        <p:nvSpPr>
          <p:cNvPr id="3" name="Content Placeholder 2">
            <a:extLst>
              <a:ext uri="{FF2B5EF4-FFF2-40B4-BE49-F238E27FC236}">
                <a16:creationId xmlns:a16="http://schemas.microsoft.com/office/drawing/2014/main" id="{1FC5EDC9-2F57-C319-207B-6FE6CBAD1A0E}"/>
              </a:ext>
            </a:extLst>
          </p:cNvPr>
          <p:cNvSpPr>
            <a:spLocks noGrp="1"/>
          </p:cNvSpPr>
          <p:nvPr>
            <p:ph idx="1"/>
          </p:nvPr>
        </p:nvSpPr>
        <p:spPr/>
        <p:txBody>
          <a:bodyPr/>
          <a:lstStyle/>
          <a:p>
            <a:r>
              <a:rPr lang="en-US" sz="2400" dirty="0"/>
              <a:t>Elsevier: </a:t>
            </a:r>
            <a:r>
              <a:rPr lang="en-US" sz="2400" dirty="0">
                <a:hlinkClick r:id="rId2"/>
              </a:rPr>
              <a:t>Generative AI policies for journals</a:t>
            </a:r>
            <a:endParaRPr lang="en-US" sz="2400" dirty="0"/>
          </a:p>
          <a:p>
            <a:pPr lvl="1"/>
            <a:r>
              <a:rPr lang="en-US" sz="2000" dirty="0"/>
              <a:t>“Authors should disclose the use of AI Tools for manuscript preparation in a separate AI declaration statement in their manuscript upon submission and a statement will appear in the published work.”</a:t>
            </a:r>
          </a:p>
          <a:p>
            <a:r>
              <a:rPr lang="en-US" sz="2400" dirty="0"/>
              <a:t>IEEE: </a:t>
            </a:r>
            <a:r>
              <a:rPr lang="en-US" sz="2400" dirty="0">
                <a:hlinkClick r:id="rId3"/>
              </a:rPr>
              <a:t>Author Guidelines for Artificial Intelligence (AI)-Generated Text - IEEE Open</a:t>
            </a:r>
            <a:endParaRPr lang="en-US" sz="2400" dirty="0"/>
          </a:p>
          <a:p>
            <a:pPr lvl="1"/>
            <a:r>
              <a:rPr lang="en-US" sz="2000" dirty="0"/>
              <a:t>“The use of content generated by artificial intelligence (AI) in an article (including but not limited to text, figures, images, and code) shall be disclosed in the acknowledgments section of any article submitted to an IEEE publication.”</a:t>
            </a:r>
          </a:p>
          <a:p>
            <a:r>
              <a:rPr lang="en-US" sz="2400" dirty="0"/>
              <a:t>Nature: </a:t>
            </a:r>
            <a:r>
              <a:rPr lang="it-IT" sz="2400" dirty="0">
                <a:hlinkClick r:id="rId4"/>
              </a:rPr>
              <a:t>Artificial Intelligence (AI) | Nature Portfolio</a:t>
            </a:r>
            <a:endParaRPr lang="en-US" sz="2400" dirty="0"/>
          </a:p>
          <a:p>
            <a:pPr lvl="1"/>
            <a:r>
              <a:rPr lang="en-US" sz="2000" dirty="0"/>
              <a:t>“Use of an LLM should be properly documented in the Methods section (and if a Methods section is not available, in a suitable alternative part) of the manuscript.” </a:t>
            </a:r>
          </a:p>
          <a:p>
            <a:pPr lvl="1"/>
            <a:r>
              <a:rPr lang="en-US" sz="2000" dirty="0"/>
              <a:t>“While legal issues relating to AI-generated images and videos remain broadly unresolved, Springer Nature journals are unable to permit its use for publication.”</a:t>
            </a:r>
          </a:p>
        </p:txBody>
      </p:sp>
    </p:spTree>
    <p:extLst>
      <p:ext uri="{BB962C8B-B14F-4D97-AF65-F5344CB8AC3E}">
        <p14:creationId xmlns:p14="http://schemas.microsoft.com/office/powerpoint/2010/main" val="2594447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9133-1B08-08AA-82AA-EB7D554A23DC}"/>
              </a:ext>
            </a:extLst>
          </p:cNvPr>
          <p:cNvSpPr>
            <a:spLocks noGrp="1"/>
          </p:cNvSpPr>
          <p:nvPr>
            <p:ph type="title"/>
          </p:nvPr>
        </p:nvSpPr>
        <p:spPr>
          <a:xfrm>
            <a:off x="839788" y="978398"/>
            <a:ext cx="3932237" cy="1079002"/>
          </a:xfrm>
        </p:spPr>
        <p:txBody>
          <a:bodyPr anchor="b">
            <a:normAutofit/>
          </a:bodyPr>
          <a:lstStyle/>
          <a:p>
            <a:r>
              <a:rPr lang="en-US" dirty="0"/>
              <a:t>Commitments to human subjects</a:t>
            </a:r>
          </a:p>
        </p:txBody>
      </p:sp>
      <p:pic>
        <p:nvPicPr>
          <p:cNvPr id="6" name="Picture 5" descr="Photograph showing a close-up of hands holding a pen and writing on paper, overlaid with a semi-transparent blue bar chart. The bar chart features seven vertical bars of increasing height from left to right.&#10;">
            <a:extLst>
              <a:ext uri="{FF2B5EF4-FFF2-40B4-BE49-F238E27FC236}">
                <a16:creationId xmlns:a16="http://schemas.microsoft.com/office/drawing/2014/main" id="{990753CC-C752-4A75-5EAD-39664EA60E4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6612" y="2334683"/>
            <a:ext cx="3932237" cy="3238500"/>
          </a:xfrm>
          <a:prstGeom prst="rect">
            <a:avLst/>
          </a:prstGeom>
        </p:spPr>
      </p:pic>
      <p:sp>
        <p:nvSpPr>
          <p:cNvPr id="7" name="TextBox 6">
            <a:extLst>
              <a:ext uri="{FF2B5EF4-FFF2-40B4-BE49-F238E27FC236}">
                <a16:creationId xmlns:a16="http://schemas.microsoft.com/office/drawing/2014/main" id="{58D955A7-333B-E041-4BCF-E56FE54C731D}"/>
              </a:ext>
              <a:ext uri="{C183D7F6-B498-43B3-948B-1728B52AA6E4}">
                <adec:decorative xmlns:adec="http://schemas.microsoft.com/office/drawing/2017/decorative" val="0"/>
              </a:ext>
            </a:extLst>
          </p:cNvPr>
          <p:cNvSpPr txBox="1"/>
          <p:nvPr/>
        </p:nvSpPr>
        <p:spPr>
          <a:xfrm>
            <a:off x="836612" y="5573183"/>
            <a:ext cx="7143750" cy="230832"/>
          </a:xfrm>
          <a:prstGeom prst="rect">
            <a:avLst/>
          </a:prstGeom>
          <a:noFill/>
        </p:spPr>
        <p:txBody>
          <a:bodyPr wrap="square" rtlCol="0">
            <a:spAutoFit/>
          </a:bodyPr>
          <a:lstStyle/>
          <a:p>
            <a:r>
              <a:rPr lang="en-US" sz="900">
                <a:hlinkClick r:id="rId4" tooltip="https://www.enago.com/academy/statistics-in-research-data-analysis/"/>
              </a:rPr>
              <a:t>This Photo</a:t>
            </a:r>
            <a:r>
              <a:rPr lang="en-US" sz="900"/>
              <a:t> by Unknown Author is licensed under </a:t>
            </a:r>
            <a:r>
              <a:rPr lang="en-US" sz="900">
                <a:hlinkClick r:id="rId5" tooltip="https://creativecommons.org/licenses/by-nc-sa/3.0/"/>
              </a:rPr>
              <a:t>CC BY-SA-NC</a:t>
            </a:r>
            <a:endParaRPr lang="en-US" sz="900"/>
          </a:p>
        </p:txBody>
      </p:sp>
      <p:graphicFrame>
        <p:nvGraphicFramePr>
          <p:cNvPr id="5" name="Content Placeholder 2" descr="A series of text boxes defining human subject research and highlighting the importance of data consent agreements and how AI use might violate those agreements. Full description is available in the slide notes.">
            <a:extLst>
              <a:ext uri="{FF2B5EF4-FFF2-40B4-BE49-F238E27FC236}">
                <a16:creationId xmlns:a16="http://schemas.microsoft.com/office/drawing/2014/main" id="{A65E8F94-9F13-1F36-54FD-CF0C637FF3AF}"/>
              </a:ext>
            </a:extLst>
          </p:cNvPr>
          <p:cNvGraphicFramePr>
            <a:graphicFrameLocks noGrp="1"/>
          </p:cNvGraphicFramePr>
          <p:nvPr>
            <p:ph idx="1"/>
            <p:extLst>
              <p:ext uri="{D42A27DB-BD31-4B8C-83A1-F6EECF244321}">
                <p14:modId xmlns:p14="http://schemas.microsoft.com/office/powerpoint/2010/main" val="3657085425"/>
              </p:ext>
            </p:extLst>
          </p:nvPr>
        </p:nvGraphicFramePr>
        <p:xfrm>
          <a:off x="5183188" y="987425"/>
          <a:ext cx="6172200" cy="54798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79048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5CE9-1F55-51FF-1085-B3B73E1F9297}"/>
              </a:ext>
            </a:extLst>
          </p:cNvPr>
          <p:cNvSpPr>
            <a:spLocks noGrp="1"/>
          </p:cNvSpPr>
          <p:nvPr>
            <p:ph type="title"/>
          </p:nvPr>
        </p:nvSpPr>
        <p:spPr/>
        <p:txBody>
          <a:bodyPr/>
          <a:lstStyle/>
          <a:p>
            <a:r>
              <a:rPr lang="en-US" dirty="0"/>
              <a:t>Other considerations</a:t>
            </a:r>
          </a:p>
        </p:txBody>
      </p:sp>
      <p:sp>
        <p:nvSpPr>
          <p:cNvPr id="3" name="Content Placeholder 2">
            <a:extLst>
              <a:ext uri="{FF2B5EF4-FFF2-40B4-BE49-F238E27FC236}">
                <a16:creationId xmlns:a16="http://schemas.microsoft.com/office/drawing/2014/main" id="{C6231911-A4F6-0790-1F83-495ECA75B0B4}"/>
              </a:ext>
            </a:extLst>
          </p:cNvPr>
          <p:cNvSpPr>
            <a:spLocks noGrp="1"/>
          </p:cNvSpPr>
          <p:nvPr>
            <p:ph idx="1"/>
          </p:nvPr>
        </p:nvSpPr>
        <p:spPr/>
        <p:txBody>
          <a:bodyPr/>
          <a:lstStyle/>
          <a:p>
            <a:pPr marL="514350" indent="-514350">
              <a:buAutoNum type="arabicPeriod"/>
            </a:pPr>
            <a:r>
              <a:rPr lang="en-US" dirty="0"/>
              <a:t>Reproducibility of processes/results.</a:t>
            </a:r>
          </a:p>
          <a:p>
            <a:pPr lvl="1"/>
            <a:r>
              <a:rPr lang="en-US" dirty="0"/>
              <a:t>How will you show how you arrived at your results if you were questioned?</a:t>
            </a:r>
          </a:p>
          <a:p>
            <a:pPr marL="0" indent="0">
              <a:buNone/>
            </a:pPr>
            <a:r>
              <a:rPr lang="en-US" dirty="0"/>
              <a:t>2. Animal rights groups are mining public data to identify data points for ramping up activism.</a:t>
            </a:r>
          </a:p>
          <a:p>
            <a:pPr lvl="1"/>
            <a:r>
              <a:rPr lang="en-US" dirty="0"/>
              <a:t>Clemson is on the receiving end of FOIA requests</a:t>
            </a:r>
          </a:p>
          <a:p>
            <a:pPr lvl="1"/>
            <a:r>
              <a:rPr lang="en-US" dirty="0"/>
              <a:t>Will your unpublished data show up in a query?</a:t>
            </a:r>
          </a:p>
          <a:p>
            <a:pPr marL="0" indent="0">
              <a:buNone/>
            </a:pPr>
            <a:r>
              <a:rPr lang="en-US" dirty="0"/>
              <a:t>3. Are all collaborators on the project in agreement for the use of AI?</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7477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orking on the computer&#10;&#10;">
            <a:extLst>
              <a:ext uri="{FF2B5EF4-FFF2-40B4-BE49-F238E27FC236}">
                <a16:creationId xmlns:a16="http://schemas.microsoft.com/office/drawing/2014/main" id="{4775649B-5C5F-4D29-993A-6E36CC0F09B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6033" b="23044"/>
          <a:stretch/>
        </p:blipFill>
        <p:spPr>
          <a:xfrm>
            <a:off x="3014132" y="10"/>
            <a:ext cx="9177865"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899912"/>
          </a:xfrm>
        </p:spPr>
        <p:txBody>
          <a:bodyPr>
            <a:normAutofit/>
          </a:bodyPr>
          <a:lstStyle/>
          <a:p>
            <a:r>
              <a:rPr lang="en-US" sz="4000" b="1" dirty="0"/>
              <a:t>Research Misconduct</a:t>
            </a:r>
          </a:p>
        </p:txBody>
      </p:sp>
      <p:sp>
        <p:nvSpPr>
          <p:cNvPr id="3" name="Content Placeholder 2"/>
          <p:cNvSpPr>
            <a:spLocks noGrp="1"/>
          </p:cNvSpPr>
          <p:nvPr>
            <p:ph idx="1"/>
          </p:nvPr>
        </p:nvSpPr>
        <p:spPr>
          <a:xfrm>
            <a:off x="542525" y="2198756"/>
            <a:ext cx="4549643" cy="3742762"/>
          </a:xfrm>
        </p:spPr>
        <p:txBody>
          <a:bodyPr>
            <a:normAutofit/>
          </a:bodyPr>
          <a:lstStyle/>
          <a:p>
            <a:pPr>
              <a:buNone/>
            </a:pPr>
            <a:r>
              <a:rPr lang="en-US" sz="3600" b="1" dirty="0"/>
              <a:t>Fabrication</a:t>
            </a:r>
          </a:p>
          <a:p>
            <a:pPr>
              <a:buNone/>
            </a:pPr>
            <a:r>
              <a:rPr lang="en-US" sz="3600" b="1" dirty="0"/>
              <a:t>Falsification</a:t>
            </a:r>
          </a:p>
          <a:p>
            <a:pPr>
              <a:buNone/>
            </a:pPr>
            <a:r>
              <a:rPr lang="en-US" sz="3600" b="1" dirty="0"/>
              <a:t>Plagiarism</a:t>
            </a:r>
          </a:p>
          <a:p>
            <a:pPr>
              <a:buNone/>
            </a:pPr>
            <a:r>
              <a:rPr lang="en-US" sz="2000" dirty="0"/>
              <a:t>	</a:t>
            </a:r>
          </a:p>
          <a:p>
            <a:pPr>
              <a:buNone/>
            </a:pPr>
            <a:r>
              <a:rPr lang="en-US" sz="2000" dirty="0"/>
              <a:t>in proposing, performing, or reviewing research</a:t>
            </a:r>
          </a:p>
          <a:p>
            <a:pPr>
              <a:buNone/>
            </a:pPr>
            <a:r>
              <a:rPr lang="en-US" sz="2000" dirty="0"/>
              <a:t>or in reporting research results</a:t>
            </a:r>
          </a:p>
          <a:p>
            <a:pPr>
              <a:buNone/>
            </a:pPr>
            <a:endParaRPr lang="en-US" sz="2000" dirty="0"/>
          </a:p>
        </p:txBody>
      </p:sp>
      <p:sp>
        <p:nvSpPr>
          <p:cNvPr id="8" name="TextBox 7">
            <a:extLst>
              <a:ext uri="{FF2B5EF4-FFF2-40B4-BE49-F238E27FC236}">
                <a16:creationId xmlns:a16="http://schemas.microsoft.com/office/drawing/2014/main" id="{1433B757-5CC2-48DA-BB75-3973EC78F057}"/>
              </a:ext>
            </a:extLst>
          </p:cNvPr>
          <p:cNvSpPr txBox="1"/>
          <p:nvPr/>
        </p:nvSpPr>
        <p:spPr>
          <a:xfrm>
            <a:off x="10005183"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byrawpixel/3084931707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74197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1A92F-BCE1-B816-EC1B-699EA42084C9}"/>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0DEB536-ED46-B6B3-BE78-D193164B6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orking on the computer&#10;">
            <a:extLst>
              <a:ext uri="{FF2B5EF4-FFF2-40B4-BE49-F238E27FC236}">
                <a16:creationId xmlns:a16="http://schemas.microsoft.com/office/drawing/2014/main" id="{1B2C7700-C958-9610-00CF-7EF1901FD435}"/>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owDiffused/>
                    </a14:imgEffect>
                  </a14:imgLayer>
                </a14:imgProps>
              </a:ext>
              <a:ext uri="{837473B0-CC2E-450A-ABE3-18F120FF3D39}">
                <a1611:picAttrSrcUrl xmlns:a1611="http://schemas.microsoft.com/office/drawing/2016/11/main" r:id="rId5"/>
              </a:ext>
            </a:extLst>
          </a:blip>
          <a:srcRect t="6033" b="23044"/>
          <a:stretch/>
        </p:blipFill>
        <p:spPr>
          <a:xfrm>
            <a:off x="3533422" y="10"/>
            <a:ext cx="8658576" cy="6857990"/>
          </a:xfrm>
          <a:prstGeom prst="rect">
            <a:avLst/>
          </a:prstGeom>
        </p:spPr>
      </p:pic>
      <p:sp>
        <p:nvSpPr>
          <p:cNvPr id="15" name="Rectangle 14">
            <a:extLst>
              <a:ext uri="{FF2B5EF4-FFF2-40B4-BE49-F238E27FC236}">
                <a16:creationId xmlns:a16="http://schemas.microsoft.com/office/drawing/2014/main" id="{F0A63DCE-7FD2-CFE2-A1D4-A7CFCC92C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0DAC9D-87F9-F267-1EF8-FA49C0F0984C}"/>
              </a:ext>
            </a:extLst>
          </p:cNvPr>
          <p:cNvSpPr>
            <a:spLocks noGrp="1"/>
          </p:cNvSpPr>
          <p:nvPr>
            <p:ph type="title"/>
          </p:nvPr>
        </p:nvSpPr>
        <p:spPr>
          <a:xfrm>
            <a:off x="838200" y="135155"/>
            <a:ext cx="3822189" cy="1899912"/>
          </a:xfrm>
        </p:spPr>
        <p:txBody>
          <a:bodyPr>
            <a:normAutofit/>
          </a:bodyPr>
          <a:lstStyle/>
          <a:p>
            <a:r>
              <a:rPr lang="en-US" sz="4000" b="1" dirty="0"/>
              <a:t>Definition of Research Misconduct</a:t>
            </a:r>
          </a:p>
        </p:txBody>
      </p:sp>
      <p:sp>
        <p:nvSpPr>
          <p:cNvPr id="3" name="Content Placeholder 2">
            <a:extLst>
              <a:ext uri="{FF2B5EF4-FFF2-40B4-BE49-F238E27FC236}">
                <a16:creationId xmlns:a16="http://schemas.microsoft.com/office/drawing/2014/main" id="{32E2C2B4-3026-4C92-7F9A-11CFDF42ED31}"/>
              </a:ext>
            </a:extLst>
          </p:cNvPr>
          <p:cNvSpPr>
            <a:spLocks noGrp="1"/>
          </p:cNvSpPr>
          <p:nvPr>
            <p:ph idx="1"/>
          </p:nvPr>
        </p:nvSpPr>
        <p:spPr>
          <a:xfrm>
            <a:off x="361902" y="2035067"/>
            <a:ext cx="4549643" cy="3742762"/>
          </a:xfrm>
        </p:spPr>
        <p:txBody>
          <a:bodyPr>
            <a:normAutofit fontScale="85000" lnSpcReduction="20000"/>
          </a:bodyPr>
          <a:lstStyle/>
          <a:p>
            <a:pPr>
              <a:buNone/>
            </a:pPr>
            <a:r>
              <a:rPr lang="en-US" dirty="0"/>
              <a:t>RESEARCH MISCONDUCT means fabrication, falsification, or plagiarism, </a:t>
            </a:r>
            <a:r>
              <a:rPr lang="en-US" u="sng" dirty="0"/>
              <a:t>whether committed by an individual directly or through the use or assistance of other persons, entities, or tools, including artificial intelligence (AI)-based tools,</a:t>
            </a:r>
            <a:r>
              <a:rPr lang="en-US" dirty="0"/>
              <a:t> in proposing or performing research funded by NSF, reviewing research proposals submitted to NSF, or in reporting research results funded by NSF.</a:t>
            </a:r>
          </a:p>
          <a:p>
            <a:pPr>
              <a:buNone/>
            </a:pPr>
            <a:endParaRPr lang="en-US" sz="2000" dirty="0"/>
          </a:p>
        </p:txBody>
      </p:sp>
      <p:sp>
        <p:nvSpPr>
          <p:cNvPr id="8" name="TextBox 7">
            <a:extLst>
              <a:ext uri="{FF2B5EF4-FFF2-40B4-BE49-F238E27FC236}">
                <a16:creationId xmlns:a16="http://schemas.microsoft.com/office/drawing/2014/main" id="{38ACFB34-6AFE-9B82-142A-52D4F6EDEDA0}"/>
              </a:ext>
            </a:extLst>
          </p:cNvPr>
          <p:cNvSpPr txBox="1"/>
          <p:nvPr/>
        </p:nvSpPr>
        <p:spPr>
          <a:xfrm>
            <a:off x="10005183"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byrawpixel/3084931707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925387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6EFC-D2FD-9B77-3820-8EE3D986ABCE}"/>
              </a:ext>
            </a:extLst>
          </p:cNvPr>
          <p:cNvSpPr>
            <a:spLocks noGrp="1"/>
          </p:cNvSpPr>
          <p:nvPr>
            <p:ph type="title"/>
          </p:nvPr>
        </p:nvSpPr>
        <p:spPr>
          <a:xfrm>
            <a:off x="185351" y="-505471"/>
            <a:ext cx="10515600" cy="529397"/>
          </a:xfrm>
        </p:spPr>
        <p:txBody>
          <a:bodyPr/>
          <a:lstStyle/>
          <a:p>
            <a:r>
              <a:rPr lang="en-US" sz="2800" dirty="0"/>
              <a:t>Research Misconduct Definitions</a:t>
            </a:r>
          </a:p>
        </p:txBody>
      </p:sp>
      <p:sp>
        <p:nvSpPr>
          <p:cNvPr id="27" name="TextBox 26">
            <a:extLst>
              <a:ext uri="{FF2B5EF4-FFF2-40B4-BE49-F238E27FC236}">
                <a16:creationId xmlns:a16="http://schemas.microsoft.com/office/drawing/2014/main" id="{0F1CD795-3C78-C048-BED7-12C917C09F66}"/>
              </a:ext>
            </a:extLst>
          </p:cNvPr>
          <p:cNvSpPr txBox="1"/>
          <p:nvPr/>
        </p:nvSpPr>
        <p:spPr>
          <a:xfrm>
            <a:off x="185351" y="80316"/>
            <a:ext cx="11202117" cy="59221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dirty="0">
                <a:solidFill>
                  <a:schemeClr val="bg2">
                    <a:lumMod val="25000"/>
                  </a:schemeClr>
                </a:solidFill>
                <a:latin typeface="Arial Black" panose="020B0604020202020204" pitchFamily="34" charset="0"/>
                <a:cs typeface="Arial Black" panose="020B0604020202020204" pitchFamily="34" charset="0"/>
              </a:rPr>
              <a:t>Research Misconduct</a:t>
            </a:r>
          </a:p>
        </p:txBody>
      </p:sp>
      <p:pic>
        <p:nvPicPr>
          <p:cNvPr id="19" name="Picture 18">
            <a:extLst>
              <a:ext uri="{FF2B5EF4-FFF2-40B4-BE49-F238E27FC236}">
                <a16:creationId xmlns:a16="http://schemas.microsoft.com/office/drawing/2014/main" id="{4FF34DD1-5D4B-684E-8EF6-7DC37A3C6D62}"/>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208084" y="6130658"/>
            <a:ext cx="1977581" cy="725019"/>
          </a:xfrm>
          <a:prstGeom prst="rect">
            <a:avLst/>
          </a:prstGeom>
        </p:spPr>
      </p:pic>
      <p:cxnSp>
        <p:nvCxnSpPr>
          <p:cNvPr id="7" name="Straight Connector 6">
            <a:extLst>
              <a:ext uri="{FF2B5EF4-FFF2-40B4-BE49-F238E27FC236}">
                <a16:creationId xmlns:a16="http://schemas.microsoft.com/office/drawing/2014/main" id="{02B70824-7197-7941-BB1C-165AAD9A6F54}"/>
              </a:ext>
              <a:ext uri="{C183D7F6-B498-43B3-948B-1728B52AA6E4}">
                <adec:decorative xmlns:adec="http://schemas.microsoft.com/office/drawing/2017/decorative" val="1"/>
              </a:ext>
            </a:extLst>
          </p:cNvPr>
          <p:cNvCxnSpPr>
            <a:cxnSpLocks/>
          </p:cNvCxnSpPr>
          <p:nvPr/>
        </p:nvCxnSpPr>
        <p:spPr>
          <a:xfrm>
            <a:off x="407773" y="672534"/>
            <a:ext cx="10873946" cy="0"/>
          </a:xfrm>
          <a:prstGeom prst="line">
            <a:avLst/>
          </a:prstGeom>
          <a:ln>
            <a:solidFill>
              <a:srgbClr val="F5660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919FDF35-D575-4A23-9C8F-5CE634E37FB3}"/>
              </a:ext>
            </a:extLst>
          </p:cNvPr>
          <p:cNvSpPr>
            <a:spLocks noGrp="1"/>
          </p:cNvSpPr>
          <p:nvPr>
            <p:ph idx="1"/>
          </p:nvPr>
        </p:nvSpPr>
        <p:spPr/>
        <p:txBody>
          <a:bodyPr>
            <a:normAutofit/>
          </a:bodyPr>
          <a:lstStyle/>
          <a:p>
            <a:r>
              <a:rPr lang="en-US" sz="2800" b="1" dirty="0"/>
              <a:t>Fabrication</a:t>
            </a:r>
            <a:r>
              <a:rPr lang="en-US" sz="2800" dirty="0"/>
              <a:t> is making up data or results or recording or reporting made-up data or results. </a:t>
            </a:r>
          </a:p>
          <a:p>
            <a:r>
              <a:rPr lang="en-US" sz="2800" b="1" dirty="0"/>
              <a:t>Falsification</a:t>
            </a:r>
            <a:r>
              <a:rPr lang="en-US" sz="2800" dirty="0"/>
              <a:t> is manipulating research materials, equipment, or processes, or changing or omitting data or results such that the research is not accurately represented in the research record.  </a:t>
            </a:r>
          </a:p>
          <a:p>
            <a:r>
              <a:rPr lang="en-US" sz="2800" b="1" dirty="0"/>
              <a:t>Plagiarism</a:t>
            </a:r>
            <a:r>
              <a:rPr lang="en-US" sz="2800" dirty="0"/>
              <a:t> is the appropriation of another person’s ideas, processes, results, or words without giving appropriate credit.  </a:t>
            </a:r>
          </a:p>
          <a:p>
            <a:pPr algn="r">
              <a:buNone/>
            </a:pPr>
            <a:r>
              <a:rPr lang="en-US" sz="2200" i="1" dirty="0"/>
              <a:t>- CU Policy</a:t>
            </a:r>
          </a:p>
          <a:p>
            <a:pPr>
              <a:buNone/>
            </a:pPr>
            <a:endParaRPr lang="en-US" dirty="0"/>
          </a:p>
        </p:txBody>
      </p:sp>
    </p:spTree>
    <p:extLst>
      <p:ext uri="{BB962C8B-B14F-4D97-AF65-F5344CB8AC3E}">
        <p14:creationId xmlns:p14="http://schemas.microsoft.com/office/powerpoint/2010/main" val="605697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4C1D-988F-32E0-F081-2FF60C0EEBCD}"/>
              </a:ext>
            </a:extLst>
          </p:cNvPr>
          <p:cNvSpPr>
            <a:spLocks noGrp="1"/>
          </p:cNvSpPr>
          <p:nvPr>
            <p:ph type="title"/>
          </p:nvPr>
        </p:nvSpPr>
        <p:spPr/>
        <p:txBody>
          <a:bodyPr/>
          <a:lstStyle/>
          <a:p>
            <a:r>
              <a:rPr lang="en-US" dirty="0"/>
              <a:t>Integrity review</a:t>
            </a:r>
          </a:p>
        </p:txBody>
      </p:sp>
      <p:sp>
        <p:nvSpPr>
          <p:cNvPr id="3" name="Content Placeholder 2">
            <a:extLst>
              <a:ext uri="{FF2B5EF4-FFF2-40B4-BE49-F238E27FC236}">
                <a16:creationId xmlns:a16="http://schemas.microsoft.com/office/drawing/2014/main" id="{071AEA88-FB80-C16F-6660-B1A8180E7F70}"/>
              </a:ext>
            </a:extLst>
          </p:cNvPr>
          <p:cNvSpPr>
            <a:spLocks noGrp="1"/>
          </p:cNvSpPr>
          <p:nvPr>
            <p:ph idx="1"/>
          </p:nvPr>
        </p:nvSpPr>
        <p:spPr/>
        <p:txBody>
          <a:bodyPr/>
          <a:lstStyle/>
          <a:p>
            <a:pPr marL="0" indent="0">
              <a:buNone/>
            </a:pPr>
            <a:r>
              <a:rPr lang="en-US" dirty="0"/>
              <a:t>An allegation that a text was written by AI is not an allegation of misconduct, BUT</a:t>
            </a:r>
          </a:p>
          <a:p>
            <a:pPr lvl="1"/>
            <a:r>
              <a:rPr lang="en-US" dirty="0"/>
              <a:t>Did it hallucinate citations/images/data?</a:t>
            </a:r>
          </a:p>
          <a:p>
            <a:pPr lvl="1"/>
            <a:r>
              <a:rPr lang="en-US" dirty="0"/>
              <a:t>Is there an indication text was lifted from something without credit?</a:t>
            </a:r>
          </a:p>
          <a:p>
            <a:pPr marL="0" indent="0">
              <a:buNone/>
            </a:pPr>
            <a:r>
              <a:rPr lang="en-US" dirty="0"/>
              <a:t>If you claim to have written it, you can be accused of misconduct.</a:t>
            </a:r>
          </a:p>
          <a:p>
            <a:pPr lvl="1"/>
            <a:endParaRPr lang="en-US" dirty="0"/>
          </a:p>
          <a:p>
            <a:r>
              <a:rPr lang="en-US" dirty="0" err="1"/>
              <a:t>iThenticate</a:t>
            </a:r>
            <a:r>
              <a:rPr lang="en-US" dirty="0"/>
              <a:t> scans for plagiarism</a:t>
            </a:r>
          </a:p>
          <a:p>
            <a:r>
              <a:rPr lang="en-US" dirty="0" err="1"/>
              <a:t>ImageTwin</a:t>
            </a:r>
            <a:r>
              <a:rPr lang="en-US" dirty="0"/>
              <a:t> scans for plagiarism/falsification</a:t>
            </a:r>
          </a:p>
          <a:p>
            <a:pPr lvl="1"/>
            <a:r>
              <a:rPr lang="en-US" dirty="0"/>
              <a:t>AI detection is an additional scan</a:t>
            </a:r>
          </a:p>
          <a:p>
            <a:pPr lvl="1"/>
            <a:r>
              <a:rPr lang="en-US" dirty="0"/>
              <a:t>Confidence level is my starting point</a:t>
            </a:r>
          </a:p>
          <a:p>
            <a:endParaRPr lang="en-US" dirty="0"/>
          </a:p>
          <a:p>
            <a:pPr marL="0" indent="0">
              <a:buNone/>
            </a:pPr>
            <a:endParaRPr lang="en-US" dirty="0"/>
          </a:p>
        </p:txBody>
      </p:sp>
    </p:spTree>
    <p:extLst>
      <p:ext uri="{BB962C8B-B14F-4D97-AF65-F5344CB8AC3E}">
        <p14:creationId xmlns:p14="http://schemas.microsoft.com/office/powerpoint/2010/main" val="3620387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7266-701C-EC2C-8BDF-EB03E403053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C4B1B8E-33EE-ABFC-911E-5EA1DAE49D31}"/>
              </a:ext>
            </a:extLst>
          </p:cNvPr>
          <p:cNvSpPr>
            <a:spLocks noGrp="1"/>
          </p:cNvSpPr>
          <p:nvPr>
            <p:ph idx="1"/>
          </p:nvPr>
        </p:nvSpPr>
        <p:spPr/>
        <p:txBody>
          <a:bodyPr/>
          <a:lstStyle/>
          <a:p>
            <a:r>
              <a:rPr lang="en-US" dirty="0"/>
              <a:t>Use Clemson approved AI tools as default</a:t>
            </a:r>
          </a:p>
          <a:p>
            <a:r>
              <a:rPr lang="en-US" dirty="0"/>
              <a:t>Disclose to appropriate parties</a:t>
            </a:r>
          </a:p>
          <a:p>
            <a:pPr lvl="1"/>
            <a:r>
              <a:rPr lang="en-US" dirty="0"/>
              <a:t>Sponsors</a:t>
            </a:r>
          </a:p>
          <a:p>
            <a:pPr lvl="1"/>
            <a:r>
              <a:rPr lang="en-US" dirty="0"/>
              <a:t>Collaborators</a:t>
            </a:r>
          </a:p>
          <a:p>
            <a:pPr lvl="1"/>
            <a:r>
              <a:rPr lang="en-US" dirty="0"/>
              <a:t>Human participants</a:t>
            </a:r>
          </a:p>
          <a:p>
            <a:r>
              <a:rPr lang="en-US" dirty="0"/>
              <a:t>Be familiar with Clemson’s guidance on appropriate use of AI </a:t>
            </a:r>
            <a:r>
              <a:rPr lang="en-US" dirty="0">
                <a:hlinkClick r:id="rId2"/>
              </a:rPr>
              <a:t>Academic and Research AI Usage Quick Guide</a:t>
            </a:r>
            <a:endParaRPr lang="en-US" dirty="0"/>
          </a:p>
          <a:p>
            <a:r>
              <a:rPr lang="en-US" dirty="0"/>
              <a:t>Stay current on policies and guidance issued by University</a:t>
            </a:r>
          </a:p>
        </p:txBody>
      </p:sp>
    </p:spTree>
    <p:extLst>
      <p:ext uri="{BB962C8B-B14F-4D97-AF65-F5344CB8AC3E}">
        <p14:creationId xmlns:p14="http://schemas.microsoft.com/office/powerpoint/2010/main" val="79730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lumMod val="96000"/>
              </a:schemeClr>
            </a:gs>
            <a:gs pos="50000">
              <a:schemeClr val="bg1">
                <a:lumMod val="75000"/>
              </a:schemeClr>
            </a:gs>
            <a:gs pos="100000">
              <a:schemeClr val="bg1">
                <a:lumMod val="65000"/>
              </a:schemeClr>
            </a:gs>
          </a:gsLst>
          <a:lin ang="5400000" scaled="0"/>
        </a:gradFill>
        <a:effectLst/>
      </p:bgPr>
    </p:bg>
    <p:spTree>
      <p:nvGrpSpPr>
        <p:cNvPr id="1" name="">
          <a:extLst>
            <a:ext uri="{FF2B5EF4-FFF2-40B4-BE49-F238E27FC236}">
              <a16:creationId xmlns:a16="http://schemas.microsoft.com/office/drawing/2014/main" id="{3D480E67-D5BB-7CEF-FAF4-C86E7700C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D5D05-9206-442F-4AE1-765ED7435EC7}"/>
              </a:ext>
            </a:extLst>
          </p:cNvPr>
          <p:cNvSpPr>
            <a:spLocks noGrp="1"/>
          </p:cNvSpPr>
          <p:nvPr>
            <p:ph type="title"/>
          </p:nvPr>
        </p:nvSpPr>
        <p:spPr>
          <a:xfrm>
            <a:off x="831850" y="676069"/>
            <a:ext cx="10515600" cy="2852737"/>
          </a:xfrm>
        </p:spPr>
        <p:txBody>
          <a:bodyPr anchor="b">
            <a:normAutofit/>
          </a:bodyPr>
          <a:lstStyle/>
          <a:p>
            <a:r>
              <a:rPr lang="en-US" dirty="0"/>
              <a:t>AI Guidelines and Survey Questions Addressed</a:t>
            </a:r>
          </a:p>
        </p:txBody>
      </p:sp>
      <p:sp>
        <p:nvSpPr>
          <p:cNvPr id="3" name="Content Placeholder 2">
            <a:extLst>
              <a:ext uri="{FF2B5EF4-FFF2-40B4-BE49-F238E27FC236}">
                <a16:creationId xmlns:a16="http://schemas.microsoft.com/office/drawing/2014/main" id="{F6C3F259-2DD1-05DC-C6B7-950B62390C4B}"/>
              </a:ext>
            </a:extLst>
          </p:cNvPr>
          <p:cNvSpPr>
            <a:spLocks noGrp="1"/>
          </p:cNvSpPr>
          <p:nvPr>
            <p:ph type="body" idx="1"/>
          </p:nvPr>
        </p:nvSpPr>
        <p:spPr>
          <a:xfrm>
            <a:off x="831850" y="3688315"/>
            <a:ext cx="10515600" cy="1830742"/>
          </a:xfrm>
        </p:spPr>
        <p:txBody>
          <a:bodyPr>
            <a:normAutofit/>
          </a:bodyPr>
          <a:lstStyle/>
          <a:p>
            <a:r>
              <a:rPr lang="en-US" b="1" dirty="0"/>
              <a:t>Mike Bryant</a:t>
            </a:r>
          </a:p>
          <a:p>
            <a:r>
              <a:rPr lang="en-US" b="1" dirty="0"/>
              <a:t>Daniel Harris</a:t>
            </a:r>
          </a:p>
          <a:p>
            <a:r>
              <a:rPr lang="en-US" dirty="0"/>
              <a:t>ERA, Division of Research</a:t>
            </a:r>
          </a:p>
        </p:txBody>
      </p:sp>
    </p:spTree>
    <p:extLst>
      <p:ext uri="{BB962C8B-B14F-4D97-AF65-F5344CB8AC3E}">
        <p14:creationId xmlns:p14="http://schemas.microsoft.com/office/powerpoint/2010/main" val="1587501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CF0E-CE6A-E415-0D2D-A6D40217D83F}"/>
              </a:ext>
            </a:extLst>
          </p:cNvPr>
          <p:cNvSpPr>
            <a:spLocks noGrp="1"/>
          </p:cNvSpPr>
          <p:nvPr>
            <p:ph type="title"/>
          </p:nvPr>
        </p:nvSpPr>
        <p:spPr/>
        <p:txBody>
          <a:bodyPr/>
          <a:lstStyle/>
          <a:p>
            <a:r>
              <a:rPr lang="en-US" dirty="0"/>
              <a:t>CU Data Classification and Approved AI Use Chart</a:t>
            </a:r>
          </a:p>
        </p:txBody>
      </p:sp>
      <p:pic>
        <p:nvPicPr>
          <p:cNvPr id="6" name="Picture 5" descr="Chart detailing CU data classifications, typical examples, AI use signals, and notes. Full information is included in the following three slides.">
            <a:extLst>
              <a:ext uri="{FF2B5EF4-FFF2-40B4-BE49-F238E27FC236}">
                <a16:creationId xmlns:a16="http://schemas.microsoft.com/office/drawing/2014/main" id="{A105AA20-916C-FA2F-0928-6245E4FC0B73}"/>
              </a:ext>
            </a:extLst>
          </p:cNvPr>
          <p:cNvPicPr>
            <a:picLocks noChangeAspect="1"/>
          </p:cNvPicPr>
          <p:nvPr/>
        </p:nvPicPr>
        <p:blipFill>
          <a:blip r:embed="rId2"/>
          <a:stretch>
            <a:fillRect/>
          </a:stretch>
        </p:blipFill>
        <p:spPr>
          <a:xfrm>
            <a:off x="2286000" y="-246327"/>
            <a:ext cx="7390015" cy="7987554"/>
          </a:xfrm>
          <a:prstGeom prst="rect">
            <a:avLst/>
          </a:prstGeom>
        </p:spPr>
      </p:pic>
    </p:spTree>
    <p:extLst>
      <p:ext uri="{BB962C8B-B14F-4D97-AF65-F5344CB8AC3E}">
        <p14:creationId xmlns:p14="http://schemas.microsoft.com/office/powerpoint/2010/main" val="190075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02B5-3828-BD81-C2AC-09562400B9DE}"/>
              </a:ext>
            </a:extLst>
          </p:cNvPr>
          <p:cNvSpPr>
            <a:spLocks noGrp="1"/>
          </p:cNvSpPr>
          <p:nvPr>
            <p:ph type="title"/>
          </p:nvPr>
        </p:nvSpPr>
        <p:spPr>
          <a:xfrm>
            <a:off x="838200" y="365126"/>
            <a:ext cx="10515600" cy="1111134"/>
          </a:xfrm>
        </p:spPr>
        <p:txBody>
          <a:bodyPr anchor="ctr">
            <a:normAutofit/>
          </a:bodyPr>
          <a:lstStyle/>
          <a:p>
            <a:r>
              <a:rPr lang="en-US" dirty="0"/>
              <a:t>Agenda</a:t>
            </a:r>
          </a:p>
        </p:txBody>
      </p:sp>
      <p:sp>
        <p:nvSpPr>
          <p:cNvPr id="3" name="Content Placeholder 2">
            <a:extLst>
              <a:ext uri="{FF2B5EF4-FFF2-40B4-BE49-F238E27FC236}">
                <a16:creationId xmlns:a16="http://schemas.microsoft.com/office/drawing/2014/main" id="{FF2F936B-0551-E7E3-D66C-3CBE62DE33BF}"/>
              </a:ext>
            </a:extLst>
          </p:cNvPr>
          <p:cNvSpPr>
            <a:spLocks noGrp="1"/>
          </p:cNvSpPr>
          <p:nvPr>
            <p:ph sz="half" idx="1"/>
          </p:nvPr>
        </p:nvSpPr>
        <p:spPr>
          <a:xfrm>
            <a:off x="838200" y="1825625"/>
            <a:ext cx="5181600" cy="3726871"/>
          </a:xfrm>
        </p:spPr>
        <p:txBody>
          <a:bodyPr>
            <a:normAutofit/>
          </a:bodyPr>
          <a:lstStyle/>
          <a:p>
            <a:r>
              <a:rPr lang="en-US" dirty="0"/>
              <a:t>ORD Reminder</a:t>
            </a:r>
          </a:p>
          <a:p>
            <a:r>
              <a:rPr lang="en-US" dirty="0"/>
              <a:t>Goals of the Workshop</a:t>
            </a:r>
          </a:p>
          <a:p>
            <a:r>
              <a:rPr lang="en-US" dirty="0"/>
              <a:t>Perspective of Research Integrity</a:t>
            </a:r>
          </a:p>
          <a:p>
            <a:r>
              <a:rPr lang="en-US" dirty="0"/>
              <a:t>ERA</a:t>
            </a:r>
          </a:p>
          <a:p>
            <a:r>
              <a:rPr lang="en-US" dirty="0"/>
              <a:t>Pre-Workshop Survey Results</a:t>
            </a:r>
          </a:p>
          <a:p>
            <a:r>
              <a:rPr lang="en-US" dirty="0"/>
              <a:t>Group Discussion</a:t>
            </a:r>
          </a:p>
          <a:p>
            <a:endParaRPr lang="en-US" dirty="0"/>
          </a:p>
        </p:txBody>
      </p:sp>
      <p:pic>
        <p:nvPicPr>
          <p:cNvPr id="5" name="Picture 4" descr="Connected lines and dots to form a network">
            <a:extLst>
              <a:ext uri="{FF2B5EF4-FFF2-40B4-BE49-F238E27FC236}">
                <a16:creationId xmlns:a16="http://schemas.microsoft.com/office/drawing/2014/main" id="{79C6E380-D50E-0EBE-5AE2-D74AC50AF48D}"/>
              </a:ext>
            </a:extLst>
          </p:cNvPr>
          <p:cNvPicPr>
            <a:picLocks noChangeAspect="1"/>
          </p:cNvPicPr>
          <p:nvPr/>
        </p:nvPicPr>
        <p:blipFill>
          <a:blip r:embed="rId2"/>
          <a:srcRect l="18987" r="2807" b="1"/>
          <a:stretch>
            <a:fillRect/>
          </a:stretch>
        </p:blipFill>
        <p:spPr>
          <a:xfrm>
            <a:off x="6172200" y="1825625"/>
            <a:ext cx="5181600" cy="3726871"/>
          </a:xfrm>
          <a:prstGeom prst="rect">
            <a:avLst/>
          </a:prstGeom>
          <a:noFill/>
        </p:spPr>
      </p:pic>
    </p:spTree>
    <p:extLst>
      <p:ext uri="{BB962C8B-B14F-4D97-AF65-F5344CB8AC3E}">
        <p14:creationId xmlns:p14="http://schemas.microsoft.com/office/powerpoint/2010/main" val="352372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77E1-792F-318C-E318-9CA301E18080}"/>
              </a:ext>
            </a:extLst>
          </p:cNvPr>
          <p:cNvSpPr>
            <a:spLocks noGrp="1"/>
          </p:cNvSpPr>
          <p:nvPr>
            <p:ph type="title"/>
          </p:nvPr>
        </p:nvSpPr>
        <p:spPr/>
        <p:txBody>
          <a:bodyPr/>
          <a:lstStyle/>
          <a:p>
            <a:r>
              <a:rPr lang="en-US" dirty="0"/>
              <a:t>Clemson Guidance on AI Use</a:t>
            </a:r>
          </a:p>
        </p:txBody>
      </p:sp>
      <p:sp>
        <p:nvSpPr>
          <p:cNvPr id="3" name="Content Placeholder 2">
            <a:extLst>
              <a:ext uri="{FF2B5EF4-FFF2-40B4-BE49-F238E27FC236}">
                <a16:creationId xmlns:a16="http://schemas.microsoft.com/office/drawing/2014/main" id="{7954E0A7-BF1E-F118-DEFE-347B6C60F205}"/>
              </a:ext>
            </a:extLst>
          </p:cNvPr>
          <p:cNvSpPr>
            <a:spLocks noGrp="1"/>
          </p:cNvSpPr>
          <p:nvPr>
            <p:ph idx="1"/>
          </p:nvPr>
        </p:nvSpPr>
        <p:spPr/>
        <p:txBody>
          <a:bodyPr/>
          <a:lstStyle/>
          <a:p>
            <a:r>
              <a:rPr lang="en-US" dirty="0"/>
              <a:t>Use Clemson guidance in this order:</a:t>
            </a:r>
          </a:p>
          <a:p>
            <a:pPr marL="914400" lvl="1" indent="-457200">
              <a:buFont typeface="+mj-lt"/>
              <a:buAutoNum type="arabicPeriod"/>
            </a:pPr>
            <a:r>
              <a:rPr lang="en-US" dirty="0"/>
              <a:t>Classify the data</a:t>
            </a:r>
          </a:p>
          <a:p>
            <a:pPr marL="914400" lvl="1" indent="-457200">
              <a:buFont typeface="+mj-lt"/>
              <a:buAutoNum type="arabicPeriod"/>
            </a:pPr>
            <a:r>
              <a:rPr lang="en-US" dirty="0"/>
              <a:t>Confirm the AI tool is approved for that data type and use case</a:t>
            </a:r>
          </a:p>
          <a:p>
            <a:pPr marL="914400" lvl="1" indent="-457200">
              <a:buFont typeface="+mj-lt"/>
              <a:buAutoNum type="arabicPeriod"/>
            </a:pPr>
            <a:r>
              <a:rPr lang="en-US" dirty="0"/>
              <a:t>Apply any tighter sponsor, IRB, journal, export control, or contract rules </a:t>
            </a:r>
          </a:p>
        </p:txBody>
      </p:sp>
    </p:spTree>
    <p:extLst>
      <p:ext uri="{BB962C8B-B14F-4D97-AF65-F5344CB8AC3E}">
        <p14:creationId xmlns:p14="http://schemas.microsoft.com/office/powerpoint/2010/main" val="3698979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D7BC-700E-81A7-D881-F26FDEE6CC1B}"/>
              </a:ext>
            </a:extLst>
          </p:cNvPr>
          <p:cNvSpPr>
            <a:spLocks noGrp="1"/>
          </p:cNvSpPr>
          <p:nvPr>
            <p:ph type="title"/>
          </p:nvPr>
        </p:nvSpPr>
        <p:spPr/>
        <p:txBody>
          <a:bodyPr/>
          <a:lstStyle/>
          <a:p>
            <a:r>
              <a:rPr lang="en-US" dirty="0"/>
              <a:t>CU Data Classification Chart</a:t>
            </a:r>
          </a:p>
        </p:txBody>
      </p:sp>
      <p:graphicFrame>
        <p:nvGraphicFramePr>
          <p:cNvPr id="3" name="Table 2">
            <a:extLst>
              <a:ext uri="{FF2B5EF4-FFF2-40B4-BE49-F238E27FC236}">
                <a16:creationId xmlns:a16="http://schemas.microsoft.com/office/drawing/2014/main" id="{65CFFC12-1BBD-E272-6CB9-5EBB4E52AC58}"/>
              </a:ext>
            </a:extLst>
          </p:cNvPr>
          <p:cNvGraphicFramePr>
            <a:graphicFrameLocks noGrp="1"/>
          </p:cNvGraphicFramePr>
          <p:nvPr>
            <p:extLst>
              <p:ext uri="{D42A27DB-BD31-4B8C-83A1-F6EECF244321}">
                <p14:modId xmlns:p14="http://schemas.microsoft.com/office/powerpoint/2010/main" val="4039336515"/>
              </p:ext>
            </p:extLst>
          </p:nvPr>
        </p:nvGraphicFramePr>
        <p:xfrm>
          <a:off x="315362" y="274256"/>
          <a:ext cx="11561276" cy="6309488"/>
        </p:xfrm>
        <a:graphic>
          <a:graphicData uri="http://schemas.openxmlformats.org/drawingml/2006/table">
            <a:tbl>
              <a:tblPr firstRow="1" bandRow="1">
                <a:tableStyleId>{5C22544A-7EE6-4342-B048-85BDC9FD1C3A}</a:tableStyleId>
              </a:tblPr>
              <a:tblGrid>
                <a:gridCol w="2890319">
                  <a:extLst>
                    <a:ext uri="{9D8B030D-6E8A-4147-A177-3AD203B41FA5}">
                      <a16:colId xmlns:a16="http://schemas.microsoft.com/office/drawing/2014/main" val="291378130"/>
                    </a:ext>
                  </a:extLst>
                </a:gridCol>
                <a:gridCol w="2890319">
                  <a:extLst>
                    <a:ext uri="{9D8B030D-6E8A-4147-A177-3AD203B41FA5}">
                      <a16:colId xmlns:a16="http://schemas.microsoft.com/office/drawing/2014/main" val="1598922827"/>
                    </a:ext>
                  </a:extLst>
                </a:gridCol>
                <a:gridCol w="2890319">
                  <a:extLst>
                    <a:ext uri="{9D8B030D-6E8A-4147-A177-3AD203B41FA5}">
                      <a16:colId xmlns:a16="http://schemas.microsoft.com/office/drawing/2014/main" val="885734471"/>
                    </a:ext>
                  </a:extLst>
                </a:gridCol>
                <a:gridCol w="2890319">
                  <a:extLst>
                    <a:ext uri="{9D8B030D-6E8A-4147-A177-3AD203B41FA5}">
                      <a16:colId xmlns:a16="http://schemas.microsoft.com/office/drawing/2014/main" val="1424458788"/>
                    </a:ext>
                  </a:extLst>
                </a:gridCol>
              </a:tblGrid>
              <a:tr h="502640">
                <a:tc>
                  <a:txBody>
                    <a:bodyPr/>
                    <a:lstStyle/>
                    <a:p>
                      <a:pPr algn="ctr"/>
                      <a:r>
                        <a:rPr lang="en-US" dirty="0"/>
                        <a:t>CU class</a:t>
                      </a:r>
                    </a:p>
                  </a:txBody>
                  <a:tcPr/>
                </a:tc>
                <a:tc>
                  <a:txBody>
                    <a:bodyPr/>
                    <a:lstStyle/>
                    <a:p>
                      <a:pPr algn="ctr"/>
                      <a:r>
                        <a:rPr lang="en-US" dirty="0"/>
                        <a:t>Typical examples</a:t>
                      </a:r>
                    </a:p>
                  </a:txBody>
                  <a:tcPr/>
                </a:tc>
                <a:tc>
                  <a:txBody>
                    <a:bodyPr/>
                    <a:lstStyle/>
                    <a:p>
                      <a:pPr algn="ctr"/>
                      <a:r>
                        <a:rPr lang="en-US" dirty="0"/>
                        <a:t>AI use signal</a:t>
                      </a:r>
                    </a:p>
                  </a:txBody>
                  <a:tcPr/>
                </a:tc>
                <a:tc>
                  <a:txBody>
                    <a:bodyPr/>
                    <a:lstStyle/>
                    <a:p>
                      <a:pPr algn="ctr"/>
                      <a:r>
                        <a:rPr lang="en-US" dirty="0"/>
                        <a:t>Note</a:t>
                      </a:r>
                    </a:p>
                  </a:txBody>
                  <a:tcPr/>
                </a:tc>
                <a:extLst>
                  <a:ext uri="{0D108BD9-81ED-4DB2-BD59-A6C34878D82A}">
                    <a16:rowId xmlns:a16="http://schemas.microsoft.com/office/drawing/2014/main" val="604969045"/>
                  </a:ext>
                </a:extLst>
              </a:tr>
              <a:tr h="1348944">
                <a:tc>
                  <a:txBody>
                    <a:bodyPr/>
                    <a:lstStyle/>
                    <a:p>
                      <a:pPr algn="ctr"/>
                      <a:r>
                        <a:rPr lang="en-US" b="1" dirty="0"/>
                        <a:t>Public</a:t>
                      </a:r>
                    </a:p>
                  </a:txBody>
                  <a:tcPr anchor="ctr">
                    <a:solidFill>
                      <a:srgbClr val="66FF99"/>
                    </a:solidFill>
                  </a:tcPr>
                </a:tc>
                <a:tc>
                  <a:txBody>
                    <a:bodyPr/>
                    <a:lstStyle/>
                    <a:p>
                      <a:pPr marL="285750" indent="-285750" algn="l">
                        <a:buFont typeface="Arial" panose="020B0604020202020204" pitchFamily="34" charset="0"/>
                        <a:buChar char="•"/>
                      </a:pPr>
                      <a:r>
                        <a:rPr lang="en-US" sz="1600" dirty="0"/>
                        <a:t>Published research data</a:t>
                      </a:r>
                    </a:p>
                    <a:p>
                      <a:pPr marL="285750" indent="-285750" algn="l">
                        <a:buFont typeface="Arial" panose="020B0604020202020204" pitchFamily="34" charset="0"/>
                        <a:buChar char="•"/>
                      </a:pPr>
                      <a:r>
                        <a:rPr lang="en-US" sz="1600" dirty="0"/>
                        <a:t>Public-facing web content</a:t>
                      </a:r>
                    </a:p>
                    <a:p>
                      <a:pPr marL="285750" indent="-285750" algn="l">
                        <a:buFont typeface="Arial" panose="020B0604020202020204" pitchFamily="34" charset="0"/>
                        <a:buChar char="•"/>
                      </a:pPr>
                      <a:r>
                        <a:rPr lang="en-US" sz="1600" dirty="0"/>
                        <a:t>Public policies/maps</a:t>
                      </a:r>
                    </a:p>
                  </a:txBody>
                  <a:tcPr anchor="ctr"/>
                </a:tc>
                <a:tc>
                  <a:txBody>
                    <a:bodyPr/>
                    <a:lstStyle/>
                    <a:p>
                      <a:pPr marL="285750" indent="-285750" algn="l">
                        <a:buFont typeface="Arial" panose="020B0604020202020204" pitchFamily="34" charset="0"/>
                        <a:buChar char="•"/>
                      </a:pPr>
                      <a:r>
                        <a:rPr lang="en-US" sz="1600" dirty="0"/>
                        <a:t>Generally allowed in public AI tools or Clemson-approved tools</a:t>
                      </a:r>
                    </a:p>
                    <a:p>
                      <a:pPr marL="285750" indent="-285750" algn="l">
                        <a:buFont typeface="Arial" panose="020B0604020202020204" pitchFamily="34" charset="0"/>
                        <a:buChar char="•"/>
                      </a:pPr>
                      <a:r>
                        <a:rPr lang="en-US" sz="1600" dirty="0"/>
                        <a:t>Still verify outputs and avoid unnecessary identifiers</a:t>
                      </a:r>
                    </a:p>
                  </a:txBody>
                  <a:tcPr anchor="ctr"/>
                </a:tc>
                <a:tc>
                  <a:txBody>
                    <a:bodyPr/>
                    <a:lstStyle/>
                    <a:p>
                      <a:pPr marL="285750" indent="-285750" algn="l">
                        <a:buFont typeface="Arial" panose="020B0604020202020204" pitchFamily="34" charset="0"/>
                        <a:buChar char="•"/>
                      </a:pPr>
                      <a:r>
                        <a:rPr lang="en-US" sz="1600" dirty="0"/>
                        <a:t>Lower risk</a:t>
                      </a:r>
                    </a:p>
                    <a:p>
                      <a:pPr marL="285750" indent="-285750" algn="l">
                        <a:buFont typeface="Arial" panose="020B0604020202020204" pitchFamily="34" charset="0"/>
                        <a:buChar char="•"/>
                      </a:pPr>
                      <a:r>
                        <a:rPr lang="en-US" sz="1600" dirty="0"/>
                        <a:t>Good for brainstorming, summarizing public docs, agendas/templates</a:t>
                      </a:r>
                    </a:p>
                  </a:txBody>
                  <a:tcPr anchor="ctr"/>
                </a:tc>
                <a:extLst>
                  <a:ext uri="{0D108BD9-81ED-4DB2-BD59-A6C34878D82A}">
                    <a16:rowId xmlns:a16="http://schemas.microsoft.com/office/drawing/2014/main" val="1191660167"/>
                  </a:ext>
                </a:extLst>
              </a:tr>
              <a:tr h="1348944">
                <a:tc>
                  <a:txBody>
                    <a:bodyPr/>
                    <a:lstStyle/>
                    <a:p>
                      <a:pPr algn="ctr"/>
                      <a:r>
                        <a:rPr lang="en-US" b="1" dirty="0"/>
                        <a:t>Internal Use</a:t>
                      </a:r>
                    </a:p>
                  </a:txBody>
                  <a:tcPr anchor="ctr">
                    <a:solidFill>
                      <a:srgbClr val="FFFF99"/>
                    </a:solidFill>
                  </a:tcPr>
                </a:tc>
                <a:tc>
                  <a:txBody>
                    <a:bodyPr/>
                    <a:lstStyle/>
                    <a:p>
                      <a:pPr marL="285750" indent="-285750" algn="l">
                        <a:buFont typeface="Arial" panose="020B0604020202020204" pitchFamily="34" charset="0"/>
                        <a:buChar char="•"/>
                      </a:pPr>
                      <a:r>
                        <a:rPr lang="en-US" sz="1600" dirty="0"/>
                        <a:t>Non-public policies or training</a:t>
                      </a:r>
                    </a:p>
                    <a:p>
                      <a:pPr marL="285750" indent="-285750" algn="l">
                        <a:buFont typeface="Arial" panose="020B0604020202020204" pitchFamily="34" charset="0"/>
                        <a:buChar char="•"/>
                      </a:pPr>
                      <a:r>
                        <a:rPr lang="en-US" sz="1600" dirty="0"/>
                        <a:t>Internal emails, memos, budgets, reports</a:t>
                      </a:r>
                    </a:p>
                    <a:p>
                      <a:pPr marL="285750" indent="-285750" algn="l">
                        <a:buFont typeface="Arial" panose="020B0604020202020204" pitchFamily="34" charset="0"/>
                        <a:buChar char="•"/>
                      </a:pPr>
                      <a:r>
                        <a:rPr lang="en-US" sz="1600" dirty="0"/>
                        <a:t>Unpublished research data at owner discretion</a:t>
                      </a:r>
                    </a:p>
                  </a:txBody>
                  <a:tcPr anchor="ctr"/>
                </a:tc>
                <a:tc>
                  <a:txBody>
                    <a:bodyPr/>
                    <a:lstStyle/>
                    <a:p>
                      <a:pPr marL="285750" indent="-285750" algn="l">
                        <a:buFont typeface="Arial" panose="020B0604020202020204" pitchFamily="34" charset="0"/>
                        <a:buChar char="•"/>
                      </a:pPr>
                      <a:r>
                        <a:rPr lang="en-US" sz="1600" dirty="0"/>
                        <a:t>Use only in Clemson-approved services if approved for that data type</a:t>
                      </a:r>
                    </a:p>
                    <a:p>
                      <a:pPr marL="285750" indent="-285750" algn="l">
                        <a:buFont typeface="Arial" panose="020B0604020202020204" pitchFamily="34" charset="0"/>
                        <a:buChar char="•"/>
                      </a:pPr>
                      <a:r>
                        <a:rPr lang="en-US" sz="1600" dirty="0"/>
                        <a:t>Minimize details; remove identifiers when possible</a:t>
                      </a:r>
                    </a:p>
                  </a:txBody>
                  <a:tcPr anchor="ctr"/>
                </a:tc>
                <a:tc>
                  <a:txBody>
                    <a:bodyPr/>
                    <a:lstStyle/>
                    <a:p>
                      <a:pPr marL="285750" indent="-285750" algn="l">
                        <a:buFont typeface="Arial" panose="020B0604020202020204" pitchFamily="34" charset="0"/>
                        <a:buChar char="•"/>
                      </a:pPr>
                      <a:r>
                        <a:rPr lang="en-US" sz="1600" dirty="0"/>
                        <a:t>Do not paste into public AI tools</a:t>
                      </a:r>
                    </a:p>
                    <a:p>
                      <a:pPr marL="285750" indent="-285750" algn="l">
                        <a:buFont typeface="Arial" panose="020B0604020202020204" pitchFamily="34" charset="0"/>
                        <a:buChar char="•"/>
                      </a:pPr>
                      <a:r>
                        <a:rPr lang="en-US" sz="1600" dirty="0"/>
                        <a:t>Proposal drafts often fall here or higher</a:t>
                      </a:r>
                    </a:p>
                  </a:txBody>
                  <a:tcPr anchor="ctr"/>
                </a:tc>
                <a:extLst>
                  <a:ext uri="{0D108BD9-81ED-4DB2-BD59-A6C34878D82A}">
                    <a16:rowId xmlns:a16="http://schemas.microsoft.com/office/drawing/2014/main" val="54051129"/>
                  </a:ext>
                </a:extLst>
              </a:tr>
              <a:tr h="1348944">
                <a:tc>
                  <a:txBody>
                    <a:bodyPr/>
                    <a:lstStyle/>
                    <a:p>
                      <a:pPr algn="ctr"/>
                      <a:r>
                        <a:rPr lang="en-US" b="1" dirty="0"/>
                        <a:t>Confidential</a:t>
                      </a:r>
                    </a:p>
                  </a:txBody>
                  <a:tcPr anchor="ctr">
                    <a:solidFill>
                      <a:srgbClr val="FFFF99"/>
                    </a:solidFill>
                  </a:tcPr>
                </a:tc>
                <a:tc>
                  <a:txBody>
                    <a:bodyPr/>
                    <a:lstStyle/>
                    <a:p>
                      <a:pPr marL="285750" indent="-285750" algn="l">
                        <a:buFont typeface="Arial" panose="020B0604020202020204" pitchFamily="34" charset="0"/>
                        <a:buChar char="•"/>
                      </a:pPr>
                      <a:r>
                        <a:rPr lang="en-US" sz="1600" dirty="0"/>
                        <a:t>PII, addresses, personal contacts</a:t>
                      </a:r>
                    </a:p>
                    <a:p>
                      <a:pPr marL="285750" indent="-285750" algn="l">
                        <a:buFont typeface="Arial" panose="020B0604020202020204" pitchFamily="34" charset="0"/>
                        <a:buChar char="•"/>
                      </a:pPr>
                      <a:r>
                        <a:rPr lang="en-US" sz="1600" dirty="0"/>
                        <a:t>HR records</a:t>
                      </a:r>
                    </a:p>
                    <a:p>
                      <a:pPr marL="285750" indent="-285750" algn="l">
                        <a:buFont typeface="Arial" panose="020B0604020202020204" pitchFamily="34" charset="0"/>
                        <a:buChar char="•"/>
                      </a:pPr>
                      <a:r>
                        <a:rPr lang="en-US" sz="1600" dirty="0"/>
                        <a:t>Identified survey/assessment data</a:t>
                      </a:r>
                    </a:p>
                  </a:txBody>
                  <a:tcPr anchor="ctr"/>
                </a:tc>
                <a:tc>
                  <a:txBody>
                    <a:bodyPr/>
                    <a:lstStyle/>
                    <a:p>
                      <a:pPr marL="285750" indent="-285750" algn="l">
                        <a:buFont typeface="Arial" panose="020B0604020202020204" pitchFamily="34" charset="0"/>
                        <a:buChar char="•"/>
                      </a:pPr>
                      <a:r>
                        <a:rPr lang="en-US" sz="1600" dirty="0"/>
                        <a:t>Use with caution and only in explicitly approved Clemson environments</a:t>
                      </a:r>
                    </a:p>
                    <a:p>
                      <a:pPr marL="285750" indent="-285750" algn="l">
                        <a:buFont typeface="Arial" panose="020B0604020202020204" pitchFamily="34" charset="0"/>
                        <a:buChar char="•"/>
                      </a:pPr>
                      <a:r>
                        <a:rPr lang="en-US" sz="1600" dirty="0"/>
                        <a:t>Confirm retention, access controls, and training protections</a:t>
                      </a:r>
                    </a:p>
                  </a:txBody>
                  <a:tcPr anchor="ctr"/>
                </a:tc>
                <a:tc>
                  <a:txBody>
                    <a:bodyPr/>
                    <a:lstStyle/>
                    <a:p>
                      <a:pPr marL="285750" indent="-285750" algn="l">
                        <a:buFont typeface="Arial" panose="020B0604020202020204" pitchFamily="34" charset="0"/>
                        <a:buChar char="•"/>
                      </a:pPr>
                      <a:r>
                        <a:rPr lang="en-US" sz="1600" dirty="0"/>
                        <a:t>High sponsor/IP/reputation risk</a:t>
                      </a:r>
                    </a:p>
                    <a:p>
                      <a:pPr marL="285750" indent="-285750" algn="l">
                        <a:buFont typeface="Arial" panose="020B0604020202020204" pitchFamily="34" charset="0"/>
                        <a:buChar char="•"/>
                      </a:pPr>
                      <a:r>
                        <a:rPr lang="en-US" sz="1600" dirty="0"/>
                        <a:t>When unsure, stop and check before using AI</a:t>
                      </a:r>
                    </a:p>
                  </a:txBody>
                  <a:tcPr anchor="ctr"/>
                </a:tc>
                <a:extLst>
                  <a:ext uri="{0D108BD9-81ED-4DB2-BD59-A6C34878D82A}">
                    <a16:rowId xmlns:a16="http://schemas.microsoft.com/office/drawing/2014/main" val="1701341391"/>
                  </a:ext>
                </a:extLst>
              </a:tr>
              <a:tr h="1348944">
                <a:tc>
                  <a:txBody>
                    <a:bodyPr/>
                    <a:lstStyle/>
                    <a:p>
                      <a:pPr algn="ctr"/>
                      <a:r>
                        <a:rPr lang="en-US" b="1" dirty="0"/>
                        <a:t>Restricted</a:t>
                      </a:r>
                    </a:p>
                  </a:txBody>
                  <a:tcPr anchor="ctr">
                    <a:solidFill>
                      <a:srgbClr val="FF7C80"/>
                    </a:solidFill>
                  </a:tcPr>
                </a:tc>
                <a:tc>
                  <a:txBody>
                    <a:bodyPr/>
                    <a:lstStyle/>
                    <a:p>
                      <a:pPr marL="285750" indent="-285750" algn="l">
                        <a:buFont typeface="Arial" panose="020B0604020202020204" pitchFamily="34" charset="0"/>
                        <a:buChar char="•"/>
                      </a:pPr>
                      <a:r>
                        <a:rPr lang="en-US" sz="1600" dirty="0"/>
                        <a:t>FERPA, PHI, CUI</a:t>
                      </a:r>
                    </a:p>
                    <a:p>
                      <a:pPr marL="285750" indent="-285750" algn="l">
                        <a:buFont typeface="Arial" panose="020B0604020202020204" pitchFamily="34" charset="0"/>
                        <a:buChar char="•"/>
                      </a:pPr>
                      <a:r>
                        <a:rPr lang="en-US" sz="1600" dirty="0"/>
                        <a:t>Export-controlled data</a:t>
                      </a:r>
                    </a:p>
                    <a:p>
                      <a:pPr marL="285750" indent="-285750" algn="l">
                        <a:buFont typeface="Arial" panose="020B0604020202020204" pitchFamily="34" charset="0"/>
                        <a:buChar char="•"/>
                      </a:pPr>
                      <a:r>
                        <a:rPr lang="en-US" sz="1600" dirty="0"/>
                        <a:t>SSNs, payment/bank data, passport/visa data</a:t>
                      </a:r>
                    </a:p>
                  </a:txBody>
                  <a:tcPr anchor="ctr"/>
                </a:tc>
                <a:tc>
                  <a:txBody>
                    <a:bodyPr/>
                    <a:lstStyle/>
                    <a:p>
                      <a:pPr marL="285750" indent="-285750" algn="l">
                        <a:buFont typeface="Arial" panose="020B0604020202020204" pitchFamily="34" charset="0"/>
                        <a:buChar char="•"/>
                      </a:pPr>
                      <a:r>
                        <a:rPr lang="en-US" sz="1600" dirty="0"/>
                        <a:t>Assume no AI use unless explicitly approved</a:t>
                      </a:r>
                    </a:p>
                    <a:p>
                      <a:pPr marL="285750" indent="-285750" algn="l">
                        <a:buFont typeface="Arial" panose="020B0604020202020204" pitchFamily="34" charset="0"/>
                        <a:buChar char="•"/>
                      </a:pPr>
                      <a:r>
                        <a:rPr lang="en-US" sz="1600" dirty="0"/>
                        <a:t>Public tools are not appropriate</a:t>
                      </a:r>
                    </a:p>
                  </a:txBody>
                  <a:tcPr anchor="ctr"/>
                </a:tc>
                <a:tc>
                  <a:txBody>
                    <a:bodyPr/>
                    <a:lstStyle/>
                    <a:p>
                      <a:pPr marL="285750" indent="-285750" algn="l">
                        <a:buFont typeface="Arial" panose="020B0604020202020204" pitchFamily="34" charset="0"/>
                        <a:buChar char="•"/>
                      </a:pPr>
                      <a:r>
                        <a:rPr lang="en-US" sz="1600" dirty="0"/>
                        <a:t>Highest risk</a:t>
                      </a:r>
                    </a:p>
                    <a:p>
                      <a:pPr marL="285750" indent="-285750" algn="l">
                        <a:buFont typeface="Arial" panose="020B0604020202020204" pitchFamily="34" charset="0"/>
                        <a:buChar char="•"/>
                      </a:pPr>
                      <a:r>
                        <a:rPr lang="en-US" sz="1600" dirty="0"/>
                        <a:t>Includes many regulated and contract-restricted research contexts</a:t>
                      </a:r>
                    </a:p>
                  </a:txBody>
                  <a:tcPr anchor="ctr"/>
                </a:tc>
                <a:extLst>
                  <a:ext uri="{0D108BD9-81ED-4DB2-BD59-A6C34878D82A}">
                    <a16:rowId xmlns:a16="http://schemas.microsoft.com/office/drawing/2014/main" val="1278062403"/>
                  </a:ext>
                </a:extLst>
              </a:tr>
            </a:tbl>
          </a:graphicData>
        </a:graphic>
      </p:graphicFrame>
    </p:spTree>
    <p:extLst>
      <p:ext uri="{BB962C8B-B14F-4D97-AF65-F5344CB8AC3E}">
        <p14:creationId xmlns:p14="http://schemas.microsoft.com/office/powerpoint/2010/main" val="1319887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1413-C142-0675-60A5-1BE3EF2409F3}"/>
              </a:ext>
            </a:extLst>
          </p:cNvPr>
          <p:cNvSpPr>
            <a:spLocks noGrp="1"/>
          </p:cNvSpPr>
          <p:nvPr>
            <p:ph type="title"/>
          </p:nvPr>
        </p:nvSpPr>
        <p:spPr/>
        <p:txBody>
          <a:bodyPr/>
          <a:lstStyle/>
          <a:p>
            <a:r>
              <a:rPr lang="en-US" dirty="0"/>
              <a:t>Bottom Line for Faculty</a:t>
            </a:r>
          </a:p>
        </p:txBody>
      </p:sp>
      <p:sp>
        <p:nvSpPr>
          <p:cNvPr id="3" name="Content Placeholder 2">
            <a:extLst>
              <a:ext uri="{FF2B5EF4-FFF2-40B4-BE49-F238E27FC236}">
                <a16:creationId xmlns:a16="http://schemas.microsoft.com/office/drawing/2014/main" id="{F3BEEAE7-E877-084E-80A2-907EA8DB9208}"/>
              </a:ext>
            </a:extLst>
          </p:cNvPr>
          <p:cNvSpPr>
            <a:spLocks noGrp="1"/>
          </p:cNvSpPr>
          <p:nvPr>
            <p:ph idx="1"/>
          </p:nvPr>
        </p:nvSpPr>
        <p:spPr/>
        <p:txBody>
          <a:bodyPr/>
          <a:lstStyle/>
          <a:p>
            <a:r>
              <a:rPr lang="en-US" dirty="0"/>
              <a:t>Use AI freely only with Public information or in explicitly approved Clemson environments for the relevant data type</a:t>
            </a:r>
          </a:p>
          <a:p>
            <a:r>
              <a:rPr lang="en-US" dirty="0"/>
              <a:t>Do not paste proposal text, unpublished results, sponsor-restricted material, human subjects data, or export-controlled information into public AI tools</a:t>
            </a:r>
          </a:p>
          <a:p>
            <a:r>
              <a:rPr lang="en-US" dirty="0"/>
              <a:t>For research and proposal work, the stricter rule wins: sponsor terms, IRB, journal rules, contracts, and export controls override general AI guidance</a:t>
            </a:r>
          </a:p>
          <a:p>
            <a:r>
              <a:rPr lang="en-US" dirty="0"/>
              <a:t>Ask before using AI:</a:t>
            </a:r>
          </a:p>
          <a:p>
            <a:pPr lvl="1"/>
            <a:r>
              <a:rPr lang="en-US" dirty="0"/>
              <a:t>What is the data classification?</a:t>
            </a:r>
          </a:p>
          <a:p>
            <a:pPr lvl="1"/>
            <a:r>
              <a:rPr lang="en-US" dirty="0"/>
              <a:t>Is the tool Clemson-approved for that data type?</a:t>
            </a:r>
          </a:p>
          <a:p>
            <a:pPr lvl="1"/>
            <a:r>
              <a:rPr lang="en-US" dirty="0"/>
              <a:t>Do sponsor, IRB, export control, or IP terms add tighter limits?</a:t>
            </a:r>
          </a:p>
        </p:txBody>
      </p:sp>
    </p:spTree>
    <p:extLst>
      <p:ext uri="{BB962C8B-B14F-4D97-AF65-F5344CB8AC3E}">
        <p14:creationId xmlns:p14="http://schemas.microsoft.com/office/powerpoint/2010/main" val="251641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F5D3C-9F99-576C-C7B7-26EE8DEEA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59FE7-53F5-99B4-F4AF-78B283963E65}"/>
              </a:ext>
            </a:extLst>
          </p:cNvPr>
          <p:cNvSpPr>
            <a:spLocks noGrp="1"/>
          </p:cNvSpPr>
          <p:nvPr>
            <p:ph type="title"/>
          </p:nvPr>
        </p:nvSpPr>
        <p:spPr>
          <a:xfrm>
            <a:off x="838200" y="365126"/>
            <a:ext cx="10515600" cy="1111134"/>
          </a:xfrm>
        </p:spPr>
        <p:txBody>
          <a:bodyPr anchor="ctr">
            <a:normAutofit/>
          </a:bodyPr>
          <a:lstStyle/>
          <a:p>
            <a:r>
              <a:rPr lang="en-US" dirty="0"/>
              <a:t>Pre-Workshop Survey</a:t>
            </a:r>
          </a:p>
        </p:txBody>
      </p:sp>
      <p:pic>
        <p:nvPicPr>
          <p:cNvPr id="5" name="Picture 4" descr="Person typing on laptop">
            <a:extLst>
              <a:ext uri="{FF2B5EF4-FFF2-40B4-BE49-F238E27FC236}">
                <a16:creationId xmlns:a16="http://schemas.microsoft.com/office/drawing/2014/main" id="{B3FDC809-239C-F02D-4A08-7FC2B9E3D5A3}"/>
              </a:ext>
            </a:extLst>
          </p:cNvPr>
          <p:cNvPicPr>
            <a:picLocks noChangeAspect="1"/>
          </p:cNvPicPr>
          <p:nvPr/>
        </p:nvPicPr>
        <p:blipFill>
          <a:blip r:embed="rId2"/>
          <a:srcRect l="4655" r="17139" b="1"/>
          <a:stretch>
            <a:fillRect/>
          </a:stretch>
        </p:blipFill>
        <p:spPr>
          <a:xfrm>
            <a:off x="838200" y="1825625"/>
            <a:ext cx="5181600" cy="3726871"/>
          </a:xfrm>
          <a:prstGeom prst="rect">
            <a:avLst/>
          </a:prstGeom>
          <a:noFill/>
        </p:spPr>
      </p:pic>
      <p:sp>
        <p:nvSpPr>
          <p:cNvPr id="3" name="Content Placeholder 2">
            <a:extLst>
              <a:ext uri="{FF2B5EF4-FFF2-40B4-BE49-F238E27FC236}">
                <a16:creationId xmlns:a16="http://schemas.microsoft.com/office/drawing/2014/main" id="{81C08D49-00AA-7696-76B9-3EB460DF1B6E}"/>
              </a:ext>
            </a:extLst>
          </p:cNvPr>
          <p:cNvSpPr>
            <a:spLocks noGrp="1"/>
          </p:cNvSpPr>
          <p:nvPr>
            <p:ph sz="half" idx="2"/>
          </p:nvPr>
        </p:nvSpPr>
        <p:spPr>
          <a:xfrm>
            <a:off x="6172199" y="1825625"/>
            <a:ext cx="5635487" cy="3726871"/>
          </a:xfrm>
        </p:spPr>
        <p:txBody>
          <a:bodyPr>
            <a:normAutofit/>
          </a:bodyPr>
          <a:lstStyle/>
          <a:p>
            <a:r>
              <a:rPr lang="en-US" dirty="0"/>
              <a:t>Purpose: to assess how faculty/staff are using AI in the research process, what tools they’re using, what challenges/opportunities they’ve come across</a:t>
            </a:r>
          </a:p>
          <a:p>
            <a:r>
              <a:rPr lang="en-US" dirty="0"/>
              <a:t>18 responses</a:t>
            </a:r>
          </a:p>
          <a:p>
            <a:endParaRPr lang="en-US" dirty="0"/>
          </a:p>
        </p:txBody>
      </p:sp>
    </p:spTree>
    <p:extLst>
      <p:ext uri="{BB962C8B-B14F-4D97-AF65-F5344CB8AC3E}">
        <p14:creationId xmlns:p14="http://schemas.microsoft.com/office/powerpoint/2010/main" val="611488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ECC1-7839-1FDE-EA8F-ED3414B6E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DAB40-138C-BDC7-2CD7-1A15B0843563}"/>
              </a:ext>
            </a:extLst>
          </p:cNvPr>
          <p:cNvSpPr>
            <a:spLocks noGrp="1"/>
          </p:cNvSpPr>
          <p:nvPr>
            <p:ph type="title"/>
          </p:nvPr>
        </p:nvSpPr>
        <p:spPr/>
        <p:txBody>
          <a:bodyPr/>
          <a:lstStyle/>
          <a:p>
            <a:r>
              <a:rPr lang="en-US" b="0" dirty="0">
                <a:solidFill>
                  <a:srgbClr val="522D80"/>
                </a:solidFill>
                <a:latin typeface="Trade Gothic Next Heavy" panose="020B0903040303020004" pitchFamily="34" charset="0"/>
              </a:rPr>
              <a:t>Tools Used</a:t>
            </a:r>
          </a:p>
        </p:txBody>
      </p:sp>
      <p:sp>
        <p:nvSpPr>
          <p:cNvPr id="3" name="Content Placeholder 2">
            <a:extLst>
              <a:ext uri="{FF2B5EF4-FFF2-40B4-BE49-F238E27FC236}">
                <a16:creationId xmlns:a16="http://schemas.microsoft.com/office/drawing/2014/main" id="{CB404F8C-E5B9-0181-8601-232A70F7DC89}"/>
              </a:ext>
            </a:extLst>
          </p:cNvPr>
          <p:cNvSpPr>
            <a:spLocks noGrp="1"/>
          </p:cNvSpPr>
          <p:nvPr>
            <p:ph idx="1"/>
          </p:nvPr>
        </p:nvSpPr>
        <p:spPr>
          <a:xfrm>
            <a:off x="838200" y="1825625"/>
            <a:ext cx="3597998" cy="3781961"/>
          </a:xfrm>
        </p:spPr>
        <p:txBody>
          <a:bodyPr>
            <a:noAutofit/>
          </a:bodyPr>
          <a:lstStyle/>
          <a:p>
            <a:pPr lvl="1"/>
            <a:r>
              <a:rPr lang="en-US" b="1" dirty="0">
                <a:latin typeface="Trade Gothic Next" panose="020B0503040303020004" pitchFamily="34" charset="0"/>
              </a:rPr>
              <a:t>ChatGPT</a:t>
            </a:r>
          </a:p>
          <a:p>
            <a:pPr lvl="1"/>
            <a:r>
              <a:rPr lang="en-US" dirty="0">
                <a:latin typeface="Trade Gothic Next" panose="020B0503040303020004" pitchFamily="34" charset="0"/>
              </a:rPr>
              <a:t>Claude</a:t>
            </a:r>
          </a:p>
          <a:p>
            <a:pPr lvl="1"/>
            <a:r>
              <a:rPr lang="en-US" dirty="0">
                <a:latin typeface="Trade Gothic Next" panose="020B0503040303020004" pitchFamily="34" charset="0"/>
              </a:rPr>
              <a:t>Copilot</a:t>
            </a:r>
          </a:p>
        </p:txBody>
      </p:sp>
      <p:pic>
        <p:nvPicPr>
          <p:cNvPr id="6" name="Picture 5" descr="A horizontal bar chart showing AI tools used by faculty, with ChatGPT, Claude, and Copilot being the top three tools. ">
            <a:extLst>
              <a:ext uri="{FF2B5EF4-FFF2-40B4-BE49-F238E27FC236}">
                <a16:creationId xmlns:a16="http://schemas.microsoft.com/office/drawing/2014/main" id="{CA3354F4-CBD5-C171-3529-F4E9B3726DF0}"/>
              </a:ext>
            </a:extLst>
          </p:cNvPr>
          <p:cNvPicPr>
            <a:picLocks noChangeAspect="1"/>
          </p:cNvPicPr>
          <p:nvPr/>
        </p:nvPicPr>
        <p:blipFill>
          <a:blip r:embed="rId2"/>
          <a:srcRect l="1386" t="13532" r="1540"/>
          <a:stretch>
            <a:fillRect/>
          </a:stretch>
        </p:blipFill>
        <p:spPr>
          <a:xfrm>
            <a:off x="4536472" y="1720055"/>
            <a:ext cx="7333307" cy="3253685"/>
          </a:xfrm>
          <a:prstGeom prst="rect">
            <a:avLst/>
          </a:prstGeom>
        </p:spPr>
      </p:pic>
    </p:spTree>
    <p:extLst>
      <p:ext uri="{BB962C8B-B14F-4D97-AF65-F5344CB8AC3E}">
        <p14:creationId xmlns:p14="http://schemas.microsoft.com/office/powerpoint/2010/main" val="2620992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80C328-96F5-C90F-814D-16B835EC99E4}"/>
              </a:ext>
            </a:extLst>
          </p:cNvPr>
          <p:cNvSpPr>
            <a:spLocks noGrp="1"/>
          </p:cNvSpPr>
          <p:nvPr>
            <p:ph type="title"/>
          </p:nvPr>
        </p:nvSpPr>
        <p:spPr/>
        <p:txBody>
          <a:bodyPr/>
          <a:lstStyle/>
          <a:p>
            <a:r>
              <a:rPr lang="en-US" b="0" dirty="0">
                <a:solidFill>
                  <a:srgbClr val="522D80"/>
                </a:solidFill>
                <a:latin typeface="Trade Gothic Next Heavy" panose="020B0903040303020004" pitchFamily="34" charset="0"/>
              </a:rPr>
              <a:t>AI Use</a:t>
            </a:r>
            <a:endParaRPr lang="en-US" dirty="0">
              <a:latin typeface="Trade Gothic Next" panose="020B0503040303020004" pitchFamily="34" charset="0"/>
            </a:endParaRPr>
          </a:p>
        </p:txBody>
      </p:sp>
      <p:sp>
        <p:nvSpPr>
          <p:cNvPr id="10" name="Rectangle 4">
            <a:extLst>
              <a:ext uri="{FF2B5EF4-FFF2-40B4-BE49-F238E27FC236}">
                <a16:creationId xmlns:a16="http://schemas.microsoft.com/office/drawing/2014/main" id="{69D5792C-85F5-EF93-D177-07F4A5F41976}"/>
              </a:ext>
            </a:extLst>
          </p:cNvPr>
          <p:cNvSpPr>
            <a:spLocks noGrp="1" noChangeArrowheads="1"/>
          </p:cNvSpPr>
          <p:nvPr>
            <p:ph idx="1"/>
          </p:nvPr>
        </p:nvSpPr>
        <p:spPr bwMode="auto">
          <a:xfrm>
            <a:off x="838200" y="1700668"/>
            <a:ext cx="109243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lang="en-US" altLang="en-US" sz="2400" dirty="0">
                <a:solidFill>
                  <a:srgbClr val="000000"/>
                </a:solidFill>
                <a:latin typeface="Arial" panose="020B0604020202020204" pitchFamily="34" charset="0"/>
              </a:rPr>
              <a:t>C</a:t>
            </a:r>
            <a:r>
              <a:rPr kumimoji="0" lang="en-US" altLang="en-US" sz="2400" b="0" i="0" u="none" strike="noStrike" cap="none" normalizeH="0" baseline="0" dirty="0">
                <a:ln>
                  <a:noFill/>
                </a:ln>
                <a:solidFill>
                  <a:srgbClr val="000000"/>
                </a:solidFill>
                <a:effectLst/>
                <a:latin typeface="Arial" panose="020B0604020202020204" pitchFamily="34" charset="0"/>
              </a:rPr>
              <a:t>oncentrated in </a:t>
            </a:r>
            <a:r>
              <a:rPr kumimoji="0" lang="en-US" altLang="en-US" sz="2400" b="1" i="0" u="none" strike="noStrike" cap="none" normalizeH="0" baseline="0" dirty="0">
                <a:ln>
                  <a:noFill/>
                </a:ln>
                <a:solidFill>
                  <a:srgbClr val="000000"/>
                </a:solidFill>
                <a:effectLst/>
                <a:latin typeface="Arial" panose="020B0604020202020204" pitchFamily="34" charset="0"/>
              </a:rPr>
              <a:t>support tasks</a:t>
            </a:r>
            <a:r>
              <a:rPr kumimoji="0" lang="en-US" altLang="en-US" sz="2400" b="0" i="0" u="none" strike="noStrike" cap="none" normalizeH="0" baseline="0" dirty="0">
                <a:ln>
                  <a:noFill/>
                </a:ln>
                <a:solidFill>
                  <a:srgbClr val="000000"/>
                </a:solidFill>
                <a:effectLst/>
                <a:latin typeface="Arial" panose="020B0604020202020204" pitchFamily="34" charset="0"/>
              </a:rPr>
              <a:t>, not core methodological work:</a:t>
            </a:r>
          </a:p>
          <a:p>
            <a:pPr lvl="1" eaLnBrk="0" fontAlgn="base" hangingPunct="0">
              <a:lnSpc>
                <a:spcPct val="100000"/>
              </a:lnSpc>
              <a:spcBef>
                <a:spcPct val="0"/>
              </a:spcBef>
              <a:spcAft>
                <a:spcPct val="0"/>
              </a:spcAft>
            </a:pPr>
            <a:r>
              <a:rPr lang="en-US" altLang="en-US" sz="2000" b="1" dirty="0">
                <a:solidFill>
                  <a:srgbClr val="000000"/>
                </a:solidFill>
                <a:latin typeface="Arial" panose="020B0604020202020204" pitchFamily="34" charset="0"/>
              </a:rPr>
              <a:t>E</a:t>
            </a:r>
            <a:r>
              <a:rPr kumimoji="0" lang="en-US" altLang="en-US" sz="2000" b="1" i="0" u="none" strike="noStrike" cap="none" normalizeH="0" baseline="0" dirty="0">
                <a:ln>
                  <a:noFill/>
                </a:ln>
                <a:solidFill>
                  <a:srgbClr val="000000"/>
                </a:solidFill>
                <a:effectLst/>
                <a:latin typeface="Arial" panose="020B0604020202020204" pitchFamily="34" charset="0"/>
              </a:rPr>
              <a:t>diting documents, idea generation, and literature review</a:t>
            </a:r>
            <a:r>
              <a:rPr kumimoji="0" lang="en-US" altLang="en-US" sz="2000" b="0" i="0" u="none" strike="noStrike" cap="none" normalizeH="0" baseline="0" dirty="0">
                <a:ln>
                  <a:noFill/>
                </a:ln>
                <a:solidFill>
                  <a:srgbClr val="000000"/>
                </a:solidFill>
                <a:effectLst/>
                <a:latin typeface="Arial" panose="020B0604020202020204" pitchFamily="34" charset="0"/>
              </a:rPr>
              <a:t> </a:t>
            </a:r>
          </a:p>
          <a:p>
            <a:pPr marL="457200" lvl="1" indent="0"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400" dirty="0">
                <a:solidFill>
                  <a:srgbClr val="000000"/>
                </a:solidFill>
                <a:latin typeface="Arial" panose="020B0604020202020204" pitchFamily="34" charset="0"/>
              </a:rPr>
              <a:t>N</a:t>
            </a:r>
            <a:r>
              <a:rPr kumimoji="0" lang="en-US" altLang="en-US" sz="2400" b="0" i="0" u="none" strike="noStrike" cap="none" normalizeH="0" baseline="0" dirty="0">
                <a:ln>
                  <a:noFill/>
                </a:ln>
                <a:solidFill>
                  <a:srgbClr val="000000"/>
                </a:solidFill>
                <a:effectLst/>
                <a:latin typeface="Arial" panose="020B0604020202020204" pitchFamily="34" charset="0"/>
              </a:rPr>
              <a:t>ext most common applied use is </a:t>
            </a:r>
            <a:r>
              <a:rPr kumimoji="0" lang="en-US" altLang="en-US" sz="2400" b="1" i="0" u="none" strike="noStrike" cap="none" normalizeH="0" baseline="0" dirty="0">
                <a:ln>
                  <a:noFill/>
                </a:ln>
                <a:solidFill>
                  <a:srgbClr val="000000"/>
                </a:solidFill>
                <a:effectLst/>
                <a:latin typeface="Arial" panose="020B0604020202020204" pitchFamily="34" charset="0"/>
              </a:rPr>
              <a:t>data analysis</a:t>
            </a:r>
            <a:r>
              <a:rPr kumimoji="0" lang="en-US" altLang="en-US" sz="2400" b="0" i="0" u="none" strike="noStrike" cap="none" normalizeH="0" baseline="0" dirty="0">
                <a:ln>
                  <a:noFill/>
                </a:ln>
                <a:solidFill>
                  <a:srgbClr val="000000"/>
                </a:solidFill>
                <a:effectLst/>
                <a:latin typeface="Arial" panose="020B0604020202020204" pitchFamily="34" charset="0"/>
              </a:rPr>
              <a:t> </a:t>
            </a:r>
          </a:p>
          <a:p>
            <a:pPr eaLnBrk="0" fontAlgn="base" hangingPunct="0">
              <a:lnSpc>
                <a:spcPct val="100000"/>
              </a:lnSpc>
              <a:spcBef>
                <a:spcPct val="0"/>
              </a:spcBef>
              <a:spcAft>
                <a:spcPct val="0"/>
              </a:spcAft>
            </a:pPr>
            <a:endParaRPr kumimoji="0" lang="en-US" altLang="en-US" sz="24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2400" b="1" i="0" u="none" strike="noStrike" cap="none" normalizeH="0" baseline="0" dirty="0">
                <a:ln>
                  <a:noFill/>
                </a:ln>
                <a:solidFill>
                  <a:srgbClr val="000000"/>
                </a:solidFill>
                <a:effectLst/>
                <a:latin typeface="Arial" panose="020B0604020202020204" pitchFamily="34" charset="0"/>
              </a:rPr>
              <a:t>Coding, proposal preparation, creating presentations, and writing manuscripts</a:t>
            </a:r>
            <a:r>
              <a:rPr kumimoji="0" lang="en-US" altLang="en-US" sz="2400" b="0" i="0" u="none" strike="noStrike" cap="none" normalizeH="0" baseline="0" dirty="0">
                <a:ln>
                  <a:noFill/>
                </a:ln>
                <a:solidFill>
                  <a:srgbClr val="000000"/>
                </a:solidFill>
                <a:effectLst/>
                <a:latin typeface="Arial" panose="020B0604020202020204" pitchFamily="34" charset="0"/>
              </a:rPr>
              <a:t> </a:t>
            </a:r>
          </a:p>
          <a:p>
            <a:pPr eaLnBrk="0" fontAlgn="base" hangingPunct="0">
              <a:lnSpc>
                <a:spcPct val="100000"/>
              </a:lnSpc>
              <a:spcBef>
                <a:spcPct val="0"/>
              </a:spcBef>
              <a:spcAft>
                <a:spcPct val="0"/>
              </a:spcAft>
            </a:pPr>
            <a:endParaRPr lang="en-US" altLang="en-US" sz="2400" dirty="0">
              <a:solidFill>
                <a:srgbClr val="000000"/>
              </a:solidFill>
              <a:latin typeface="Arial" panose="020B0604020202020204" pitchFamily="34" charset="0"/>
            </a:endParaRP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rgbClr val="000000"/>
                </a:solidFill>
                <a:effectLst/>
                <a:latin typeface="Arial" panose="020B0604020202020204" pitchFamily="34" charset="0"/>
              </a:rPr>
              <a:t>More advanced uses like </a:t>
            </a:r>
            <a:r>
              <a:rPr kumimoji="0" lang="en-US" altLang="en-US" sz="2400" b="1" i="0" u="none" strike="noStrike" cap="none" normalizeH="0" baseline="0" dirty="0">
                <a:ln>
                  <a:noFill/>
                </a:ln>
                <a:solidFill>
                  <a:srgbClr val="000000"/>
                </a:solidFill>
                <a:effectLst/>
                <a:latin typeface="Arial" panose="020B0604020202020204" pitchFamily="34" charset="0"/>
              </a:rPr>
              <a:t>study design</a:t>
            </a:r>
            <a:r>
              <a:rPr kumimoji="0" lang="en-US" altLang="en-US" sz="2400" b="0" i="0" u="none" strike="noStrike" cap="none" normalizeH="0" baseline="0" dirty="0">
                <a:ln>
                  <a:noFill/>
                </a:ln>
                <a:solidFill>
                  <a:srgbClr val="000000"/>
                </a:solidFill>
                <a:effectLst/>
                <a:latin typeface="Arial" panose="020B0604020202020204" pitchFamily="34" charset="0"/>
              </a:rPr>
              <a:t> and </a:t>
            </a:r>
            <a:r>
              <a:rPr kumimoji="0" lang="en-US" altLang="en-US" sz="2400" b="1" i="0" u="none" strike="noStrike" cap="none" normalizeH="0" baseline="0" dirty="0">
                <a:ln>
                  <a:noFill/>
                </a:ln>
                <a:solidFill>
                  <a:srgbClr val="000000"/>
                </a:solidFill>
                <a:effectLst/>
                <a:latin typeface="Arial" panose="020B0604020202020204" pitchFamily="34" charset="0"/>
              </a:rPr>
              <a:t>survey/interview design</a:t>
            </a:r>
            <a:r>
              <a:rPr kumimoji="0" lang="en-US" altLang="en-US" sz="2400" b="0" i="0" u="none" strike="noStrike" cap="none" normalizeH="0" baseline="0" dirty="0">
                <a:ln>
                  <a:noFill/>
                </a:ln>
                <a:solidFill>
                  <a:srgbClr val="000000"/>
                </a:solidFill>
                <a:effectLst/>
                <a:latin typeface="Arial" panose="020B0604020202020204" pitchFamily="34" charset="0"/>
              </a:rPr>
              <a:t> are rare</a:t>
            </a:r>
          </a:p>
          <a:p>
            <a:pPr lvl="1" eaLnBrk="0" fontAlgn="base" hangingPunct="0">
              <a:lnSpc>
                <a:spcPct val="100000"/>
              </a:lnSpc>
              <a:spcBef>
                <a:spcPct val="0"/>
              </a:spcBef>
              <a:spcAft>
                <a:spcPct val="0"/>
              </a:spcAft>
            </a:pPr>
            <a:r>
              <a:rPr lang="en-US" altLang="en-US" sz="2000" dirty="0">
                <a:solidFill>
                  <a:srgbClr val="000000"/>
                </a:solidFill>
                <a:latin typeface="Arial" panose="020B0604020202020204" pitchFamily="34" charset="0"/>
              </a:rPr>
              <a:t>S</a:t>
            </a:r>
            <a:r>
              <a:rPr kumimoji="0" lang="en-US" altLang="en-US" sz="2000" b="0" i="0" u="none" strike="noStrike" cap="none" normalizeH="0" baseline="0" dirty="0">
                <a:ln>
                  <a:noFill/>
                </a:ln>
                <a:solidFill>
                  <a:srgbClr val="000000"/>
                </a:solidFill>
                <a:effectLst/>
                <a:latin typeface="Arial" panose="020B0604020202020204" pitchFamily="34" charset="0"/>
              </a:rPr>
              <a:t>uggests adoption is still mostly at the </a:t>
            </a:r>
            <a:r>
              <a:rPr kumimoji="0" lang="en-US" altLang="en-US" sz="2000" b="1" i="0" u="none" strike="noStrike" cap="none" normalizeH="0" baseline="0" dirty="0">
                <a:ln>
                  <a:noFill/>
                </a:ln>
                <a:solidFill>
                  <a:srgbClr val="000000"/>
                </a:solidFill>
                <a:effectLst/>
                <a:latin typeface="Arial" panose="020B0604020202020204" pitchFamily="34" charset="0"/>
              </a:rPr>
              <a:t>assistant/support</a:t>
            </a:r>
            <a:r>
              <a:rPr kumimoji="0" lang="en-US" altLang="en-US" sz="2000" b="0" i="0" u="none" strike="noStrike" cap="none" normalizeH="0" baseline="0" dirty="0">
                <a:ln>
                  <a:noFill/>
                </a:ln>
                <a:solidFill>
                  <a:srgbClr val="000000"/>
                </a:solidFill>
                <a:effectLst/>
                <a:latin typeface="Arial" panose="020B0604020202020204" pitchFamily="34" charset="0"/>
              </a:rPr>
              <a:t> level</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43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AE0E-6F91-D6C4-111C-551E42CFDC39}"/>
              </a:ext>
            </a:extLst>
          </p:cNvPr>
          <p:cNvSpPr>
            <a:spLocks noGrp="1"/>
          </p:cNvSpPr>
          <p:nvPr>
            <p:ph type="title"/>
          </p:nvPr>
        </p:nvSpPr>
        <p:spPr/>
        <p:txBody>
          <a:bodyPr/>
          <a:lstStyle/>
          <a:p>
            <a:r>
              <a:rPr lang="en-US" b="0" dirty="0">
                <a:solidFill>
                  <a:srgbClr val="522D80"/>
                </a:solidFill>
                <a:latin typeface="Trade Gothic Next Heavy" panose="020B0903040303020004" pitchFamily="34" charset="0"/>
              </a:rPr>
              <a:t>AI Challenges</a:t>
            </a:r>
            <a:endParaRPr lang="en-US" dirty="0"/>
          </a:p>
        </p:txBody>
      </p:sp>
      <p:sp>
        <p:nvSpPr>
          <p:cNvPr id="4" name="Rectangle 1">
            <a:extLst>
              <a:ext uri="{FF2B5EF4-FFF2-40B4-BE49-F238E27FC236}">
                <a16:creationId xmlns:a16="http://schemas.microsoft.com/office/drawing/2014/main" id="{1FBDD8C0-3A6C-EED4-38CF-63810152A29A}"/>
              </a:ext>
            </a:extLst>
          </p:cNvPr>
          <p:cNvSpPr>
            <a:spLocks noGrp="1" noChangeArrowheads="1"/>
          </p:cNvSpPr>
          <p:nvPr>
            <p:ph idx="1"/>
          </p:nvPr>
        </p:nvSpPr>
        <p:spPr bwMode="auto">
          <a:xfrm>
            <a:off x="547255" y="1252951"/>
            <a:ext cx="105156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rgbClr val="000000"/>
                </a:solidFill>
                <a:effectLst/>
                <a:latin typeface="Arial" panose="020B0604020202020204" pitchFamily="34" charset="0"/>
              </a:rPr>
              <a:t>The biggest challenge is </a:t>
            </a:r>
            <a:r>
              <a:rPr kumimoji="0" lang="en-US" altLang="en-US" sz="2200" b="1" i="0" u="none" strike="noStrike" cap="none" normalizeH="0" baseline="0" dirty="0">
                <a:ln>
                  <a:noFill/>
                </a:ln>
                <a:solidFill>
                  <a:srgbClr val="000000"/>
                </a:solidFill>
                <a:effectLst/>
                <a:latin typeface="Arial" panose="020B0604020202020204" pitchFamily="34" charset="0"/>
              </a:rPr>
              <a:t>reliability</a:t>
            </a:r>
            <a:r>
              <a:rPr kumimoji="0" lang="en-US" altLang="en-US" sz="2200" b="0" i="0" u="none" strike="noStrike" cap="none" normalizeH="0" baseline="0" dirty="0">
                <a:ln>
                  <a:noFill/>
                </a:ln>
                <a:solidFill>
                  <a:srgbClr val="000000"/>
                </a:solidFill>
                <a:effectLst/>
                <a:latin typeface="Arial" panose="020B0604020202020204" pitchFamily="34" charset="0"/>
              </a:rPr>
              <a:t>:</a:t>
            </a:r>
          </a:p>
          <a:p>
            <a:pPr lvl="1" eaLnBrk="0" fontAlgn="base" hangingPunct="0">
              <a:lnSpc>
                <a:spcPct val="100000"/>
              </a:lnSpc>
              <a:spcBef>
                <a:spcPct val="0"/>
              </a:spcBef>
              <a:spcAft>
                <a:spcPct val="0"/>
              </a:spcAft>
            </a:pPr>
            <a:r>
              <a:rPr lang="en-US" altLang="en-US" sz="2200" b="1" dirty="0">
                <a:solidFill>
                  <a:srgbClr val="000000"/>
                </a:solidFill>
                <a:latin typeface="Arial" panose="020B0604020202020204" pitchFamily="34" charset="0"/>
              </a:rPr>
              <a:t>H</a:t>
            </a:r>
            <a:r>
              <a:rPr kumimoji="0" lang="en-US" altLang="en-US" sz="2200" b="1" i="0" u="none" strike="noStrike" cap="none" normalizeH="0" baseline="0" dirty="0">
                <a:ln>
                  <a:noFill/>
                </a:ln>
                <a:solidFill>
                  <a:srgbClr val="000000"/>
                </a:solidFill>
                <a:effectLst/>
                <a:latin typeface="Arial" panose="020B0604020202020204" pitchFamily="34" charset="0"/>
              </a:rPr>
              <a:t>allucinations, inaccuracies, or fake/mismatched citations/references</a:t>
            </a:r>
          </a:p>
          <a:p>
            <a:pPr lvl="1" eaLnBrk="0" fontAlgn="base" hangingPunct="0">
              <a:lnSpc>
                <a:spcPct val="100000"/>
              </a:lnSpc>
              <a:spcBef>
                <a:spcPct val="0"/>
              </a:spcBef>
              <a:spcAft>
                <a:spcPct val="0"/>
              </a:spcAft>
            </a:pPr>
            <a:endParaRPr kumimoji="0" lang="en-US" altLang="en-US" sz="22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200" dirty="0">
                <a:solidFill>
                  <a:srgbClr val="000000"/>
                </a:solidFill>
                <a:latin typeface="Arial" panose="020B0604020202020204" pitchFamily="34" charset="0"/>
              </a:rPr>
              <a:t>N</a:t>
            </a:r>
            <a:r>
              <a:rPr kumimoji="0" lang="en-US" altLang="en-US" sz="2200" b="0" i="0" u="none" strike="noStrike" cap="none" normalizeH="0" baseline="0" dirty="0">
                <a:ln>
                  <a:noFill/>
                </a:ln>
                <a:solidFill>
                  <a:srgbClr val="000000"/>
                </a:solidFill>
                <a:effectLst/>
                <a:latin typeface="Arial" panose="020B0604020202020204" pitchFamily="34" charset="0"/>
              </a:rPr>
              <a:t>ext is </a:t>
            </a:r>
            <a:r>
              <a:rPr kumimoji="0" lang="en-US" altLang="en-US" sz="2200" b="1" i="0" u="none" strike="noStrike" cap="none" normalizeH="0" baseline="0" dirty="0">
                <a:ln>
                  <a:noFill/>
                </a:ln>
                <a:solidFill>
                  <a:srgbClr val="000000"/>
                </a:solidFill>
                <a:effectLst/>
                <a:latin typeface="Arial" panose="020B0604020202020204" pitchFamily="34" charset="0"/>
              </a:rPr>
              <a:t>uncertainty about safe, ethical, and effective use</a:t>
            </a:r>
            <a:r>
              <a:rPr kumimoji="0" lang="en-US" altLang="en-US" sz="2200" b="0" i="0" u="none" strike="noStrike" cap="none" normalizeH="0" baseline="0" dirty="0">
                <a:ln>
                  <a:noFill/>
                </a:ln>
                <a:solidFill>
                  <a:srgbClr val="000000"/>
                </a:solidFill>
                <a:effectLst/>
                <a:latin typeface="Arial" panose="020B0604020202020204" pitchFamily="34" charset="0"/>
              </a:rPr>
              <a:t>: </a:t>
            </a:r>
          </a:p>
          <a:p>
            <a:pPr lvl="1" eaLnBrk="0" fontAlgn="base" hangingPunct="0">
              <a:lnSpc>
                <a:spcPct val="100000"/>
              </a:lnSpc>
              <a:spcBef>
                <a:spcPct val="0"/>
              </a:spcBef>
              <a:spcAft>
                <a:spcPct val="0"/>
              </a:spcAft>
            </a:pPr>
            <a:r>
              <a:rPr kumimoji="0" lang="en-US" altLang="en-US" sz="2200" b="0" i="0" u="none" strike="noStrike" cap="none" normalizeH="0" baseline="0" dirty="0">
                <a:ln>
                  <a:noFill/>
                </a:ln>
                <a:solidFill>
                  <a:srgbClr val="000000"/>
                </a:solidFill>
                <a:effectLst/>
                <a:latin typeface="Arial" panose="020B0604020202020204" pitchFamily="34" charset="0"/>
              </a:rPr>
              <a:t>Not knowing the boundaries or best practices</a:t>
            </a:r>
          </a:p>
          <a:p>
            <a:pPr lvl="1" eaLnBrk="0" fontAlgn="base" hangingPunct="0">
              <a:lnSpc>
                <a:spcPct val="100000"/>
              </a:lnSpc>
              <a:spcBef>
                <a:spcPct val="0"/>
              </a:spcBef>
              <a:spcAft>
                <a:spcPct val="0"/>
              </a:spcAft>
            </a:pPr>
            <a:endParaRPr kumimoji="0" lang="en-US" altLang="en-US" sz="22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200" dirty="0">
                <a:solidFill>
                  <a:srgbClr val="000000"/>
                </a:solidFill>
                <a:latin typeface="Arial" panose="020B0604020202020204" pitchFamily="34" charset="0"/>
              </a:rPr>
              <a:t>C</a:t>
            </a:r>
            <a:r>
              <a:rPr kumimoji="0" lang="en-US" altLang="en-US" sz="2200" b="0" i="0" u="none" strike="noStrike" cap="none" normalizeH="0" baseline="0" dirty="0">
                <a:ln>
                  <a:noFill/>
                </a:ln>
                <a:solidFill>
                  <a:srgbClr val="000000"/>
                </a:solidFill>
                <a:effectLst/>
                <a:latin typeface="Arial" panose="020B0604020202020204" pitchFamily="34" charset="0"/>
              </a:rPr>
              <a:t>oncerns beyond tool quality to </a:t>
            </a:r>
            <a:r>
              <a:rPr kumimoji="0" lang="en-US" altLang="en-US" sz="2200" b="1" i="0" u="none" strike="noStrike" cap="none" normalizeH="0" baseline="0" dirty="0">
                <a:ln>
                  <a:noFill/>
                </a:ln>
                <a:solidFill>
                  <a:srgbClr val="000000"/>
                </a:solidFill>
                <a:effectLst/>
                <a:latin typeface="Arial" panose="020B0604020202020204" pitchFamily="34" charset="0"/>
              </a:rPr>
              <a:t>research culture and education</a:t>
            </a:r>
            <a:r>
              <a:rPr lang="en-US" altLang="en-US" sz="2200" dirty="0">
                <a:solidFill>
                  <a:srgbClr val="000000"/>
                </a:solidFill>
                <a:latin typeface="Arial" panose="020B0604020202020204" pitchFamily="34" charset="0"/>
              </a:rPr>
              <a:t>:</a:t>
            </a:r>
          </a:p>
          <a:p>
            <a:pPr lvl="1" eaLnBrk="0" fontAlgn="base" hangingPunct="0">
              <a:lnSpc>
                <a:spcPct val="100000"/>
              </a:lnSpc>
              <a:spcBef>
                <a:spcPct val="0"/>
              </a:spcBef>
              <a:spcAft>
                <a:spcPct val="0"/>
              </a:spcAft>
            </a:pPr>
            <a:r>
              <a:rPr kumimoji="0" lang="en-US" altLang="en-US" sz="2200" b="0" i="0" u="none" strike="noStrike" cap="none" normalizeH="0" baseline="0" dirty="0">
                <a:ln>
                  <a:noFill/>
                </a:ln>
                <a:solidFill>
                  <a:srgbClr val="000000"/>
                </a:solidFill>
                <a:effectLst/>
                <a:latin typeface="Arial" panose="020B0604020202020204" pitchFamily="34" charset="0"/>
              </a:rPr>
              <a:t>Worry about </a:t>
            </a:r>
            <a:r>
              <a:rPr kumimoji="0" lang="en-US" altLang="en-US" sz="2200" b="1" i="0" u="none" strike="noStrike" cap="none" normalizeH="0" baseline="0" dirty="0">
                <a:ln>
                  <a:noFill/>
                </a:ln>
                <a:solidFill>
                  <a:srgbClr val="000000"/>
                </a:solidFill>
                <a:effectLst/>
                <a:latin typeface="Arial" panose="020B0604020202020204" pitchFamily="34" charset="0"/>
              </a:rPr>
              <a:t>student learning</a:t>
            </a:r>
            <a:r>
              <a:rPr kumimoji="0" lang="en-US" altLang="en-US" sz="2200" b="0" i="0" u="none" strike="noStrike" cap="none" normalizeH="0" baseline="0" dirty="0">
                <a:ln>
                  <a:noFill/>
                </a:ln>
                <a:solidFill>
                  <a:srgbClr val="000000"/>
                </a:solidFill>
                <a:effectLst/>
                <a:latin typeface="Arial" panose="020B0604020202020204" pitchFamily="34" charset="0"/>
              </a:rPr>
              <a:t>, overreliance, and broader social effects</a:t>
            </a:r>
          </a:p>
          <a:p>
            <a:pPr lvl="1" eaLnBrk="0" fontAlgn="base" hangingPunct="0">
              <a:lnSpc>
                <a:spcPct val="100000"/>
              </a:lnSpc>
              <a:spcBef>
                <a:spcPct val="0"/>
              </a:spcBef>
              <a:spcAft>
                <a:spcPct val="0"/>
              </a:spcAft>
            </a:pPr>
            <a:endParaRPr kumimoji="0" lang="en-US" altLang="en-US" sz="22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2200" b="0" i="0" u="none" strike="noStrike" cap="none" normalizeH="0" baseline="0" dirty="0">
                <a:ln>
                  <a:noFill/>
                </a:ln>
                <a:solidFill>
                  <a:srgbClr val="000000"/>
                </a:solidFill>
                <a:effectLst/>
                <a:latin typeface="Arial" panose="020B0604020202020204" pitchFamily="34" charset="0"/>
              </a:rPr>
              <a:t>A few mention </a:t>
            </a:r>
            <a:r>
              <a:rPr kumimoji="0" lang="en-US" altLang="en-US" sz="2200" b="1" i="0" u="none" strike="noStrike" cap="none" normalizeH="0" baseline="0" dirty="0">
                <a:ln>
                  <a:noFill/>
                </a:ln>
                <a:solidFill>
                  <a:srgbClr val="000000"/>
                </a:solidFill>
                <a:effectLst/>
                <a:latin typeface="Arial" panose="020B0604020202020204" pitchFamily="34" charset="0"/>
              </a:rPr>
              <a:t>workflow fit/usability issues</a:t>
            </a:r>
            <a:r>
              <a:rPr lang="en-US" altLang="en-US" sz="2200" dirty="0">
                <a:solidFill>
                  <a:srgbClr val="000000"/>
                </a:solidFill>
                <a:latin typeface="Arial" panose="020B0604020202020204" pitchFamily="34" charset="0"/>
              </a:rPr>
              <a:t>:</a:t>
            </a:r>
          </a:p>
          <a:p>
            <a:pPr lvl="1" eaLnBrk="0" fontAlgn="base" hangingPunct="0">
              <a:lnSpc>
                <a:spcPct val="100000"/>
              </a:lnSpc>
              <a:spcBef>
                <a:spcPct val="0"/>
              </a:spcBef>
              <a:spcAft>
                <a:spcPct val="0"/>
              </a:spcAft>
            </a:pPr>
            <a:r>
              <a:rPr kumimoji="0" lang="en-US" altLang="en-US" sz="2200" b="0" i="0" u="none" strike="noStrike" cap="none" normalizeH="0" baseline="0" dirty="0">
                <a:ln>
                  <a:noFill/>
                </a:ln>
                <a:solidFill>
                  <a:srgbClr val="000000"/>
                </a:solidFill>
                <a:effectLst/>
                <a:latin typeface="Arial" panose="020B0604020202020204" pitchFamily="34" charset="0"/>
              </a:rPr>
              <a:t>Not liking the tool experience or struggling to interpret AI-generated statistical suggestions</a:t>
            </a:r>
          </a:p>
          <a:p>
            <a:pPr lvl="1" eaLnBrk="0" fontAlgn="base" hangingPunct="0">
              <a:lnSpc>
                <a:spcPct val="100000"/>
              </a:lnSpc>
              <a:spcBef>
                <a:spcPct val="0"/>
              </a:spcBef>
              <a:spcAft>
                <a:spcPct val="0"/>
              </a:spcAft>
            </a:pPr>
            <a:endParaRPr kumimoji="0" lang="en-US" altLang="en-US" sz="22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200" dirty="0">
                <a:solidFill>
                  <a:srgbClr val="000000"/>
                </a:solidFill>
                <a:latin typeface="Arial" panose="020B0604020202020204" pitchFamily="34" charset="0"/>
              </a:rPr>
              <a:t>L</a:t>
            </a:r>
            <a:r>
              <a:rPr kumimoji="0" lang="en-US" altLang="en-US" sz="2200" b="0" i="0" u="none" strike="noStrike" cap="none" normalizeH="0" baseline="0" dirty="0">
                <a:ln>
                  <a:noFill/>
                </a:ln>
                <a:solidFill>
                  <a:srgbClr val="000000"/>
                </a:solidFill>
                <a:effectLst/>
                <a:latin typeface="Arial" panose="020B0604020202020204" pitchFamily="34" charset="0"/>
              </a:rPr>
              <a:t>ittle evidence that respondents see AI as “plug-and-play”:</a:t>
            </a:r>
          </a:p>
          <a:p>
            <a:pPr lvl="1" eaLnBrk="0" fontAlgn="base" hangingPunct="0">
              <a:lnSpc>
                <a:spcPct val="100000"/>
              </a:lnSpc>
              <a:spcBef>
                <a:spcPct val="0"/>
              </a:spcBef>
              <a:spcAft>
                <a:spcPct val="0"/>
              </a:spcAft>
            </a:pPr>
            <a:r>
              <a:rPr lang="en-US" altLang="en-US" sz="2200" dirty="0">
                <a:solidFill>
                  <a:srgbClr val="000000"/>
                </a:solidFill>
                <a:latin typeface="Arial" panose="020B0604020202020204" pitchFamily="34" charset="0"/>
              </a:rPr>
              <a:t>Still want/</a:t>
            </a:r>
            <a:r>
              <a:rPr kumimoji="0" lang="en-US" altLang="en-US" sz="2200" b="0" i="0" u="none" strike="noStrike" cap="none" normalizeH="0" baseline="0" dirty="0">
                <a:ln>
                  <a:noFill/>
                </a:ln>
                <a:solidFill>
                  <a:srgbClr val="000000"/>
                </a:solidFill>
                <a:effectLst/>
                <a:latin typeface="Arial" panose="020B0604020202020204" pitchFamily="34" charset="0"/>
              </a:rPr>
              <a:t>need </a:t>
            </a:r>
            <a:r>
              <a:rPr kumimoji="0" lang="en-US" altLang="en-US" sz="2200" b="1" i="0" u="none" strike="noStrike" cap="none" normalizeH="0" baseline="0" dirty="0">
                <a:ln>
                  <a:noFill/>
                </a:ln>
                <a:solidFill>
                  <a:srgbClr val="000000"/>
                </a:solidFill>
                <a:effectLst/>
                <a:latin typeface="Arial" panose="020B0604020202020204" pitchFamily="34" charset="0"/>
              </a:rPr>
              <a:t>guardrails and judgment</a:t>
            </a: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727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E025-FE2D-75DA-549B-4C146C56DB20}"/>
              </a:ext>
            </a:extLst>
          </p:cNvPr>
          <p:cNvSpPr>
            <a:spLocks noGrp="1"/>
          </p:cNvSpPr>
          <p:nvPr>
            <p:ph type="title"/>
          </p:nvPr>
        </p:nvSpPr>
        <p:spPr/>
        <p:txBody>
          <a:bodyPr/>
          <a:lstStyle/>
          <a:p>
            <a:r>
              <a:rPr lang="en-US" b="0" dirty="0">
                <a:solidFill>
                  <a:srgbClr val="522D80"/>
                </a:solidFill>
                <a:latin typeface="Trade Gothic Next Heavy" panose="020B0903040303020004" pitchFamily="34" charset="0"/>
              </a:rPr>
              <a:t>AI in Research Opportunities</a:t>
            </a:r>
            <a:endParaRPr lang="en-US" dirty="0"/>
          </a:p>
        </p:txBody>
      </p:sp>
      <p:sp>
        <p:nvSpPr>
          <p:cNvPr id="4" name="Rectangle 1">
            <a:extLst>
              <a:ext uri="{FF2B5EF4-FFF2-40B4-BE49-F238E27FC236}">
                <a16:creationId xmlns:a16="http://schemas.microsoft.com/office/drawing/2014/main" id="{49887E02-1661-5728-0F81-33AE2F541CF6}"/>
              </a:ext>
            </a:extLst>
          </p:cNvPr>
          <p:cNvSpPr>
            <a:spLocks noGrp="1" noChangeArrowheads="1"/>
          </p:cNvSpPr>
          <p:nvPr>
            <p:ph idx="1"/>
          </p:nvPr>
        </p:nvSpPr>
        <p:spPr bwMode="auto">
          <a:xfrm>
            <a:off x="649431" y="1351030"/>
            <a:ext cx="10893137"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400" b="1" dirty="0">
                <a:solidFill>
                  <a:srgbClr val="000000"/>
                </a:solidFill>
                <a:latin typeface="Arial" panose="020B0604020202020204" pitchFamily="34" charset="0"/>
              </a:rPr>
              <a:t>Sp</a:t>
            </a:r>
            <a:r>
              <a:rPr kumimoji="0" lang="en-US" altLang="en-US" sz="2400" b="1" i="0" u="none" strike="noStrike" cap="none" normalizeH="0" baseline="0" dirty="0">
                <a:ln>
                  <a:noFill/>
                </a:ln>
                <a:solidFill>
                  <a:srgbClr val="000000"/>
                </a:solidFill>
                <a:effectLst/>
                <a:latin typeface="Arial" panose="020B0604020202020204" pitchFamily="34" charset="0"/>
              </a:rPr>
              <a:t>eed and efficiency</a:t>
            </a:r>
            <a:r>
              <a:rPr kumimoji="0" lang="en-US" altLang="en-US" sz="2400" b="0" i="0" u="none" strike="noStrike" cap="none" normalizeH="0" baseline="0" dirty="0">
                <a:ln>
                  <a:noFill/>
                </a:ln>
                <a:solidFill>
                  <a:srgbClr val="000000"/>
                </a:solidFill>
                <a:effectLst/>
                <a:latin typeface="Arial" panose="020B0604020202020204" pitchFamily="34" charset="0"/>
              </a:rPr>
              <a:t>:</a:t>
            </a:r>
          </a:p>
          <a:p>
            <a:pPr lvl="1" eaLnBrk="0" fontAlgn="base" hangingPunct="0">
              <a:lnSpc>
                <a:spcPct val="100000"/>
              </a:lnSpc>
              <a:spcBef>
                <a:spcPct val="0"/>
              </a:spcBef>
              <a:spcAft>
                <a:spcPct val="0"/>
              </a:spcAft>
            </a:pPr>
            <a:r>
              <a:rPr lang="en-US" altLang="en-US" sz="2000" dirty="0">
                <a:solidFill>
                  <a:srgbClr val="000000"/>
                </a:solidFill>
                <a:latin typeface="Arial" panose="020B0604020202020204" pitchFamily="34" charset="0"/>
              </a:rPr>
              <a:t>T</a:t>
            </a:r>
            <a:r>
              <a:rPr kumimoji="0" lang="en-US" altLang="en-US" sz="2000" b="0" i="0" u="none" strike="noStrike" cap="none" normalizeH="0" baseline="0" dirty="0">
                <a:ln>
                  <a:noFill/>
                </a:ln>
                <a:solidFill>
                  <a:srgbClr val="000000"/>
                </a:solidFill>
                <a:effectLst/>
                <a:latin typeface="Arial" panose="020B0604020202020204" pitchFamily="34" charset="0"/>
              </a:rPr>
              <a:t>ime savings, faster searching/synthesis, or streamlining administrative work</a:t>
            </a:r>
          </a:p>
          <a:p>
            <a:pPr marL="457200" lvl="1" indent="0"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2400" b="1" i="0" u="none" strike="noStrike" cap="none" normalizeH="0" baseline="0" dirty="0">
                <a:ln>
                  <a:noFill/>
                </a:ln>
                <a:solidFill>
                  <a:srgbClr val="000000"/>
                </a:solidFill>
                <a:effectLst/>
                <a:latin typeface="Arial" panose="020B0604020202020204" pitchFamily="34" charset="0"/>
              </a:rPr>
              <a:t>Writing support</a:t>
            </a:r>
            <a:r>
              <a:rPr kumimoji="0" lang="en-US" altLang="en-US" sz="2400" b="0" i="0" u="none" strike="noStrike" cap="none" normalizeH="0" baseline="0" dirty="0">
                <a:ln>
                  <a:noFill/>
                </a:ln>
                <a:solidFill>
                  <a:srgbClr val="000000"/>
                </a:solidFill>
                <a:effectLst/>
                <a:latin typeface="Arial" panose="020B0604020202020204" pitchFamily="34" charset="0"/>
              </a:rPr>
              <a:t> is the next major benefit:</a:t>
            </a:r>
          </a:p>
          <a:p>
            <a:pPr lvl="1" eaLnBrk="0" fontAlgn="base" hangingPunct="0">
              <a:lnSpc>
                <a:spcPct val="100000"/>
              </a:lnSpc>
              <a:spcBef>
                <a:spcPct val="0"/>
              </a:spcBef>
              <a:spcAft>
                <a:spcPct val="0"/>
              </a:spcAft>
            </a:pPr>
            <a:r>
              <a:rPr kumimoji="0" lang="en-US" altLang="en-US" sz="2000" b="1" i="0" u="none" strike="noStrike" cap="none" normalizeH="0" baseline="0" dirty="0">
                <a:ln>
                  <a:noFill/>
                </a:ln>
                <a:solidFill>
                  <a:srgbClr val="000000"/>
                </a:solidFill>
                <a:effectLst/>
                <a:latin typeface="Arial" panose="020B0604020202020204" pitchFamily="34" charset="0"/>
              </a:rPr>
              <a:t>Editing, drafting, idea generation, or manuscript improvement</a:t>
            </a:r>
            <a:endParaRPr lang="en-US" altLang="en-US" sz="2000" dirty="0">
              <a:solidFill>
                <a:srgbClr val="000000"/>
              </a:solidFill>
              <a:latin typeface="Arial" panose="020B0604020202020204" pitchFamily="34" charset="0"/>
            </a:endParaRPr>
          </a:p>
          <a:p>
            <a:pPr marL="457200" lvl="1" indent="0"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2400" b="1" i="0" u="none" strike="noStrike" cap="none" normalizeH="0" baseline="0" dirty="0">
                <a:ln>
                  <a:noFill/>
                </a:ln>
                <a:solidFill>
                  <a:srgbClr val="000000"/>
                </a:solidFill>
                <a:effectLst/>
                <a:latin typeface="Arial" panose="020B0604020202020204" pitchFamily="34" charset="0"/>
              </a:rPr>
              <a:t>Literature review/search</a:t>
            </a:r>
            <a:r>
              <a:rPr lang="en-US" altLang="en-US" sz="2400" dirty="0">
                <a:solidFill>
                  <a:srgbClr val="000000"/>
                </a:solidFill>
                <a:latin typeface="Arial" panose="020B0604020202020204" pitchFamily="34" charset="0"/>
              </a:rPr>
              <a:t>:</a:t>
            </a:r>
          </a:p>
          <a:p>
            <a:pPr lvl="1" eaLnBrk="0" fontAlgn="base" hangingPunct="0">
              <a:lnSpc>
                <a:spcPct val="100000"/>
              </a:lnSpc>
              <a:spcBef>
                <a:spcPct val="0"/>
              </a:spcBef>
              <a:spcAft>
                <a:spcPct val="0"/>
              </a:spcAft>
            </a:pPr>
            <a:r>
              <a:rPr kumimoji="0" lang="en-US" altLang="en-US" sz="2000" b="0" i="0" u="none" strike="noStrike" cap="none" normalizeH="0" baseline="0" dirty="0">
                <a:ln>
                  <a:noFill/>
                </a:ln>
                <a:solidFill>
                  <a:srgbClr val="000000"/>
                </a:solidFill>
                <a:effectLst/>
                <a:latin typeface="Arial" panose="020B0604020202020204" pitchFamily="34" charset="0"/>
              </a:rPr>
              <a:t>Finding related work faster</a:t>
            </a:r>
          </a:p>
          <a:p>
            <a:pPr marL="457200" lvl="1" indent="0"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400" b="1" dirty="0">
                <a:solidFill>
                  <a:srgbClr val="000000"/>
                </a:solidFill>
                <a:latin typeface="Arial" panose="020B0604020202020204" pitchFamily="34" charset="0"/>
              </a:rPr>
              <a:t>Da</a:t>
            </a:r>
            <a:r>
              <a:rPr kumimoji="0" lang="en-US" altLang="en-US" sz="2400" b="1" i="0" u="none" strike="noStrike" cap="none" normalizeH="0" baseline="0" dirty="0">
                <a:ln>
                  <a:noFill/>
                </a:ln>
                <a:solidFill>
                  <a:srgbClr val="000000"/>
                </a:solidFill>
                <a:effectLst/>
                <a:latin typeface="Arial" panose="020B0604020202020204" pitchFamily="34" charset="0"/>
              </a:rPr>
              <a:t>ta analysis, coding, and qualitative-data pattern finding/visualization</a:t>
            </a:r>
            <a:endParaRPr lang="en-US" altLang="en-US" sz="2400" dirty="0">
              <a:solidFill>
                <a:srgbClr val="000000"/>
              </a:solidFill>
              <a:latin typeface="Arial" panose="020B0604020202020204" pitchFamily="34" charset="0"/>
            </a:endParaRPr>
          </a:p>
          <a:p>
            <a:pPr marL="0" indent="0" eaLnBrk="0" fontAlgn="base" hangingPunct="0">
              <a:lnSpc>
                <a:spcPct val="100000"/>
              </a:lnSpc>
              <a:spcBef>
                <a:spcPct val="0"/>
              </a:spcBef>
              <a:spcAft>
                <a:spcPct val="0"/>
              </a:spcAft>
              <a:buNone/>
            </a:pPr>
            <a:endParaRPr kumimoji="0" lang="en-US" altLang="en-US" sz="2400" b="0" i="0" u="none" strike="noStrike" cap="none" normalizeH="0" baseline="0" dirty="0">
              <a:ln>
                <a:noFill/>
              </a:ln>
              <a:solidFill>
                <a:srgbClr val="000000"/>
              </a:solidFill>
              <a:effectLst/>
              <a:latin typeface="Arial" panose="020B0604020202020204" pitchFamily="34" charset="0"/>
            </a:endParaRPr>
          </a:p>
          <a:p>
            <a:pPr eaLnBrk="0" fontAlgn="base" hangingPunct="0">
              <a:lnSpc>
                <a:spcPct val="100000"/>
              </a:lnSpc>
              <a:spcBef>
                <a:spcPct val="0"/>
              </a:spcBef>
              <a:spcAft>
                <a:spcPct val="0"/>
              </a:spcAft>
            </a:pPr>
            <a:r>
              <a:rPr lang="en-US" altLang="en-US" sz="2400" dirty="0">
                <a:solidFill>
                  <a:srgbClr val="000000"/>
                </a:solidFill>
                <a:latin typeface="Arial" panose="020B0604020202020204" pitchFamily="34" charset="0"/>
              </a:rPr>
              <a:t>S</a:t>
            </a:r>
            <a:r>
              <a:rPr kumimoji="0" lang="en-US" altLang="en-US" sz="2400" b="0" i="0" u="none" strike="noStrike" cap="none" normalizeH="0" baseline="0" dirty="0">
                <a:ln>
                  <a:noFill/>
                </a:ln>
                <a:solidFill>
                  <a:srgbClr val="000000"/>
                </a:solidFill>
                <a:effectLst/>
                <a:latin typeface="Arial" panose="020B0604020202020204" pitchFamily="34" charset="0"/>
              </a:rPr>
              <a:t>till hesitation around </a:t>
            </a:r>
            <a:r>
              <a:rPr kumimoji="0" lang="en-US" altLang="en-US" sz="2400" b="1" i="0" u="none" strike="noStrike" cap="none" normalizeH="0" baseline="0" dirty="0">
                <a:ln>
                  <a:noFill/>
                </a:ln>
                <a:solidFill>
                  <a:srgbClr val="000000"/>
                </a:solidFill>
                <a:effectLst/>
                <a:latin typeface="Arial" panose="020B0604020202020204" pitchFamily="34" charset="0"/>
              </a:rPr>
              <a:t>ethics</a:t>
            </a:r>
            <a:r>
              <a:rPr kumimoji="0" lang="en-US" altLang="en-US" sz="2400" b="0" i="0" u="none" strike="noStrike" cap="none" normalizeH="0" baseline="0" dirty="0">
                <a:ln>
                  <a:noFill/>
                </a:ln>
                <a:solidFill>
                  <a:srgbClr val="000000"/>
                </a:solidFill>
                <a:effectLst/>
                <a:latin typeface="Arial" panose="020B0604020202020204" pitchFamily="34" charset="0"/>
              </a:rPr>
              <a:t> or </a:t>
            </a:r>
            <a:r>
              <a:rPr kumimoji="0" lang="en-US" altLang="en-US" sz="2400" b="1" i="0" u="none" strike="noStrike" cap="none" normalizeH="0" baseline="0" dirty="0">
                <a:ln>
                  <a:noFill/>
                </a:ln>
                <a:solidFill>
                  <a:srgbClr val="000000"/>
                </a:solidFill>
                <a:effectLst/>
                <a:latin typeface="Arial" panose="020B0604020202020204" pitchFamily="34" charset="0"/>
              </a:rPr>
              <a:t>disciplinary fit</a:t>
            </a:r>
            <a:r>
              <a:rPr kumimoji="0" lang="en-US" altLang="en-US" sz="2400" b="0" i="0" u="none" strike="noStrike" cap="none" normalizeH="0" baseline="0" dirty="0">
                <a:ln>
                  <a:noFill/>
                </a:ln>
                <a:solidFill>
                  <a:srgbClr val="000000"/>
                </a:solidFill>
                <a:effectLst/>
                <a:latin typeface="Arial" panose="020B0604020202020204" pitchFamily="34" charset="0"/>
              </a:rPr>
              <a:t>, especially in fields where AI feels less useful or less accepted</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77417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4A1BE-F968-FEC2-EAA1-C94E2CD76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D67E8-0B6B-E708-162F-0012F519CF3F}"/>
              </a:ext>
            </a:extLst>
          </p:cNvPr>
          <p:cNvSpPr>
            <a:spLocks noGrp="1"/>
          </p:cNvSpPr>
          <p:nvPr>
            <p:ph type="title"/>
          </p:nvPr>
        </p:nvSpPr>
        <p:spPr>
          <a:xfrm>
            <a:off x="838200" y="365126"/>
            <a:ext cx="10515600" cy="1111134"/>
          </a:xfrm>
        </p:spPr>
        <p:txBody>
          <a:bodyPr anchor="ctr">
            <a:normAutofit/>
          </a:bodyPr>
          <a:lstStyle/>
          <a:p>
            <a:r>
              <a:rPr lang="en-US" b="0" dirty="0">
                <a:solidFill>
                  <a:srgbClr val="522D80"/>
                </a:solidFill>
                <a:latin typeface="Trade Gothic Next Heavy" panose="020B0903040303020004" pitchFamily="34" charset="0"/>
              </a:rPr>
              <a:t>AI in Research Wishes…</a:t>
            </a:r>
            <a:endParaRPr lang="en-US" b="0" dirty="0"/>
          </a:p>
        </p:txBody>
      </p:sp>
      <p:pic>
        <p:nvPicPr>
          <p:cNvPr id="5" name="Picture 4" descr="Blurred lights against a blue background">
            <a:extLst>
              <a:ext uri="{FF2B5EF4-FFF2-40B4-BE49-F238E27FC236}">
                <a16:creationId xmlns:a16="http://schemas.microsoft.com/office/drawing/2014/main" id="{6AEAF019-1199-377B-9CC1-92092957CB65}"/>
              </a:ext>
            </a:extLst>
          </p:cNvPr>
          <p:cNvPicPr>
            <a:picLocks noChangeAspect="1"/>
          </p:cNvPicPr>
          <p:nvPr/>
        </p:nvPicPr>
        <p:blipFill>
          <a:blip r:embed="rId2"/>
          <a:srcRect r="5113" b="3"/>
          <a:stretch>
            <a:fillRect/>
          </a:stretch>
        </p:blipFill>
        <p:spPr>
          <a:xfrm>
            <a:off x="838214" y="1825625"/>
            <a:ext cx="5181572" cy="3726871"/>
          </a:xfrm>
          <a:prstGeom prst="rect">
            <a:avLst/>
          </a:prstGeom>
          <a:noFill/>
        </p:spPr>
      </p:pic>
      <p:sp>
        <p:nvSpPr>
          <p:cNvPr id="3" name="Content Placeholder 2">
            <a:extLst>
              <a:ext uri="{FF2B5EF4-FFF2-40B4-BE49-F238E27FC236}">
                <a16:creationId xmlns:a16="http://schemas.microsoft.com/office/drawing/2014/main" id="{88047061-50CC-F3BE-AFBC-4B2ED2593E89}"/>
              </a:ext>
            </a:extLst>
          </p:cNvPr>
          <p:cNvSpPr>
            <a:spLocks noGrp="1"/>
          </p:cNvSpPr>
          <p:nvPr>
            <p:ph sz="half" idx="2"/>
          </p:nvPr>
        </p:nvSpPr>
        <p:spPr>
          <a:xfrm>
            <a:off x="6172199" y="1825625"/>
            <a:ext cx="5628503" cy="3726871"/>
          </a:xfrm>
        </p:spPr>
        <p:txBody>
          <a:bodyPr>
            <a:normAutofit/>
          </a:bodyPr>
          <a:lstStyle/>
          <a:p>
            <a:r>
              <a:rPr lang="en-US" sz="2200" b="1" dirty="0"/>
              <a:t>Simplify/automate administrative tasks</a:t>
            </a:r>
          </a:p>
          <a:p>
            <a:r>
              <a:rPr lang="en-US" sz="2200" dirty="0"/>
              <a:t>Handle tasks involving </a:t>
            </a:r>
            <a:r>
              <a:rPr lang="en-US" sz="2200" b="1" dirty="0"/>
              <a:t>manual repetition </a:t>
            </a:r>
            <a:r>
              <a:rPr lang="en-US" sz="2200" dirty="0"/>
              <a:t>and aren’t dependent on critical thinking</a:t>
            </a:r>
          </a:p>
          <a:p>
            <a:r>
              <a:rPr lang="en-US" sz="2200" dirty="0"/>
              <a:t>Help with </a:t>
            </a:r>
            <a:r>
              <a:rPr lang="en-US" sz="2200" b="1" dirty="0"/>
              <a:t>references/citations</a:t>
            </a:r>
          </a:p>
          <a:p>
            <a:r>
              <a:rPr lang="en-US" sz="2200" dirty="0"/>
              <a:t>Data simulation </a:t>
            </a:r>
          </a:p>
          <a:p>
            <a:r>
              <a:rPr lang="en-US" sz="2200" dirty="0"/>
              <a:t>Help ensure </a:t>
            </a:r>
            <a:r>
              <a:rPr lang="en-US" sz="2200" b="1" dirty="0"/>
              <a:t>validity of research output</a:t>
            </a:r>
          </a:p>
          <a:p>
            <a:r>
              <a:rPr lang="en-US" sz="2200" dirty="0"/>
              <a:t>Not hallucinate</a:t>
            </a:r>
          </a:p>
          <a:p>
            <a:r>
              <a:rPr lang="en-US" sz="2200" dirty="0"/>
              <a:t>Training/discoverability gap: “I don’t know what I don’t know”</a:t>
            </a:r>
          </a:p>
        </p:txBody>
      </p:sp>
    </p:spTree>
    <p:extLst>
      <p:ext uri="{BB962C8B-B14F-4D97-AF65-F5344CB8AC3E}">
        <p14:creationId xmlns:p14="http://schemas.microsoft.com/office/powerpoint/2010/main" val="61546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6F69-A33D-B274-1695-D52FEE502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B0CBF-8D1C-150D-D882-A9D1B6A825DA}"/>
              </a:ext>
            </a:extLst>
          </p:cNvPr>
          <p:cNvSpPr>
            <a:spLocks noGrp="1"/>
          </p:cNvSpPr>
          <p:nvPr>
            <p:ph type="title"/>
          </p:nvPr>
        </p:nvSpPr>
        <p:spPr>
          <a:xfrm>
            <a:off x="627104" y="381455"/>
            <a:ext cx="10937789" cy="1111134"/>
          </a:xfrm>
        </p:spPr>
        <p:txBody>
          <a:bodyPr>
            <a:normAutofit fontScale="90000"/>
          </a:bodyPr>
          <a:lstStyle/>
          <a:p>
            <a:r>
              <a:rPr lang="en-US" b="0" dirty="0">
                <a:solidFill>
                  <a:srgbClr val="522D80"/>
                </a:solidFill>
                <a:latin typeface="Trade Gothic Next Heavy" panose="020B0903040303020004" pitchFamily="34" charset="0"/>
              </a:rPr>
              <a:t>Anything Else About Use of AI in Research…</a:t>
            </a:r>
          </a:p>
        </p:txBody>
      </p:sp>
      <p:sp>
        <p:nvSpPr>
          <p:cNvPr id="3" name="Content Placeholder 2">
            <a:extLst>
              <a:ext uri="{FF2B5EF4-FFF2-40B4-BE49-F238E27FC236}">
                <a16:creationId xmlns:a16="http://schemas.microsoft.com/office/drawing/2014/main" id="{3744D802-37B3-30C8-5142-26E3B9B2E6FB}"/>
              </a:ext>
            </a:extLst>
          </p:cNvPr>
          <p:cNvSpPr>
            <a:spLocks noGrp="1"/>
          </p:cNvSpPr>
          <p:nvPr>
            <p:ph idx="1"/>
          </p:nvPr>
        </p:nvSpPr>
        <p:spPr>
          <a:xfrm>
            <a:off x="416011" y="1714414"/>
            <a:ext cx="11359977" cy="3781961"/>
          </a:xfrm>
        </p:spPr>
        <p:txBody>
          <a:bodyPr>
            <a:noAutofit/>
          </a:bodyPr>
          <a:lstStyle/>
          <a:p>
            <a:r>
              <a:rPr lang="en-US" dirty="0">
                <a:latin typeface="Trade Gothic Next" panose="020B0503040303020004" pitchFamily="34" charset="0"/>
              </a:rPr>
              <a:t>Different platforms are more suited for different tasks and purposes</a:t>
            </a:r>
          </a:p>
          <a:p>
            <a:r>
              <a:rPr lang="en-US" dirty="0">
                <a:latin typeface="Trade Gothic Next" panose="020B0503040303020004" pitchFamily="34" charset="0"/>
              </a:rPr>
              <a:t>Concerns regarding how to use AI ethically/responsibly </a:t>
            </a:r>
          </a:p>
          <a:p>
            <a:r>
              <a:rPr lang="en-US" dirty="0">
                <a:latin typeface="Trade Gothic Next" panose="020B0503040303020004" pitchFamily="34" charset="0"/>
              </a:rPr>
              <a:t>Concerns that AI tools are taking away from the learning process in favor of a “quick fix”</a:t>
            </a:r>
          </a:p>
          <a:p>
            <a:r>
              <a:rPr lang="en-US" dirty="0">
                <a:latin typeface="Trade Gothic Next" panose="020B0503040303020004" pitchFamily="34" charset="0"/>
              </a:rPr>
              <a:t>How to acknowledge/cite AI use </a:t>
            </a:r>
          </a:p>
          <a:p>
            <a:r>
              <a:rPr lang="en-US" dirty="0">
                <a:latin typeface="Trade Gothic Next" panose="020B0503040303020004" pitchFamily="34" charset="0"/>
              </a:rPr>
              <a:t>How to understand the “thinking” process AI uses to arrive at answers</a:t>
            </a:r>
          </a:p>
          <a:p>
            <a:r>
              <a:rPr lang="en-US" dirty="0">
                <a:latin typeface="Trade Gothic Next" panose="020B0503040303020004" pitchFamily="34" charset="0"/>
              </a:rPr>
              <a:t>Tool fit as task-specific: different platforms seem better for different jobs, and some people want more academic-specific tools and guidance</a:t>
            </a:r>
          </a:p>
          <a:p>
            <a:endParaRPr lang="en-US" dirty="0">
              <a:latin typeface="Trade Gothic Next" panose="020B0503040303020004" pitchFamily="34" charset="0"/>
            </a:endParaRPr>
          </a:p>
        </p:txBody>
      </p:sp>
    </p:spTree>
    <p:extLst>
      <p:ext uri="{BB962C8B-B14F-4D97-AF65-F5344CB8AC3E}">
        <p14:creationId xmlns:p14="http://schemas.microsoft.com/office/powerpoint/2010/main" val="325841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9620-FBB3-E875-2A75-66CAAD668960}"/>
              </a:ext>
            </a:extLst>
          </p:cNvPr>
          <p:cNvSpPr>
            <a:spLocks noGrp="1"/>
          </p:cNvSpPr>
          <p:nvPr>
            <p:ph type="title"/>
          </p:nvPr>
        </p:nvSpPr>
        <p:spPr>
          <a:xfrm>
            <a:off x="0" y="-564301"/>
            <a:ext cx="10515600" cy="491874"/>
          </a:xfrm>
        </p:spPr>
        <p:txBody>
          <a:bodyPr>
            <a:normAutofit fontScale="90000"/>
          </a:bodyPr>
          <a:lstStyle/>
          <a:p>
            <a:r>
              <a:rPr lang="en-US" sz="3200" dirty="0"/>
              <a:t>ORD Overview</a:t>
            </a:r>
          </a:p>
        </p:txBody>
      </p:sp>
      <p:sp>
        <p:nvSpPr>
          <p:cNvPr id="3" name="Rectangle 2">
            <a:extLst>
              <a:ext uri="{FF2B5EF4-FFF2-40B4-BE49-F238E27FC236}">
                <a16:creationId xmlns:a16="http://schemas.microsoft.com/office/drawing/2014/main" id="{C22AFFA5-C027-71BC-BD44-B8D8C5DADFBF}"/>
              </a:ext>
            </a:extLst>
          </p:cNvPr>
          <p:cNvSpPr/>
          <p:nvPr/>
        </p:nvSpPr>
        <p:spPr>
          <a:xfrm>
            <a:off x="1297061" y="99827"/>
            <a:ext cx="147475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522D80"/>
                </a:solidFill>
                <a:effectLst/>
                <a:uLnTx/>
                <a:uFillTx/>
                <a:latin typeface="Trade Gothic Next Heavy" panose="020B0903040303020004" pitchFamily="34" charset="0"/>
                <a:ea typeface="+mn-ea"/>
                <a:cs typeface="+mn-cs"/>
              </a:rPr>
              <a:t>Faculty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522D80"/>
                </a:solidFill>
                <a:effectLst/>
                <a:uLnTx/>
                <a:uFillTx/>
                <a:latin typeface="Trade Gothic Next Heavy" panose="020B0903040303020004" pitchFamily="34" charset="0"/>
                <a:ea typeface="+mn-ea"/>
                <a:cs typeface="+mn-cs"/>
              </a:rPr>
              <a:t>Support</a:t>
            </a:r>
          </a:p>
        </p:txBody>
      </p:sp>
      <p:sp>
        <p:nvSpPr>
          <p:cNvPr id="4" name="TextBox 3">
            <a:extLst>
              <a:ext uri="{FF2B5EF4-FFF2-40B4-BE49-F238E27FC236}">
                <a16:creationId xmlns:a16="http://schemas.microsoft.com/office/drawing/2014/main" id="{FAFCEDC9-5A37-CA12-724F-2D28043B9D49}"/>
              </a:ext>
            </a:extLst>
          </p:cNvPr>
          <p:cNvSpPr txBox="1"/>
          <p:nvPr/>
        </p:nvSpPr>
        <p:spPr>
          <a:xfrm>
            <a:off x="440960" y="1064303"/>
            <a:ext cx="3186952" cy="54784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Offer early career training (CAREER Academy, NIH Accelerator)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Provide proposal development support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Run workshops/info sessions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Manage R-Initiative funding opportunities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Provide networking opportunities such as TigerSphere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Manage proposal repository</a:t>
            </a:r>
          </a:p>
        </p:txBody>
      </p:sp>
      <p:cxnSp>
        <p:nvCxnSpPr>
          <p:cNvPr id="5" name="Straight Connector 4">
            <a:extLst>
              <a:ext uri="{FF2B5EF4-FFF2-40B4-BE49-F238E27FC236}">
                <a16:creationId xmlns:a16="http://schemas.microsoft.com/office/drawing/2014/main" id="{F4B1B5DB-8D61-08BE-5E0A-9B07F29F1136}"/>
              </a:ext>
              <a:ext uri="{C183D7F6-B498-43B3-948B-1728B52AA6E4}">
                <adec:decorative xmlns:adec="http://schemas.microsoft.com/office/drawing/2017/decorative" val="1"/>
              </a:ext>
            </a:extLst>
          </p:cNvPr>
          <p:cNvCxnSpPr>
            <a:cxnSpLocks/>
          </p:cNvCxnSpPr>
          <p:nvPr/>
        </p:nvCxnSpPr>
        <p:spPr>
          <a:xfrm>
            <a:off x="3826601" y="1064304"/>
            <a:ext cx="0" cy="3583499"/>
          </a:xfrm>
          <a:prstGeom prst="line">
            <a:avLst/>
          </a:prstGeom>
          <a:noFill/>
          <a:ln w="19050" cap="flat" cmpd="sng" algn="ctr">
            <a:solidFill>
              <a:srgbClr val="F66733"/>
            </a:solidFill>
            <a:prstDash val="solid"/>
            <a:miter lim="800000"/>
          </a:ln>
          <a:effectLst/>
        </p:spPr>
      </p:cxnSp>
      <p:sp>
        <p:nvSpPr>
          <p:cNvPr id="6" name="Rectangle 5">
            <a:extLst>
              <a:ext uri="{FF2B5EF4-FFF2-40B4-BE49-F238E27FC236}">
                <a16:creationId xmlns:a16="http://schemas.microsoft.com/office/drawing/2014/main" id="{3041A0DB-29DC-E72B-9929-11D5ED6D4EEE}"/>
              </a:ext>
            </a:extLst>
          </p:cNvPr>
          <p:cNvSpPr/>
          <p:nvPr/>
        </p:nvSpPr>
        <p:spPr>
          <a:xfrm>
            <a:off x="4638168" y="99829"/>
            <a:ext cx="234957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522D80"/>
                </a:solidFill>
                <a:effectLst/>
                <a:uLnTx/>
                <a:uFillTx/>
                <a:latin typeface="Trade Gothic Next Heavy" panose="020B0903040303020004" pitchFamily="34" charset="0"/>
                <a:ea typeface="+mn-ea"/>
                <a:cs typeface="+mn-cs"/>
              </a:rPr>
              <a:t>Institutional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522D80"/>
                </a:solidFill>
                <a:effectLst/>
                <a:uLnTx/>
                <a:uFillTx/>
                <a:latin typeface="Trade Gothic Next Heavy" panose="020B0903040303020004" pitchFamily="34" charset="0"/>
                <a:ea typeface="+mn-ea"/>
                <a:cs typeface="+mn-cs"/>
              </a:rPr>
              <a:t>Advancement</a:t>
            </a:r>
          </a:p>
        </p:txBody>
      </p:sp>
      <p:sp>
        <p:nvSpPr>
          <p:cNvPr id="7" name="TextBox 6">
            <a:extLst>
              <a:ext uri="{FF2B5EF4-FFF2-40B4-BE49-F238E27FC236}">
                <a16:creationId xmlns:a16="http://schemas.microsoft.com/office/drawing/2014/main" id="{41FC7AEF-1729-BC66-82E7-FD509B33FEF5}"/>
              </a:ext>
            </a:extLst>
          </p:cNvPr>
          <p:cNvSpPr txBox="1"/>
          <p:nvPr/>
        </p:nvSpPr>
        <p:spPr>
          <a:xfrm>
            <a:off x="4068696" y="1064304"/>
            <a:ext cx="3488515" cy="486287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Support CU mission and </a:t>
            </a:r>
            <a:r>
              <a:rPr kumimoji="0" lang="en-US" sz="2000" b="0" i="1"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Clemson Elevate </a:t>
            </a: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goals for research</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Build highly effective  interdisciplinary teams for large grant proposals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Position Clemson to leverage its strengths to enhance its research portfolio</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panose="020B0604020202020204" pitchFamily="34" charset="0"/>
              </a:rPr>
              <a:t>Coordinate with research development staff across campus to achieve synergies</a:t>
            </a:r>
          </a:p>
        </p:txBody>
      </p:sp>
      <p:cxnSp>
        <p:nvCxnSpPr>
          <p:cNvPr id="8" name="Straight Connector 7">
            <a:extLst>
              <a:ext uri="{FF2B5EF4-FFF2-40B4-BE49-F238E27FC236}">
                <a16:creationId xmlns:a16="http://schemas.microsoft.com/office/drawing/2014/main" id="{A9C4E123-F92F-0052-A543-ABC5EFC6C203}"/>
              </a:ext>
              <a:ext uri="{C183D7F6-B498-43B3-948B-1728B52AA6E4}">
                <adec:decorative xmlns:adec="http://schemas.microsoft.com/office/drawing/2017/decorative" val="1"/>
              </a:ext>
            </a:extLst>
          </p:cNvPr>
          <p:cNvCxnSpPr>
            <a:cxnSpLocks/>
          </p:cNvCxnSpPr>
          <p:nvPr/>
        </p:nvCxnSpPr>
        <p:spPr>
          <a:xfrm>
            <a:off x="7799306" y="1064304"/>
            <a:ext cx="0" cy="3583499"/>
          </a:xfrm>
          <a:prstGeom prst="line">
            <a:avLst/>
          </a:prstGeom>
          <a:noFill/>
          <a:ln w="19050" cap="flat" cmpd="sng" algn="ctr">
            <a:solidFill>
              <a:srgbClr val="F66733"/>
            </a:solidFill>
            <a:prstDash val="solid"/>
            <a:miter lim="800000"/>
          </a:ln>
          <a:effectLst/>
        </p:spPr>
      </p:cxnSp>
      <p:sp>
        <p:nvSpPr>
          <p:cNvPr id="9" name="Rectangle 8">
            <a:extLst>
              <a:ext uri="{FF2B5EF4-FFF2-40B4-BE49-F238E27FC236}">
                <a16:creationId xmlns:a16="http://schemas.microsoft.com/office/drawing/2014/main" id="{1FCA900E-79D6-5013-F8AD-2E7B8B1F4E88}"/>
              </a:ext>
            </a:extLst>
          </p:cNvPr>
          <p:cNvSpPr/>
          <p:nvPr/>
        </p:nvSpPr>
        <p:spPr>
          <a:xfrm>
            <a:off x="8589896" y="99828"/>
            <a:ext cx="248734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522D80"/>
                </a:solidFill>
                <a:effectLst/>
                <a:uLnTx/>
                <a:uFillTx/>
                <a:latin typeface="Trade Gothic Next Heavy" panose="020B0903040303020004" pitchFamily="34" charset="0"/>
                <a:ea typeface="+mn-ea"/>
                <a:cs typeface="+mn-cs"/>
              </a:rPr>
              <a:t>Funding Landscape</a:t>
            </a:r>
          </a:p>
        </p:txBody>
      </p:sp>
      <p:sp>
        <p:nvSpPr>
          <p:cNvPr id="10" name="TextBox 9">
            <a:extLst>
              <a:ext uri="{FF2B5EF4-FFF2-40B4-BE49-F238E27FC236}">
                <a16:creationId xmlns:a16="http://schemas.microsoft.com/office/drawing/2014/main" id="{A0F2D4A4-437E-0B87-99CA-6475A87E40DD}"/>
              </a:ext>
            </a:extLst>
          </p:cNvPr>
          <p:cNvSpPr txBox="1"/>
          <p:nvPr/>
        </p:nvSpPr>
        <p:spPr>
          <a:xfrm>
            <a:off x="8240091" y="1064304"/>
            <a:ext cx="3186952" cy="4555093"/>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a:rPr>
              <a:t>Monitor changes in agency priorities and programs </a:t>
            </a:r>
            <a:endParaRPr kumimoji="0" lang="en-US" sz="1800" b="0" i="0" u="none" strike="noStrike" kern="1200" cap="none" spc="0" normalizeH="0" baseline="0" noProof="0" dirty="0">
              <a:ln>
                <a:noFill/>
              </a:ln>
              <a:solidFill>
                <a:prstClr val="black"/>
              </a:solidFill>
              <a:effectLst/>
              <a:uLnTx/>
              <a:uFillTx/>
              <a:latin typeface="Trade Gothic Next" panose="020B0503040303020004" pitchFamily="34" charset="0"/>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a:rPr>
              <a:t>Strategically position faculty to be more competitive in a constantly shifting grants environment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a:rPr>
              <a:t>Administer limited submissions process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Trade Gothic Next" panose="020B0503040303020004" pitchFamily="34" charset="0"/>
                <a:ea typeface="+mn-ea"/>
                <a:cs typeface="Arial"/>
              </a:rPr>
              <a:t>Foster nimbleness in faculty responses to funding opportunities</a:t>
            </a:r>
          </a:p>
        </p:txBody>
      </p:sp>
    </p:spTree>
    <p:extLst>
      <p:ext uri="{BB962C8B-B14F-4D97-AF65-F5344CB8AC3E}">
        <p14:creationId xmlns:p14="http://schemas.microsoft.com/office/powerpoint/2010/main" val="168941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E3D09-8A25-4AEE-9DC6-0CAE8D7A7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FE1D57-5C0B-1F5F-C54B-EF41B81890E6}"/>
              </a:ext>
            </a:extLst>
          </p:cNvPr>
          <p:cNvSpPr>
            <a:spLocks noGrp="1"/>
          </p:cNvSpPr>
          <p:nvPr>
            <p:ph type="title"/>
          </p:nvPr>
        </p:nvSpPr>
        <p:spPr>
          <a:xfrm>
            <a:off x="838200" y="365126"/>
            <a:ext cx="10515600" cy="1111134"/>
          </a:xfrm>
        </p:spPr>
        <p:txBody>
          <a:bodyPr anchor="ctr">
            <a:normAutofit/>
          </a:bodyPr>
          <a:lstStyle/>
          <a:p>
            <a:r>
              <a:rPr lang="en-US" b="0"/>
              <a:t>Group Discussion</a:t>
            </a:r>
          </a:p>
        </p:txBody>
      </p:sp>
      <p:pic>
        <p:nvPicPr>
          <p:cNvPr id="15" name="Picture 14" descr="Light bulb on yellow background with sketched light beams and cord">
            <a:extLst>
              <a:ext uri="{FF2B5EF4-FFF2-40B4-BE49-F238E27FC236}">
                <a16:creationId xmlns:a16="http://schemas.microsoft.com/office/drawing/2014/main" id="{37E8037F-472E-3CCC-7220-26E55994DBCC}"/>
              </a:ext>
            </a:extLst>
          </p:cNvPr>
          <p:cNvPicPr>
            <a:picLocks noChangeAspect="1"/>
          </p:cNvPicPr>
          <p:nvPr/>
        </p:nvPicPr>
        <p:blipFill>
          <a:blip r:embed="rId2"/>
          <a:srcRect l="14494" r="1" b="1"/>
          <a:stretch>
            <a:fillRect/>
          </a:stretch>
        </p:blipFill>
        <p:spPr>
          <a:xfrm>
            <a:off x="838200" y="1825625"/>
            <a:ext cx="5181600" cy="3726871"/>
          </a:xfrm>
          <a:prstGeom prst="rect">
            <a:avLst/>
          </a:prstGeom>
          <a:noFill/>
        </p:spPr>
      </p:pic>
      <p:sp>
        <p:nvSpPr>
          <p:cNvPr id="3" name="Content Placeholder 2">
            <a:extLst>
              <a:ext uri="{FF2B5EF4-FFF2-40B4-BE49-F238E27FC236}">
                <a16:creationId xmlns:a16="http://schemas.microsoft.com/office/drawing/2014/main" id="{600E97D2-ADC5-027D-16F6-3BFB4E86D83B}"/>
              </a:ext>
            </a:extLst>
          </p:cNvPr>
          <p:cNvSpPr>
            <a:spLocks noGrp="1"/>
          </p:cNvSpPr>
          <p:nvPr>
            <p:ph sz="half" idx="2"/>
          </p:nvPr>
        </p:nvSpPr>
        <p:spPr>
          <a:xfrm>
            <a:off x="6172200" y="1825625"/>
            <a:ext cx="5181600" cy="3726871"/>
          </a:xfrm>
        </p:spPr>
        <p:txBody>
          <a:bodyPr>
            <a:normAutofit/>
          </a:bodyPr>
          <a:lstStyle/>
          <a:p>
            <a:r>
              <a:rPr lang="en-US"/>
              <a:t>What lessons have you learned in working with AI?</a:t>
            </a:r>
          </a:p>
        </p:txBody>
      </p:sp>
    </p:spTree>
    <p:extLst>
      <p:ext uri="{BB962C8B-B14F-4D97-AF65-F5344CB8AC3E}">
        <p14:creationId xmlns:p14="http://schemas.microsoft.com/office/powerpoint/2010/main" val="3596300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B1F4D-2F25-1C5F-308E-B592979B4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6F3921-D29C-326A-FD1D-AB3DC5B452A5}"/>
              </a:ext>
            </a:extLst>
          </p:cNvPr>
          <p:cNvSpPr>
            <a:spLocks noGrp="1"/>
          </p:cNvSpPr>
          <p:nvPr>
            <p:ph type="title"/>
          </p:nvPr>
        </p:nvSpPr>
        <p:spPr>
          <a:xfrm>
            <a:off x="838200" y="365126"/>
            <a:ext cx="10515600" cy="1111134"/>
          </a:xfrm>
        </p:spPr>
        <p:txBody>
          <a:bodyPr anchor="ctr">
            <a:normAutofit/>
          </a:bodyPr>
          <a:lstStyle/>
          <a:p>
            <a:r>
              <a:rPr lang="en-US" b="0" dirty="0"/>
              <a:t>Group Discussion - Solutions</a:t>
            </a:r>
          </a:p>
        </p:txBody>
      </p:sp>
      <p:sp>
        <p:nvSpPr>
          <p:cNvPr id="3" name="Content Placeholder 2">
            <a:extLst>
              <a:ext uri="{FF2B5EF4-FFF2-40B4-BE49-F238E27FC236}">
                <a16:creationId xmlns:a16="http://schemas.microsoft.com/office/drawing/2014/main" id="{1D106897-2B1F-4DAA-F78E-3ECC06F8EB57}"/>
              </a:ext>
            </a:extLst>
          </p:cNvPr>
          <p:cNvSpPr>
            <a:spLocks noGrp="1"/>
          </p:cNvSpPr>
          <p:nvPr>
            <p:ph sz="half" idx="1"/>
          </p:nvPr>
        </p:nvSpPr>
        <p:spPr>
          <a:xfrm>
            <a:off x="838200" y="1825625"/>
            <a:ext cx="5181600" cy="3726871"/>
          </a:xfrm>
        </p:spPr>
        <p:txBody>
          <a:bodyPr>
            <a:normAutofit/>
          </a:bodyPr>
          <a:lstStyle/>
          <a:p>
            <a:r>
              <a:rPr lang="en-US"/>
              <a:t>Have you found any solutions to the challenges mentioned earlier in using AI?</a:t>
            </a:r>
          </a:p>
        </p:txBody>
      </p:sp>
      <p:pic>
        <p:nvPicPr>
          <p:cNvPr id="11" name="Picture 10" descr="A yellow puzzle piece completing a black puzzle">
            <a:extLst>
              <a:ext uri="{FF2B5EF4-FFF2-40B4-BE49-F238E27FC236}">
                <a16:creationId xmlns:a16="http://schemas.microsoft.com/office/drawing/2014/main" id="{8C102B96-DD34-2234-71E9-9C9AC0D402AB}"/>
              </a:ext>
            </a:extLst>
          </p:cNvPr>
          <p:cNvPicPr>
            <a:picLocks noChangeAspect="1"/>
          </p:cNvPicPr>
          <p:nvPr/>
        </p:nvPicPr>
        <p:blipFill>
          <a:blip r:embed="rId2"/>
          <a:stretch>
            <a:fillRect/>
          </a:stretch>
        </p:blipFill>
        <p:spPr>
          <a:xfrm>
            <a:off x="6172200" y="1959701"/>
            <a:ext cx="5181600" cy="3458718"/>
          </a:xfrm>
          <a:prstGeom prst="rect">
            <a:avLst/>
          </a:prstGeom>
          <a:noFill/>
        </p:spPr>
      </p:pic>
    </p:spTree>
    <p:extLst>
      <p:ext uri="{BB962C8B-B14F-4D97-AF65-F5344CB8AC3E}">
        <p14:creationId xmlns:p14="http://schemas.microsoft.com/office/powerpoint/2010/main" val="211583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BE4DF-00D3-9B0F-FEAB-B19C40C40AC3}"/>
              </a:ext>
            </a:extLst>
          </p:cNvPr>
          <p:cNvSpPr>
            <a:spLocks noGrp="1"/>
          </p:cNvSpPr>
          <p:nvPr>
            <p:ph type="title"/>
          </p:nvPr>
        </p:nvSpPr>
        <p:spPr>
          <a:xfrm>
            <a:off x="838200" y="365126"/>
            <a:ext cx="10515600" cy="1111134"/>
          </a:xfrm>
        </p:spPr>
        <p:txBody>
          <a:bodyPr anchor="ctr">
            <a:normAutofit/>
          </a:bodyPr>
          <a:lstStyle/>
          <a:p>
            <a:r>
              <a:rPr lang="en-US" dirty="0"/>
              <a:t>Where should Clemson go from here…</a:t>
            </a:r>
          </a:p>
        </p:txBody>
      </p:sp>
      <p:pic>
        <p:nvPicPr>
          <p:cNvPr id="7" name="Picture 6" descr="Highway at sunset">
            <a:extLst>
              <a:ext uri="{FF2B5EF4-FFF2-40B4-BE49-F238E27FC236}">
                <a16:creationId xmlns:a16="http://schemas.microsoft.com/office/drawing/2014/main" id="{839E2E9C-05B4-870F-270C-F91C8498D87F}"/>
              </a:ext>
            </a:extLst>
          </p:cNvPr>
          <p:cNvPicPr>
            <a:picLocks noChangeAspect="1"/>
          </p:cNvPicPr>
          <p:nvPr/>
        </p:nvPicPr>
        <p:blipFill>
          <a:blip r:embed="rId2"/>
          <a:srcRect t="26771" b="19349"/>
          <a:stretch>
            <a:fillRect/>
          </a:stretch>
        </p:blipFill>
        <p:spPr>
          <a:xfrm>
            <a:off x="179615" y="1714501"/>
            <a:ext cx="11854542" cy="4947556"/>
          </a:xfrm>
          <a:prstGeom prst="rect">
            <a:avLst/>
          </a:prstGeom>
          <a:noFill/>
        </p:spPr>
      </p:pic>
    </p:spTree>
    <p:extLst>
      <p:ext uri="{BB962C8B-B14F-4D97-AF65-F5344CB8AC3E}">
        <p14:creationId xmlns:p14="http://schemas.microsoft.com/office/powerpoint/2010/main" val="3303392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381E0F-B547-33AF-9065-111B9606C2C5}"/>
              </a:ext>
            </a:extLst>
          </p:cNvPr>
          <p:cNvSpPr>
            <a:spLocks noGrp="1"/>
          </p:cNvSpPr>
          <p:nvPr>
            <p:ph type="title" idx="4294967295"/>
          </p:nvPr>
        </p:nvSpPr>
        <p:spPr>
          <a:xfrm>
            <a:off x="208808" y="-666245"/>
            <a:ext cx="10515600" cy="547492"/>
          </a:xfrm>
        </p:spPr>
        <p:txBody>
          <a:bodyPr>
            <a:normAutofit fontScale="90000"/>
          </a:bodyPr>
          <a:lstStyle/>
          <a:p>
            <a:r>
              <a:rPr lang="en-US" sz="3600" dirty="0"/>
              <a:t>Wrap Up</a:t>
            </a:r>
          </a:p>
        </p:txBody>
      </p:sp>
      <p:pic>
        <p:nvPicPr>
          <p:cNvPr id="2" name="Picture 1" descr="Photograph of a slot canyon illuminated by sunlight. The composition highlights layered rock textures and a clear blue sky visible through narrow canyon openings.">
            <a:extLst>
              <a:ext uri="{FF2B5EF4-FFF2-40B4-BE49-F238E27FC236}">
                <a16:creationId xmlns:a16="http://schemas.microsoft.com/office/drawing/2014/main" id="{5D899A9D-9966-3245-7D56-856715DE9520}"/>
              </a:ext>
            </a:extLst>
          </p:cNvPr>
          <p:cNvPicPr>
            <a:picLocks noChangeAspect="1"/>
          </p:cNvPicPr>
          <p:nvPr/>
        </p:nvPicPr>
        <p:blipFill>
          <a:blip r:embed="rId3"/>
          <a:stretch>
            <a:fillRect/>
          </a:stretch>
        </p:blipFill>
        <p:spPr>
          <a:xfrm>
            <a:off x="0" y="5502"/>
            <a:ext cx="5297883" cy="6852498"/>
          </a:xfrm>
          <a:prstGeom prst="rect">
            <a:avLst/>
          </a:prstGeom>
        </p:spPr>
      </p:pic>
      <p:sp>
        <p:nvSpPr>
          <p:cNvPr id="3" name="Content Placeholder 2">
            <a:extLst>
              <a:ext uri="{FF2B5EF4-FFF2-40B4-BE49-F238E27FC236}">
                <a16:creationId xmlns:a16="http://schemas.microsoft.com/office/drawing/2014/main" id="{9958B678-703A-4D46-9BF9-AD48CB9CEB28}"/>
              </a:ext>
            </a:extLst>
          </p:cNvPr>
          <p:cNvSpPr>
            <a:spLocks noGrp="1"/>
          </p:cNvSpPr>
          <p:nvPr>
            <p:ph idx="1"/>
          </p:nvPr>
        </p:nvSpPr>
        <p:spPr>
          <a:xfrm>
            <a:off x="5736657" y="259882"/>
            <a:ext cx="5540943" cy="5479905"/>
          </a:xfrm>
        </p:spPr>
        <p:txBody>
          <a:bodyPr>
            <a:normAutofit/>
          </a:bodyPr>
          <a:lstStyle/>
          <a:p>
            <a:pPr marL="0" indent="0" algn="ctr">
              <a:buNone/>
            </a:pPr>
            <a:r>
              <a:rPr lang="en-US" sz="2800" b="1" dirty="0">
                <a:solidFill>
                  <a:srgbClr val="522D80"/>
                </a:solidFill>
                <a:latin typeface="Trade Gothic Next Heavy" panose="020B0903040303020004" pitchFamily="34" charset="0"/>
              </a:rPr>
              <a:t>QUESTIONS?</a:t>
            </a:r>
          </a:p>
          <a:p>
            <a:pPr marL="0" indent="0" algn="ctr">
              <a:buNone/>
            </a:pPr>
            <a:endParaRPr lang="en-US" sz="2000" b="1" dirty="0">
              <a:solidFill>
                <a:srgbClr val="522D80"/>
              </a:solidFill>
              <a:latin typeface="Trade Gothic Next" panose="020B0503040303020004" pitchFamily="34" charset="0"/>
            </a:endParaRPr>
          </a:p>
          <a:p>
            <a:pPr marL="0" indent="0" algn="ctr">
              <a:buNone/>
            </a:pPr>
            <a:r>
              <a:rPr lang="en-US" b="1" dirty="0">
                <a:solidFill>
                  <a:srgbClr val="522D80"/>
                </a:solidFill>
                <a:latin typeface="Trade Gothic Next" panose="020B0503040303020004" pitchFamily="34" charset="0"/>
              </a:rPr>
              <a:t>Office hours:</a:t>
            </a:r>
          </a:p>
          <a:p>
            <a:pPr marL="0" indent="0" algn="ctr">
              <a:buNone/>
            </a:pPr>
            <a:r>
              <a:rPr lang="en-US" b="1" dirty="0">
                <a:solidFill>
                  <a:srgbClr val="522D80"/>
                </a:solidFill>
                <a:latin typeface="Trade Gothic Next" panose="020B0503040303020004" pitchFamily="34" charset="0"/>
              </a:rPr>
              <a:t>Thursdays 10:30-11:30</a:t>
            </a:r>
          </a:p>
          <a:p>
            <a:pPr marL="0" indent="0" algn="ctr">
              <a:buNone/>
            </a:pPr>
            <a:r>
              <a:rPr lang="en-US" b="1" dirty="0">
                <a:solidFill>
                  <a:srgbClr val="522D80"/>
                </a:solidFill>
                <a:latin typeface="Trade Gothic Next" panose="020B0503040303020004" pitchFamily="34" charset="0"/>
              </a:rPr>
              <a:t>STI 238 or online at clemson.zoom.us/my/janejacobi</a:t>
            </a:r>
          </a:p>
          <a:p>
            <a:pPr marL="0" indent="0" algn="ctr">
              <a:lnSpc>
                <a:spcPct val="100000"/>
              </a:lnSpc>
              <a:spcBef>
                <a:spcPts val="0"/>
              </a:spcBef>
              <a:buNone/>
            </a:pPr>
            <a:endParaRPr lang="en-US" sz="2000" b="1" dirty="0">
              <a:solidFill>
                <a:srgbClr val="522D80"/>
              </a:solidFill>
              <a:latin typeface="Trade Gothic Next" panose="020B0503040303020004" pitchFamily="34" charset="0"/>
            </a:endParaRPr>
          </a:p>
          <a:p>
            <a:pPr marL="0" indent="0" algn="ctr">
              <a:lnSpc>
                <a:spcPct val="100000"/>
              </a:lnSpc>
              <a:spcBef>
                <a:spcPts val="0"/>
              </a:spcBef>
              <a:buNone/>
            </a:pPr>
            <a:r>
              <a:rPr lang="en-US" b="1" dirty="0">
                <a:solidFill>
                  <a:srgbClr val="522D80"/>
                </a:solidFill>
                <a:latin typeface="Trade Gothic Next" panose="020B0503040303020004" pitchFamily="34" charset="0"/>
              </a:rPr>
              <a:t>VPRORD@clemson.edu</a:t>
            </a:r>
            <a:endParaRPr lang="en-US" sz="2800" b="1" dirty="0">
              <a:solidFill>
                <a:srgbClr val="522D80"/>
              </a:solidFill>
              <a:latin typeface="Trade Gothic Next" panose="020B0503040303020004" pitchFamily="34" charset="0"/>
            </a:endParaRPr>
          </a:p>
          <a:p>
            <a:pPr marL="0" indent="0">
              <a:lnSpc>
                <a:spcPct val="100000"/>
              </a:lnSpc>
              <a:spcBef>
                <a:spcPts val="1800"/>
              </a:spcBef>
              <a:buNone/>
            </a:pPr>
            <a:r>
              <a:rPr lang="en-US" b="1" dirty="0">
                <a:solidFill>
                  <a:srgbClr val="522D80"/>
                </a:solidFill>
                <a:latin typeface="Trade Gothic Next" panose="020B0503040303020004" pitchFamily="34" charset="0"/>
              </a:rPr>
              <a:t>ORD Website: </a:t>
            </a:r>
          </a:p>
          <a:p>
            <a:pPr marL="0" indent="0">
              <a:buNone/>
            </a:pPr>
            <a:endParaRPr lang="en-US" dirty="0"/>
          </a:p>
        </p:txBody>
      </p:sp>
      <p:pic>
        <p:nvPicPr>
          <p:cNvPr id="5" name="Picture 4" descr="A qr code with a white background&#10;&#10;">
            <a:extLst>
              <a:ext uri="{FF2B5EF4-FFF2-40B4-BE49-F238E27FC236}">
                <a16:creationId xmlns:a16="http://schemas.microsoft.com/office/drawing/2014/main" id="{C90A15B7-361F-9B32-1697-9D29157B4539}"/>
              </a:ext>
            </a:extLst>
          </p:cNvPr>
          <p:cNvPicPr>
            <a:picLocks noChangeAspect="1"/>
          </p:cNvPicPr>
          <p:nvPr/>
        </p:nvPicPr>
        <p:blipFill>
          <a:blip r:embed="rId4"/>
          <a:stretch>
            <a:fillRect/>
          </a:stretch>
        </p:blipFill>
        <p:spPr>
          <a:xfrm>
            <a:off x="5736657" y="4485373"/>
            <a:ext cx="2372627" cy="2372627"/>
          </a:xfrm>
          <a:prstGeom prst="rect">
            <a:avLst/>
          </a:prstGeom>
        </p:spPr>
      </p:pic>
    </p:spTree>
    <p:extLst>
      <p:ext uri="{BB962C8B-B14F-4D97-AF65-F5344CB8AC3E}">
        <p14:creationId xmlns:p14="http://schemas.microsoft.com/office/powerpoint/2010/main" val="37238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C518-8343-AE07-8717-0DFD791B380B}"/>
              </a:ext>
            </a:extLst>
          </p:cNvPr>
          <p:cNvSpPr>
            <a:spLocks noGrp="1"/>
          </p:cNvSpPr>
          <p:nvPr>
            <p:ph type="title"/>
          </p:nvPr>
        </p:nvSpPr>
        <p:spPr>
          <a:xfrm>
            <a:off x="838200" y="365126"/>
            <a:ext cx="10515600" cy="1111134"/>
          </a:xfrm>
        </p:spPr>
        <p:txBody>
          <a:bodyPr anchor="ctr">
            <a:normAutofit/>
          </a:bodyPr>
          <a:lstStyle/>
          <a:p>
            <a:r>
              <a:rPr lang="en-US" dirty="0"/>
              <a:t>Workshop Goals</a:t>
            </a:r>
          </a:p>
        </p:txBody>
      </p:sp>
      <p:pic>
        <p:nvPicPr>
          <p:cNvPr id="5" name="Picture 4" descr="Green paper stripe curves">
            <a:extLst>
              <a:ext uri="{FF2B5EF4-FFF2-40B4-BE49-F238E27FC236}">
                <a16:creationId xmlns:a16="http://schemas.microsoft.com/office/drawing/2014/main" id="{8C0CC036-6304-BFBA-810A-3561476E2D1E}"/>
              </a:ext>
            </a:extLst>
          </p:cNvPr>
          <p:cNvPicPr>
            <a:picLocks noChangeAspect="1"/>
          </p:cNvPicPr>
          <p:nvPr/>
        </p:nvPicPr>
        <p:blipFill>
          <a:blip r:embed="rId2"/>
          <a:srcRect r="7544" b="1"/>
          <a:stretch>
            <a:fillRect/>
          </a:stretch>
        </p:blipFill>
        <p:spPr>
          <a:xfrm>
            <a:off x="838200" y="1825625"/>
            <a:ext cx="5181600" cy="3726871"/>
          </a:xfrm>
          <a:prstGeom prst="rect">
            <a:avLst/>
          </a:prstGeom>
          <a:noFill/>
        </p:spPr>
      </p:pic>
      <p:sp>
        <p:nvSpPr>
          <p:cNvPr id="3" name="Content Placeholder 2">
            <a:extLst>
              <a:ext uri="{FF2B5EF4-FFF2-40B4-BE49-F238E27FC236}">
                <a16:creationId xmlns:a16="http://schemas.microsoft.com/office/drawing/2014/main" id="{A4175027-3643-F75F-FE6C-723F707F07CE}"/>
              </a:ext>
            </a:extLst>
          </p:cNvPr>
          <p:cNvSpPr>
            <a:spLocks noGrp="1"/>
          </p:cNvSpPr>
          <p:nvPr>
            <p:ph sz="half" idx="2"/>
          </p:nvPr>
        </p:nvSpPr>
        <p:spPr>
          <a:xfrm>
            <a:off x="6172200" y="1825625"/>
            <a:ext cx="5181600" cy="3726871"/>
          </a:xfrm>
        </p:spPr>
        <p:txBody>
          <a:bodyPr>
            <a:normAutofit/>
          </a:bodyPr>
          <a:lstStyle/>
          <a:p>
            <a:r>
              <a:rPr lang="en-US" dirty="0"/>
              <a:t>Not meant to scare you!</a:t>
            </a:r>
          </a:p>
          <a:p>
            <a:r>
              <a:rPr lang="en-US" dirty="0"/>
              <a:t>Latest guidelines</a:t>
            </a:r>
          </a:p>
          <a:p>
            <a:r>
              <a:rPr lang="en-US" dirty="0"/>
              <a:t>Varying perspectives</a:t>
            </a:r>
          </a:p>
          <a:p>
            <a:r>
              <a:rPr lang="en-US" dirty="0"/>
              <a:t>Open dialogue and exchange</a:t>
            </a:r>
          </a:p>
        </p:txBody>
      </p:sp>
    </p:spTree>
    <p:extLst>
      <p:ext uri="{BB962C8B-B14F-4D97-AF65-F5344CB8AC3E}">
        <p14:creationId xmlns:p14="http://schemas.microsoft.com/office/powerpoint/2010/main" val="104600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45DE-7036-2515-E3C7-3143AD6C8FDD}"/>
              </a:ext>
            </a:extLst>
          </p:cNvPr>
          <p:cNvSpPr>
            <a:spLocks noGrp="1"/>
          </p:cNvSpPr>
          <p:nvPr>
            <p:ph type="title"/>
          </p:nvPr>
        </p:nvSpPr>
        <p:spPr/>
        <p:txBody>
          <a:bodyPr/>
          <a:lstStyle/>
          <a:p>
            <a:r>
              <a:rPr lang="en-US" dirty="0"/>
              <a:t>Perspective of </a:t>
            </a:r>
            <a:r>
              <a:rPr lang="en-US" dirty="0" err="1"/>
              <a:t>ResEarch</a:t>
            </a:r>
            <a:r>
              <a:rPr lang="en-US" dirty="0"/>
              <a:t> Integrity</a:t>
            </a:r>
          </a:p>
        </p:txBody>
      </p:sp>
      <p:sp>
        <p:nvSpPr>
          <p:cNvPr id="3" name="Text Placeholder 2">
            <a:extLst>
              <a:ext uri="{FF2B5EF4-FFF2-40B4-BE49-F238E27FC236}">
                <a16:creationId xmlns:a16="http://schemas.microsoft.com/office/drawing/2014/main" id="{283E6796-253F-C8D6-1EEF-9137C7E62C03}"/>
              </a:ext>
            </a:extLst>
          </p:cNvPr>
          <p:cNvSpPr>
            <a:spLocks noGrp="1"/>
          </p:cNvSpPr>
          <p:nvPr>
            <p:ph type="body" sz="quarter" idx="11"/>
          </p:nvPr>
        </p:nvSpPr>
        <p:spPr/>
        <p:txBody>
          <a:bodyPr/>
          <a:lstStyle/>
          <a:p>
            <a:r>
              <a:rPr lang="en-US" dirty="0"/>
              <a:t>Robin Tyndall</a:t>
            </a:r>
          </a:p>
          <a:p>
            <a:r>
              <a:rPr lang="en-US" dirty="0"/>
              <a:t>Director, office of research compliance</a:t>
            </a:r>
          </a:p>
          <a:p>
            <a:r>
              <a:rPr lang="en-US" dirty="0"/>
              <a:t>Research integrity officer</a:t>
            </a:r>
          </a:p>
        </p:txBody>
      </p:sp>
    </p:spTree>
    <p:extLst>
      <p:ext uri="{BB962C8B-B14F-4D97-AF65-F5344CB8AC3E}">
        <p14:creationId xmlns:p14="http://schemas.microsoft.com/office/powerpoint/2010/main" val="1616871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EE67-61CA-5138-137A-03B415744BC3}"/>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D3E23737-3F61-0228-4C47-BD04D1497145}"/>
              </a:ext>
            </a:extLst>
          </p:cNvPr>
          <p:cNvSpPr>
            <a:spLocks noGrp="1"/>
          </p:cNvSpPr>
          <p:nvPr>
            <p:ph idx="1"/>
          </p:nvPr>
        </p:nvSpPr>
        <p:spPr/>
        <p:txBody>
          <a:bodyPr/>
          <a:lstStyle/>
          <a:p>
            <a:r>
              <a:rPr lang="en-US" dirty="0"/>
              <a:t>Sponsor restrictions</a:t>
            </a:r>
          </a:p>
          <a:p>
            <a:r>
              <a:rPr lang="en-US" dirty="0"/>
              <a:t>Exposure of your unpublished data/Intellectual property</a:t>
            </a:r>
          </a:p>
          <a:p>
            <a:r>
              <a:rPr lang="en-US" dirty="0"/>
              <a:t>Publisher requirements</a:t>
            </a:r>
          </a:p>
          <a:p>
            <a:r>
              <a:rPr lang="en-US" dirty="0"/>
              <a:t>Commitments to human subjects</a:t>
            </a:r>
          </a:p>
          <a:p>
            <a:r>
              <a:rPr lang="en-US" dirty="0"/>
              <a:t>Other considerations</a:t>
            </a:r>
          </a:p>
          <a:p>
            <a:r>
              <a:rPr lang="en-US" dirty="0"/>
              <a:t>Allegations of misconduct</a:t>
            </a:r>
          </a:p>
        </p:txBody>
      </p:sp>
      <p:pic>
        <p:nvPicPr>
          <p:cNvPr id="5" name="Picture 4" descr="A graphic displaying logos of seven AI companies arranged in a grid with names below each logo: Gemini, OpenAI, Meta, Grok, Perplexity, Apple Intelligence, and Claude. ">
            <a:extLst>
              <a:ext uri="{FF2B5EF4-FFF2-40B4-BE49-F238E27FC236}">
                <a16:creationId xmlns:a16="http://schemas.microsoft.com/office/drawing/2014/main" id="{059E4BE8-262D-E047-78B6-B94FFCF8792E}"/>
              </a:ext>
            </a:extLst>
          </p:cNvPr>
          <p:cNvPicPr>
            <a:picLocks noChangeAspect="1"/>
          </p:cNvPicPr>
          <p:nvPr/>
        </p:nvPicPr>
        <p:blipFill>
          <a:blip r:embed="rId2"/>
          <a:stretch>
            <a:fillRect/>
          </a:stretch>
        </p:blipFill>
        <p:spPr>
          <a:xfrm>
            <a:off x="7151511" y="2530776"/>
            <a:ext cx="3555574" cy="4238433"/>
          </a:xfrm>
          <a:prstGeom prst="rect">
            <a:avLst/>
          </a:prstGeom>
        </p:spPr>
      </p:pic>
    </p:spTree>
    <p:extLst>
      <p:ext uri="{BB962C8B-B14F-4D97-AF65-F5344CB8AC3E}">
        <p14:creationId xmlns:p14="http://schemas.microsoft.com/office/powerpoint/2010/main" val="2559356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F9FC-1F44-3B3A-C7A6-62118F6355BF}"/>
              </a:ext>
            </a:extLst>
          </p:cNvPr>
          <p:cNvSpPr>
            <a:spLocks noGrp="1"/>
          </p:cNvSpPr>
          <p:nvPr>
            <p:ph type="title"/>
          </p:nvPr>
        </p:nvSpPr>
        <p:spPr/>
        <p:txBody>
          <a:bodyPr/>
          <a:lstStyle/>
          <a:p>
            <a:r>
              <a:rPr lang="en-US" dirty="0"/>
              <a:t>Sponsor restrictions - NIH</a:t>
            </a:r>
          </a:p>
        </p:txBody>
      </p:sp>
      <p:sp>
        <p:nvSpPr>
          <p:cNvPr id="3" name="Content Placeholder 2">
            <a:extLst>
              <a:ext uri="{FF2B5EF4-FFF2-40B4-BE49-F238E27FC236}">
                <a16:creationId xmlns:a16="http://schemas.microsoft.com/office/drawing/2014/main" id="{6B681986-4EF0-6C97-DD0E-DA80D5A4DECA}"/>
              </a:ext>
            </a:extLst>
          </p:cNvPr>
          <p:cNvSpPr>
            <a:spLocks noGrp="1"/>
          </p:cNvSpPr>
          <p:nvPr>
            <p:ph idx="1"/>
          </p:nvPr>
        </p:nvSpPr>
        <p:spPr/>
        <p:txBody>
          <a:bodyPr/>
          <a:lstStyle/>
          <a:p>
            <a:pPr marL="0" indent="0">
              <a:buNone/>
            </a:pPr>
            <a:r>
              <a:rPr lang="en-US" sz="2400" b="1" dirty="0"/>
              <a:t>NIH</a:t>
            </a:r>
            <a:r>
              <a:rPr lang="en-US" sz="2400" dirty="0"/>
              <a:t>:  </a:t>
            </a:r>
            <a:r>
              <a:rPr lang="en-US" sz="2400" u="sng" dirty="0">
                <a:hlinkClick r:id="rId2"/>
              </a:rPr>
              <a:t>Supporting Fairness and Originality in NIH Research Applications</a:t>
            </a:r>
            <a:endParaRPr lang="en-US" sz="2400" dirty="0"/>
          </a:p>
          <a:p>
            <a:r>
              <a:rPr lang="en-US" sz="2400" dirty="0"/>
              <a:t>NIH will not consider applications that are either substantially developed by AI, or contain sections substantially developed by AI, to be original ideas of applicants. </a:t>
            </a:r>
          </a:p>
          <a:p>
            <a:r>
              <a:rPr lang="en-US" sz="2400" dirty="0"/>
              <a:t>If the detection of AI is identified post award, NIH may refer the matter to the Office of Research Integrity to determine whether there is research misconduct while simultaneously taking </a:t>
            </a:r>
            <a:r>
              <a:rPr lang="en-US" sz="2400" u="sng" dirty="0">
                <a:hlinkClick r:id="rId3"/>
              </a:rPr>
              <a:t>enforcement action</a:t>
            </a:r>
            <a:r>
              <a:rPr lang="en-US" sz="2400" dirty="0"/>
              <a:t>s including but not limited to disallowing costs, withholding future awards, wholly or in part suspending the grant, and possible termination.</a:t>
            </a:r>
          </a:p>
          <a:p>
            <a:endParaRPr lang="en-US" dirty="0"/>
          </a:p>
        </p:txBody>
      </p:sp>
      <p:pic>
        <p:nvPicPr>
          <p:cNvPr id="1026" name="Picture 2" descr="NIH Logo, symbol, meaning, history, PNG, brand">
            <a:extLst>
              <a:ext uri="{FF2B5EF4-FFF2-40B4-BE49-F238E27FC236}">
                <a16:creationId xmlns:a16="http://schemas.microsoft.com/office/drawing/2014/main" id="{06FABA46-41D9-AD4C-6E0E-D3DEE7578B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1822" y="4694548"/>
            <a:ext cx="4391378" cy="2039274"/>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59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3AC62-6A5C-4F30-CFAC-9DC1143EC6F9}"/>
              </a:ext>
            </a:extLst>
          </p:cNvPr>
          <p:cNvSpPr>
            <a:spLocks noGrp="1"/>
          </p:cNvSpPr>
          <p:nvPr>
            <p:ph type="title"/>
          </p:nvPr>
        </p:nvSpPr>
        <p:spPr/>
        <p:txBody>
          <a:bodyPr/>
          <a:lstStyle/>
          <a:p>
            <a:r>
              <a:rPr lang="en-US" dirty="0"/>
              <a:t>Sponsor restrictions - NSF</a:t>
            </a:r>
          </a:p>
        </p:txBody>
      </p:sp>
      <p:sp>
        <p:nvSpPr>
          <p:cNvPr id="3" name="Content Placeholder 2">
            <a:extLst>
              <a:ext uri="{FF2B5EF4-FFF2-40B4-BE49-F238E27FC236}">
                <a16:creationId xmlns:a16="http://schemas.microsoft.com/office/drawing/2014/main" id="{7B5AC647-3F7A-F0CF-6AC6-326EB23998D7}"/>
              </a:ext>
            </a:extLst>
          </p:cNvPr>
          <p:cNvSpPr>
            <a:spLocks noGrp="1"/>
          </p:cNvSpPr>
          <p:nvPr>
            <p:ph idx="1"/>
          </p:nvPr>
        </p:nvSpPr>
        <p:spPr>
          <a:xfrm>
            <a:off x="838201" y="1585841"/>
            <a:ext cx="10061222" cy="4801664"/>
          </a:xfrm>
        </p:spPr>
        <p:txBody>
          <a:bodyPr/>
          <a:lstStyle/>
          <a:p>
            <a:pPr marL="0" indent="0">
              <a:buNone/>
            </a:pPr>
            <a:r>
              <a:rPr lang="en-US" b="1" dirty="0"/>
              <a:t>NSF:</a:t>
            </a:r>
            <a:r>
              <a:rPr lang="en-US" dirty="0"/>
              <a:t> </a:t>
            </a:r>
            <a:r>
              <a:rPr lang="en-US" dirty="0">
                <a:hlinkClick r:id="rId2"/>
              </a:rPr>
              <a:t>Notice to research community: Use of generative artificial intelligence technology in the NSF merit review process | NSF - U.S. National Science Foundation</a:t>
            </a:r>
            <a:endParaRPr lang="en-US" dirty="0"/>
          </a:p>
          <a:p>
            <a:r>
              <a:rPr lang="en-US" dirty="0"/>
              <a:t>To safeguard the integrity of the development and evaluation of proposals in the merit review process, this memo establishes guidelines for its use by reviewers and proposers:</a:t>
            </a:r>
          </a:p>
          <a:p>
            <a:pPr lvl="1"/>
            <a:r>
              <a:rPr lang="en-US" dirty="0"/>
              <a:t>NSF reviewers are prohibited from uploading any content from proposals, review information and related records to non-approved generative AI tools.</a:t>
            </a:r>
          </a:p>
          <a:p>
            <a:pPr lvl="1"/>
            <a:r>
              <a:rPr lang="en-US" dirty="0"/>
              <a:t>Proposers are encouraged to indicate in the project description the extent to which, if any, generative AI technology was used and how it was used to develop their proposal.</a:t>
            </a:r>
          </a:p>
        </p:txBody>
      </p:sp>
      <p:pic>
        <p:nvPicPr>
          <p:cNvPr id="4" name="Picture 3" descr="Logo for the National Science Foundation">
            <a:extLst>
              <a:ext uri="{FF2B5EF4-FFF2-40B4-BE49-F238E27FC236}">
                <a16:creationId xmlns:a16="http://schemas.microsoft.com/office/drawing/2014/main" id="{08CB2ABE-211B-644F-044E-E4CF1EEC5747}"/>
              </a:ext>
            </a:extLst>
          </p:cNvPr>
          <p:cNvPicPr>
            <a:picLocks noChangeAspect="1"/>
          </p:cNvPicPr>
          <p:nvPr/>
        </p:nvPicPr>
        <p:blipFill>
          <a:blip r:embed="rId3"/>
          <a:stretch>
            <a:fillRect/>
          </a:stretch>
        </p:blipFill>
        <p:spPr>
          <a:xfrm>
            <a:off x="10613986" y="5272159"/>
            <a:ext cx="1242559" cy="1247422"/>
          </a:xfrm>
          <a:prstGeom prst="rect">
            <a:avLst/>
          </a:prstGeom>
        </p:spPr>
      </p:pic>
    </p:spTree>
    <p:extLst>
      <p:ext uri="{BB962C8B-B14F-4D97-AF65-F5344CB8AC3E}">
        <p14:creationId xmlns:p14="http://schemas.microsoft.com/office/powerpoint/2010/main" val="3419549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F968-1E3E-DAAF-5DDC-74D5A6F5E38E}"/>
              </a:ext>
            </a:extLst>
          </p:cNvPr>
          <p:cNvSpPr>
            <a:spLocks noGrp="1"/>
          </p:cNvSpPr>
          <p:nvPr>
            <p:ph type="title"/>
          </p:nvPr>
        </p:nvSpPr>
        <p:spPr/>
        <p:txBody>
          <a:bodyPr/>
          <a:lstStyle/>
          <a:p>
            <a:r>
              <a:rPr lang="en-US" dirty="0"/>
              <a:t>Unpublished data and Intellectual Property</a:t>
            </a:r>
          </a:p>
        </p:txBody>
      </p:sp>
      <p:sp>
        <p:nvSpPr>
          <p:cNvPr id="3" name="Content Placeholder 2">
            <a:extLst>
              <a:ext uri="{FF2B5EF4-FFF2-40B4-BE49-F238E27FC236}">
                <a16:creationId xmlns:a16="http://schemas.microsoft.com/office/drawing/2014/main" id="{923B58AB-A7BD-3B8C-85F7-66DC63A2F8CD}"/>
              </a:ext>
            </a:extLst>
          </p:cNvPr>
          <p:cNvSpPr>
            <a:spLocks noGrp="1"/>
          </p:cNvSpPr>
          <p:nvPr>
            <p:ph idx="1"/>
          </p:nvPr>
        </p:nvSpPr>
        <p:spPr/>
        <p:txBody>
          <a:bodyPr/>
          <a:lstStyle/>
          <a:p>
            <a:pPr marL="0" indent="0">
              <a:buNone/>
            </a:pPr>
            <a:r>
              <a:rPr lang="en-US" b="1" dirty="0"/>
              <a:t>Using a non-Clemson approved public AI tool </a:t>
            </a:r>
            <a:r>
              <a:rPr lang="en-US" dirty="0"/>
              <a:t>for data analysis is essentially dumping your unpublished data in the public domain</a:t>
            </a:r>
          </a:p>
          <a:p>
            <a:pPr lvl="1"/>
            <a:r>
              <a:rPr lang="en-US" dirty="0"/>
              <a:t>Your data could be referenced by the same AI tool (with model training) or a third-party tool (even with model training disabled) for another user.</a:t>
            </a:r>
          </a:p>
          <a:p>
            <a:pPr lvl="1"/>
            <a:r>
              <a:rPr lang="en-US" dirty="0"/>
              <a:t>Could your data be used in someone else’s publication without your consent?</a:t>
            </a:r>
          </a:p>
          <a:p>
            <a:pPr lvl="1"/>
            <a:r>
              <a:rPr lang="en-US" dirty="0"/>
              <a:t>IP rights could be nullified.</a:t>
            </a:r>
          </a:p>
          <a:p>
            <a:pPr lvl="1"/>
            <a:r>
              <a:rPr lang="en-US" dirty="0"/>
              <a:t>You could violate sponsor/collaborator requirements.</a:t>
            </a:r>
          </a:p>
          <a:p>
            <a:pPr lvl="1"/>
            <a:r>
              <a:rPr lang="en-US" dirty="0"/>
              <a:t>You could violate you Data Management Plan conditions.</a:t>
            </a:r>
          </a:p>
          <a:p>
            <a:pPr marL="0" indent="0">
              <a:buNone/>
            </a:pPr>
            <a:endParaRPr lang="en-US" dirty="0"/>
          </a:p>
          <a:p>
            <a:pPr marL="0" indent="0">
              <a:buNone/>
            </a:pPr>
            <a:r>
              <a:rPr lang="en-US" dirty="0"/>
              <a:t>Clemson guidance: </a:t>
            </a:r>
            <a:r>
              <a:rPr lang="en-US" dirty="0">
                <a:hlinkClick r:id="rId2"/>
              </a:rPr>
              <a:t>Academic and Research AI Usage Quick Guide</a:t>
            </a:r>
            <a:endParaRPr lang="en-US" dirty="0"/>
          </a:p>
        </p:txBody>
      </p:sp>
    </p:spTree>
    <p:extLst>
      <p:ext uri="{BB962C8B-B14F-4D97-AF65-F5344CB8AC3E}">
        <p14:creationId xmlns:p14="http://schemas.microsoft.com/office/powerpoint/2010/main" val="1622612746"/>
      </p:ext>
    </p:extLst>
  </p:cSld>
  <p:clrMapOvr>
    <a:masterClrMapping/>
  </p:clrMapOvr>
</p:sld>
</file>

<file path=ppt/theme/theme1.xml><?xml version="1.0" encoding="utf-8"?>
<a:theme xmlns:a="http://schemas.openxmlformats.org/drawingml/2006/main" name="SA Theme">
  <a:themeElements>
    <a:clrScheme name="Clemson dark">
      <a:dk1>
        <a:srgbClr val="000000"/>
      </a:dk1>
      <a:lt1>
        <a:srgbClr val="FFFFFF"/>
      </a:lt1>
      <a:dk2>
        <a:srgbClr val="333333"/>
      </a:dk2>
      <a:lt2>
        <a:srgbClr val="C8C9C7"/>
      </a:lt2>
      <a:accent1>
        <a:srgbClr val="2E1A47"/>
      </a:accent1>
      <a:accent2>
        <a:srgbClr val="B94600"/>
      </a:accent2>
      <a:accent3>
        <a:srgbClr val="512C80"/>
      </a:accent3>
      <a:accent4>
        <a:srgbClr val="00205B"/>
      </a:accent4>
      <a:accent5>
        <a:srgbClr val="005EB8"/>
      </a:accent5>
      <a:accent6>
        <a:srgbClr val="536223"/>
      </a:accent6>
      <a:hlink>
        <a:srgbClr val="B94600"/>
      </a:hlink>
      <a:folHlink>
        <a:srgbClr val="B94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4CA489F-1876-4347-8A69-F292B4513453}" vid="{794D1279-C9F5-B244-89DB-7A479B45E5F8}"/>
    </a:ext>
  </a:extLst>
</a:theme>
</file>

<file path=ppt/theme/theme2.xml><?xml version="1.0" encoding="utf-8"?>
<a:theme xmlns:a="http://schemas.openxmlformats.org/drawingml/2006/main" name="1_Office Theme">
  <a:themeElements>
    <a:clrScheme name="Clemson Colors 2021 1">
      <a:dk1>
        <a:srgbClr val="323332"/>
      </a:dk1>
      <a:lt1>
        <a:srgbClr val="FFFFFF"/>
      </a:lt1>
      <a:dk2>
        <a:srgbClr val="2E1A47"/>
      </a:dk2>
      <a:lt2>
        <a:srgbClr val="C8C9C7"/>
      </a:lt2>
      <a:accent1>
        <a:srgbClr val="512C80"/>
      </a:accent1>
      <a:accent2>
        <a:srgbClr val="B94700"/>
      </a:accent2>
      <a:accent3>
        <a:srgbClr val="EFDBB2"/>
      </a:accent3>
      <a:accent4>
        <a:srgbClr val="00205A"/>
      </a:accent4>
      <a:accent5>
        <a:srgbClr val="546123"/>
      </a:accent5>
      <a:accent6>
        <a:srgbClr val="8C8279"/>
      </a:accent6>
      <a:hlink>
        <a:srgbClr val="025DB8"/>
      </a:hlink>
      <a:folHlink>
        <a:srgbClr val="888B8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7187fc-5fe9-464c-b7e6-02ee57c044ec">
      <Terms xmlns="http://schemas.microsoft.com/office/infopath/2007/PartnerControls"/>
    </lcf76f155ced4ddcb4097134ff3c332f>
    <TaxCatchAll xmlns="a285d1b9-71e5-4f7e-96d9-cc15b01b3b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785D74FDAC9B419B07503F5390CD25" ma:contentTypeVersion="18" ma:contentTypeDescription="Create a new document." ma:contentTypeScope="" ma:versionID="ce35c33e3c69fa3765c0dcea5cf6f838">
  <xsd:schema xmlns:xsd="http://www.w3.org/2001/XMLSchema" xmlns:xs="http://www.w3.org/2001/XMLSchema" xmlns:p="http://schemas.microsoft.com/office/2006/metadata/properties" xmlns:ns2="b27187fc-5fe9-464c-b7e6-02ee57c044ec" xmlns:ns3="a285d1b9-71e5-4f7e-96d9-cc15b01b3bcc" targetNamespace="http://schemas.microsoft.com/office/2006/metadata/properties" ma:root="true" ma:fieldsID="b161779e2bc06e67137f45ee24468213" ns2:_="" ns3:_="">
    <xsd:import namespace="b27187fc-5fe9-464c-b7e6-02ee57c044ec"/>
    <xsd:import namespace="a285d1b9-71e5-4f7e-96d9-cc15b01b3b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7187fc-5fe9-464c-b7e6-02ee57c04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6246e5-a6e5-4eb2-9fa7-36466991193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85d1b9-71e5-4f7e-96d9-cc15b01b3b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46e4af-9556-4aa0-abe1-ee41d961c010}" ma:internalName="TaxCatchAll" ma:showField="CatchAllData" ma:web="a285d1b9-71e5-4f7e-96d9-cc15b01b3b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4F44D6-ADDD-43D5-A418-5FA85F384AC3}">
  <ds:schemaRefs>
    <ds:schemaRef ds:uri="http://schemas.microsoft.com/sharepoint/v3/contenttype/forms"/>
  </ds:schemaRefs>
</ds:datastoreItem>
</file>

<file path=customXml/itemProps2.xml><?xml version="1.0" encoding="utf-8"?>
<ds:datastoreItem xmlns:ds="http://schemas.openxmlformats.org/officeDocument/2006/customXml" ds:itemID="{7C2E388B-36E2-4911-9D9D-89A934D631A1}">
  <ds:schemaRefs>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a715ae59-2f24-4114-8440-5cd12e181661"/>
    <ds:schemaRef ds:uri="http://schemas.microsoft.com/office/2006/metadata/properties"/>
    <ds:schemaRef ds:uri="http://purl.org/dc/dcmitype/"/>
    <ds:schemaRef ds:uri="b27187fc-5fe9-464c-b7e6-02ee57c044ec"/>
    <ds:schemaRef ds:uri="a285d1b9-71e5-4f7e-96d9-cc15b01b3bcc"/>
  </ds:schemaRefs>
</ds:datastoreItem>
</file>

<file path=customXml/itemProps3.xml><?xml version="1.0" encoding="utf-8"?>
<ds:datastoreItem xmlns:ds="http://schemas.openxmlformats.org/officeDocument/2006/customXml" ds:itemID="{75E3DACE-3F61-4484-BB11-E48AAB4F00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7187fc-5fe9-464c-b7e6-02ee57c044ec"/>
    <ds:schemaRef ds:uri="a285d1b9-71e5-4f7e-96d9-cc15b01b3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 Goal Line</Template>
  <TotalTime>756</TotalTime>
  <Words>2144</Words>
  <Application>Microsoft Office PowerPoint</Application>
  <PresentationFormat>Widescreen</PresentationFormat>
  <Paragraphs>265</Paragraphs>
  <Slides>33</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Aptos</vt:lpstr>
      <vt:lpstr>Arial</vt:lpstr>
      <vt:lpstr>Arial Black</vt:lpstr>
      <vt:lpstr>Calibri</vt:lpstr>
      <vt:lpstr>Franklin Gothic Book</vt:lpstr>
      <vt:lpstr>Franklin Gothic Medium</vt:lpstr>
      <vt:lpstr>Franklin Gothic Medium Cond</vt:lpstr>
      <vt:lpstr>Trade Gothic Next</vt:lpstr>
      <vt:lpstr>Trade Gothic Next Heavy</vt:lpstr>
      <vt:lpstr>Trade Gothic Next LT Pro</vt:lpstr>
      <vt:lpstr>Trade Gothic Next LT Pro Lt</vt:lpstr>
      <vt:lpstr>SA Theme</vt:lpstr>
      <vt:lpstr>1_Office Theme</vt:lpstr>
      <vt:lpstr>Safe and Ethical Use of Artificial Intelligence (AI) in Research</vt:lpstr>
      <vt:lpstr>Agenda</vt:lpstr>
      <vt:lpstr>ORD Overview</vt:lpstr>
      <vt:lpstr>Workshop Goals</vt:lpstr>
      <vt:lpstr>Perspective of ResEarch Integrity</vt:lpstr>
      <vt:lpstr>Considerations</vt:lpstr>
      <vt:lpstr>Sponsor restrictions - NIH</vt:lpstr>
      <vt:lpstr>Sponsor restrictions - NSF</vt:lpstr>
      <vt:lpstr>Unpublished data and Intellectual Property</vt:lpstr>
      <vt:lpstr>Publisher requirements</vt:lpstr>
      <vt:lpstr>Commitments to human subjects</vt:lpstr>
      <vt:lpstr>Other considerations</vt:lpstr>
      <vt:lpstr>Research Misconduct</vt:lpstr>
      <vt:lpstr>Definition of Research Misconduct</vt:lpstr>
      <vt:lpstr>Research Misconduct Definitions</vt:lpstr>
      <vt:lpstr>Integrity review</vt:lpstr>
      <vt:lpstr>Summary</vt:lpstr>
      <vt:lpstr>AI Guidelines and Survey Questions Addressed</vt:lpstr>
      <vt:lpstr>CU Data Classification and Approved AI Use Chart</vt:lpstr>
      <vt:lpstr>Clemson Guidance on AI Use</vt:lpstr>
      <vt:lpstr>CU Data Classification Chart</vt:lpstr>
      <vt:lpstr>Bottom Line for Faculty</vt:lpstr>
      <vt:lpstr>Pre-Workshop Survey</vt:lpstr>
      <vt:lpstr>Tools Used</vt:lpstr>
      <vt:lpstr>AI Use</vt:lpstr>
      <vt:lpstr>AI Challenges</vt:lpstr>
      <vt:lpstr>AI in Research Opportunities</vt:lpstr>
      <vt:lpstr>AI in Research Wishes…</vt:lpstr>
      <vt:lpstr>Anything Else About Use of AI in Research…</vt:lpstr>
      <vt:lpstr>Group Discussion</vt:lpstr>
      <vt:lpstr>Group Discussion - Solutions</vt:lpstr>
      <vt:lpstr>Where should Clemson go from here…</vt:lpstr>
      <vt:lpstr>Wrap Up</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Robin Tyndall</dc:creator>
  <cp:lastModifiedBy>Morgan Elizabeth Simpson</cp:lastModifiedBy>
  <cp:revision>2</cp:revision>
  <dcterms:created xsi:type="dcterms:W3CDTF">2026-03-25T17:03:09Z</dcterms:created>
  <dcterms:modified xsi:type="dcterms:W3CDTF">2026-04-23T14:51:09Z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0x010100B6785D74FDAC9B419B07503F5390CD25</vt:lpwstr>
  </property>
  <property fmtid="{D5CDD505-2E9C-101B-9397-08002B2CF9AE}" pid="3" name="MediaServiceImageTags">
    <vt:lpwstr/>
  </property>
</Properties>
</file>