
<file path=[Content_Types].xml><?xml version="1.0" encoding="utf-8"?>
<Types xmlns="http://schemas.openxmlformats.org/package/2006/content-types">
  <Default Extension="1" ContentType="image/jpeg"/>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56.jpg" ContentType="image/jpg"/>
  <Override PartName="/ppt/media/image57.jpg" ContentType="image/jpg"/>
  <Override PartName="/ppt/media/image59.jpg" ContentType="image/jpg"/>
  <Override PartName="/ppt/media/image60.jpg" ContentType="image/jpg"/>
  <Override PartName="/ppt/media/image63.jpg" ContentType="image/jpg"/>
  <Override PartName="/ppt/media/image64.jpg" ContentType="image/jpg"/>
  <Override PartName="/ppt/media/image65.jpg" ContentType="image/jpg"/>
  <Override PartName="/ppt/media/image66.jpg" ContentType="image/jpg"/>
  <Override PartName="/ppt/media/image67.jpg" ContentType="image/jpg"/>
  <Override PartName="/ppt/media/image70.jpg" ContentType="image/jpg"/>
  <Override PartName="/ppt/media/image71.jpg" ContentType="image/jpg"/>
  <Override PartName="/ppt/media/image72.jpg" ContentType="image/jpg"/>
  <Override PartName="/ppt/media/image73.jpg" ContentType="image/jpg"/>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89" r:id="rId6"/>
    <p:sldMasterId id="2147483723" r:id="rId7"/>
    <p:sldMasterId id="2147483729" r:id="rId8"/>
  </p:sldMasterIdLst>
  <p:notesMasterIdLst>
    <p:notesMasterId r:id="rId59"/>
  </p:notesMasterIdLst>
  <p:sldIdLst>
    <p:sldId id="1450" r:id="rId9"/>
    <p:sldId id="1451" r:id="rId10"/>
    <p:sldId id="315" r:id="rId11"/>
    <p:sldId id="330" r:id="rId12"/>
    <p:sldId id="1482" r:id="rId13"/>
    <p:sldId id="1483" r:id="rId14"/>
    <p:sldId id="329" r:id="rId15"/>
    <p:sldId id="318" r:id="rId16"/>
    <p:sldId id="319" r:id="rId17"/>
    <p:sldId id="321" r:id="rId18"/>
    <p:sldId id="322" r:id="rId19"/>
    <p:sldId id="323" r:id="rId20"/>
    <p:sldId id="320" r:id="rId21"/>
    <p:sldId id="1478" r:id="rId22"/>
    <p:sldId id="256" r:id="rId23"/>
    <p:sldId id="266" r:id="rId24"/>
    <p:sldId id="314" r:id="rId25"/>
    <p:sldId id="412" r:id="rId26"/>
    <p:sldId id="416" r:id="rId27"/>
    <p:sldId id="406" r:id="rId28"/>
    <p:sldId id="260" r:id="rId29"/>
    <p:sldId id="401" r:id="rId30"/>
    <p:sldId id="774" r:id="rId31"/>
    <p:sldId id="273" r:id="rId32"/>
    <p:sldId id="278" r:id="rId33"/>
    <p:sldId id="1481" r:id="rId34"/>
    <p:sldId id="770" r:id="rId35"/>
    <p:sldId id="771" r:id="rId36"/>
    <p:sldId id="765" r:id="rId37"/>
    <p:sldId id="766" r:id="rId38"/>
    <p:sldId id="275" r:id="rId39"/>
    <p:sldId id="768" r:id="rId40"/>
    <p:sldId id="769" r:id="rId41"/>
    <p:sldId id="772" r:id="rId42"/>
    <p:sldId id="773" r:id="rId43"/>
    <p:sldId id="775" r:id="rId44"/>
    <p:sldId id="311" r:id="rId45"/>
    <p:sldId id="409" r:id="rId46"/>
    <p:sldId id="767" r:id="rId47"/>
    <p:sldId id="450" r:id="rId48"/>
    <p:sldId id="448" r:id="rId49"/>
    <p:sldId id="261" r:id="rId50"/>
    <p:sldId id="262" r:id="rId51"/>
    <p:sldId id="263" r:id="rId52"/>
    <p:sldId id="453" r:id="rId53"/>
    <p:sldId id="417" r:id="rId54"/>
    <p:sldId id="449" r:id="rId55"/>
    <p:sldId id="454" r:id="rId56"/>
    <p:sldId id="451" r:id="rId57"/>
    <p:sldId id="1480"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2225FA-D5C8-47AF-AC2A-7BE4FF9B9E6B}" v="2" dt="2026-07-06T13:23:30.1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6441" autoAdjust="0"/>
  </p:normalViewPr>
  <p:slideViewPr>
    <p:cSldViewPr snapToGrid="0">
      <p:cViewPr varScale="1">
        <p:scale>
          <a:sx n="95" d="100"/>
          <a:sy n="95" d="100"/>
        </p:scale>
        <p:origin x="336" y="96"/>
      </p:cViewPr>
      <p:guideLst/>
    </p:cSldViewPr>
  </p:slideViewPr>
  <p:outlineViewPr>
    <p:cViewPr>
      <p:scale>
        <a:sx n="33" d="100"/>
        <a:sy n="33" d="100"/>
      </p:scale>
      <p:origin x="0" y="-330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gan Elizabeth Simpson" userId="def46521-07bd-41dc-add4-13deb8067538" providerId="ADAL" clId="{3DB99F0C-4DB7-4920-8BD6-33F2A71867A9}"/>
    <pc:docChg chg="custSel delSld modSld">
      <pc:chgData name="Morgan Elizabeth Simpson" userId="def46521-07bd-41dc-add4-13deb8067538" providerId="ADAL" clId="{3DB99F0C-4DB7-4920-8BD6-33F2A71867A9}" dt="2026-07-06T13:35:43.339" v="2127"/>
      <pc:docMkLst>
        <pc:docMk/>
      </pc:docMkLst>
      <pc:sldChg chg="modSp">
        <pc:chgData name="Morgan Elizabeth Simpson" userId="def46521-07bd-41dc-add4-13deb8067538" providerId="ADAL" clId="{3DB99F0C-4DB7-4920-8BD6-33F2A71867A9}" dt="2026-06-26T17:39:28.298" v="95" actId="962"/>
        <pc:sldMkLst>
          <pc:docMk/>
          <pc:sldMk cId="2730659394" sldId="256"/>
        </pc:sldMkLst>
        <pc:picChg chg="mod">
          <ac:chgData name="Morgan Elizabeth Simpson" userId="def46521-07bd-41dc-add4-13deb8067538" providerId="ADAL" clId="{3DB99F0C-4DB7-4920-8BD6-33F2A71867A9}" dt="2026-06-26T17:39:28.298" v="95" actId="962"/>
          <ac:picMkLst>
            <pc:docMk/>
            <pc:sldMk cId="2730659394" sldId="256"/>
            <ac:picMk id="4" creationId="{290D1323-C4B7-E95F-F759-FE26B1E949AD}"/>
          </ac:picMkLst>
        </pc:picChg>
      </pc:sldChg>
      <pc:sldChg chg="modSp mod">
        <pc:chgData name="Morgan Elizabeth Simpson" userId="def46521-07bd-41dc-add4-13deb8067538" providerId="ADAL" clId="{3DB99F0C-4DB7-4920-8BD6-33F2A71867A9}" dt="2026-06-26T17:46:18.478" v="108"/>
        <pc:sldMkLst>
          <pc:docMk/>
          <pc:sldMk cId="0" sldId="260"/>
        </pc:sldMkLst>
        <pc:spChg chg="mod">
          <ac:chgData name="Morgan Elizabeth Simpson" userId="def46521-07bd-41dc-add4-13deb8067538" providerId="ADAL" clId="{3DB99F0C-4DB7-4920-8BD6-33F2A71867A9}" dt="2026-06-26T17:46:16.484" v="107"/>
          <ac:spMkLst>
            <pc:docMk/>
            <pc:sldMk cId="0" sldId="260"/>
            <ac:spMk id="4" creationId="{D4FCB3A0-32CF-1AC6-E428-731233CFA2CC}"/>
          </ac:spMkLst>
        </pc:spChg>
        <pc:picChg chg="mod">
          <ac:chgData name="Morgan Elizabeth Simpson" userId="def46521-07bd-41dc-add4-13deb8067538" providerId="ADAL" clId="{3DB99F0C-4DB7-4920-8BD6-33F2A71867A9}" dt="2026-06-26T17:46:18.478" v="108"/>
          <ac:picMkLst>
            <pc:docMk/>
            <pc:sldMk cId="0" sldId="260"/>
            <ac:picMk id="2" creationId="{69B8933F-053B-5D80-A87C-7D84C23D83BA}"/>
          </ac:picMkLst>
        </pc:picChg>
      </pc:sldChg>
      <pc:sldChg chg="addSp modSp mod modNotesTx">
        <pc:chgData name="Morgan Elizabeth Simpson" userId="def46521-07bd-41dc-add4-13deb8067538" providerId="ADAL" clId="{3DB99F0C-4DB7-4920-8BD6-33F2A71867A9}" dt="2026-06-30T13:13:20.553" v="2038" actId="20577"/>
        <pc:sldMkLst>
          <pc:docMk/>
          <pc:sldMk cId="0" sldId="261"/>
        </pc:sldMkLst>
        <pc:spChg chg="mod">
          <ac:chgData name="Morgan Elizabeth Simpson" userId="def46521-07bd-41dc-add4-13deb8067538" providerId="ADAL" clId="{3DB99F0C-4DB7-4920-8BD6-33F2A71867A9}" dt="2026-06-30T13:08:34.824" v="1519" actId="962"/>
          <ac:spMkLst>
            <pc:docMk/>
            <pc:sldMk cId="0" sldId="261"/>
            <ac:spMk id="2"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3" creationId="{00000000-0000-0000-0000-000000000000}"/>
          </ac:spMkLst>
        </pc:spChg>
        <pc:spChg chg="mod">
          <ac:chgData name="Morgan Elizabeth Simpson" userId="def46521-07bd-41dc-add4-13deb8067538" providerId="ADAL" clId="{3DB99F0C-4DB7-4920-8BD6-33F2A71867A9}" dt="2026-06-30T13:07:57.968" v="1514" actId="962"/>
          <ac:spMkLst>
            <pc:docMk/>
            <pc:sldMk cId="0" sldId="261"/>
            <ac:spMk id="4" creationId="{00000000-0000-0000-0000-000000000000}"/>
          </ac:spMkLst>
        </pc:spChg>
        <pc:spChg chg="mod ord">
          <ac:chgData name="Morgan Elizabeth Simpson" userId="def46521-07bd-41dc-add4-13deb8067538" providerId="ADAL" clId="{3DB99F0C-4DB7-4920-8BD6-33F2A71867A9}" dt="2026-06-30T13:10:30.841" v="1524"/>
          <ac:spMkLst>
            <pc:docMk/>
            <pc:sldMk cId="0" sldId="261"/>
            <ac:spMk id="5"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10"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18"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20"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23"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38"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43" creationId="{00000000-0000-0000-0000-000000000000}"/>
          </ac:spMkLst>
        </pc:spChg>
        <pc:spChg chg="ord">
          <ac:chgData name="Morgan Elizabeth Simpson" userId="def46521-07bd-41dc-add4-13deb8067538" providerId="ADAL" clId="{3DB99F0C-4DB7-4920-8BD6-33F2A71867A9}" dt="2026-06-30T13:10:27.999" v="1523"/>
          <ac:spMkLst>
            <pc:docMk/>
            <pc:sldMk cId="0" sldId="261"/>
            <ac:spMk id="53"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56"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57" creationId="{00000000-0000-0000-0000-000000000000}"/>
          </ac:spMkLst>
        </pc:spChg>
        <pc:spChg chg="mod">
          <ac:chgData name="Morgan Elizabeth Simpson" userId="def46521-07bd-41dc-add4-13deb8067538" providerId="ADAL" clId="{3DB99F0C-4DB7-4920-8BD6-33F2A71867A9}" dt="2026-06-30T13:07:34.237" v="1512" actId="164"/>
          <ac:spMkLst>
            <pc:docMk/>
            <pc:sldMk cId="0" sldId="261"/>
            <ac:spMk id="66" creationId="{FE748B34-69A4-47F4-9402-4D146101596F}"/>
          </ac:spMkLst>
        </pc:spChg>
        <pc:grpChg chg="mod">
          <ac:chgData name="Morgan Elizabeth Simpson" userId="def46521-07bd-41dc-add4-13deb8067538" providerId="ADAL" clId="{3DB99F0C-4DB7-4920-8BD6-33F2A71867A9}" dt="2026-06-30T13:09:56.613" v="1521" actId="962"/>
          <ac:grpSpMkLst>
            <pc:docMk/>
            <pc:sldMk cId="0" sldId="261"/>
            <ac:grpSpMk id="67" creationId="{D99E3B9D-BB95-22E0-E1AF-B4294E3EB956}"/>
          </ac:grpSpMkLst>
        </pc:grpChg>
        <pc:picChg chg="mod ord">
          <ac:chgData name="Morgan Elizabeth Simpson" userId="def46521-07bd-41dc-add4-13deb8067538" providerId="ADAL" clId="{3DB99F0C-4DB7-4920-8BD6-33F2A71867A9}" dt="2026-06-30T13:10:33.459" v="1525"/>
          <ac:picMkLst>
            <pc:docMk/>
            <pc:sldMk cId="0" sldId="261"/>
            <ac:picMk id="65" creationId="{9A625B40-16E3-6226-D32C-85A3B15D6CEC}"/>
          </ac:picMkLst>
        </pc:picChg>
      </pc:sldChg>
      <pc:sldChg chg="addSp delSp modSp mod">
        <pc:chgData name="Morgan Elizabeth Simpson" userId="def46521-07bd-41dc-add4-13deb8067538" providerId="ADAL" clId="{3DB99F0C-4DB7-4920-8BD6-33F2A71867A9}" dt="2026-07-06T13:23:11.790" v="2058"/>
        <pc:sldMkLst>
          <pc:docMk/>
          <pc:sldMk cId="0" sldId="262"/>
        </pc:sldMkLst>
        <pc:spChg chg="del mod">
          <ac:chgData name="Morgan Elizabeth Simpson" userId="def46521-07bd-41dc-add4-13deb8067538" providerId="ADAL" clId="{3DB99F0C-4DB7-4920-8BD6-33F2A71867A9}" dt="2026-07-06T13:17:51.184" v="2041" actId="478"/>
          <ac:spMkLst>
            <pc:docMk/>
            <pc:sldMk cId="0" sldId="262"/>
            <ac:spMk id="2" creationId="{00000000-0000-0000-0000-000000000000}"/>
          </ac:spMkLst>
        </pc:spChg>
        <pc:spChg chg="mod">
          <ac:chgData name="Morgan Elizabeth Simpson" userId="def46521-07bd-41dc-add4-13deb8067538" providerId="ADAL" clId="{3DB99F0C-4DB7-4920-8BD6-33F2A71867A9}" dt="2026-07-06T13:18:39.255" v="2044" actId="962"/>
          <ac:spMkLst>
            <pc:docMk/>
            <pc:sldMk cId="0" sldId="262"/>
            <ac:spMk id="4" creationId="{00000000-0000-0000-0000-000000000000}"/>
          </ac:spMkLst>
        </pc:spChg>
        <pc:spChg chg="mod ord">
          <ac:chgData name="Morgan Elizabeth Simpson" userId="def46521-07bd-41dc-add4-13deb8067538" providerId="ADAL" clId="{3DB99F0C-4DB7-4920-8BD6-33F2A71867A9}" dt="2026-07-06T13:23:06.453" v="2055"/>
          <ac:spMkLst>
            <pc:docMk/>
            <pc:sldMk cId="0" sldId="262"/>
            <ac:spMk id="5" creationId="{00000000-0000-0000-0000-000000000000}"/>
          </ac:spMkLst>
        </pc:spChg>
        <pc:spChg chg="mod ord">
          <ac:chgData name="Morgan Elizabeth Simpson" userId="def46521-07bd-41dc-add4-13deb8067538" providerId="ADAL" clId="{3DB99F0C-4DB7-4920-8BD6-33F2A71867A9}" dt="2026-07-06T13:23:11.790" v="2058"/>
          <ac:spMkLst>
            <pc:docMk/>
            <pc:sldMk cId="0" sldId="262"/>
            <ac:spMk id="7"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8"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15"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20"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23"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40"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51" creationId="{00000000-0000-0000-0000-000000000000}"/>
          </ac:spMkLst>
        </pc:spChg>
        <pc:spChg chg="ord">
          <ac:chgData name="Morgan Elizabeth Simpson" userId="def46521-07bd-41dc-add4-13deb8067538" providerId="ADAL" clId="{3DB99F0C-4DB7-4920-8BD6-33F2A71867A9}" dt="2026-07-06T13:22:58.650" v="2054"/>
          <ac:spMkLst>
            <pc:docMk/>
            <pc:sldMk cId="0" sldId="262"/>
            <ac:spMk id="53"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58"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59"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68" creationId="{00000000-0000-0000-0000-000000000000}"/>
          </ac:spMkLst>
        </pc:spChg>
        <pc:spChg chg="mod">
          <ac:chgData name="Morgan Elizabeth Simpson" userId="def46521-07bd-41dc-add4-13deb8067538" providerId="ADAL" clId="{3DB99F0C-4DB7-4920-8BD6-33F2A71867A9}" dt="2026-07-06T13:18:14.605" v="2042" actId="164"/>
          <ac:spMkLst>
            <pc:docMk/>
            <pc:sldMk cId="0" sldId="262"/>
            <ac:spMk id="72" creationId="{993398FB-33EB-FAE6-86D1-2085EDF3AF70}"/>
          </ac:spMkLst>
        </pc:spChg>
        <pc:grpChg chg="mod">
          <ac:chgData name="Morgan Elizabeth Simpson" userId="def46521-07bd-41dc-add4-13deb8067538" providerId="ADAL" clId="{3DB99F0C-4DB7-4920-8BD6-33F2A71867A9}" dt="2026-07-06T13:22:46.377" v="2051" actId="962"/>
          <ac:grpSpMkLst>
            <pc:docMk/>
            <pc:sldMk cId="0" sldId="262"/>
            <ac:grpSpMk id="63" creationId="{8A15E0A6-466E-8468-00DE-4E7856A03AF9}"/>
          </ac:grpSpMkLst>
        </pc:grpChg>
        <pc:picChg chg="mod ord">
          <ac:chgData name="Morgan Elizabeth Simpson" userId="def46521-07bd-41dc-add4-13deb8067538" providerId="ADAL" clId="{3DB99F0C-4DB7-4920-8BD6-33F2A71867A9}" dt="2026-07-06T13:23:09.036" v="2057"/>
          <ac:picMkLst>
            <pc:docMk/>
            <pc:sldMk cId="0" sldId="262"/>
            <ac:picMk id="69" creationId="{910AFF5B-7DC0-E6C5-6254-C77841CFA6C4}"/>
          </ac:picMkLst>
        </pc:picChg>
      </pc:sldChg>
      <pc:sldChg chg="addSp modSp mod">
        <pc:chgData name="Morgan Elizabeth Simpson" userId="def46521-07bd-41dc-add4-13deb8067538" providerId="ADAL" clId="{3DB99F0C-4DB7-4920-8BD6-33F2A71867A9}" dt="2026-07-06T13:28:14.105" v="2078"/>
        <pc:sldMkLst>
          <pc:docMk/>
          <pc:sldMk cId="0" sldId="263"/>
        </pc:sldMkLst>
        <pc:spChg chg="mod">
          <ac:chgData name="Morgan Elizabeth Simpson" userId="def46521-07bd-41dc-add4-13deb8067538" providerId="ADAL" clId="{3DB99F0C-4DB7-4920-8BD6-33F2A71867A9}" dt="2026-07-06T13:23:52.476" v="2060" actId="962"/>
          <ac:spMkLst>
            <pc:docMk/>
            <pc:sldMk cId="0" sldId="263"/>
            <ac:spMk id="2" creationId="{00000000-0000-0000-0000-000000000000}"/>
          </ac:spMkLst>
        </pc:spChg>
        <pc:spChg chg="mod">
          <ac:chgData name="Morgan Elizabeth Simpson" userId="def46521-07bd-41dc-add4-13deb8067538" providerId="ADAL" clId="{3DB99F0C-4DB7-4920-8BD6-33F2A71867A9}" dt="2026-07-06T13:24:05.715" v="2062" actId="962"/>
          <ac:spMkLst>
            <pc:docMk/>
            <pc:sldMk cId="0" sldId="263"/>
            <ac:spMk id="3" creationId="{00000000-0000-0000-0000-000000000000}"/>
          </ac:spMkLst>
        </pc:spChg>
        <pc:spChg chg="mod ord">
          <ac:chgData name="Morgan Elizabeth Simpson" userId="def46521-07bd-41dc-add4-13deb8067538" providerId="ADAL" clId="{3DB99F0C-4DB7-4920-8BD6-33F2A71867A9}" dt="2026-07-06T13:28:08.227" v="2074"/>
          <ac:spMkLst>
            <pc:docMk/>
            <pc:sldMk cId="0" sldId="263"/>
            <ac:spMk id="4" creationId="{00000000-0000-0000-0000-000000000000}"/>
          </ac:spMkLst>
        </pc:spChg>
        <pc:spChg chg="mod">
          <ac:chgData name="Morgan Elizabeth Simpson" userId="def46521-07bd-41dc-add4-13deb8067538" providerId="ADAL" clId="{3DB99F0C-4DB7-4920-8BD6-33F2A71867A9}" dt="2026-07-06T13:24:31.056" v="2066" actId="962"/>
          <ac:spMkLst>
            <pc:docMk/>
            <pc:sldMk cId="0" sldId="263"/>
            <ac:spMk id="5"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11" creationId="{00000000-0000-0000-0000-000000000000}"/>
          </ac:spMkLst>
        </pc:spChg>
        <pc:spChg chg="ord">
          <ac:chgData name="Morgan Elizabeth Simpson" userId="def46521-07bd-41dc-add4-13deb8067538" providerId="ADAL" clId="{3DB99F0C-4DB7-4920-8BD6-33F2A71867A9}" dt="2026-07-06T13:28:03.805" v="2072"/>
          <ac:spMkLst>
            <pc:docMk/>
            <pc:sldMk cId="0" sldId="263"/>
            <ac:spMk id="13"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16"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17"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18"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19"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21"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22"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26"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27" creationId="{00000000-0000-0000-0000-000000000000}"/>
          </ac:spMkLst>
        </pc:spChg>
        <pc:spChg chg="mod">
          <ac:chgData name="Morgan Elizabeth Simpson" userId="def46521-07bd-41dc-add4-13deb8067538" providerId="ADAL" clId="{3DB99F0C-4DB7-4920-8BD6-33F2A71867A9}" dt="2026-07-06T13:23:30.142" v="2059" actId="164"/>
          <ac:spMkLst>
            <pc:docMk/>
            <pc:sldMk cId="0" sldId="263"/>
            <ac:spMk id="37" creationId="{75E6B591-BD35-83D2-66F2-98C9C3373109}"/>
          </ac:spMkLst>
        </pc:spChg>
        <pc:grpChg chg="mod ord">
          <ac:chgData name="Morgan Elizabeth Simpson" userId="def46521-07bd-41dc-add4-13deb8067538" providerId="ADAL" clId="{3DB99F0C-4DB7-4920-8BD6-33F2A71867A9}" dt="2026-07-06T13:28:14.105" v="2078"/>
          <ac:grpSpMkLst>
            <pc:docMk/>
            <pc:sldMk cId="0" sldId="263"/>
            <ac:grpSpMk id="6" creationId="{4EFA9D9E-B267-4E1B-2802-42689AE8C135}"/>
          </ac:grpSpMkLst>
        </pc:grpChg>
      </pc:sldChg>
      <pc:sldChg chg="modSp">
        <pc:chgData name="Morgan Elizabeth Simpson" userId="def46521-07bd-41dc-add4-13deb8067538" providerId="ADAL" clId="{3DB99F0C-4DB7-4920-8BD6-33F2A71867A9}" dt="2026-06-26T17:40:25.848" v="98" actId="962"/>
        <pc:sldMkLst>
          <pc:docMk/>
          <pc:sldMk cId="3552860773" sldId="266"/>
        </pc:sldMkLst>
        <pc:picChg chg="mod">
          <ac:chgData name="Morgan Elizabeth Simpson" userId="def46521-07bd-41dc-add4-13deb8067538" providerId="ADAL" clId="{3DB99F0C-4DB7-4920-8BD6-33F2A71867A9}" dt="2026-06-26T17:40:24.069" v="97" actId="962"/>
          <ac:picMkLst>
            <pc:docMk/>
            <pc:sldMk cId="3552860773" sldId="266"/>
            <ac:picMk id="4" creationId="{57751382-AFF6-E652-9F61-E73BF2FB3410}"/>
          </ac:picMkLst>
        </pc:picChg>
        <pc:cxnChg chg="mod">
          <ac:chgData name="Morgan Elizabeth Simpson" userId="def46521-07bd-41dc-add4-13deb8067538" providerId="ADAL" clId="{3DB99F0C-4DB7-4920-8BD6-33F2A71867A9}" dt="2026-06-26T17:40:25.848" v="98" actId="962"/>
          <ac:cxnSpMkLst>
            <pc:docMk/>
            <pc:sldMk cId="3552860773" sldId="266"/>
            <ac:cxnSpMk id="7" creationId="{330E36A8-B9E3-4730-8062-8C077919B65C}"/>
          </ac:cxnSpMkLst>
        </pc:cxnChg>
      </pc:sldChg>
      <pc:sldChg chg="modSp mod">
        <pc:chgData name="Morgan Elizabeth Simpson" userId="def46521-07bd-41dc-add4-13deb8067538" providerId="ADAL" clId="{3DB99F0C-4DB7-4920-8BD6-33F2A71867A9}" dt="2026-06-26T18:00:40.252" v="201" actId="962"/>
        <pc:sldMkLst>
          <pc:docMk/>
          <pc:sldMk cId="1453795661" sldId="275"/>
        </pc:sldMkLst>
        <pc:spChg chg="mod">
          <ac:chgData name="Morgan Elizabeth Simpson" userId="def46521-07bd-41dc-add4-13deb8067538" providerId="ADAL" clId="{3DB99F0C-4DB7-4920-8BD6-33F2A71867A9}" dt="2026-06-26T17:59:33.808" v="199" actId="20577"/>
          <ac:spMkLst>
            <pc:docMk/>
            <pc:sldMk cId="1453795661" sldId="275"/>
            <ac:spMk id="3" creationId="{06A52861-5062-CA5A-C29F-54B10B1818CD}"/>
          </ac:spMkLst>
        </pc:spChg>
        <pc:picChg chg="mod">
          <ac:chgData name="Morgan Elizabeth Simpson" userId="def46521-07bd-41dc-add4-13deb8067538" providerId="ADAL" clId="{3DB99F0C-4DB7-4920-8BD6-33F2A71867A9}" dt="2026-06-26T18:00:40.252" v="201" actId="962"/>
          <ac:picMkLst>
            <pc:docMk/>
            <pc:sldMk cId="1453795661" sldId="275"/>
            <ac:picMk id="4" creationId="{4ADFBFF4-568A-322E-D48F-C333154D1E0E}"/>
          </ac:picMkLst>
        </pc:picChg>
      </pc:sldChg>
      <pc:sldChg chg="modSp mod">
        <pc:chgData name="Morgan Elizabeth Simpson" userId="def46521-07bd-41dc-add4-13deb8067538" providerId="ADAL" clId="{3DB99F0C-4DB7-4920-8BD6-33F2A71867A9}" dt="2026-06-26T17:52:50.110" v="153" actId="962"/>
        <pc:sldMkLst>
          <pc:docMk/>
          <pc:sldMk cId="697598087" sldId="278"/>
        </pc:sldMkLst>
        <pc:picChg chg="mod">
          <ac:chgData name="Morgan Elizabeth Simpson" userId="def46521-07bd-41dc-add4-13deb8067538" providerId="ADAL" clId="{3DB99F0C-4DB7-4920-8BD6-33F2A71867A9}" dt="2026-06-26T17:52:50.110" v="153" actId="962"/>
          <ac:picMkLst>
            <pc:docMk/>
            <pc:sldMk cId="697598087" sldId="278"/>
            <ac:picMk id="4" creationId="{2B5A0981-544C-918E-F6CE-C8A8940DE794}"/>
          </ac:picMkLst>
        </pc:picChg>
      </pc:sldChg>
      <pc:sldChg chg="modSp">
        <pc:chgData name="Morgan Elizabeth Simpson" userId="def46521-07bd-41dc-add4-13deb8067538" providerId="ADAL" clId="{3DB99F0C-4DB7-4920-8BD6-33F2A71867A9}" dt="2026-06-26T17:41:38.991" v="100" actId="962"/>
        <pc:sldMkLst>
          <pc:docMk/>
          <pc:sldMk cId="2255923632" sldId="314"/>
        </pc:sldMkLst>
        <pc:picChg chg="mod">
          <ac:chgData name="Morgan Elizabeth Simpson" userId="def46521-07bd-41dc-add4-13deb8067538" providerId="ADAL" clId="{3DB99F0C-4DB7-4920-8BD6-33F2A71867A9}" dt="2026-06-26T17:41:38.991" v="100" actId="962"/>
          <ac:picMkLst>
            <pc:docMk/>
            <pc:sldMk cId="2255923632" sldId="314"/>
            <ac:picMk id="5" creationId="{8D37CC6E-762C-30BB-856B-CD466FD4F53F}"/>
          </ac:picMkLst>
        </pc:picChg>
      </pc:sldChg>
      <pc:sldChg chg="addSp delSp modSp mod">
        <pc:chgData name="Morgan Elizabeth Simpson" userId="def46521-07bd-41dc-add4-13deb8067538" providerId="ADAL" clId="{3DB99F0C-4DB7-4920-8BD6-33F2A71867A9}" dt="2026-06-26T17:32:42.910" v="34"/>
        <pc:sldMkLst>
          <pc:docMk/>
          <pc:sldMk cId="2569928580" sldId="315"/>
        </pc:sldMkLst>
        <pc:spChg chg="add mod">
          <ac:chgData name="Morgan Elizabeth Simpson" userId="def46521-07bd-41dc-add4-13deb8067538" providerId="ADAL" clId="{3DB99F0C-4DB7-4920-8BD6-33F2A71867A9}" dt="2026-06-26T17:32:42.910" v="34"/>
          <ac:spMkLst>
            <pc:docMk/>
            <pc:sldMk cId="2569928580" sldId="315"/>
            <ac:spMk id="3" creationId="{B1D0C0A4-CD34-E5E9-91E3-1F13DBD3D031}"/>
          </ac:spMkLst>
        </pc:spChg>
        <pc:picChg chg="mod">
          <ac:chgData name="Morgan Elizabeth Simpson" userId="def46521-07bd-41dc-add4-13deb8067538" providerId="ADAL" clId="{3DB99F0C-4DB7-4920-8BD6-33F2A71867A9}" dt="2026-06-26T17:32:38.136" v="31" actId="962"/>
          <ac:picMkLst>
            <pc:docMk/>
            <pc:sldMk cId="2569928580" sldId="315"/>
            <ac:picMk id="5" creationId="{6399196F-151B-42D1-27B5-F5C2A9D9BBD6}"/>
          </ac:picMkLst>
        </pc:picChg>
        <pc:picChg chg="mod">
          <ac:chgData name="Morgan Elizabeth Simpson" userId="def46521-07bd-41dc-add4-13deb8067538" providerId="ADAL" clId="{3DB99F0C-4DB7-4920-8BD6-33F2A71867A9}" dt="2026-06-26T17:32:03.169" v="29" actId="962"/>
          <ac:picMkLst>
            <pc:docMk/>
            <pc:sldMk cId="2569928580" sldId="315"/>
            <ac:picMk id="10" creationId="{F3F6CF25-BEDD-D699-9A1C-FF8838CAFE99}"/>
          </ac:picMkLst>
        </pc:picChg>
      </pc:sldChg>
      <pc:sldChg chg="modSp">
        <pc:chgData name="Morgan Elizabeth Simpson" userId="def46521-07bd-41dc-add4-13deb8067538" providerId="ADAL" clId="{3DB99F0C-4DB7-4920-8BD6-33F2A71867A9}" dt="2026-06-26T17:38:05.913" v="83" actId="962"/>
        <pc:sldMkLst>
          <pc:docMk/>
          <pc:sldMk cId="1072148137" sldId="318"/>
        </pc:sldMkLst>
        <pc:picChg chg="mod">
          <ac:chgData name="Morgan Elizabeth Simpson" userId="def46521-07bd-41dc-add4-13deb8067538" providerId="ADAL" clId="{3DB99F0C-4DB7-4920-8BD6-33F2A71867A9}" dt="2026-06-26T17:38:05.913" v="83" actId="962"/>
          <ac:picMkLst>
            <pc:docMk/>
            <pc:sldMk cId="1072148137" sldId="318"/>
            <ac:picMk id="5" creationId="{CE23BB6D-7AF3-CE11-39B9-3C758887F87B}"/>
          </ac:picMkLst>
        </pc:picChg>
      </pc:sldChg>
      <pc:sldChg chg="modSp">
        <pc:chgData name="Morgan Elizabeth Simpson" userId="def46521-07bd-41dc-add4-13deb8067538" providerId="ADAL" clId="{3DB99F0C-4DB7-4920-8BD6-33F2A71867A9}" dt="2026-06-26T17:38:15.368" v="85" actId="962"/>
        <pc:sldMkLst>
          <pc:docMk/>
          <pc:sldMk cId="1766353930" sldId="319"/>
        </pc:sldMkLst>
        <pc:picChg chg="mod">
          <ac:chgData name="Morgan Elizabeth Simpson" userId="def46521-07bd-41dc-add4-13deb8067538" providerId="ADAL" clId="{3DB99F0C-4DB7-4920-8BD6-33F2A71867A9}" dt="2026-06-26T17:38:15.368" v="85" actId="962"/>
          <ac:picMkLst>
            <pc:docMk/>
            <pc:sldMk cId="1766353930" sldId="319"/>
            <ac:picMk id="5" creationId="{2849487F-A87C-A9AA-EBEA-FF3B7E2E9EB3}"/>
          </ac:picMkLst>
        </pc:picChg>
      </pc:sldChg>
      <pc:sldChg chg="modSp">
        <pc:chgData name="Morgan Elizabeth Simpson" userId="def46521-07bd-41dc-add4-13deb8067538" providerId="ADAL" clId="{3DB99F0C-4DB7-4920-8BD6-33F2A71867A9}" dt="2026-06-26T17:39:13.086" v="93" actId="962"/>
        <pc:sldMkLst>
          <pc:docMk/>
          <pc:sldMk cId="3932124563" sldId="320"/>
        </pc:sldMkLst>
        <pc:picChg chg="mod">
          <ac:chgData name="Morgan Elizabeth Simpson" userId="def46521-07bd-41dc-add4-13deb8067538" providerId="ADAL" clId="{3DB99F0C-4DB7-4920-8BD6-33F2A71867A9}" dt="2026-06-26T17:39:13.086" v="93" actId="962"/>
          <ac:picMkLst>
            <pc:docMk/>
            <pc:sldMk cId="3932124563" sldId="320"/>
            <ac:picMk id="5" creationId="{CD9DF396-C875-2AF8-3249-CF81B572EFF1}"/>
          </ac:picMkLst>
        </pc:picChg>
      </pc:sldChg>
      <pc:sldChg chg="modSp">
        <pc:chgData name="Morgan Elizabeth Simpson" userId="def46521-07bd-41dc-add4-13deb8067538" providerId="ADAL" clId="{3DB99F0C-4DB7-4920-8BD6-33F2A71867A9}" dt="2026-06-26T17:38:35.046" v="87" actId="962"/>
        <pc:sldMkLst>
          <pc:docMk/>
          <pc:sldMk cId="2892170651" sldId="321"/>
        </pc:sldMkLst>
        <pc:picChg chg="mod">
          <ac:chgData name="Morgan Elizabeth Simpson" userId="def46521-07bd-41dc-add4-13deb8067538" providerId="ADAL" clId="{3DB99F0C-4DB7-4920-8BD6-33F2A71867A9}" dt="2026-06-26T17:38:35.046" v="87" actId="962"/>
          <ac:picMkLst>
            <pc:docMk/>
            <pc:sldMk cId="2892170651" sldId="321"/>
            <ac:picMk id="5" creationId="{694C0DB7-9BC7-85C9-CF48-D372F6B8CC7C}"/>
          </ac:picMkLst>
        </pc:picChg>
      </pc:sldChg>
      <pc:sldChg chg="modSp">
        <pc:chgData name="Morgan Elizabeth Simpson" userId="def46521-07bd-41dc-add4-13deb8067538" providerId="ADAL" clId="{3DB99F0C-4DB7-4920-8BD6-33F2A71867A9}" dt="2026-06-26T17:38:49.765" v="89" actId="962"/>
        <pc:sldMkLst>
          <pc:docMk/>
          <pc:sldMk cId="1463662401" sldId="322"/>
        </pc:sldMkLst>
        <pc:picChg chg="mod">
          <ac:chgData name="Morgan Elizabeth Simpson" userId="def46521-07bd-41dc-add4-13deb8067538" providerId="ADAL" clId="{3DB99F0C-4DB7-4920-8BD6-33F2A71867A9}" dt="2026-06-26T17:38:49.765" v="89" actId="962"/>
          <ac:picMkLst>
            <pc:docMk/>
            <pc:sldMk cId="1463662401" sldId="322"/>
            <ac:picMk id="5" creationId="{C114316F-6053-FA35-0D4E-BDBC19334699}"/>
          </ac:picMkLst>
        </pc:picChg>
      </pc:sldChg>
      <pc:sldChg chg="modSp">
        <pc:chgData name="Morgan Elizabeth Simpson" userId="def46521-07bd-41dc-add4-13deb8067538" providerId="ADAL" clId="{3DB99F0C-4DB7-4920-8BD6-33F2A71867A9}" dt="2026-06-26T17:39:01.312" v="91" actId="962"/>
        <pc:sldMkLst>
          <pc:docMk/>
          <pc:sldMk cId="2325911759" sldId="323"/>
        </pc:sldMkLst>
        <pc:picChg chg="mod">
          <ac:chgData name="Morgan Elizabeth Simpson" userId="def46521-07bd-41dc-add4-13deb8067538" providerId="ADAL" clId="{3DB99F0C-4DB7-4920-8BD6-33F2A71867A9}" dt="2026-06-26T17:39:01.312" v="91" actId="962"/>
          <ac:picMkLst>
            <pc:docMk/>
            <pc:sldMk cId="2325911759" sldId="323"/>
            <ac:picMk id="5" creationId="{769E22A7-979E-493C-532E-93D4155D3E78}"/>
          </ac:picMkLst>
        </pc:picChg>
      </pc:sldChg>
      <pc:sldChg chg="addSp modSp mod">
        <pc:chgData name="Morgan Elizabeth Simpson" userId="def46521-07bd-41dc-add4-13deb8067538" providerId="ADAL" clId="{3DB99F0C-4DB7-4920-8BD6-33F2A71867A9}" dt="2026-06-26T17:36:41.935" v="78" actId="962"/>
        <pc:sldMkLst>
          <pc:docMk/>
          <pc:sldMk cId="1471001918" sldId="330"/>
        </pc:sldMkLst>
        <pc:spChg chg="add mod">
          <ac:chgData name="Morgan Elizabeth Simpson" userId="def46521-07bd-41dc-add4-13deb8067538" providerId="ADAL" clId="{3DB99F0C-4DB7-4920-8BD6-33F2A71867A9}" dt="2026-06-26T17:34:10.107" v="75"/>
          <ac:spMkLst>
            <pc:docMk/>
            <pc:sldMk cId="1471001918" sldId="330"/>
            <ac:spMk id="2" creationId="{D2058C63-F95B-E641-FCB8-68B440EB55BC}"/>
          </ac:spMkLst>
        </pc:spChg>
        <pc:spChg chg="mod">
          <ac:chgData name="Morgan Elizabeth Simpson" userId="def46521-07bd-41dc-add4-13deb8067538" providerId="ADAL" clId="{3DB99F0C-4DB7-4920-8BD6-33F2A71867A9}" dt="2026-06-26T17:34:21.909" v="76" actId="164"/>
          <ac:spMkLst>
            <pc:docMk/>
            <pc:sldMk cId="1471001918" sldId="330"/>
            <ac:spMk id="5" creationId="{5880A619-64B5-7E39-C430-7074F082DF38}"/>
          </ac:spMkLst>
        </pc:spChg>
        <pc:spChg chg="mod">
          <ac:chgData name="Morgan Elizabeth Simpson" userId="def46521-07bd-41dc-add4-13deb8067538" providerId="ADAL" clId="{3DB99F0C-4DB7-4920-8BD6-33F2A71867A9}" dt="2026-06-26T17:34:21.909" v="76" actId="164"/>
          <ac:spMkLst>
            <pc:docMk/>
            <pc:sldMk cId="1471001918" sldId="330"/>
            <ac:spMk id="9" creationId="{6D970985-F747-E394-4E5D-6057143E36E8}"/>
          </ac:spMkLst>
        </pc:spChg>
        <pc:grpChg chg="add mod">
          <ac:chgData name="Morgan Elizabeth Simpson" userId="def46521-07bd-41dc-add4-13deb8067538" providerId="ADAL" clId="{3DB99F0C-4DB7-4920-8BD6-33F2A71867A9}" dt="2026-06-26T17:36:41.935" v="78" actId="962"/>
          <ac:grpSpMkLst>
            <pc:docMk/>
            <pc:sldMk cId="1471001918" sldId="330"/>
            <ac:grpSpMk id="4" creationId="{52FA7969-EAF6-8548-3478-E0CF8F4769D9}"/>
          </ac:grpSpMkLst>
        </pc:grpChg>
        <pc:picChg chg="mod">
          <ac:chgData name="Morgan Elizabeth Simpson" userId="def46521-07bd-41dc-add4-13deb8067538" providerId="ADAL" clId="{3DB99F0C-4DB7-4920-8BD6-33F2A71867A9}" dt="2026-06-26T17:34:21.909" v="76" actId="164"/>
          <ac:picMkLst>
            <pc:docMk/>
            <pc:sldMk cId="1471001918" sldId="330"/>
            <ac:picMk id="3" creationId="{F67E645F-7E20-CD93-7511-9C9364E27F6F}"/>
          </ac:picMkLst>
        </pc:picChg>
        <pc:cxnChg chg="mod">
          <ac:chgData name="Morgan Elizabeth Simpson" userId="def46521-07bd-41dc-add4-13deb8067538" providerId="ADAL" clId="{3DB99F0C-4DB7-4920-8BD6-33F2A71867A9}" dt="2026-06-26T17:34:21.909" v="76" actId="164"/>
          <ac:cxnSpMkLst>
            <pc:docMk/>
            <pc:sldMk cId="1471001918" sldId="330"/>
            <ac:cxnSpMk id="8" creationId="{EDEE76FC-2DB7-983B-EE2F-D6A83B5E3DE2}"/>
          </ac:cxnSpMkLst>
        </pc:cxnChg>
      </pc:sldChg>
      <pc:sldChg chg="modSp mod">
        <pc:chgData name="Morgan Elizabeth Simpson" userId="def46521-07bd-41dc-add4-13deb8067538" providerId="ADAL" clId="{3DB99F0C-4DB7-4920-8BD6-33F2A71867A9}" dt="2026-06-26T17:46:50.035" v="114"/>
        <pc:sldMkLst>
          <pc:docMk/>
          <pc:sldMk cId="815654532" sldId="401"/>
        </pc:sldMkLst>
        <pc:spChg chg="mod">
          <ac:chgData name="Morgan Elizabeth Simpson" userId="def46521-07bd-41dc-add4-13deb8067538" providerId="ADAL" clId="{3DB99F0C-4DB7-4920-8BD6-33F2A71867A9}" dt="2026-06-26T17:46:46.309" v="112"/>
          <ac:spMkLst>
            <pc:docMk/>
            <pc:sldMk cId="815654532" sldId="401"/>
            <ac:spMk id="4" creationId="{95DBD58C-F72C-9442-A8EF-90AE2B555047}"/>
          </ac:spMkLst>
        </pc:spChg>
        <pc:picChg chg="mod">
          <ac:chgData name="Morgan Elizabeth Simpson" userId="def46521-07bd-41dc-add4-13deb8067538" providerId="ADAL" clId="{3DB99F0C-4DB7-4920-8BD6-33F2A71867A9}" dt="2026-06-26T17:46:50.035" v="114"/>
          <ac:picMkLst>
            <pc:docMk/>
            <pc:sldMk cId="815654532" sldId="401"/>
            <ac:picMk id="6" creationId="{A8CDD6DB-41BD-3F6D-CAD5-DEFD183B0BA1}"/>
          </ac:picMkLst>
        </pc:picChg>
      </pc:sldChg>
      <pc:sldChg chg="modSp mod">
        <pc:chgData name="Morgan Elizabeth Simpson" userId="def46521-07bd-41dc-add4-13deb8067538" providerId="ADAL" clId="{3DB99F0C-4DB7-4920-8BD6-33F2A71867A9}" dt="2026-06-26T18:04:17.248" v="215"/>
        <pc:sldMkLst>
          <pc:docMk/>
          <pc:sldMk cId="2228298463" sldId="409"/>
        </pc:sldMkLst>
        <pc:spChg chg="mod">
          <ac:chgData name="Morgan Elizabeth Simpson" userId="def46521-07bd-41dc-add4-13deb8067538" providerId="ADAL" clId="{3DB99F0C-4DB7-4920-8BD6-33F2A71867A9}" dt="2026-06-26T18:04:17.248" v="215"/>
          <ac:spMkLst>
            <pc:docMk/>
            <pc:sldMk cId="2228298463" sldId="409"/>
            <ac:spMk id="6" creationId="{382AF68F-063E-FAA2-40EE-7893BE3F5EBA}"/>
          </ac:spMkLst>
        </pc:spChg>
        <pc:picChg chg="mod">
          <ac:chgData name="Morgan Elizabeth Simpson" userId="def46521-07bd-41dc-add4-13deb8067538" providerId="ADAL" clId="{3DB99F0C-4DB7-4920-8BD6-33F2A71867A9}" dt="2026-06-26T18:04:13.523" v="213" actId="962"/>
          <ac:picMkLst>
            <pc:docMk/>
            <pc:sldMk cId="2228298463" sldId="409"/>
            <ac:picMk id="46" creationId="{00000000-0000-0000-0000-000000000000}"/>
          </ac:picMkLst>
        </pc:picChg>
      </pc:sldChg>
      <pc:sldChg chg="modSp">
        <pc:chgData name="Morgan Elizabeth Simpson" userId="def46521-07bd-41dc-add4-13deb8067538" providerId="ADAL" clId="{3DB99F0C-4DB7-4920-8BD6-33F2A71867A9}" dt="2026-06-26T17:43:55.158" v="102" actId="962"/>
        <pc:sldMkLst>
          <pc:docMk/>
          <pc:sldMk cId="4175111024" sldId="416"/>
        </pc:sldMkLst>
        <pc:picChg chg="mod">
          <ac:chgData name="Morgan Elizabeth Simpson" userId="def46521-07bd-41dc-add4-13deb8067538" providerId="ADAL" clId="{3DB99F0C-4DB7-4920-8BD6-33F2A71867A9}" dt="2026-06-26T17:43:55.158" v="102" actId="962"/>
          <ac:picMkLst>
            <pc:docMk/>
            <pc:sldMk cId="4175111024" sldId="416"/>
            <ac:picMk id="3" creationId="{47847958-38BF-91C9-3316-0DBAA0F8577C}"/>
          </ac:picMkLst>
        </pc:picChg>
      </pc:sldChg>
      <pc:sldChg chg="modSp mod">
        <pc:chgData name="Morgan Elizabeth Simpson" userId="def46521-07bd-41dc-add4-13deb8067538" providerId="ADAL" clId="{3DB99F0C-4DB7-4920-8BD6-33F2A71867A9}" dt="2026-07-06T13:33:38.351" v="2123"/>
        <pc:sldMkLst>
          <pc:docMk/>
          <pc:sldMk cId="3567548000" sldId="417"/>
        </pc:sldMkLst>
        <pc:spChg chg="ord">
          <ac:chgData name="Morgan Elizabeth Simpson" userId="def46521-07bd-41dc-add4-13deb8067538" providerId="ADAL" clId="{3DB99F0C-4DB7-4920-8BD6-33F2A71867A9}" dt="2026-07-06T13:33:38.351" v="2123"/>
          <ac:spMkLst>
            <pc:docMk/>
            <pc:sldMk cId="3567548000" sldId="417"/>
            <ac:spMk id="3" creationId="{03195268-3D74-6AFF-605E-C3A0F77184F4}"/>
          </ac:spMkLst>
        </pc:spChg>
        <pc:picChg chg="mod">
          <ac:chgData name="Morgan Elizabeth Simpson" userId="def46521-07bd-41dc-add4-13deb8067538" providerId="ADAL" clId="{3DB99F0C-4DB7-4920-8BD6-33F2A71867A9}" dt="2026-07-06T13:33:25.175" v="2122" actId="962"/>
          <ac:picMkLst>
            <pc:docMk/>
            <pc:sldMk cId="3567548000" sldId="417"/>
            <ac:picMk id="5" creationId="{AA01BFE0-1D6E-2F0A-1D23-703CEDEDBF9E}"/>
          </ac:picMkLst>
        </pc:picChg>
      </pc:sldChg>
      <pc:sldChg chg="addSp modSp mod modNotesTx">
        <pc:chgData name="Morgan Elizabeth Simpson" userId="def46521-07bd-41dc-add4-13deb8067538" providerId="ADAL" clId="{3DB99F0C-4DB7-4920-8BD6-33F2A71867A9}" dt="2026-06-30T13:06:49.435" v="1511" actId="20577"/>
        <pc:sldMkLst>
          <pc:docMk/>
          <pc:sldMk cId="147027899" sldId="448"/>
        </pc:sldMkLst>
        <pc:spChg chg="add mod">
          <ac:chgData name="Morgan Elizabeth Simpson" userId="def46521-07bd-41dc-add4-13deb8067538" providerId="ADAL" clId="{3DB99F0C-4DB7-4920-8BD6-33F2A71867A9}" dt="2026-06-26T18:10:18.196" v="308"/>
          <ac:spMkLst>
            <pc:docMk/>
            <pc:sldMk cId="147027899" sldId="448"/>
            <ac:spMk id="4" creationId="{DA3BB6D8-380F-DE9B-5AAE-00B957CF7EAF}"/>
          </ac:spMkLst>
        </pc:spChg>
        <pc:spChg chg="mod">
          <ac:chgData name="Morgan Elizabeth Simpson" userId="def46521-07bd-41dc-add4-13deb8067538" providerId="ADAL" clId="{3DB99F0C-4DB7-4920-8BD6-33F2A71867A9}" dt="2026-06-26T18:10:28.136" v="311"/>
          <ac:spMkLst>
            <pc:docMk/>
            <pc:sldMk cId="147027899" sldId="448"/>
            <ac:spMk id="7" creationId="{7758095C-DDEB-2BBB-0EC7-3AF4E1E238FB}"/>
          </ac:spMkLst>
        </pc:spChg>
        <pc:spChg chg="mod">
          <ac:chgData name="Morgan Elizabeth Simpson" userId="def46521-07bd-41dc-add4-13deb8067538" providerId="ADAL" clId="{3DB99F0C-4DB7-4920-8BD6-33F2A71867A9}" dt="2026-06-26T18:10:25.068" v="310"/>
          <ac:spMkLst>
            <pc:docMk/>
            <pc:sldMk cId="147027899" sldId="448"/>
            <ac:spMk id="8" creationId="{92F7ADFA-D7E2-C843-FAFD-0BCBD9756FAA}"/>
          </ac:spMkLst>
        </pc:spChg>
        <pc:picChg chg="mod">
          <ac:chgData name="Morgan Elizabeth Simpson" userId="def46521-07bd-41dc-add4-13deb8067538" providerId="ADAL" clId="{3DB99F0C-4DB7-4920-8BD6-33F2A71867A9}" dt="2026-06-26T18:10:07.345" v="302" actId="962"/>
          <ac:picMkLst>
            <pc:docMk/>
            <pc:sldMk cId="147027899" sldId="448"/>
            <ac:picMk id="3" creationId="{376C2943-D5DD-EA8A-B4EA-8D827D738961}"/>
          </ac:picMkLst>
        </pc:picChg>
      </pc:sldChg>
      <pc:sldChg chg="modSp mod">
        <pc:chgData name="Morgan Elizabeth Simpson" userId="def46521-07bd-41dc-add4-13deb8067538" providerId="ADAL" clId="{3DB99F0C-4DB7-4920-8BD6-33F2A71867A9}" dt="2026-07-06T13:34:09.419" v="2125"/>
        <pc:sldMkLst>
          <pc:docMk/>
          <pc:sldMk cId="1110193852" sldId="449"/>
        </pc:sldMkLst>
        <pc:spChg chg="ord">
          <ac:chgData name="Morgan Elizabeth Simpson" userId="def46521-07bd-41dc-add4-13deb8067538" providerId="ADAL" clId="{3DB99F0C-4DB7-4920-8BD6-33F2A71867A9}" dt="2026-07-06T13:34:09.419" v="2125"/>
          <ac:spMkLst>
            <pc:docMk/>
            <pc:sldMk cId="1110193852" sldId="449"/>
            <ac:spMk id="2" creationId="{9FCE05A5-1C22-9120-34FF-5547146F59D8}"/>
          </ac:spMkLst>
        </pc:spChg>
        <pc:picChg chg="mod">
          <ac:chgData name="Morgan Elizabeth Simpson" userId="def46521-07bd-41dc-add4-13deb8067538" providerId="ADAL" clId="{3DB99F0C-4DB7-4920-8BD6-33F2A71867A9}" dt="2026-07-06T13:34:01.920" v="2124" actId="962"/>
          <ac:picMkLst>
            <pc:docMk/>
            <pc:sldMk cId="1110193852" sldId="449"/>
            <ac:picMk id="7" creationId="{BDB1DB9D-FA82-A765-AE81-E39B009058B6}"/>
          </ac:picMkLst>
        </pc:picChg>
      </pc:sldChg>
      <pc:sldChg chg="modSp">
        <pc:chgData name="Morgan Elizabeth Simpson" userId="def46521-07bd-41dc-add4-13deb8067538" providerId="ADAL" clId="{3DB99F0C-4DB7-4920-8BD6-33F2A71867A9}" dt="2026-06-26T18:07:10.697" v="262"/>
        <pc:sldMkLst>
          <pc:docMk/>
          <pc:sldMk cId="4212127441" sldId="450"/>
        </pc:sldMkLst>
        <pc:spChg chg="mod">
          <ac:chgData name="Morgan Elizabeth Simpson" userId="def46521-07bd-41dc-add4-13deb8067538" providerId="ADAL" clId="{3DB99F0C-4DB7-4920-8BD6-33F2A71867A9}" dt="2026-06-26T18:06:33.836" v="236"/>
          <ac:spMkLst>
            <pc:docMk/>
            <pc:sldMk cId="4212127441" sldId="450"/>
            <ac:spMk id="3" creationId="{F3DBD73D-EAD2-EFE8-CECA-214EE99186F4}"/>
          </ac:spMkLst>
        </pc:spChg>
        <pc:spChg chg="mod">
          <ac:chgData name="Morgan Elizabeth Simpson" userId="def46521-07bd-41dc-add4-13deb8067538" providerId="ADAL" clId="{3DB99F0C-4DB7-4920-8BD6-33F2A71867A9}" dt="2026-06-26T18:06:59.992" v="259"/>
          <ac:spMkLst>
            <pc:docMk/>
            <pc:sldMk cId="4212127441" sldId="450"/>
            <ac:spMk id="8" creationId="{D36A4D4D-BFB4-F3BF-E85D-5AF88EBAE144}"/>
          </ac:spMkLst>
        </pc:spChg>
        <pc:spChg chg="mod">
          <ac:chgData name="Morgan Elizabeth Simpson" userId="def46521-07bd-41dc-add4-13deb8067538" providerId="ADAL" clId="{3DB99F0C-4DB7-4920-8BD6-33F2A71867A9}" dt="2026-06-26T18:07:10.697" v="262"/>
          <ac:spMkLst>
            <pc:docMk/>
            <pc:sldMk cId="4212127441" sldId="450"/>
            <ac:spMk id="9" creationId="{DDBC0F81-BB1F-81AF-FE25-BFC8C092C61A}"/>
          </ac:spMkLst>
        </pc:spChg>
        <pc:spChg chg="mod">
          <ac:chgData name="Morgan Elizabeth Simpson" userId="def46521-07bd-41dc-add4-13deb8067538" providerId="ADAL" clId="{3DB99F0C-4DB7-4920-8BD6-33F2A71867A9}" dt="2026-06-26T18:06:47.570" v="243"/>
          <ac:spMkLst>
            <pc:docMk/>
            <pc:sldMk cId="4212127441" sldId="450"/>
            <ac:spMk id="12" creationId="{47D48C99-5145-BEAA-CE4F-BC17C84A476D}"/>
          </ac:spMkLst>
        </pc:spChg>
        <pc:picChg chg="mod">
          <ac:chgData name="Morgan Elizabeth Simpson" userId="def46521-07bd-41dc-add4-13deb8067538" providerId="ADAL" clId="{3DB99F0C-4DB7-4920-8BD6-33F2A71867A9}" dt="2026-06-26T18:07:03.583" v="260"/>
          <ac:picMkLst>
            <pc:docMk/>
            <pc:sldMk cId="4212127441" sldId="450"/>
            <ac:picMk id="5" creationId="{B7FCEFC1-CD1B-BD2A-D4E6-14F43EC0276C}"/>
          </ac:picMkLst>
        </pc:picChg>
        <pc:picChg chg="mod">
          <ac:chgData name="Morgan Elizabeth Simpson" userId="def46521-07bd-41dc-add4-13deb8067538" providerId="ADAL" clId="{3DB99F0C-4DB7-4920-8BD6-33F2A71867A9}" dt="2026-06-26T18:05:53.387" v="222" actId="962"/>
          <ac:picMkLst>
            <pc:docMk/>
            <pc:sldMk cId="4212127441" sldId="450"/>
            <ac:picMk id="6" creationId="{D2461008-E685-92B6-63EF-7A11360C7824}"/>
          </ac:picMkLst>
        </pc:picChg>
        <pc:picChg chg="mod">
          <ac:chgData name="Morgan Elizabeth Simpson" userId="def46521-07bd-41dc-add4-13deb8067538" providerId="ADAL" clId="{3DB99F0C-4DB7-4920-8BD6-33F2A71867A9}" dt="2026-06-26T18:06:51.245" v="249"/>
          <ac:picMkLst>
            <pc:docMk/>
            <pc:sldMk cId="4212127441" sldId="450"/>
            <ac:picMk id="11" creationId="{5D6F0F19-853B-31CE-35A1-F3595F8CB1BB}"/>
          </ac:picMkLst>
        </pc:picChg>
        <pc:picChg chg="mod">
          <ac:chgData name="Morgan Elizabeth Simpson" userId="def46521-07bd-41dc-add4-13deb8067538" providerId="ADAL" clId="{3DB99F0C-4DB7-4920-8BD6-33F2A71867A9}" dt="2026-06-26T18:06:54.832" v="255"/>
          <ac:picMkLst>
            <pc:docMk/>
            <pc:sldMk cId="4212127441" sldId="450"/>
            <ac:picMk id="13" creationId="{A92C3A5A-8758-550C-E645-BFED03DF04EB}"/>
          </ac:picMkLst>
        </pc:picChg>
      </pc:sldChg>
      <pc:sldChg chg="delSp modSp mod">
        <pc:chgData name="Morgan Elizabeth Simpson" userId="def46521-07bd-41dc-add4-13deb8067538" providerId="ADAL" clId="{3DB99F0C-4DB7-4920-8BD6-33F2A71867A9}" dt="2026-07-06T13:35:43.339" v="2127"/>
        <pc:sldMkLst>
          <pc:docMk/>
          <pc:sldMk cId="260565942" sldId="453"/>
        </pc:sldMkLst>
        <pc:spChg chg="mod ord">
          <ac:chgData name="Morgan Elizabeth Simpson" userId="def46521-07bd-41dc-add4-13deb8067538" providerId="ADAL" clId="{3DB99F0C-4DB7-4920-8BD6-33F2A71867A9}" dt="2026-07-06T13:32:21.896" v="2107"/>
          <ac:spMkLst>
            <pc:docMk/>
            <pc:sldMk cId="260565942" sldId="453"/>
            <ac:spMk id="3" creationId="{DDCE84BF-3FB4-DA13-E1B2-F7B37D5FB0F0}"/>
          </ac:spMkLst>
        </pc:spChg>
        <pc:spChg chg="mod ord">
          <ac:chgData name="Morgan Elizabeth Simpson" userId="def46521-07bd-41dc-add4-13deb8067538" providerId="ADAL" clId="{3DB99F0C-4DB7-4920-8BD6-33F2A71867A9}" dt="2026-07-06T13:32:17.419" v="2101"/>
          <ac:spMkLst>
            <pc:docMk/>
            <pc:sldMk cId="260565942" sldId="453"/>
            <ac:spMk id="4" creationId="{54E2421E-5020-E3D8-4A03-24CED4ABDFE1}"/>
          </ac:spMkLst>
        </pc:spChg>
        <pc:spChg chg="mod ord">
          <ac:chgData name="Morgan Elizabeth Simpson" userId="def46521-07bd-41dc-add4-13deb8067538" providerId="ADAL" clId="{3DB99F0C-4DB7-4920-8BD6-33F2A71867A9}" dt="2026-07-06T13:32:41.252" v="2120"/>
          <ac:spMkLst>
            <pc:docMk/>
            <pc:sldMk cId="260565942" sldId="453"/>
            <ac:spMk id="5" creationId="{A8E27668-745F-21C9-F812-7A83CB92B21C}"/>
          </ac:spMkLst>
        </pc:spChg>
        <pc:spChg chg="mod">
          <ac:chgData name="Morgan Elizabeth Simpson" userId="def46521-07bd-41dc-add4-13deb8067538" providerId="ADAL" clId="{3DB99F0C-4DB7-4920-8BD6-33F2A71867A9}" dt="2026-07-06T13:31:08.941" v="2090" actId="962"/>
          <ac:spMkLst>
            <pc:docMk/>
            <pc:sldMk cId="260565942" sldId="453"/>
            <ac:spMk id="9" creationId="{1C291D16-7AA2-3B03-5C02-B52945D08E0F}"/>
          </ac:spMkLst>
        </pc:spChg>
        <pc:spChg chg="del mod">
          <ac:chgData name="Morgan Elizabeth Simpson" userId="def46521-07bd-41dc-add4-13deb8067538" providerId="ADAL" clId="{3DB99F0C-4DB7-4920-8BD6-33F2A71867A9}" dt="2026-07-06T13:32:00.523" v="2096" actId="478"/>
          <ac:spMkLst>
            <pc:docMk/>
            <pc:sldMk cId="260565942" sldId="453"/>
            <ac:spMk id="10" creationId="{09EA619F-CAF3-D936-46CB-679B9FE6FAF9}"/>
          </ac:spMkLst>
        </pc:spChg>
        <pc:spChg chg="ord">
          <ac:chgData name="Morgan Elizabeth Simpson" userId="def46521-07bd-41dc-add4-13deb8067538" providerId="ADAL" clId="{3DB99F0C-4DB7-4920-8BD6-33F2A71867A9}" dt="2026-07-06T13:32:15.263" v="2100"/>
          <ac:spMkLst>
            <pc:docMk/>
            <pc:sldMk cId="260565942" sldId="453"/>
            <ac:spMk id="13" creationId="{C0E35B68-C65C-FA4C-BE97-5F143B5002C4}"/>
          </ac:spMkLst>
        </pc:spChg>
        <pc:spChg chg="mod">
          <ac:chgData name="Morgan Elizabeth Simpson" userId="def46521-07bd-41dc-add4-13deb8067538" providerId="ADAL" clId="{3DB99F0C-4DB7-4920-8BD6-33F2A71867A9}" dt="2026-07-06T13:29:29.123" v="2086" actId="962"/>
          <ac:spMkLst>
            <pc:docMk/>
            <pc:sldMk cId="260565942" sldId="453"/>
            <ac:spMk id="17" creationId="{6C6D22EE-0B6B-522C-5211-D696639EB9EC}"/>
          </ac:spMkLst>
        </pc:spChg>
        <pc:spChg chg="ord">
          <ac:chgData name="Morgan Elizabeth Simpson" userId="def46521-07bd-41dc-add4-13deb8067538" providerId="ADAL" clId="{3DB99F0C-4DB7-4920-8BD6-33F2A71867A9}" dt="2026-07-06T13:32:36.645" v="2114"/>
          <ac:spMkLst>
            <pc:docMk/>
            <pc:sldMk cId="260565942" sldId="453"/>
            <ac:spMk id="32" creationId="{AE0C31EC-780E-2299-B298-F08E6DF10462}"/>
          </ac:spMkLst>
        </pc:spChg>
        <pc:spChg chg="del mod">
          <ac:chgData name="Morgan Elizabeth Simpson" userId="def46521-07bd-41dc-add4-13deb8067538" providerId="ADAL" clId="{3DB99F0C-4DB7-4920-8BD6-33F2A71867A9}" dt="2026-07-06T13:31:48.991" v="2095" actId="478"/>
          <ac:spMkLst>
            <pc:docMk/>
            <pc:sldMk cId="260565942" sldId="453"/>
            <ac:spMk id="33" creationId="{7B5D253F-AFBA-E756-37EA-FB529C67655F}"/>
          </ac:spMkLst>
        </pc:spChg>
        <pc:spChg chg="mod ord">
          <ac:chgData name="Morgan Elizabeth Simpson" userId="def46521-07bd-41dc-add4-13deb8067538" providerId="ADAL" clId="{3DB99F0C-4DB7-4920-8BD6-33F2A71867A9}" dt="2026-07-06T13:35:41.256" v="2126"/>
          <ac:spMkLst>
            <pc:docMk/>
            <pc:sldMk cId="260565942" sldId="453"/>
            <ac:spMk id="34" creationId="{39460FBD-9FF9-FCEA-A673-C1B1CE581118}"/>
          </ac:spMkLst>
        </pc:spChg>
        <pc:spChg chg="ord">
          <ac:chgData name="Morgan Elizabeth Simpson" userId="def46521-07bd-41dc-add4-13deb8067538" providerId="ADAL" clId="{3DB99F0C-4DB7-4920-8BD6-33F2A71867A9}" dt="2026-07-06T13:35:43.339" v="2127"/>
          <ac:spMkLst>
            <pc:docMk/>
            <pc:sldMk cId="260565942" sldId="453"/>
            <ac:spMk id="35" creationId="{0C35391F-3679-073F-2120-EC0EE76DF1AF}"/>
          </ac:spMkLst>
        </pc:spChg>
      </pc:sldChg>
      <pc:sldChg chg="addSp modSp mod">
        <pc:chgData name="Morgan Elizabeth Simpson" userId="def46521-07bd-41dc-add4-13deb8067538" providerId="ADAL" clId="{3DB99F0C-4DB7-4920-8BD6-33F2A71867A9}" dt="2026-06-26T17:55:11.675" v="180"/>
        <pc:sldMkLst>
          <pc:docMk/>
          <pc:sldMk cId="2618525327" sldId="765"/>
        </pc:sldMkLst>
        <pc:spChg chg="add mod">
          <ac:chgData name="Morgan Elizabeth Simpson" userId="def46521-07bd-41dc-add4-13deb8067538" providerId="ADAL" clId="{3DB99F0C-4DB7-4920-8BD6-33F2A71867A9}" dt="2026-06-26T17:55:11.675" v="180"/>
          <ac:spMkLst>
            <pc:docMk/>
            <pc:sldMk cId="2618525327" sldId="765"/>
            <ac:spMk id="3" creationId="{C6E9C9FF-247E-63A2-9C16-87CEC0BA5F01}"/>
          </ac:spMkLst>
        </pc:spChg>
        <pc:spChg chg="mod">
          <ac:chgData name="Morgan Elizabeth Simpson" userId="def46521-07bd-41dc-add4-13deb8067538" providerId="ADAL" clId="{3DB99F0C-4DB7-4920-8BD6-33F2A71867A9}" dt="2026-06-26T17:53:20.806" v="154" actId="164"/>
          <ac:spMkLst>
            <pc:docMk/>
            <pc:sldMk cId="2618525327" sldId="765"/>
            <ac:spMk id="49" creationId="{8F612653-17E3-F04D-23DF-1ECCAF1281A7}"/>
          </ac:spMkLst>
        </pc:spChg>
        <pc:spChg chg="mod">
          <ac:chgData name="Morgan Elizabeth Simpson" userId="def46521-07bd-41dc-add4-13deb8067538" providerId="ADAL" clId="{3DB99F0C-4DB7-4920-8BD6-33F2A71867A9}" dt="2026-06-26T17:53:20.806" v="154" actId="164"/>
          <ac:spMkLst>
            <pc:docMk/>
            <pc:sldMk cId="2618525327" sldId="765"/>
            <ac:spMk id="50" creationId="{8AE8F3B9-6526-A93F-DD4F-34BC55A6F784}"/>
          </ac:spMkLst>
        </pc:spChg>
        <pc:spChg chg="mod">
          <ac:chgData name="Morgan Elizabeth Simpson" userId="def46521-07bd-41dc-add4-13deb8067538" providerId="ADAL" clId="{3DB99F0C-4DB7-4920-8BD6-33F2A71867A9}" dt="2026-06-26T17:53:20.806" v="154" actId="164"/>
          <ac:spMkLst>
            <pc:docMk/>
            <pc:sldMk cId="2618525327" sldId="765"/>
            <ac:spMk id="51" creationId="{D4074C79-8FB4-1680-C403-BCAF2DE10A2B}"/>
          </ac:spMkLst>
        </pc:spChg>
        <pc:spChg chg="mod">
          <ac:chgData name="Morgan Elizabeth Simpson" userId="def46521-07bd-41dc-add4-13deb8067538" providerId="ADAL" clId="{3DB99F0C-4DB7-4920-8BD6-33F2A71867A9}" dt="2026-06-26T17:53:20.806" v="154" actId="164"/>
          <ac:spMkLst>
            <pc:docMk/>
            <pc:sldMk cId="2618525327" sldId="765"/>
            <ac:spMk id="52" creationId="{05001CED-5E60-A29C-1385-700DB0B7F71E}"/>
          </ac:spMkLst>
        </pc:spChg>
        <pc:spChg chg="mod">
          <ac:chgData name="Morgan Elizabeth Simpson" userId="def46521-07bd-41dc-add4-13deb8067538" providerId="ADAL" clId="{3DB99F0C-4DB7-4920-8BD6-33F2A71867A9}" dt="2026-06-26T17:53:20.806" v="154" actId="164"/>
          <ac:spMkLst>
            <pc:docMk/>
            <pc:sldMk cId="2618525327" sldId="765"/>
            <ac:spMk id="53" creationId="{C20E1514-0F60-3918-8AD2-E084C3226102}"/>
          </ac:spMkLst>
        </pc:spChg>
        <pc:spChg chg="mod">
          <ac:chgData name="Morgan Elizabeth Simpson" userId="def46521-07bd-41dc-add4-13deb8067538" providerId="ADAL" clId="{3DB99F0C-4DB7-4920-8BD6-33F2A71867A9}" dt="2026-06-26T17:53:20.806" v="154" actId="164"/>
          <ac:spMkLst>
            <pc:docMk/>
            <pc:sldMk cId="2618525327" sldId="765"/>
            <ac:spMk id="54" creationId="{9B055450-A88C-244E-ADD5-B43EE9DD8E1F}"/>
          </ac:spMkLst>
        </pc:spChg>
        <pc:grpChg chg="add mod">
          <ac:chgData name="Morgan Elizabeth Simpson" userId="def46521-07bd-41dc-add4-13deb8067538" providerId="ADAL" clId="{3DB99F0C-4DB7-4920-8BD6-33F2A71867A9}" dt="2026-06-26T17:54:25.209" v="158" actId="962"/>
          <ac:grpSpMkLst>
            <pc:docMk/>
            <pc:sldMk cId="2618525327" sldId="765"/>
            <ac:grpSpMk id="2" creationId="{C5F157E4-7586-1A58-E9BF-4116EB2A18BA}"/>
          </ac:grpSpMkLst>
        </pc:grpChg>
        <pc:grpChg chg="mod">
          <ac:chgData name="Morgan Elizabeth Simpson" userId="def46521-07bd-41dc-add4-13deb8067538" providerId="ADAL" clId="{3DB99F0C-4DB7-4920-8BD6-33F2A71867A9}" dt="2026-06-26T17:53:32.143" v="156" actId="962"/>
          <ac:grpSpMkLst>
            <pc:docMk/>
            <pc:sldMk cId="2618525327" sldId="765"/>
            <ac:grpSpMk id="13" creationId="{22F321A2-A030-D4C6-51B4-58FD48096F93}"/>
          </ac:grpSpMkLst>
        </pc:grpChg>
        <pc:picChg chg="mod">
          <ac:chgData name="Morgan Elizabeth Simpson" userId="def46521-07bd-41dc-add4-13deb8067538" providerId="ADAL" clId="{3DB99F0C-4DB7-4920-8BD6-33F2A71867A9}" dt="2026-06-26T17:54:49.193" v="160" actId="962"/>
          <ac:picMkLst>
            <pc:docMk/>
            <pc:sldMk cId="2618525327" sldId="765"/>
            <ac:picMk id="55" creationId="{26E82408-D7F7-1776-A0E8-F716DE799D94}"/>
          </ac:picMkLst>
        </pc:picChg>
      </pc:sldChg>
      <pc:sldChg chg="modSp">
        <pc:chgData name="Morgan Elizabeth Simpson" userId="def46521-07bd-41dc-add4-13deb8067538" providerId="ADAL" clId="{3DB99F0C-4DB7-4920-8BD6-33F2A71867A9}" dt="2026-06-26T17:59:07.637" v="187"/>
        <pc:sldMkLst>
          <pc:docMk/>
          <pc:sldMk cId="2789313444" sldId="766"/>
        </pc:sldMkLst>
        <pc:spChg chg="mod">
          <ac:chgData name="Morgan Elizabeth Simpson" userId="def46521-07bd-41dc-add4-13deb8067538" providerId="ADAL" clId="{3DB99F0C-4DB7-4920-8BD6-33F2A71867A9}" dt="2026-06-26T17:59:05.233" v="186"/>
          <ac:spMkLst>
            <pc:docMk/>
            <pc:sldMk cId="2789313444" sldId="766"/>
            <ac:spMk id="49" creationId="{41E1C33B-9A55-776A-0FC9-08FC4BA5CA73}"/>
          </ac:spMkLst>
        </pc:spChg>
        <pc:grpChg chg="mod">
          <ac:chgData name="Morgan Elizabeth Simpson" userId="def46521-07bd-41dc-add4-13deb8067538" providerId="ADAL" clId="{3DB99F0C-4DB7-4920-8BD6-33F2A71867A9}" dt="2026-06-26T17:59:07.637" v="187"/>
          <ac:grpSpMkLst>
            <pc:docMk/>
            <pc:sldMk cId="2789313444" sldId="766"/>
            <ac:grpSpMk id="13" creationId="{1717751F-CFF2-67AD-8D73-48E3CE461FB1}"/>
          </ac:grpSpMkLst>
        </pc:grpChg>
        <pc:picChg chg="mod">
          <ac:chgData name="Morgan Elizabeth Simpson" userId="def46521-07bd-41dc-add4-13deb8067538" providerId="ADAL" clId="{3DB99F0C-4DB7-4920-8BD6-33F2A71867A9}" dt="2026-06-26T17:57:13.555" v="182" actId="962"/>
          <ac:picMkLst>
            <pc:docMk/>
            <pc:sldMk cId="2789313444" sldId="766"/>
            <ac:picMk id="2" creationId="{C9E6B8B4-3BD8-0FCD-C1AC-2A10A8E01803}"/>
          </ac:picMkLst>
        </pc:picChg>
      </pc:sldChg>
      <pc:sldChg chg="modSp">
        <pc:chgData name="Morgan Elizabeth Simpson" userId="def46521-07bd-41dc-add4-13deb8067538" providerId="ADAL" clId="{3DB99F0C-4DB7-4920-8BD6-33F2A71867A9}" dt="2026-06-26T18:03:15.524" v="210" actId="20577"/>
        <pc:sldMkLst>
          <pc:docMk/>
          <pc:sldMk cId="1380449661" sldId="769"/>
        </pc:sldMkLst>
        <pc:spChg chg="mod">
          <ac:chgData name="Morgan Elizabeth Simpson" userId="def46521-07bd-41dc-add4-13deb8067538" providerId="ADAL" clId="{3DB99F0C-4DB7-4920-8BD6-33F2A71867A9}" dt="2026-06-26T18:03:15.524" v="210" actId="20577"/>
          <ac:spMkLst>
            <pc:docMk/>
            <pc:sldMk cId="1380449661" sldId="769"/>
            <ac:spMk id="2" creationId="{699F9F49-35A2-3096-55D5-5C1D2167E941}"/>
          </ac:spMkLst>
        </pc:spChg>
      </pc:sldChg>
      <pc:sldChg chg="addSp modSp mod">
        <pc:chgData name="Morgan Elizabeth Simpson" userId="def46521-07bd-41dc-add4-13deb8067538" providerId="ADAL" clId="{3DB99F0C-4DB7-4920-8BD6-33F2A71867A9}" dt="2026-06-26T17:50:43.150" v="151" actId="1076"/>
        <pc:sldMkLst>
          <pc:docMk/>
          <pc:sldMk cId="199320399" sldId="774"/>
        </pc:sldMkLst>
        <pc:spChg chg="add mod">
          <ac:chgData name="Morgan Elizabeth Simpson" userId="def46521-07bd-41dc-add4-13deb8067538" providerId="ADAL" clId="{3DB99F0C-4DB7-4920-8BD6-33F2A71867A9}" dt="2026-06-26T17:49:19.999" v="145"/>
          <ac:spMkLst>
            <pc:docMk/>
            <pc:sldMk cId="199320399" sldId="774"/>
            <ac:spMk id="2" creationId="{79D3D5D0-3766-878F-4351-D55D60787291}"/>
          </ac:spMkLst>
        </pc:spChg>
        <pc:spChg chg="mod">
          <ac:chgData name="Morgan Elizabeth Simpson" userId="def46521-07bd-41dc-add4-13deb8067538" providerId="ADAL" clId="{3DB99F0C-4DB7-4920-8BD6-33F2A71867A9}" dt="2026-06-26T17:49:23.564" v="146"/>
          <ac:spMkLst>
            <pc:docMk/>
            <pc:sldMk cId="199320399" sldId="774"/>
            <ac:spMk id="6" creationId="{100EA79C-80B4-E835-6C31-2E93D4C714F1}"/>
          </ac:spMkLst>
        </pc:spChg>
        <pc:spChg chg="mod">
          <ac:chgData name="Morgan Elizabeth Simpson" userId="def46521-07bd-41dc-add4-13deb8067538" providerId="ADAL" clId="{3DB99F0C-4DB7-4920-8BD6-33F2A71867A9}" dt="2026-06-26T17:50:43.150" v="151" actId="1076"/>
          <ac:spMkLst>
            <pc:docMk/>
            <pc:sldMk cId="199320399" sldId="774"/>
            <ac:spMk id="7" creationId="{220E8820-A81F-6B31-A64F-046080BF6A3C}"/>
          </ac:spMkLst>
        </pc:spChg>
        <pc:picChg chg="mod">
          <ac:chgData name="Morgan Elizabeth Simpson" userId="def46521-07bd-41dc-add4-13deb8067538" providerId="ADAL" clId="{3DB99F0C-4DB7-4920-8BD6-33F2A71867A9}" dt="2026-06-26T17:50:03.339" v="150" actId="171"/>
          <ac:picMkLst>
            <pc:docMk/>
            <pc:sldMk cId="199320399" sldId="774"/>
            <ac:picMk id="3" creationId="{23261EA1-0E10-6795-72B2-BB64AD90DD89}"/>
          </ac:picMkLst>
        </pc:picChg>
      </pc:sldChg>
      <pc:sldChg chg="modSp">
        <pc:chgData name="Morgan Elizabeth Simpson" userId="def46521-07bd-41dc-add4-13deb8067538" providerId="ADAL" clId="{3DB99F0C-4DB7-4920-8BD6-33F2A71867A9}" dt="2026-06-26T17:37:39.625" v="81"/>
        <pc:sldMkLst>
          <pc:docMk/>
          <pc:sldMk cId="3464262775" sldId="1483"/>
        </pc:sldMkLst>
        <pc:spChg chg="mod">
          <ac:chgData name="Morgan Elizabeth Simpson" userId="def46521-07bd-41dc-add4-13deb8067538" providerId="ADAL" clId="{3DB99F0C-4DB7-4920-8BD6-33F2A71867A9}" dt="2026-06-26T17:37:39.625" v="81"/>
          <ac:spMkLst>
            <pc:docMk/>
            <pc:sldMk cId="3464262775" sldId="1483"/>
            <ac:spMk id="5" creationId="{5DB65023-66CC-F5CB-7396-EA6C0FA2BDF7}"/>
          </ac:spMkLst>
        </pc:spChg>
        <pc:picChg chg="mod">
          <ac:chgData name="Morgan Elizabeth Simpson" userId="def46521-07bd-41dc-add4-13deb8067538" providerId="ADAL" clId="{3DB99F0C-4DB7-4920-8BD6-33F2A71867A9}" dt="2026-06-26T17:37:35.733" v="80" actId="962"/>
          <ac:picMkLst>
            <pc:docMk/>
            <pc:sldMk cId="3464262775" sldId="1483"/>
            <ac:picMk id="4" creationId="{F0F5F219-5308-84AA-B7EE-84361A02D32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80811E-9B6A-496C-AD69-FCF241EF04AA}"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DFDF4-BFB1-4674-B531-502142C23D2E}" type="slidenum">
              <a:rPr lang="en-US" smtClean="0"/>
              <a:t>‹#›</a:t>
            </a:fld>
            <a:endParaRPr lang="en-US"/>
          </a:p>
        </p:txBody>
      </p:sp>
    </p:spTree>
    <p:extLst>
      <p:ext uri="{BB962C8B-B14F-4D97-AF65-F5344CB8AC3E}">
        <p14:creationId xmlns:p14="http://schemas.microsoft.com/office/powerpoint/2010/main" val="411001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fields highlighted</a:t>
            </a:r>
            <a:r>
              <a:rPr lang="en-US" baseline="0" dirty="0"/>
              <a:t> in the graphic are advanced manufacturing; human health life sciences; information technology; clean tech, sustainability &amp; resiliency; AI, machine learning, and data science; advanced materials; systems engineering; and precision biology.</a:t>
            </a:r>
            <a:endParaRPr lang="en-US" dirty="0"/>
          </a:p>
        </p:txBody>
      </p:sp>
      <p:sp>
        <p:nvSpPr>
          <p:cNvPr id="4" name="Slide Number Placeholder 3"/>
          <p:cNvSpPr>
            <a:spLocks noGrp="1"/>
          </p:cNvSpPr>
          <p:nvPr>
            <p:ph type="sldNum" sz="quarter" idx="5"/>
          </p:nvPr>
        </p:nvSpPr>
        <p:spPr/>
        <p:txBody>
          <a:bodyPr/>
          <a:lstStyle/>
          <a:p>
            <a:fld id="{095DFDF4-BFB1-4674-B531-502142C23D2E}" type="slidenum">
              <a:rPr lang="en-US" smtClean="0"/>
              <a:t>19</a:t>
            </a:fld>
            <a:endParaRPr lang="en-US"/>
          </a:p>
        </p:txBody>
      </p:sp>
    </p:spTree>
    <p:extLst>
      <p:ext uri="{BB962C8B-B14F-4D97-AF65-F5344CB8AC3E}">
        <p14:creationId xmlns:p14="http://schemas.microsoft.com/office/powerpoint/2010/main" val="2660786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867EE-88C9-3D07-B58F-17D50C10E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46DB7-CA0B-FD8D-9C19-5C8131C28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25509-DC15-5864-96C6-96EDAA717531}"/>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9C8032A-6787-C95C-3858-F2D2A6FECEFE}"/>
              </a:ext>
            </a:extLst>
          </p:cNvPr>
          <p:cNvSpPr>
            <a:spLocks noGrp="1"/>
          </p:cNvSpPr>
          <p:nvPr>
            <p:ph type="sldNum" sz="quarter" idx="5"/>
          </p:nvPr>
        </p:nvSpPr>
        <p:spPr/>
        <p:txBody>
          <a:bodyPr/>
          <a:lstStyle/>
          <a:p>
            <a:fld id="{070A944D-410D-A845-BC25-EE813785F06E}" type="slidenum">
              <a:rPr lang="en-US" smtClean="0"/>
              <a:pPr/>
              <a:t>29</a:t>
            </a:fld>
            <a:endParaRPr lang="en-US"/>
          </a:p>
        </p:txBody>
      </p:sp>
    </p:spTree>
    <p:extLst>
      <p:ext uri="{BB962C8B-B14F-4D97-AF65-F5344CB8AC3E}">
        <p14:creationId xmlns:p14="http://schemas.microsoft.com/office/powerpoint/2010/main" val="859246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6B577-10C9-DFE8-0B4A-520037C90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28E26-7E4C-CC98-DB9F-E0AC20F77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C6E1A-9410-8DFA-CC0E-39DC353DF481}"/>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2D361D0-F04E-99BF-67C9-E0240D0D14E0}"/>
              </a:ext>
            </a:extLst>
          </p:cNvPr>
          <p:cNvSpPr>
            <a:spLocks noGrp="1"/>
          </p:cNvSpPr>
          <p:nvPr>
            <p:ph type="sldNum" sz="quarter" idx="5"/>
          </p:nvPr>
        </p:nvSpPr>
        <p:spPr/>
        <p:txBody>
          <a:bodyPr/>
          <a:lstStyle/>
          <a:p>
            <a:fld id="{070A944D-410D-A845-BC25-EE813785F06E}" type="slidenum">
              <a:rPr lang="en-US" smtClean="0"/>
              <a:pPr/>
              <a:t>30</a:t>
            </a:fld>
            <a:endParaRPr lang="en-US"/>
          </a:p>
        </p:txBody>
      </p:sp>
    </p:spTree>
    <p:extLst>
      <p:ext uri="{BB962C8B-B14F-4D97-AF65-F5344CB8AC3E}">
        <p14:creationId xmlns:p14="http://schemas.microsoft.com/office/powerpoint/2010/main" val="1225108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also include a diagram of AI + curriculum. The Citadel and Benedict are involved in general education and introductory courses; Winthrop and Charleston</a:t>
            </a:r>
            <a:r>
              <a:rPr lang="en-US" baseline="0" dirty="0"/>
              <a:t> are involved in interdisciplinary labs; Benedict and Winthrop are involved in AL modules; TCTC and The Citadel are involved in post-graduate education; and TCTC is involved in associated degree biomedical devices.</a:t>
            </a:r>
            <a:endParaRPr lang="en-US" dirty="0"/>
          </a:p>
        </p:txBody>
      </p:sp>
      <p:sp>
        <p:nvSpPr>
          <p:cNvPr id="4" name="Slide Number Placeholder 3"/>
          <p:cNvSpPr>
            <a:spLocks noGrp="1"/>
          </p:cNvSpPr>
          <p:nvPr>
            <p:ph type="sldNum" sz="quarter" idx="5"/>
          </p:nvPr>
        </p:nvSpPr>
        <p:spPr/>
        <p:txBody>
          <a:bodyPr/>
          <a:lstStyle/>
          <a:p>
            <a:fld id="{070A944D-410D-A845-BC25-EE813785F06E}" type="slidenum">
              <a:rPr lang="en-US" smtClean="0"/>
              <a:t>31</a:t>
            </a:fld>
            <a:endParaRPr lang="en-US"/>
          </a:p>
        </p:txBody>
      </p:sp>
    </p:spTree>
    <p:extLst>
      <p:ext uri="{BB962C8B-B14F-4D97-AF65-F5344CB8AC3E}">
        <p14:creationId xmlns:p14="http://schemas.microsoft.com/office/powerpoint/2010/main" val="1841486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ARMD: Aeronautics. NASA explores technologies that reduce aircraft noise and fuel use, get you gate-to-gate safely and on time, and transform aviation into an economic engine at all altitudes. </a:t>
            </a:r>
          </a:p>
          <a:p>
            <a:r>
              <a:rPr lang="en-US" dirty="0"/>
              <a:t>STMD: Space Technology. NASA technologies developed for spaceflight benefit our everyday life. The Artemis program proves and matures what those technologies can do and reduces risk for exploration of Mars and beyond. </a:t>
            </a:r>
          </a:p>
          <a:p>
            <a:r>
              <a:rPr lang="en-US" dirty="0"/>
              <a:t>SMD: Science. NASA and the nation’s science community use space observatories to conduct scientific studies of the Earth from space, to visit and return samples from other bodies in the solar system, and to peer out into our galaxy.</a:t>
            </a:r>
          </a:p>
          <a:p>
            <a:r>
              <a:rPr lang="en-US" dirty="0"/>
              <a:t>ESDMD: Exploration Systems Development. NASA’s Artemis program is defining and creating the steps path from Earth back to the Moon and on to Mars, including the Orion capsule, the Space Launch System, Exploration Ground Systems, the Gateway, and Human</a:t>
            </a:r>
          </a:p>
          <a:p>
            <a:r>
              <a:rPr lang="en-US" dirty="0"/>
              <a:t>SOMD: Space Operations. NASA’s work in beyond low-Earth orbit includes commercial launch services to the International Space Station, exploration systems, space transportation systems, and broad scientific</a:t>
            </a:r>
          </a:p>
        </p:txBody>
      </p:sp>
      <p:sp>
        <p:nvSpPr>
          <p:cNvPr id="4" name="Slide Number Placeholder 3"/>
          <p:cNvSpPr>
            <a:spLocks noGrp="1"/>
          </p:cNvSpPr>
          <p:nvPr>
            <p:ph type="sldNum" sz="quarter" idx="5"/>
          </p:nvPr>
        </p:nvSpPr>
        <p:spPr/>
        <p:txBody>
          <a:bodyPr/>
          <a:lstStyle/>
          <a:p>
            <a:fld id="{095DFDF4-BFB1-4674-B531-502142C23D2E}" type="slidenum">
              <a:rPr lang="en-US" smtClean="0"/>
              <a:t>41</a:t>
            </a:fld>
            <a:endParaRPr lang="en-US"/>
          </a:p>
        </p:txBody>
      </p:sp>
    </p:spTree>
    <p:extLst>
      <p:ext uri="{BB962C8B-B14F-4D97-AF65-F5344CB8AC3E}">
        <p14:creationId xmlns:p14="http://schemas.microsoft.com/office/powerpoint/2010/main" val="673225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Gen STEM: Focus on K-12 STEM activities that stimulate interest in Space Careers</a:t>
            </a:r>
          </a:p>
          <a:p>
            <a:r>
              <a:rPr lang="en-US" dirty="0"/>
              <a:t>MUREP: Awards assist faculty and students in research and provide authentic STEM engagement related to NASA missions</a:t>
            </a:r>
          </a:p>
          <a:p>
            <a:r>
              <a:rPr lang="en-US" dirty="0"/>
              <a:t>Space Grant: Opportunities for higher education students that support and enhance science and engineering education and research</a:t>
            </a:r>
          </a:p>
          <a:p>
            <a:r>
              <a:rPr lang="en-US" dirty="0" err="1"/>
              <a:t>EPSCoR</a:t>
            </a:r>
            <a:r>
              <a:rPr lang="en-US" dirty="0"/>
              <a:t>: NASA research opportunities supported by faculty, undergraduate, and graduate students</a:t>
            </a:r>
          </a:p>
          <a:p>
            <a:r>
              <a:rPr lang="en-US" dirty="0"/>
              <a:t>New Generation of Aerospace Engineers and Scientists</a:t>
            </a:r>
          </a:p>
        </p:txBody>
      </p:sp>
      <p:sp>
        <p:nvSpPr>
          <p:cNvPr id="4" name="Slide Number Placeholder 3"/>
          <p:cNvSpPr>
            <a:spLocks noGrp="1"/>
          </p:cNvSpPr>
          <p:nvPr>
            <p:ph type="sldNum" sz="quarter" idx="5"/>
          </p:nvPr>
        </p:nvSpPr>
        <p:spPr/>
        <p:txBody>
          <a:bodyPr/>
          <a:lstStyle/>
          <a:p>
            <a:fld id="{095DFDF4-BFB1-4674-B531-502142C23D2E}" type="slidenum">
              <a:rPr lang="en-US" smtClean="0"/>
              <a:t>42</a:t>
            </a:fld>
            <a:endParaRPr lang="en-US"/>
          </a:p>
        </p:txBody>
      </p:sp>
    </p:spTree>
    <p:extLst>
      <p:ext uri="{BB962C8B-B14F-4D97-AF65-F5344CB8AC3E}">
        <p14:creationId xmlns:p14="http://schemas.microsoft.com/office/powerpoint/2010/main" val="1150003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46DA6-5E06-4E8B-8912-04FBE36B586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5922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3.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3.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CC00E-8424-7143-87E4-7FD64491A559}"/>
              </a:ext>
            </a:extLst>
          </p:cNvPr>
          <p:cNvSpPr>
            <a:spLocks noGrp="1"/>
          </p:cNvSpPr>
          <p:nvPr>
            <p:ph type="ctrTitle"/>
          </p:nvPr>
        </p:nvSpPr>
        <p:spPr>
          <a:xfrm>
            <a:off x="1524000" y="1122363"/>
            <a:ext cx="9144000" cy="2387600"/>
          </a:xfrm>
        </p:spPr>
        <p:txBody>
          <a:bodyPr anchor="b"/>
          <a:lstStyle>
            <a:lvl1pPr algn="ctr">
              <a:defRPr sz="6000" b="1">
                <a:latin typeface="Trade Gothic Next LT Pro Lt" panose="020B05030403030200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8CDAD60-E430-5642-9613-43AC3A1D21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031378E-FF94-5547-A8A3-4D148ABB8505}"/>
              </a:ext>
            </a:extLst>
          </p:cNvPr>
          <p:cNvCxnSpPr>
            <a:cxnSpLocks/>
          </p:cNvCxnSpPr>
          <p:nvPr userDrawn="1"/>
        </p:nvCxnSpPr>
        <p:spPr>
          <a:xfrm>
            <a:off x="1524000" y="3532502"/>
            <a:ext cx="9144000" cy="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5542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7ADD84-7D52-5E41-9F88-7F766701A5C5}"/>
              </a:ext>
            </a:extLst>
          </p:cNvPr>
          <p:cNvSpPr/>
          <p:nvPr userDrawn="1"/>
        </p:nvSpPr>
        <p:spPr>
          <a:xfrm>
            <a:off x="0" y="0"/>
            <a:ext cx="12192000" cy="6858000"/>
          </a:xfrm>
          <a:prstGeom prst="rect">
            <a:avLst/>
          </a:prstGeom>
          <a:gradFill>
            <a:gsLst>
              <a:gs pos="0">
                <a:schemeClr val="bg1">
                  <a:lumMod val="85000"/>
                </a:schemeClr>
              </a:gs>
              <a:gs pos="50000">
                <a:schemeClr val="bg1">
                  <a:lumMod val="75000"/>
                </a:schemeClr>
              </a:gs>
              <a:gs pos="100000">
                <a:schemeClr val="bg1">
                  <a:lumMod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B6C4C5-8D0C-584B-89C7-BE91446BF913}"/>
              </a:ext>
            </a:extLst>
          </p:cNvPr>
          <p:cNvSpPr>
            <a:spLocks noGrp="1"/>
          </p:cNvSpPr>
          <p:nvPr>
            <p:ph type="title"/>
          </p:nvPr>
        </p:nvSpPr>
        <p:spPr>
          <a:xfrm>
            <a:off x="838200" y="365126"/>
            <a:ext cx="10515600" cy="1111134"/>
          </a:xfrm>
        </p:spPr>
        <p:txBody>
          <a:bodyPr/>
          <a:lstStyle>
            <a:lvl1pPr>
              <a:defRPr b="1">
                <a:latin typeface="Trade Gothic Next LT Pro Lt" panose="020B0503040303020004" pitchFamily="34" charset="77"/>
              </a:defRPr>
            </a:lvl1pPr>
          </a:lstStyle>
          <a:p>
            <a:r>
              <a:rPr lang="en-US"/>
              <a:t>Click to edit Master title style</a:t>
            </a:r>
          </a:p>
        </p:txBody>
      </p:sp>
      <p:cxnSp>
        <p:nvCxnSpPr>
          <p:cNvPr id="4" name="Straight Connector 3">
            <a:extLst>
              <a:ext uri="{FF2B5EF4-FFF2-40B4-BE49-F238E27FC236}">
                <a16:creationId xmlns:a16="http://schemas.microsoft.com/office/drawing/2014/main" id="{4E36658D-C474-2946-96AD-75485BA50660}"/>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08731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F373D-C606-494E-9A9F-DC6D70F36CBA}"/>
              </a:ext>
            </a:extLst>
          </p:cNvPr>
          <p:cNvSpPr>
            <a:spLocks noGrp="1"/>
          </p:cNvSpPr>
          <p:nvPr>
            <p:ph type="title"/>
          </p:nvPr>
        </p:nvSpPr>
        <p:spPr>
          <a:xfrm>
            <a:off x="839788" y="457200"/>
            <a:ext cx="3932237" cy="1600200"/>
          </a:xfrm>
        </p:spPr>
        <p:txBody>
          <a:bodyPr anchor="b"/>
          <a:lstStyle>
            <a:lvl1pPr>
              <a:defRPr sz="3200">
                <a:latin typeface="Trade Gothic Next LT Pro" panose="020B0503040303020004"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1E7C7B0-F3EB-6441-A96A-4A7F35E902B3}"/>
              </a:ext>
            </a:extLst>
          </p:cNvPr>
          <p:cNvSpPr>
            <a:spLocks noGrp="1"/>
          </p:cNvSpPr>
          <p:nvPr>
            <p:ph idx="1"/>
          </p:nvPr>
        </p:nvSpPr>
        <p:spPr>
          <a:xfrm>
            <a:off x="5183188" y="987426"/>
            <a:ext cx="6172200" cy="4587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C46F45-9F5E-4248-931E-289C43B0D115}"/>
              </a:ext>
            </a:extLst>
          </p:cNvPr>
          <p:cNvSpPr>
            <a:spLocks noGrp="1"/>
          </p:cNvSpPr>
          <p:nvPr>
            <p:ph type="body" sz="half" idx="2"/>
          </p:nvPr>
        </p:nvSpPr>
        <p:spPr>
          <a:xfrm>
            <a:off x="839788" y="2057400"/>
            <a:ext cx="3932237" cy="35875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1D19E270-4653-904D-8BBD-0C19340654A4}"/>
              </a:ext>
            </a:extLst>
          </p:cNvPr>
          <p:cNvCxnSpPr>
            <a:cxnSpLocks/>
          </p:cNvCxnSpPr>
          <p:nvPr userDrawn="1"/>
        </p:nvCxnSpPr>
        <p:spPr>
          <a:xfrm>
            <a:off x="838200" y="2057400"/>
            <a:ext cx="394333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74018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20DE-3195-5B49-B9CD-255CF6C8431B}"/>
              </a:ext>
            </a:extLst>
          </p:cNvPr>
          <p:cNvSpPr>
            <a:spLocks noGrp="1"/>
          </p:cNvSpPr>
          <p:nvPr>
            <p:ph type="title"/>
          </p:nvPr>
        </p:nvSpPr>
        <p:spPr>
          <a:xfrm>
            <a:off x="839788" y="457200"/>
            <a:ext cx="3932237" cy="1600200"/>
          </a:xfrm>
        </p:spPr>
        <p:txBody>
          <a:bodyPr anchor="b"/>
          <a:lstStyle>
            <a:lvl1pPr>
              <a:defRPr sz="3200">
                <a:latin typeface="Trade Gothic Next LT Pro" panose="020B0503040303020004" pitchFamily="34"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656F540-FF13-3F43-ACD0-3D46B1257AB5}"/>
              </a:ext>
            </a:extLst>
          </p:cNvPr>
          <p:cNvSpPr>
            <a:spLocks noGrp="1"/>
          </p:cNvSpPr>
          <p:nvPr>
            <p:ph type="pic" idx="1"/>
          </p:nvPr>
        </p:nvSpPr>
        <p:spPr>
          <a:xfrm>
            <a:off x="5183188" y="987426"/>
            <a:ext cx="6172200" cy="45650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01EA4B-AAF0-5246-BACE-0E922F2F201A}"/>
              </a:ext>
            </a:extLst>
          </p:cNvPr>
          <p:cNvSpPr>
            <a:spLocks noGrp="1"/>
          </p:cNvSpPr>
          <p:nvPr>
            <p:ph type="body" sz="half" idx="2"/>
          </p:nvPr>
        </p:nvSpPr>
        <p:spPr>
          <a:xfrm>
            <a:off x="839788" y="2057400"/>
            <a:ext cx="3932237" cy="357027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FD33F86A-FADE-684F-8E54-6CD7C4CB0106}"/>
              </a:ext>
            </a:extLst>
          </p:cNvPr>
          <p:cNvCxnSpPr>
            <a:cxnSpLocks/>
          </p:cNvCxnSpPr>
          <p:nvPr userDrawn="1"/>
        </p:nvCxnSpPr>
        <p:spPr>
          <a:xfrm>
            <a:off x="838200" y="2057400"/>
            <a:ext cx="394333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70535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3496-E5EA-BD45-9772-5FF6ACA77545}"/>
              </a:ext>
            </a:extLst>
          </p:cNvPr>
          <p:cNvSpPr>
            <a:spLocks noGrp="1"/>
          </p:cNvSpPr>
          <p:nvPr>
            <p:ph type="title"/>
          </p:nvPr>
        </p:nvSpPr>
        <p:spPr/>
        <p:txBody>
          <a:bodyPr/>
          <a:lstStyle>
            <a:lvl1pPr>
              <a:defRPr>
                <a:latin typeface="Trade Gothic Next LT Pro" panose="020B0503040303020004" pitchFamily="34" charset="77"/>
              </a:defRPr>
            </a:lvl1pPr>
          </a:lstStyle>
          <a:p>
            <a:r>
              <a:rPr lang="en-US"/>
              <a:t>Click to edit Master title style</a:t>
            </a:r>
          </a:p>
        </p:txBody>
      </p:sp>
      <p:sp>
        <p:nvSpPr>
          <p:cNvPr id="3" name="Vertical Text Placeholder 2">
            <a:extLst>
              <a:ext uri="{FF2B5EF4-FFF2-40B4-BE49-F238E27FC236}">
                <a16:creationId xmlns:a16="http://schemas.microsoft.com/office/drawing/2014/main" id="{457E763E-E394-C942-AFB1-0BDD788BC4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F4F3011D-C7EB-404D-85FA-C816DAF9C36E}"/>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10850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B03D03-CA5D-604E-90AF-6CC0752256FE}"/>
              </a:ext>
            </a:extLst>
          </p:cNvPr>
          <p:cNvSpPr>
            <a:spLocks noGrp="1"/>
          </p:cNvSpPr>
          <p:nvPr>
            <p:ph type="title" orient="vert"/>
          </p:nvPr>
        </p:nvSpPr>
        <p:spPr>
          <a:xfrm>
            <a:off x="8724900" y="365125"/>
            <a:ext cx="2628900" cy="5220427"/>
          </a:xfrm>
        </p:spPr>
        <p:txBody>
          <a:bodyPr vert="eaVert"/>
          <a:lstStyle>
            <a:lvl1pPr>
              <a:defRPr>
                <a:latin typeface="Trade Gothic Next LT Pro" panose="020B0503040303020004" pitchFamily="34" charset="77"/>
              </a:defRPr>
            </a:lvl1pPr>
          </a:lstStyle>
          <a:p>
            <a:r>
              <a:rPr lang="en-US"/>
              <a:t>Click to edit Master title style</a:t>
            </a:r>
          </a:p>
        </p:txBody>
      </p:sp>
      <p:sp>
        <p:nvSpPr>
          <p:cNvPr id="3" name="Vertical Text Placeholder 2">
            <a:extLst>
              <a:ext uri="{FF2B5EF4-FFF2-40B4-BE49-F238E27FC236}">
                <a16:creationId xmlns:a16="http://schemas.microsoft.com/office/drawing/2014/main" id="{8B6EA7E7-3AFD-694F-B18C-E06A81D7E74E}"/>
              </a:ext>
            </a:extLst>
          </p:cNvPr>
          <p:cNvSpPr>
            <a:spLocks noGrp="1"/>
          </p:cNvSpPr>
          <p:nvPr>
            <p:ph type="body" orient="vert" idx="1"/>
          </p:nvPr>
        </p:nvSpPr>
        <p:spPr>
          <a:xfrm>
            <a:off x="838200" y="365125"/>
            <a:ext cx="7734300" cy="52204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4259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57709"/>
            <a:ext cx="10515600" cy="4351338"/>
          </a:xfrm>
          <a:prstGeom prst="rect">
            <a:avLst/>
          </a:prstGeo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56487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C741-18EB-6042-CD0A-78351D6BA2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7D11CB-36D2-D572-D4AD-62BE4CCC5A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7B6C50-2444-0E05-A711-DF633EF717A7}"/>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7D81AA3C-51A7-56EB-6011-E308B9D973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8D8F2D-EEAC-0633-A7A4-7A9A63966E25}"/>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884905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D4F86-FE97-3815-C224-16DEAE5E03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091E29-B448-CCD0-017A-EED3EC961B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FF0DC-7887-9D53-83AD-89132BA8DB15}"/>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FB44056E-2573-06A2-B29F-FACF093C5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E3F3D-1C49-69E5-BA51-0030449BB161}"/>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750872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553B9-AB25-8CA9-7E01-B6A7143206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E443C8-7AA2-CDE0-73A7-406A5F36BB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99E0DA-C603-EE21-4454-839728CDF916}"/>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FFB994FA-937B-641E-C926-EF03F2F4F8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5BECB-C193-63E3-799E-D90C7C9F91E9}"/>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81090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D28C-61CD-FE4D-1CD3-6AC321128F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691BDE-0F94-278D-D492-4FC9B0E5A2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95C351-072C-86C3-9752-751D06084A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6207F2-7847-0BCC-AC82-CD02F9BEB277}"/>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6" name="Footer Placeholder 5">
            <a:extLst>
              <a:ext uri="{FF2B5EF4-FFF2-40B4-BE49-F238E27FC236}">
                <a16:creationId xmlns:a16="http://schemas.microsoft.com/office/drawing/2014/main" id="{C3AFD767-C6D8-DA1B-C549-BC70D6E9F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282E60-8AA3-8212-072D-CF3A5CCEA144}"/>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548540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CC00E-8424-7143-87E4-7FD64491A559}"/>
              </a:ext>
            </a:extLst>
          </p:cNvPr>
          <p:cNvSpPr>
            <a:spLocks noGrp="1"/>
          </p:cNvSpPr>
          <p:nvPr>
            <p:ph type="ctrTitle"/>
          </p:nvPr>
        </p:nvSpPr>
        <p:spPr>
          <a:xfrm>
            <a:off x="4715219" y="1122363"/>
            <a:ext cx="6477917" cy="2387600"/>
          </a:xfrm>
        </p:spPr>
        <p:txBody>
          <a:bodyPr anchor="b"/>
          <a:lstStyle>
            <a:lvl1pPr algn="ctr">
              <a:defRPr sz="6000" b="1">
                <a:latin typeface="Trade Gothic Next LT Pro Lt" panose="020B0503040303020004" pitchFamily="34" charset="77"/>
              </a:defRPr>
            </a:lvl1pPr>
          </a:lstStyle>
          <a:p>
            <a:r>
              <a:rPr lang="en-US" dirty="0"/>
              <a:t>Click to edit Master title style</a:t>
            </a:r>
          </a:p>
        </p:txBody>
      </p:sp>
      <p:sp>
        <p:nvSpPr>
          <p:cNvPr id="3" name="Subtitle 2">
            <a:extLst>
              <a:ext uri="{FF2B5EF4-FFF2-40B4-BE49-F238E27FC236}">
                <a16:creationId xmlns:a16="http://schemas.microsoft.com/office/drawing/2014/main" id="{D8CDAD60-E430-5642-9613-43AC3A1D2127}"/>
              </a:ext>
            </a:extLst>
          </p:cNvPr>
          <p:cNvSpPr>
            <a:spLocks noGrp="1"/>
          </p:cNvSpPr>
          <p:nvPr>
            <p:ph type="subTitle" idx="1"/>
          </p:nvPr>
        </p:nvSpPr>
        <p:spPr>
          <a:xfrm>
            <a:off x="4715219" y="3602038"/>
            <a:ext cx="647791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7" name="Straight Connector 6">
            <a:extLst>
              <a:ext uri="{FF2B5EF4-FFF2-40B4-BE49-F238E27FC236}">
                <a16:creationId xmlns:a16="http://schemas.microsoft.com/office/drawing/2014/main" id="{1031378E-FF94-5547-A8A3-4D148ABB8505}"/>
              </a:ext>
            </a:extLst>
          </p:cNvPr>
          <p:cNvCxnSpPr>
            <a:cxnSpLocks/>
          </p:cNvCxnSpPr>
          <p:nvPr userDrawn="1"/>
        </p:nvCxnSpPr>
        <p:spPr>
          <a:xfrm>
            <a:off x="4715220" y="3532502"/>
            <a:ext cx="6477917"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9153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88E6A-57CB-C9BC-2A88-AE80EC7600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F559ED-8673-5269-CDA4-915202C027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FD658F-6D03-4FAE-AB2D-E34C70FE1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44C4B7-6B85-9254-D46F-2568D1E80A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F21BD-1B9D-D5AA-D3D3-1F36D60B31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C6B662-7FF0-D8F2-F91E-D2B0841B6A7F}"/>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8" name="Footer Placeholder 7">
            <a:extLst>
              <a:ext uri="{FF2B5EF4-FFF2-40B4-BE49-F238E27FC236}">
                <a16:creationId xmlns:a16="http://schemas.microsoft.com/office/drawing/2014/main" id="{93282352-CE1C-0663-9E56-66F0A09563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82161C-878D-4158-DB0E-F23190571F2D}"/>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81646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63111-0F96-10FF-A752-6A2E603CDB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927096-09AD-061D-A4A2-653B26939734}"/>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4" name="Footer Placeholder 3">
            <a:extLst>
              <a:ext uri="{FF2B5EF4-FFF2-40B4-BE49-F238E27FC236}">
                <a16:creationId xmlns:a16="http://schemas.microsoft.com/office/drawing/2014/main" id="{6C9FFD6D-8F62-872B-0C4B-EF70EA4BDC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46C9A5-91A1-B9D2-5AE5-E6FBF16BCA62}"/>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766200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77066-F4DF-4252-45E7-FC4B70800756}"/>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3" name="Footer Placeholder 2">
            <a:extLst>
              <a:ext uri="{FF2B5EF4-FFF2-40B4-BE49-F238E27FC236}">
                <a16:creationId xmlns:a16="http://schemas.microsoft.com/office/drawing/2014/main" id="{4136BDBB-F93B-6E7E-2094-1A85D67251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DADF2E-B905-2CDF-BF66-1B0431B545B0}"/>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211349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D344F-014B-5F9C-EA39-B20B1643F4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815A28-E5BC-35CC-4619-B2785D9C28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826265-3323-2A4C-17E8-D5E2453906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C16421-4650-7275-C01A-6298D5B018B8}"/>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6" name="Footer Placeholder 5">
            <a:extLst>
              <a:ext uri="{FF2B5EF4-FFF2-40B4-BE49-F238E27FC236}">
                <a16:creationId xmlns:a16="http://schemas.microsoft.com/office/drawing/2014/main" id="{9E6B873B-1324-BC51-8CD2-4DD493A35C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9A784D-C836-C46D-886F-4B986645AC18}"/>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1211470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E1E38-DB1F-08CA-93B5-4DFD17DC0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4C9290-1234-66BF-FE2C-D6E0D6ADCF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3F6483-E6ED-5530-8B07-B25BB72BD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3B8E3F-F2E3-75A8-D10E-26910CD3A94C}"/>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6" name="Footer Placeholder 5">
            <a:extLst>
              <a:ext uri="{FF2B5EF4-FFF2-40B4-BE49-F238E27FC236}">
                <a16:creationId xmlns:a16="http://schemas.microsoft.com/office/drawing/2014/main" id="{14498BC9-5725-28DC-7C1B-0A74E0433D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C70C1-FCB8-4ED5-D652-5E67A1637342}"/>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9632329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A8607-5B46-2D9B-D143-17846FDBEB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8827C9-9627-97CE-6C36-809B9A7122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F0B0A3-9E1B-4BC3-7CD3-CEABF7A24786}"/>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1D70D9EF-99AB-BED6-C7C9-C4503ADF9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994AD8-662A-0C71-3F23-56BF94D57DE8}"/>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3390233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4A96D4-0CF2-865D-C3D6-4E94EC3A27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04B66A-69C7-AEAE-1806-D126F0E7D6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CC44DB-E28D-E94F-B410-AC8DB5B00C48}"/>
              </a:ext>
            </a:extLst>
          </p:cNvPr>
          <p:cNvSpPr>
            <a:spLocks noGrp="1"/>
          </p:cNvSpPr>
          <p:nvPr>
            <p:ph type="dt" sz="half" idx="10"/>
          </p:nvPr>
        </p:nvSpPr>
        <p:spPr/>
        <p:txBody>
          <a:body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18351E60-9E71-0D11-6ADD-EE990535D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96B270-377C-1C2F-F80C-5B31E4F4373B}"/>
              </a:ext>
            </a:extLst>
          </p:cNvPr>
          <p:cNvSpPr>
            <a:spLocks noGrp="1"/>
          </p:cNvSpPr>
          <p:nvPr>
            <p:ph type="sldNum" sz="quarter" idx="12"/>
          </p:nvPr>
        </p:nvSpPr>
        <p:spPr/>
        <p:txBody>
          <a:bodyPr/>
          <a:lstStyle/>
          <a:p>
            <a:fld id="{2BD62A28-A079-4BC1-AB68-436A6625DA01}" type="slidenum">
              <a:rPr lang="en-US" smtClean="0"/>
              <a:t>‹#›</a:t>
            </a:fld>
            <a:endParaRPr lang="en-US"/>
          </a:p>
        </p:txBody>
      </p:sp>
    </p:spTree>
    <p:extLst>
      <p:ext uri="{BB962C8B-B14F-4D97-AF65-F5344CB8AC3E}">
        <p14:creationId xmlns:p14="http://schemas.microsoft.com/office/powerpoint/2010/main" val="47291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3827E3-EC98-4F06-B4AF-8A565335342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bk object 16">
            <a:extLst>
              <a:ext uri="{FF2B5EF4-FFF2-40B4-BE49-F238E27FC236}">
                <a16:creationId xmlns:a16="http://schemas.microsoft.com/office/drawing/2014/main" id="{5779AC4F-767C-4B8B-A188-8D656B957BFC}"/>
              </a:ext>
            </a:extLst>
          </p:cNvPr>
          <p:cNvSpPr>
            <a:spLocks noChangeArrowheads="1"/>
          </p:cNvSpPr>
          <p:nvPr userDrawn="1"/>
        </p:nvSpPr>
        <p:spPr bwMode="auto">
          <a:xfrm>
            <a:off x="11407775" y="204788"/>
            <a:ext cx="655638" cy="544512"/>
          </a:xfrm>
          <a:prstGeom prst="rect">
            <a:avLst/>
          </a:prstGeom>
          <a:blipFill dpi="0" rotWithShape="1">
            <a:blip r:embed="rId2"/>
            <a:srcRect/>
            <a:stretch>
              <a:fillRect/>
            </a:stretch>
          </a:blipFill>
          <a:ln>
            <a:noFill/>
          </a:ln>
        </p:spPr>
        <p:txBody>
          <a:bodyPr lIns="0" tIns="0" rIns="0" bIns="0"/>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a:defRPr/>
            </a:pPr>
            <a:endParaRPr lang="en-US" altLang="en-US"/>
          </a:p>
        </p:txBody>
      </p:sp>
      <p:sp>
        <p:nvSpPr>
          <p:cNvPr id="4" name="TextBox 12">
            <a:extLst>
              <a:ext uri="{FF2B5EF4-FFF2-40B4-BE49-F238E27FC236}">
                <a16:creationId xmlns:a16="http://schemas.microsoft.com/office/drawing/2014/main" id="{2CFE1B24-51C2-4CC2-A8AD-509EA69B18BB}"/>
              </a:ext>
            </a:extLst>
          </p:cNvPr>
          <p:cNvSpPr txBox="1">
            <a:spLocks noChangeArrowheads="1"/>
          </p:cNvSpPr>
          <p:nvPr userDrawn="1"/>
        </p:nvSpPr>
        <p:spPr bwMode="auto">
          <a:xfrm>
            <a:off x="9983788" y="307975"/>
            <a:ext cx="1244600" cy="338138"/>
          </a:xfrm>
          <a:prstGeom prst="rect">
            <a:avLst/>
          </a:prstGeom>
          <a:noFill/>
          <a:ln>
            <a:noFill/>
          </a:ln>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algn="r">
              <a:defRPr/>
            </a:pPr>
            <a:r>
              <a:rPr lang="en-US" altLang="en-US" sz="800"/>
              <a:t>National Aeronautics and Space Administration</a:t>
            </a:r>
          </a:p>
        </p:txBody>
      </p:sp>
      <p:cxnSp>
        <p:nvCxnSpPr>
          <p:cNvPr id="5" name="Straight Connector 4">
            <a:extLst>
              <a:ext uri="{FF2B5EF4-FFF2-40B4-BE49-F238E27FC236}">
                <a16:creationId xmlns:a16="http://schemas.microsoft.com/office/drawing/2014/main" id="{9C3A877B-C1D5-4BA5-B414-FD85A7497BDF}"/>
              </a:ext>
            </a:extLst>
          </p:cNvPr>
          <p:cNvCxnSpPr>
            <a:cxnSpLocks/>
          </p:cNvCxnSpPr>
          <p:nvPr userDrawn="1"/>
        </p:nvCxnSpPr>
        <p:spPr>
          <a:xfrm>
            <a:off x="11271250" y="204788"/>
            <a:ext cx="0" cy="544512"/>
          </a:xfrm>
          <a:prstGeom prst="line">
            <a:avLst/>
          </a:prstGeom>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7A37B93F-FA21-4711-90FA-8656B2197D88}"/>
              </a:ext>
            </a:extLst>
          </p:cNvPr>
          <p:cNvSpPr txBox="1"/>
          <p:nvPr userDrawn="1"/>
        </p:nvSpPr>
        <p:spPr>
          <a:xfrm>
            <a:off x="355600" y="4767263"/>
            <a:ext cx="2293938" cy="255587"/>
          </a:xfrm>
          <a:prstGeom prst="rect">
            <a:avLst/>
          </a:prstGeom>
          <a:noFill/>
        </p:spPr>
        <p:txBody>
          <a:bodyPr>
            <a:spAutoFit/>
          </a:bodyPr>
          <a:lstStyle/>
          <a:p>
            <a:pPr eaLnBrk="1" fontAlgn="auto" hangingPunct="1">
              <a:spcBef>
                <a:spcPts val="0"/>
              </a:spcBef>
              <a:spcAft>
                <a:spcPts val="0"/>
              </a:spcAft>
              <a:defRPr/>
            </a:pPr>
            <a:r>
              <a:rPr lang="en-US" sz="1600" b="1" spc="300" baseline="30000">
                <a:solidFill>
                  <a:schemeClr val="bg1"/>
                </a:solidFill>
                <a:latin typeface="Raleway bold" panose="020B0003030101060003" pitchFamily="34" charset="0"/>
              </a:rPr>
              <a:t>DATE</a:t>
            </a:r>
            <a:endParaRPr lang="id-ID" sz="1600" b="1" spc="300" baseline="30000">
              <a:solidFill>
                <a:schemeClr val="bg1"/>
              </a:solidFill>
              <a:latin typeface="Raleway bold" panose="020B0003030101060003" pitchFamily="34" charset="0"/>
            </a:endParaRPr>
          </a:p>
        </p:txBody>
      </p:sp>
      <p:sp>
        <p:nvSpPr>
          <p:cNvPr id="7" name="TextBox 6">
            <a:extLst>
              <a:ext uri="{FF2B5EF4-FFF2-40B4-BE49-F238E27FC236}">
                <a16:creationId xmlns:a16="http://schemas.microsoft.com/office/drawing/2014/main" id="{67D561A1-4782-4F47-B9D2-02675470F3E8}"/>
              </a:ext>
            </a:extLst>
          </p:cNvPr>
          <p:cNvSpPr txBox="1">
            <a:spLocks noChangeArrowheads="1"/>
          </p:cNvSpPr>
          <p:nvPr userDrawn="1"/>
        </p:nvSpPr>
        <p:spPr bwMode="auto">
          <a:xfrm>
            <a:off x="333375" y="1319213"/>
            <a:ext cx="3090863" cy="339725"/>
          </a:xfrm>
          <a:prstGeom prst="rect">
            <a:avLst/>
          </a:prstGeom>
          <a:noFill/>
          <a:ln>
            <a:noFill/>
          </a:ln>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defRPr/>
            </a:pPr>
            <a:r>
              <a:rPr lang="en-US" altLang="en-US" sz="1600" b="1">
                <a:solidFill>
                  <a:schemeClr val="bg1"/>
                </a:solidFill>
                <a:latin typeface="Raleway bold" panose="020B0803030101060003" pitchFamily="34" charset="0"/>
              </a:rPr>
              <a:t>NASA STEM</a:t>
            </a:r>
            <a:endParaRPr lang="id-ID" altLang="en-US" sz="1600" b="1">
              <a:solidFill>
                <a:schemeClr val="bg1"/>
              </a:solidFill>
              <a:latin typeface="Raleway bold" panose="020B0803030101060003" pitchFamily="34" charset="0"/>
            </a:endParaRPr>
          </a:p>
        </p:txBody>
      </p:sp>
      <p:sp>
        <p:nvSpPr>
          <p:cNvPr id="8" name="Picture Placeholder 2">
            <a:extLst>
              <a:ext uri="{FF2B5EF4-FFF2-40B4-BE49-F238E27FC236}">
                <a16:creationId xmlns:a16="http://schemas.microsoft.com/office/drawing/2014/main" id="{C4EBB6B2-3ACA-4DBA-B29F-F029AD32825E}"/>
              </a:ext>
            </a:extLst>
          </p:cNvPr>
          <p:cNvSpPr>
            <a:spLocks noGrp="1"/>
          </p:cNvSpPr>
          <p:nvPr>
            <p:ph type="pic" sz="quarter" idx="10"/>
          </p:nvPr>
        </p:nvSpPr>
        <p:spPr>
          <a:xfrm>
            <a:off x="0" y="1057275"/>
            <a:ext cx="12192000" cy="4934734"/>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Tree>
    <p:extLst>
      <p:ext uri="{BB962C8B-B14F-4D97-AF65-F5344CB8AC3E}">
        <p14:creationId xmlns:p14="http://schemas.microsoft.com/office/powerpoint/2010/main" val="199842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648200" y="935420"/>
            <a:ext cx="7543800" cy="4981903"/>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6" name="Text Placeholder 9">
            <a:extLst>
              <a:ext uri="{FF2B5EF4-FFF2-40B4-BE49-F238E27FC236}">
                <a16:creationId xmlns:a16="http://schemas.microsoft.com/office/drawing/2014/main" id="{41887235-A743-4B60-9067-46EBA2B33A12}"/>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88327149"/>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igt Justified 4x6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705600" y="1621302"/>
            <a:ext cx="5486400" cy="36576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3971E4F1-C38A-44F3-9D7C-52304F882F77}"/>
              </a:ext>
            </a:extLst>
          </p:cNvPr>
          <p:cNvSpPr>
            <a:spLocks noGrp="1"/>
          </p:cNvSpPr>
          <p:nvPr>
            <p:ph type="body" sz="quarter" idx="11" hasCustomPrompt="1"/>
          </p:nvPr>
        </p:nvSpPr>
        <p:spPr>
          <a:xfrm>
            <a:off x="387249" y="1620838"/>
            <a:ext cx="5958471" cy="3657600"/>
          </a:xfrm>
          <a:prstGeom prst="rect">
            <a:avLst/>
          </a:prstGeom>
        </p:spPr>
        <p:txBody>
          <a:bodyPr/>
          <a:lstStyle>
            <a:lvl1pPr marL="0" indent="0">
              <a:buNone/>
              <a:defRPr sz="1800">
                <a:solidFill>
                  <a:srgbClr val="002060"/>
                </a:solidFill>
                <a:latin typeface="+mj-lt"/>
              </a:defRPr>
            </a:lvl1pPr>
            <a:lvl2pPr marL="0" indent="0">
              <a:buFont typeface="Arial" panose="020B0604020202020204" pitchFamily="34" charse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10" name="Text Placeholder 9">
            <a:extLst>
              <a:ext uri="{FF2B5EF4-FFF2-40B4-BE49-F238E27FC236}">
                <a16:creationId xmlns:a16="http://schemas.microsoft.com/office/drawing/2014/main" id="{64E878FF-FA73-4AFD-A19E-B4BE3762E406}"/>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598086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B95D-CDA9-CE4C-AC0D-10AA0A0C001E}"/>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27AC04C6-AC4B-A24E-BA73-A660B81A5F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95E434AD-6CBD-F042-8A99-BE6F1C85C10C}"/>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28331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eft Justified 4x6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858" y="1621302"/>
            <a:ext cx="5486400" cy="36576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4" name="Text Placeholder 6"/>
          <p:cNvSpPr>
            <a:spLocks noGrp="1"/>
          </p:cNvSpPr>
          <p:nvPr>
            <p:ph type="body" sz="quarter" idx="11" hasCustomPrompt="1"/>
          </p:nvPr>
        </p:nvSpPr>
        <p:spPr>
          <a:xfrm>
            <a:off x="5864771" y="1620838"/>
            <a:ext cx="5958471" cy="3657600"/>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5" name="Text Placeholder 9">
            <a:extLst>
              <a:ext uri="{FF2B5EF4-FFF2-40B4-BE49-F238E27FC236}">
                <a16:creationId xmlns:a16="http://schemas.microsoft.com/office/drawing/2014/main" id="{03EAAAC8-F6D6-4C16-B520-1A1ECDBE044A}"/>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757790793"/>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ight Justified 5x5 Photo">
    <p:spTree>
      <p:nvGrpSpPr>
        <p:cNvPr id="1" name=""/>
        <p:cNvGrpSpPr/>
        <p:nvPr/>
      </p:nvGrpSpPr>
      <p:grpSpPr>
        <a:xfrm>
          <a:off x="0" y="0"/>
          <a:ext cx="0" cy="0"/>
          <a:chOff x="0" y="0"/>
          <a:chExt cx="0" cy="0"/>
        </a:xfrm>
      </p:grpSpPr>
      <p:sp>
        <p:nvSpPr>
          <p:cNvPr id="6" name="Picture Placeholder 3"/>
          <p:cNvSpPr>
            <a:spLocks noGrp="1"/>
          </p:cNvSpPr>
          <p:nvPr>
            <p:ph type="pic" sz="quarter" idx="12"/>
          </p:nvPr>
        </p:nvSpPr>
        <p:spPr>
          <a:xfrm>
            <a:off x="7259996" y="1143000"/>
            <a:ext cx="4572000" cy="45720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33C809E5-13C2-47CB-B5C4-3BB458A9CB32}"/>
              </a:ext>
            </a:extLst>
          </p:cNvPr>
          <p:cNvSpPr>
            <a:spLocks noGrp="1"/>
          </p:cNvSpPr>
          <p:nvPr>
            <p:ph type="body" sz="quarter" idx="13" hasCustomPrompt="1"/>
          </p:nvPr>
        </p:nvSpPr>
        <p:spPr>
          <a:xfrm>
            <a:off x="360004" y="1620838"/>
            <a:ext cx="6529068" cy="3657600"/>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5BCC287C-88FB-40CC-AE25-07CE3B2F337F}"/>
              </a:ext>
            </a:extLst>
          </p:cNvPr>
          <p:cNvSpPr>
            <a:spLocks noGrp="1"/>
          </p:cNvSpPr>
          <p:nvPr>
            <p:ph type="body" sz="quarter" idx="14"/>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4074849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ft Justified 5x5 Photo">
    <p:spTree>
      <p:nvGrpSpPr>
        <p:cNvPr id="1" name=""/>
        <p:cNvGrpSpPr/>
        <p:nvPr/>
      </p:nvGrpSpPr>
      <p:grpSpPr>
        <a:xfrm>
          <a:off x="0" y="0"/>
          <a:ext cx="0" cy="0"/>
          <a:chOff x="0" y="0"/>
          <a:chExt cx="0" cy="0"/>
        </a:xfrm>
      </p:grpSpPr>
      <p:sp>
        <p:nvSpPr>
          <p:cNvPr id="6" name="Picture Placeholder 3"/>
          <p:cNvSpPr>
            <a:spLocks noGrp="1"/>
          </p:cNvSpPr>
          <p:nvPr>
            <p:ph type="pic" sz="quarter" idx="12"/>
          </p:nvPr>
        </p:nvSpPr>
        <p:spPr>
          <a:xfrm>
            <a:off x="281127" y="1143000"/>
            <a:ext cx="4572000" cy="45720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7EE07A96-4324-435A-8926-5C749216ED95}"/>
              </a:ext>
            </a:extLst>
          </p:cNvPr>
          <p:cNvSpPr>
            <a:spLocks noGrp="1"/>
          </p:cNvSpPr>
          <p:nvPr>
            <p:ph type="body" sz="quarter" idx="13" hasCustomPrompt="1"/>
          </p:nvPr>
        </p:nvSpPr>
        <p:spPr>
          <a:xfrm>
            <a:off x="5228949" y="1620838"/>
            <a:ext cx="6594294" cy="3657600"/>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06891777-08AE-40AF-A0C0-7538E585E596}"/>
              </a:ext>
            </a:extLst>
          </p:cNvPr>
          <p:cNvSpPr>
            <a:spLocks noGrp="1"/>
          </p:cNvSpPr>
          <p:nvPr>
            <p:ph type="body" sz="quarter" idx="14"/>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2625807637"/>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ight Justified 4x8.25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648200" y="1626577"/>
            <a:ext cx="7543800" cy="3657600"/>
          </a:xfrm>
          <a:prstGeom prst="rect">
            <a:avLst/>
          </a:prstGeom>
          <a:pattFill prst="ltUpDiag">
            <a:fgClr>
              <a:schemeClr val="accent1"/>
            </a:fgClr>
            <a:bgClr>
              <a:schemeClr val="bg1"/>
            </a:bgClr>
          </a:pattFill>
        </p:spPr>
        <p:txBody>
          <a:bodyPr/>
          <a:lstStyle>
            <a:lvl1pPr marL="0" indent="0">
              <a:buFontTx/>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A5B57FB4-79EC-45A5-B2A2-F79525E2134D}"/>
              </a:ext>
            </a:extLst>
          </p:cNvPr>
          <p:cNvSpPr>
            <a:spLocks noGrp="1"/>
          </p:cNvSpPr>
          <p:nvPr>
            <p:ph type="body" sz="quarter" idx="11" hasCustomPrompt="1"/>
          </p:nvPr>
        </p:nvSpPr>
        <p:spPr>
          <a:xfrm>
            <a:off x="316228" y="1620838"/>
            <a:ext cx="3953931" cy="3657600"/>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6" name="Text Placeholder 9">
            <a:extLst>
              <a:ext uri="{FF2B5EF4-FFF2-40B4-BE49-F238E27FC236}">
                <a16:creationId xmlns:a16="http://schemas.microsoft.com/office/drawing/2014/main" id="{505E8374-BD5A-4204-8542-D88C47902192}"/>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682375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eft Justified 4x8.25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626577"/>
            <a:ext cx="7543800" cy="36576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0B380EEF-5FA4-41B2-A46C-910B0DC83A62}"/>
              </a:ext>
            </a:extLst>
          </p:cNvPr>
          <p:cNvSpPr>
            <a:spLocks noGrp="1"/>
          </p:cNvSpPr>
          <p:nvPr>
            <p:ph type="body" sz="quarter" idx="11" hasCustomPrompt="1"/>
          </p:nvPr>
        </p:nvSpPr>
        <p:spPr>
          <a:xfrm>
            <a:off x="7856738" y="1620838"/>
            <a:ext cx="4010892" cy="3657600"/>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22C287C2-227C-40B2-A396-0A649CB81B86}"/>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501090960"/>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ofile w/Headsho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573979" y="1028700"/>
            <a:ext cx="3657600" cy="4800600"/>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4" name="Text Placeholder 9">
            <a:extLst>
              <a:ext uri="{FF2B5EF4-FFF2-40B4-BE49-F238E27FC236}">
                <a16:creationId xmlns:a16="http://schemas.microsoft.com/office/drawing/2014/main" id="{4EF54899-22CA-4006-BF86-B20398AD607B}"/>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7729605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igh Rectangular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795290"/>
            <a:ext cx="12192000" cy="2714624"/>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5286F2BC-E51C-4A38-A489-472250858360}"/>
              </a:ext>
            </a:extLst>
          </p:cNvPr>
          <p:cNvSpPr>
            <a:spLocks noGrp="1"/>
          </p:cNvSpPr>
          <p:nvPr>
            <p:ph type="body" sz="quarter" idx="11" hasCustomPrompt="1"/>
          </p:nvPr>
        </p:nvSpPr>
        <p:spPr>
          <a:xfrm>
            <a:off x="369493" y="3755254"/>
            <a:ext cx="11473319" cy="2068497"/>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13A4174C-7041-4C22-8F3B-32509D634453}"/>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22785115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w Rectangular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3343181"/>
            <a:ext cx="12192000" cy="2714624"/>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21547457-6A39-44E2-8538-545BF89B4DC4}"/>
              </a:ext>
            </a:extLst>
          </p:cNvPr>
          <p:cNvSpPr>
            <a:spLocks noGrp="1"/>
          </p:cNvSpPr>
          <p:nvPr>
            <p:ph type="body" sz="quarter" idx="11" hasCustomPrompt="1"/>
          </p:nvPr>
        </p:nvSpPr>
        <p:spPr>
          <a:xfrm>
            <a:off x="369493" y="1047565"/>
            <a:ext cx="11473319" cy="2068497"/>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EDE8FA19-593B-4D18-87DB-37799D70FC40}"/>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628917611"/>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enter Rectangular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059543" y="1046185"/>
            <a:ext cx="10087428" cy="3151602"/>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5" name="Text Placeholder 6">
            <a:extLst>
              <a:ext uri="{FF2B5EF4-FFF2-40B4-BE49-F238E27FC236}">
                <a16:creationId xmlns:a16="http://schemas.microsoft.com/office/drawing/2014/main" id="{92F2CC07-CC5C-4610-BC0B-13FE253B2946}"/>
              </a:ext>
            </a:extLst>
          </p:cNvPr>
          <p:cNvSpPr>
            <a:spLocks noGrp="1"/>
          </p:cNvSpPr>
          <p:nvPr>
            <p:ph type="body" sz="quarter" idx="12" hasCustomPrompt="1"/>
          </p:nvPr>
        </p:nvSpPr>
        <p:spPr>
          <a:xfrm>
            <a:off x="1045028" y="4394243"/>
            <a:ext cx="10101942" cy="1598185"/>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7" name="Text Placeholder 9">
            <a:extLst>
              <a:ext uri="{FF2B5EF4-FFF2-40B4-BE49-F238E27FC236}">
                <a16:creationId xmlns:a16="http://schemas.microsoft.com/office/drawing/2014/main" id="{1212DABA-C157-4F99-805B-3BDA0916E7CE}"/>
              </a:ext>
            </a:extLst>
          </p:cNvPr>
          <p:cNvSpPr>
            <a:spLocks noGrp="1"/>
          </p:cNvSpPr>
          <p:nvPr>
            <p:ph type="body" sz="quarter" idx="13"/>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656779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 Photo w/Footer">
    <p:spTree>
      <p:nvGrpSpPr>
        <p:cNvPr id="1" name=""/>
        <p:cNvGrpSpPr/>
        <p:nvPr/>
      </p:nvGrpSpPr>
      <p:grpSpPr>
        <a:xfrm>
          <a:off x="0" y="0"/>
          <a:ext cx="0" cy="0"/>
          <a:chOff x="0" y="0"/>
          <a:chExt cx="0" cy="0"/>
        </a:xfrm>
      </p:grpSpPr>
      <p:sp>
        <p:nvSpPr>
          <p:cNvPr id="7" name="Picture Placeholder 2"/>
          <p:cNvSpPr>
            <a:spLocks noGrp="1"/>
          </p:cNvSpPr>
          <p:nvPr>
            <p:ph type="pic" sz="quarter" idx="12"/>
          </p:nvPr>
        </p:nvSpPr>
        <p:spPr>
          <a:xfrm>
            <a:off x="-1" y="-1"/>
            <a:ext cx="12192001" cy="3429001"/>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4" name="Text Placeholder 6">
            <a:extLst>
              <a:ext uri="{FF2B5EF4-FFF2-40B4-BE49-F238E27FC236}">
                <a16:creationId xmlns:a16="http://schemas.microsoft.com/office/drawing/2014/main" id="{C7844D20-46D3-4DAB-BBB7-C2B3BC6DFEC2}"/>
              </a:ext>
            </a:extLst>
          </p:cNvPr>
          <p:cNvSpPr>
            <a:spLocks noGrp="1"/>
          </p:cNvSpPr>
          <p:nvPr>
            <p:ph type="body" sz="quarter" idx="11" hasCustomPrompt="1"/>
          </p:nvPr>
        </p:nvSpPr>
        <p:spPr>
          <a:xfrm>
            <a:off x="369493" y="3755254"/>
            <a:ext cx="11473319" cy="2068497"/>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Tree>
    <p:extLst>
      <p:ext uri="{BB962C8B-B14F-4D97-AF65-F5344CB8AC3E}">
        <p14:creationId xmlns:p14="http://schemas.microsoft.com/office/powerpoint/2010/main" val="410111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BDB0D-9B85-154B-8C29-8C4468DD2D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6E06C0-9998-0144-9C91-35D129BF7AC1}"/>
              </a:ext>
            </a:extLst>
          </p:cNvPr>
          <p:cNvSpPr>
            <a:spLocks noGrp="1"/>
          </p:cNvSpPr>
          <p:nvPr>
            <p:ph type="body" idx="1"/>
          </p:nvPr>
        </p:nvSpPr>
        <p:spPr>
          <a:xfrm>
            <a:off x="831850" y="4589463"/>
            <a:ext cx="10515600" cy="99608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033544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 Photo w/Header">
    <p:spTree>
      <p:nvGrpSpPr>
        <p:cNvPr id="1" name=""/>
        <p:cNvGrpSpPr/>
        <p:nvPr/>
      </p:nvGrpSpPr>
      <p:grpSpPr>
        <a:xfrm>
          <a:off x="0" y="0"/>
          <a:ext cx="0" cy="0"/>
          <a:chOff x="0" y="0"/>
          <a:chExt cx="0" cy="0"/>
        </a:xfrm>
      </p:grpSpPr>
      <p:sp>
        <p:nvSpPr>
          <p:cNvPr id="7" name="Picture Placeholder 2"/>
          <p:cNvSpPr>
            <a:spLocks noGrp="1"/>
          </p:cNvSpPr>
          <p:nvPr>
            <p:ph type="pic" sz="quarter" idx="12"/>
          </p:nvPr>
        </p:nvSpPr>
        <p:spPr>
          <a:xfrm>
            <a:off x="-1" y="3428999"/>
            <a:ext cx="12192001" cy="3429001"/>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6" name="Text Placeholder 6">
            <a:extLst>
              <a:ext uri="{FF2B5EF4-FFF2-40B4-BE49-F238E27FC236}">
                <a16:creationId xmlns:a16="http://schemas.microsoft.com/office/drawing/2014/main" id="{A1319E5E-50F8-471C-894A-6CA61B7ACBFC}"/>
              </a:ext>
            </a:extLst>
          </p:cNvPr>
          <p:cNvSpPr>
            <a:spLocks noGrp="1"/>
          </p:cNvSpPr>
          <p:nvPr>
            <p:ph type="body" sz="quarter" idx="11" hasCustomPrompt="1"/>
          </p:nvPr>
        </p:nvSpPr>
        <p:spPr>
          <a:xfrm>
            <a:off x="369493" y="1091953"/>
            <a:ext cx="11473319" cy="2068497"/>
          </a:xfrm>
          <a:prstGeom prst="rect">
            <a:avLst/>
          </a:prstGeom>
        </p:spPr>
        <p:txBody>
          <a:bodyPr/>
          <a:lstStyle>
            <a:lvl1pPr marL="0" indent="0">
              <a:buNone/>
              <a:defRPr sz="1800">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subtitle</a:t>
            </a:r>
          </a:p>
          <a:p>
            <a:pPr lvl="1"/>
            <a:r>
              <a:rPr lang="en-US"/>
              <a:t>Body copy</a:t>
            </a:r>
          </a:p>
          <a:p>
            <a:pPr lvl="2"/>
            <a:r>
              <a:rPr lang="en-US"/>
              <a:t>List 1</a:t>
            </a:r>
          </a:p>
          <a:p>
            <a:pPr lvl="3"/>
            <a:r>
              <a:rPr lang="en-US"/>
              <a:t>List 2</a:t>
            </a:r>
          </a:p>
          <a:p>
            <a:pPr lvl="4"/>
            <a:r>
              <a:rPr lang="en-US"/>
              <a:t>List 3</a:t>
            </a:r>
          </a:p>
        </p:txBody>
      </p:sp>
      <p:sp>
        <p:nvSpPr>
          <p:cNvPr id="8" name="Text Placeholder 9">
            <a:extLst>
              <a:ext uri="{FF2B5EF4-FFF2-40B4-BE49-F238E27FC236}">
                <a16:creationId xmlns:a16="http://schemas.microsoft.com/office/drawing/2014/main" id="{3A5B69AC-B8CA-427B-A457-43FD38C1C353}"/>
              </a:ext>
            </a:extLst>
          </p:cNvPr>
          <p:cNvSpPr>
            <a:spLocks noGrp="1"/>
          </p:cNvSpPr>
          <p:nvPr>
            <p:ph type="body" sz="quarter" idx="13"/>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45453011"/>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Photo w/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12192000" cy="6065135"/>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Tree>
    <p:extLst>
      <p:ext uri="{BB962C8B-B14F-4D97-AF65-F5344CB8AC3E}">
        <p14:creationId xmlns:p14="http://schemas.microsoft.com/office/powerpoint/2010/main" val="26053921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hoto w/Hea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792865"/>
            <a:ext cx="12192000" cy="6065135"/>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4" name="Text Placeholder 9">
            <a:extLst>
              <a:ext uri="{FF2B5EF4-FFF2-40B4-BE49-F238E27FC236}">
                <a16:creationId xmlns:a16="http://schemas.microsoft.com/office/drawing/2014/main" id="{656E8C5A-126C-4257-8E7F-FDFDC25909CF}"/>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4088196248"/>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Photo w/Header &amp; 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777765"/>
            <a:ext cx="12192000" cy="5297213"/>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endParaRPr lang="id-ID" noProof="0"/>
          </a:p>
        </p:txBody>
      </p:sp>
      <p:sp>
        <p:nvSpPr>
          <p:cNvPr id="4" name="Text Placeholder 9">
            <a:extLst>
              <a:ext uri="{FF2B5EF4-FFF2-40B4-BE49-F238E27FC236}">
                <a16:creationId xmlns:a16="http://schemas.microsoft.com/office/drawing/2014/main" id="{A6F17BEB-4E96-417B-83B7-81786DE20D60}"/>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573811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B8381E-B318-4F47-937B-871898B13B9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Picture Placeholder 3"/>
          <p:cNvSpPr>
            <a:spLocks noGrp="1"/>
          </p:cNvSpPr>
          <p:nvPr>
            <p:ph type="pic" sz="quarter" idx="10"/>
          </p:nvPr>
        </p:nvSpPr>
        <p:spPr>
          <a:xfrm>
            <a:off x="222019" y="230819"/>
            <a:ext cx="11727326" cy="6374167"/>
          </a:xfrm>
          <a:prstGeom prst="rect">
            <a:avLst/>
          </a:prstGeom>
          <a:pattFill prst="ltUpDiag">
            <a:fgClr>
              <a:schemeClr val="accent1"/>
            </a:fgClr>
            <a:bgClr>
              <a:schemeClr val="bg1"/>
            </a:bgClr>
          </a:pattFill>
        </p:spPr>
        <p:txBody>
          <a:bodyPr/>
          <a:lstStyle>
            <a:lvl1pPr marL="0" indent="0">
              <a:buNone/>
              <a:defRPr/>
            </a:lvl1pPr>
          </a:lstStyle>
          <a:p>
            <a:pPr lvl="0"/>
            <a:r>
              <a:rPr lang="en-US" noProof="0"/>
              <a:t>Click icon to add picture</a:t>
            </a:r>
          </a:p>
        </p:txBody>
      </p:sp>
    </p:spTree>
    <p:extLst>
      <p:ext uri="{BB962C8B-B14F-4D97-AF65-F5344CB8AC3E}">
        <p14:creationId xmlns:p14="http://schemas.microsoft.com/office/powerpoint/2010/main" val="237869039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ransi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C717C3-E4AB-4283-B420-12649967FA5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Picture Placeholder 4">
            <a:extLst>
              <a:ext uri="{FF2B5EF4-FFF2-40B4-BE49-F238E27FC236}">
                <a16:creationId xmlns:a16="http://schemas.microsoft.com/office/drawing/2014/main" id="{01C188DF-5466-4103-B646-EEE44AF5EFF9}"/>
              </a:ext>
            </a:extLst>
          </p:cNvPr>
          <p:cNvSpPr>
            <a:spLocks noGrp="1"/>
          </p:cNvSpPr>
          <p:nvPr>
            <p:ph type="pic" sz="quarter" idx="11"/>
          </p:nvPr>
        </p:nvSpPr>
        <p:spPr>
          <a:xfrm>
            <a:off x="0" y="0"/>
            <a:ext cx="12192000" cy="6858000"/>
          </a:xfrm>
          <a:prstGeom prst="rect">
            <a:avLst/>
          </a:prstGeom>
          <a:pattFill prst="ltUpDiag">
            <a:fgClr>
              <a:schemeClr val="accent1"/>
            </a:fgClr>
            <a:bgClr>
              <a:schemeClr val="bg1"/>
            </a:bgClr>
          </a:pattFill>
        </p:spPr>
        <p:txBody>
          <a:bodyPr/>
          <a:lstStyle/>
          <a:p>
            <a:r>
              <a:rPr lang="en-US"/>
              <a:t>Click icon to add picture</a:t>
            </a:r>
          </a:p>
        </p:txBody>
      </p:sp>
      <p:sp>
        <p:nvSpPr>
          <p:cNvPr id="7" name="Text Placeholder 6">
            <a:extLst>
              <a:ext uri="{FF2B5EF4-FFF2-40B4-BE49-F238E27FC236}">
                <a16:creationId xmlns:a16="http://schemas.microsoft.com/office/drawing/2014/main" id="{B933B4DC-AAA2-4EB9-81FF-FAC8DA29B44D}"/>
              </a:ext>
            </a:extLst>
          </p:cNvPr>
          <p:cNvSpPr>
            <a:spLocks noGrp="1"/>
          </p:cNvSpPr>
          <p:nvPr>
            <p:ph type="body" sz="quarter" idx="10"/>
          </p:nvPr>
        </p:nvSpPr>
        <p:spPr>
          <a:xfrm>
            <a:off x="6096000" y="4408488"/>
            <a:ext cx="5845175" cy="1992312"/>
          </a:xfrm>
          <a:prstGeom prst="rect">
            <a:avLst/>
          </a:prstGeo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846587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lain">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99BCBFFD-EAB6-485E-A906-E3A8A1FA91A4}"/>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394481381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0896CF-3490-4314-96F0-DC95BC9DA2D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Tree>
    <p:extLst>
      <p:ext uri="{BB962C8B-B14F-4D97-AF65-F5344CB8AC3E}">
        <p14:creationId xmlns:p14="http://schemas.microsoft.com/office/powerpoint/2010/main" val="54007179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478E5D-EBBE-4E0F-8C92-7E212EE513C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3" name="Picture 9" descr="Logo, icon&#10;&#10;Description automatically generated">
            <a:extLst>
              <a:ext uri="{FF2B5EF4-FFF2-40B4-BE49-F238E27FC236}">
                <a16:creationId xmlns:a16="http://schemas.microsoft.com/office/drawing/2014/main" id="{E50BCB29-9EAE-4CBA-9342-F022A22EFB9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86238" y="1846263"/>
            <a:ext cx="3819525"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43186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White Type Trem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47045-B1A2-41D8-900A-6810A045A91E}"/>
              </a:ext>
            </a:extLst>
          </p:cNvPr>
          <p:cNvSpPr/>
          <p:nvPr userDrawn="1"/>
        </p:nvSpPr>
        <p:spPr>
          <a:xfrm>
            <a:off x="0" y="0"/>
            <a:ext cx="12192000"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8">
            <a:extLst>
              <a:ext uri="{FF2B5EF4-FFF2-40B4-BE49-F238E27FC236}">
                <a16:creationId xmlns:a16="http://schemas.microsoft.com/office/drawing/2014/main" id="{13030621-E1A6-42A1-9A02-04FEE6DB0128}"/>
              </a:ext>
            </a:extLst>
          </p:cNvPr>
          <p:cNvPicPr>
            <a:picLocks noChangeAspect="1"/>
          </p:cNvPicPr>
          <p:nvPr userDrawn="1"/>
        </p:nvPicPr>
        <p:blipFill>
          <a:blip r:embed="rId2"/>
          <a:stretch>
            <a:fillRect/>
          </a:stretch>
        </p:blipFill>
        <p:spPr>
          <a:xfrm>
            <a:off x="0" y="326936"/>
            <a:ext cx="12229973" cy="1690914"/>
          </a:xfrm>
          <a:prstGeom prst="rect">
            <a:avLst/>
          </a:prstGeom>
        </p:spPr>
      </p:pic>
      <p:pic>
        <p:nvPicPr>
          <p:cNvPr id="9" name="Graphic 8">
            <a:extLst>
              <a:ext uri="{FF2B5EF4-FFF2-40B4-BE49-F238E27FC236}">
                <a16:creationId xmlns:a16="http://schemas.microsoft.com/office/drawing/2014/main" id="{9150C016-329C-4A30-9258-2F1A15EF131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83067" y="2306378"/>
            <a:ext cx="8067675" cy="628650"/>
          </a:xfrm>
          <a:prstGeom prst="rect">
            <a:avLst/>
          </a:prstGeom>
        </p:spPr>
      </p:pic>
      <p:pic>
        <p:nvPicPr>
          <p:cNvPr id="11" name="Graphic 10">
            <a:extLst>
              <a:ext uri="{FF2B5EF4-FFF2-40B4-BE49-F238E27FC236}">
                <a16:creationId xmlns:a16="http://schemas.microsoft.com/office/drawing/2014/main" id="{FF28B599-8A3F-4383-853A-9A6A11D9538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83067" y="3223556"/>
            <a:ext cx="5667375" cy="628650"/>
          </a:xfrm>
          <a:prstGeom prst="rect">
            <a:avLst/>
          </a:prstGeom>
        </p:spPr>
      </p:pic>
      <p:pic>
        <p:nvPicPr>
          <p:cNvPr id="13" name="Graphic 12">
            <a:extLst>
              <a:ext uri="{FF2B5EF4-FFF2-40B4-BE49-F238E27FC236}">
                <a16:creationId xmlns:a16="http://schemas.microsoft.com/office/drawing/2014/main" id="{C38A9D6F-7A5D-4F2D-B77D-E2CE24C81BE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83067" y="5057912"/>
            <a:ext cx="5257800" cy="628650"/>
          </a:xfrm>
          <a:prstGeom prst="rect">
            <a:avLst/>
          </a:prstGeom>
        </p:spPr>
      </p:pic>
      <p:pic>
        <p:nvPicPr>
          <p:cNvPr id="15" name="Graphic 14">
            <a:extLst>
              <a:ext uri="{FF2B5EF4-FFF2-40B4-BE49-F238E27FC236}">
                <a16:creationId xmlns:a16="http://schemas.microsoft.com/office/drawing/2014/main" id="{DBF67915-9489-49E1-8EA9-D3B86D048183}"/>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83067" y="4140734"/>
            <a:ext cx="8648700" cy="628650"/>
          </a:xfrm>
          <a:prstGeom prst="rect">
            <a:avLst/>
          </a:prstGeom>
        </p:spPr>
      </p:pic>
    </p:spTree>
    <p:extLst>
      <p:ext uri="{BB962C8B-B14F-4D97-AF65-F5344CB8AC3E}">
        <p14:creationId xmlns:p14="http://schemas.microsoft.com/office/powerpoint/2010/main" val="36285039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FB10-1682-BC4C-A115-F5062115D8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B01BDF-4E7E-C44B-ABC0-E02918DE11CD}"/>
              </a:ext>
            </a:extLst>
          </p:cNvPr>
          <p:cNvSpPr>
            <a:spLocks noGrp="1"/>
          </p:cNvSpPr>
          <p:nvPr>
            <p:ph sz="half" idx="1"/>
          </p:nvPr>
        </p:nvSpPr>
        <p:spPr>
          <a:xfrm>
            <a:off x="838200" y="1825625"/>
            <a:ext cx="5181600" cy="3726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5AB19E-6971-C049-AED8-CAE5C02884AC}"/>
              </a:ext>
            </a:extLst>
          </p:cNvPr>
          <p:cNvSpPr>
            <a:spLocks noGrp="1"/>
          </p:cNvSpPr>
          <p:nvPr>
            <p:ph sz="half" idx="2"/>
          </p:nvPr>
        </p:nvSpPr>
        <p:spPr>
          <a:xfrm>
            <a:off x="6172200" y="1825625"/>
            <a:ext cx="5181600" cy="3726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97B13E6E-FC03-274E-9CA6-66501C79F388}"/>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71337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White Type Trem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47045-B1A2-41D8-900A-6810A045A91E}"/>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&lt;?xml version="1.0" encoding="UTF-8"?&gt;&lt;</a:t>
            </a:r>
            <a:r>
              <a:rPr lang="en-US" err="1"/>
              <a:t>svg</a:t>
            </a:r>
            <a:r>
              <a:rPr lang="en-US"/>
              <a:t> id="Layer_1" </a:t>
            </a:r>
            <a:r>
              <a:rPr lang="en-US" err="1"/>
              <a:t>xmlns</a:t>
            </a:r>
            <a:r>
              <a:rPr lang="en-US"/>
              <a:t>="http://www.w3.org/2000/svg" </a:t>
            </a:r>
            <a:r>
              <a:rPr lang="en-US" err="1"/>
              <a:t>viewBox</a:t>
            </a:r>
            <a:r>
              <a:rPr lang="en-US"/>
              <a:t>="0 0 594.71 65.53"&gt;&lt;</a:t>
            </a:r>
            <a:r>
              <a:rPr lang="en-US" err="1"/>
              <a:t>defs</a:t>
            </a:r>
            <a:r>
              <a:rPr lang="en-US"/>
              <a:t>&gt;&lt;style&gt;.cls-1{fill:#212c56;}&lt;/style&gt;&lt;/</a:t>
            </a:r>
            <a:r>
              <a:rPr lang="en-US" err="1"/>
              <a:t>defs</a:t>
            </a:r>
            <a:r>
              <a:rPr lang="en-US"/>
              <a:t>&gt;&lt;g&gt;&lt;path class="cls-1" d="M1,63.44V2.05H13.06l25.12,41V2.05h11.52V63.44h-12.44L12.52,23.4V63.44H1Z"/&gt;&lt;path class="cls-1" d="M50.7,64.44h-13.99L13.52,26.92v37.51H0V1.05H13.62l23.56,38.45V1.05h13.52v63.39Zm-12.88-2h10.88V3.05h-9.52V46.59L12.5,3.05H2V62.44H11.52V19.88l26.31,42.55Z"/&gt;&lt;/g&gt;&lt;g&gt;&lt;path class="cls-1" d="M118.17,63.44h-13.48l-5.36-13.95h-24.54l-5.07,13.95h-13.15L80.48,2.05h13.11l24.58,61.39Zm-22.82-24.29l-8.46-22.78-8.29,22.78h16.75Z"/&gt;&lt;path class="cls-1" d="M119.65,64.44h-15.65l-5.36-13.95h-23.15l-5.07,13.95h-15.31L79.8,1.05h14.47l25.38,63.39Zm-14.27-2h11.32L92.91,3.05h-11.75l-23.13,59.39h10.99l5.07-13.95h25.93l5.36,13.95Zm-8.59-22.29h-19.62l9.71-26.68,9.91,26.68Zm-16.76-2h13.88l-7.01-18.88-6.87,18.88Z"/&gt;&lt;/g&gt;&lt;g&gt;&lt;path class="cls-1" d="M121.6,43.46l12.06-1.17c.73,4.05,2.2,7.02,4.42,8.92,2.22,1.9,5.21,2.85,8.98,2.85,3.99,0,7-.84,9.02-2.53,2.02-1.69,3.04-3.66,3.04-5.92,0-1.45-.43-2.69-1.28-3.71-.85-1.02-2.34-1.91-4.46-2.66-1.45-.5-4.76-1.4-9.92-2.68-6.64-1.65-11.31-3.67-13.99-6.07-3.77-3.38-5.65-7.5-5.65-12.35,0-3.13,.89-6.05,2.66-8.77,1.77-2.72,4.33-4.79,7.66-6.22,3.34-1.42,7.36-2.13,12.08-2.13,7.71,0,13.5,1.69,17.4,5.07,3.89,3.38,5.94,7.89,6.13,13.53l-12.4,.54c-.53-3.15-1.67-5.42-3.41-6.8-1.75-1.38-4.36-2.07-7.85-2.07s-6.42,.74-8.46,2.22c-1.31,.95-1.97,2.22-1.97,3.81,0,1.45,.61,2.69,1.84,3.73,1.56,1.31,5.36,2.68,11.39,4.1,6.03,1.42,10.49,2.9,13.38,4.42s5.15,3.6,6.78,6.24c1.63,2.64,2.45,5.9,2.45,9.78,0,3.52-.98,6.81-2.93,9.88s-4.72,5.35-8.29,6.85c-3.57,1.49-8.03,2.24-13.36,2.24-7.76,0-13.72-1.79-17.88-5.38-4.16-3.59-6.64-8.82-7.45-15.68Z"/&gt;&lt;path class="cls-1" d="M146.94,65.53c-7.97,0-14.21-1.89-18.53-5.62-4.34-3.74-6.96-9.23-7.79-16.32l-.12-1.01,13.99-1.36,.16,.91c.68,3.8,2.05,6.6,4.08,8.34,2.02,1.73,4.83,2.61,8.33,2.61,3.73,0,6.55-.77,8.38-2.3,1.8-1.5,2.68-3.19,2.68-5.16,0-1.22-.34-2.22-1.04-3.06-.73-.88-2.09-1.67-4.03-2.36-1.4-.48-4.71-1.38-9.83-2.65-6.87-1.7-11.58-3.76-14.41-6.3-3.97-3.56-5.99-7.97-5.99-13.1,0-3.31,.95-6.45,2.82-9.32,1.87-2.88,4.6-5.1,8.11-6.59,3.45-1.47,7.64-2.21,12.47-2.21,7.92,0,13.99,1.79,18.05,5.31,4.09,3.55,6.27,8.35,6.48,14.25l.03,.99-14.27,.63-.15-.87c-.49-2.89-1.51-4.97-3.05-6.19-1.56-1.23-3.99-1.86-7.23-1.86s-6.02,.68-7.87,2.03c-1.05,.76-1.56,1.74-1.56,3,0,1.15,.49,2.12,1.49,2.96,.99,.83,3.69,2.18,10.98,3.9,6.08,1.44,10.67,2.95,13.62,4.51,3.03,1.6,5.45,3.82,7.17,6.6,1.72,2.79,2.6,6.25,2.6,10.3,0,3.69-1.04,7.2-3.09,10.42-2.06,3.23-5,5.67-8.75,7.23-3.68,1.54-8.31,2.32-13.74,2.32Zm-24.21-21.17c.89,6.09,3.24,10.8,6.98,14.03,3.95,3.41,9.75,5.14,17.23,5.14,5.17,0,9.54-.73,12.97-2.16,3.36-1.41,6-3.58,7.83-6.46,1.84-2.89,2.78-6.04,2.78-9.35,0-3.67-.77-6.79-2.3-9.25-1.53-2.47-3.69-4.45-6.4-5.88-2.8-1.47-7.22-2.93-13.14-4.33-6.24-1.47-10.1-2.88-11.8-4.31-1.46-1.23-2.2-2.74-2.2-4.49,0-1.92,.8-3.48,2.38-4.62,2.2-1.6,5.24-2.41,9.04-2.41s6.55,.77,8.47,2.29c1.77,1.4,2.98,3.6,3.61,6.55l10.52-.46c-.37-4.92-2.26-8.8-5.74-11.82-3.69-3.2-9.32-4.82-16.74-4.82-4.56,0-8.49,.69-11.69,2.05-3.13,1.34-5.56,3.3-7.22,5.84-1.66,2.54-2.5,5.31-2.5,8.23,0,4.6,1.74,8.4,5.32,11.61,2.54,2.28,7.11,4.25,13.56,5.85,5.25,1.31,8.53,2.19,10.01,2.71,2.32,.83,3.92,1.79,4.9,2.96,1,1.2,1.51,2.66,1.51,4.35,0,2.56-1.14,4.81-3.4,6.69-2.2,1.84-5.45,2.77-9.66,2.77s-7.24-1.04-9.63-3.09c-2.22-1.9-3.75-4.79-4.57-8.6l-10.13,.99Z"/&gt;&lt;/g&gt;&lt;g&gt;&lt;path class="cls-1" d="M237.3,63.44h-13.48l-5.36-13.95h-24.54l-5.07,13.95h-13.15L199.62,2.05h13.11l24.58,61.39Zm-22.82-24.29l-8.46-22.78-8.29,22.78h16.75Z"/&gt;&lt;path class="cls-1" d="M238.78,64.44h-15.65l-5.36-13.95h-23.15l-5.07,13.95h-15.31L198.93,1.05h14.47l25.38,63.39Zm-14.27-2h11.32L212.05,3.05h-11.75l-23.13,59.39h10.99l5.07-13.95h25.93l5.36,13.95Zm-8.59-22.29h-19.62l9.71-26.68,9.91,26.68Zm-16.76-2h13.88l-7.01-18.88-6.87,18.88Z"/&gt;&lt;/g&gt;&lt;path class="cls-1" d="M299.44,64.44h-48.69V1.05h47.52V13.43h-33.12v11.61h30.82v12.34h-30.82v14.71h34.3v12.34Zm-46.69-2h44.69v-8.34h-34.3v-18.71h30.82v-8.34h-30.82V11.43h33.12V3.05h-43.52V62.44Z"/&gt;&lt;path class="cls-1" d="M322.34,64.44h-14.4V1.05h20.89c7.7,0,12.6,.31,15,.96,3.71,.97,6.87,3.11,9.37,6.37,2.5,3.25,3.77,7.48,3.77,12.57,0,3.92-.73,7.27-2.17,9.98-1.44,2.7-3.3,4.85-5.52,6.4-2.21,1.53-4.49,2.57-6.79,3.07-3.03,.6-7.42,.9-13.07,.9h-7.08v23.16Zm-12.4-2h10.4v-23.16h9.08c5.52,0,9.78-.29,12.66-.86,2.02-.44,4.06-1.37,6.05-2.75,1.97-1.37,3.61-3.29,4.9-5.7,1.28-2.41,1.93-5.45,1.93-9.04,0-4.64-1.13-8.46-3.35-11.35-2.22-2.89-5.02-4.79-8.3-5.65-2.2-.59-7.07-.89-14.49-.89h-18.89V62.44Zm18.18-31.58h-7.78V11.43h6.99c4.57,0,7.55,.14,9.1,.44,2.21,.4,4.08,1.42,5.54,3.03,1.48,1.63,2.23,3.72,2.23,6.2,0,2.01-.53,3.81-1.58,5.34-1.05,1.53-2.51,2.67-4.34,3.38-1.78,.69-5.1,1.03-10.16,1.03Zm-5.78-2h5.78c4.74,0,7.91-.3,9.44-.89,1.47-.57,2.58-1.44,3.41-2.65,.83-1.21,1.23-2.59,1.23-4.21,0-1.99-.56-3.58-1.71-4.86-1.17-1.29-2.62-2.08-4.42-2.41-1.42-.27-4.36-.4-8.74-.4h-4.99v15.42Z"/&gt;&lt;path class="cls-1" d="M388.34,65.53c-7.97,0-14.21-1.89-18.53-5.62-4.34-3.74-6.96-9.23-7.79-16.32l-.12-1.01,13.99-1.36,.16,.91c.68,3.8,2.05,6.6,4.08,8.34,2.02,1.73,4.83,2.61,8.33,2.61,3.73,0,6.55-.77,8.38-2.3,1.8-1.5,2.68-3.19,2.68-5.16,0-1.22-.34-2.22-1.04-3.06-.73-.88-2.09-1.67-4.03-2.36-1.4-.48-4.71-1.38-9.83-2.65-6.87-1.7-11.58-3.76-14.41-6.3-3.97-3.56-5.99-7.97-5.99-13.1,0-3.31,.95-6.45,2.82-9.32,1.87-2.88,4.6-5.1,8.11-6.59,3.45-1.47,7.64-2.21,12.47-2.21,7.92,0,13.99,1.79,18.05,5.31,4.09,3.55,6.27,8.35,6.48,14.25l.03,.99-14.27,.63-.15-.87c-.49-2.89-1.51-4.97-3.05-6.19-1.56-1.23-3.99-1.86-7.23-1.86s-6.02,.68-7.87,2.03c-1.05,.76-1.56,1.74-1.56,3,0,1.15,.49,2.12,1.49,2.96,.99,.83,3.69,2.18,10.98,3.9,6.08,1.44,10.67,2.95,13.62,4.51,3.03,1.6,5.45,3.82,7.17,6.6,1.72,2.79,2.6,6.25,2.6,10.3,0,3.69-1.04,7.2-3.09,10.42-2.06,3.23-5,5.67-8.75,7.23-3.68,1.54-8.31,2.32-13.74,2.32Zm-24.21-21.17c.89,6.09,3.24,10.8,6.98,14.03,3.95,3.41,9.75,5.14,17.23,5.14,5.17,0,9.54-.73,12.97-2.16,3.36-1.41,6-3.58,7.83-6.46,1.84-2.89,2.78-6.04,2.78-9.35,0-3.67-.77-6.79-2.3-9.25-1.53-2.47-3.69-4.45-6.4-5.88-2.8-1.47-7.22-2.93-13.14-4.33-6.24-1.47-10.1-2.88-11.8-4.31-1.46-1.23-2.2-2.74-2.2-4.49,0-1.92,.8-3.48,2.38-4.62,2.2-1.6,5.24-2.41,9.04-2.41s6.55,.77,8.47,2.29c1.77,1.4,2.98,3.6,3.61,6.55l10.52-.46c-.37-4.92-2.26-8.8-5.74-11.82-3.69-3.2-9.32-4.82-16.74-4.82-4.56,0-8.49,.69-11.69,2.05-3.13,1.34-5.56,3.3-7.22,5.84-1.66,2.54-2.5,5.31-2.5,8.23,0,4.6,1.74,8.4,5.32,11.61,2.54,2.28,7.11,4.25,13.56,5.85,5.25,1.31,8.53,2.19,10.01,2.71,2.32,.83,3.92,1.79,4.9,2.96,1,1.2,1.51,2.66,1.51,4.35,0,2.56-1.14,4.81-3.4,6.69-2.2,1.84-5.45,2.77-9.66,2.77s-7.24-1.04-9.63-3.09c-2.22-1.9-3.75-4.79-4.57-8.6l-10.13,.99Z"/&gt;&lt;path class="cls-1" d="M449.15,65.48c-8.4,0-15.41-2.92-20.83-8.67-5.4-5.73-8.15-13.65-8.15-23.53,0-10.43,2.75-18.67,8.18-24.49,5.45-5.84,12.7-8.8,21.54-8.8,7.74,0,14.13,2.33,18.99,6.93,2.91,2.74,5.12,6.69,6.56,11.76l.29,1-14.27,3.41-.23-.98c-.67-2.94-2.08-5.29-4.19-6.98-2.11-1.69-4.73-2.55-7.77-2.55-4.29,0-7.66,1.49-10.32,4.55-2.66,3.06-4.01,8.18-4.01,15.22,0,7.48,1.33,12.84,3.95,15.94,2.62,3.09,5.93,4.59,10.12,4.59,3.07,0,5.63-.95,7.84-2.89,2.2-1.94,3.81-5.09,4.8-9.36l.24-1.06,13.97,4.43-.25,.93c-1.89,6.89-5.11,12.09-9.55,15.46-4.44,3.37-10.13,5.08-16.92,5.08Zm.75-63.48c-8.27,0-15.03,2.75-20.08,8.16-5.07,5.44-7.65,13.22-7.65,23.12,0,9.35,2.56,16.81,7.6,22.16,5.03,5.33,11.55,8.04,19.37,8.04,6.33,0,11.62-1.57,15.71-4.68,3.89-2.95,6.77-7.48,8.57-13.47l-10.07-3.19c-1.1,4.16-2.83,7.3-5.16,9.36-2.55,2.25-5.63,3.39-9.16,3.39-4.75,0-8.67-1.78-11.65-5.29-2.94-3.46-4.42-9.26-4.42-17.23,0-7.53,1.51-13.09,4.49-16.53,3.02-3.48,7-5.24,11.83-5.24,3.51,0,6.55,1,9.02,2.98,2.23,1.78,3.79,4.17,4.64,7.12l10.29-2.46c-1.33-4.23-3.25-7.54-5.71-9.85-4.48-4.24-10.4-6.39-17.61-6.39Z"/&gt;&lt;path class="cls-1" d="M505.47,65.44c-4.21,0-8.29-.96-12.11-2.87-3.87-1.93-6.85-4.79-8.87-8.52-2-3.69-3.01-8.23-3.01-13.48,0-4.05,1.01-8.03,3-11.81,2.01-3.82,4.9-6.77,8.59-8.79,3.66-2,7.81-3.01,12.31-3.01,6.97,0,12.78,2.31,17.25,6.85,4.47,4.54,6.74,10.35,6.74,17.26s-2.29,12.83-6.8,17.43c-4.52,4.6-10.27,6.94-17.11,6.94Zm-.08-46.48c-4.16,0-7.98,.93-11.35,2.77-3.34,1.82-5.96,4.5-7.78,7.96-1.84,3.5-2.77,7.16-2.77,10.88,0,4.92,.93,9.13,2.77,12.53,1.82,3.36,4.51,5.94,8,7.68,3.54,1.76,7.32,2.66,11.22,2.66,6.28,0,11.55-2.13,15.68-6.34,4.13-4.21,6.23-9.61,6.23-16.03s-2.07-11.7-6.16-15.86c-4.08-4.15-9.41-6.25-15.83-6.25Zm.04,36.89c-3.35,0-6.21-1.3-8.49-3.85-2.25-2.52-3.39-6.16-3.39-10.8s1.14-8.28,3.39-10.8c2.28-2.56,5.14-3.85,8.49-3.85s6.21,1.3,8.47,3.85c2.24,2.52,3.37,6.13,3.37,10.71s-1.13,8.36-3.37,10.88c-2.27,2.56-5.12,3.85-8.47,3.85Zm0-27.3c-2.8,0-5.09,1.04-7,3.18-1.92,2.14-2.89,5.33-2.89,9.47s.97,7.32,2.89,9.47c1.91,2.14,4.2,3.18,7,3.18s5.08-1.04,6.98-3.18c1.9-2.15,2.87-5.36,2.87-9.55s-.96-7.24-2.87-9.39c-1.9-2.14-4.18-3.18-6.98-3.18Z"/&gt;&lt;path class="cls-1" d="M594.71,64.44h-17.16l-9.26-13.8c-3.14-4.71-5.3-7.7-6.43-8.89-1.06-1.12-2.18-1.89-3.33-2.3-1.2-.42-3.19-.63-5.91-.63h-1.51v25.63h-14.4V1.05h27.09c6.74,0,11.53,.56,14.65,1.72,3.17,1.18,5.74,3.29,7.64,6.29,1.88,2.97,2.83,6.41,2.83,10.21,0,4.84-1.45,8.9-4.32,12.08-2.41,2.67-5.83,4.52-10.19,5.52,1.81,1.23,3.37,2.56,4.68,3.95,1.78,1.92,4.2,5.32,7.17,10.12l8.45,13.5Zm-16.1-2h12.49l-6.54-10.45c-2.91-4.7-5.24-8-6.94-9.82-1.67-1.79-3.83-3.46-6.41-4.97l-2.47-1.44,2.83-.41c5.13-.74,9.01-2.54,11.55-5.35,2.52-2.8,3.8-6.41,3.8-10.74,0-3.42-.85-6.49-2.52-9.14-1.66-2.62-3.89-4.46-6.64-5.48-2.85-1.06-7.54-1.59-13.95-1.59h-25.09V62.44h10.4v-25.63h3.51c2.99,0,5.14,.24,6.57,.75,1.46,.51,2.85,1.46,4.12,2.81,1.22,1.3,3.39,4.29,6.64,9.16l8.66,12.91Zm-19.33-33.43h-10.17V11.43h10.67c5.11,0,8.12,.07,9.18,.22,2.26,.38,4.03,1.3,5.29,2.74,1.26,1.45,1.9,3.36,1.9,5.66,0,2.04-.48,3.78-1.43,5.17-.96,1.41-2.3,2.41-3.98,2.98-1.6,.54-5.35,.81-11.46,.81Zm-8.17-2h8.17c7.23,0,9.87-.38,10.82-.7,1.28-.43,2.25-1.16,2.97-2.21,.72-1.05,1.08-2.41,1.08-4.04,0-1.83-.46-3.26-1.41-4.35-.96-1.1-2.29-1.78-4.08-2.08-.63-.09-2.71-.2-8.88-.2h-8.67v13.58Z"/&gt;&lt;/</a:t>
            </a:r>
            <a:r>
              <a:rPr lang="en-US" err="1"/>
              <a:t>svg</a:t>
            </a:r>
            <a:r>
              <a:rPr lang="en-US"/>
              <a:t>&gt;</a:t>
            </a:r>
          </a:p>
        </p:txBody>
      </p:sp>
      <p:pic>
        <p:nvPicPr>
          <p:cNvPr id="17" name="Graphic 16">
            <a:extLst>
              <a:ext uri="{FF2B5EF4-FFF2-40B4-BE49-F238E27FC236}">
                <a16:creationId xmlns:a16="http://schemas.microsoft.com/office/drawing/2014/main" id="{E55F52D3-0E96-4B1B-AD38-4D6B5ECA64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8291" y="176949"/>
            <a:ext cx="11672347" cy="1587996"/>
          </a:xfrm>
          <a:prstGeom prst="rect">
            <a:avLst/>
          </a:prstGeom>
        </p:spPr>
      </p:pic>
      <p:pic>
        <p:nvPicPr>
          <p:cNvPr id="19" name="Graphic 18">
            <a:extLst>
              <a:ext uri="{FF2B5EF4-FFF2-40B4-BE49-F238E27FC236}">
                <a16:creationId xmlns:a16="http://schemas.microsoft.com/office/drawing/2014/main" id="{CEA02C12-AA8E-4CA5-A1E8-56BECABEB1D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58291" y="3783612"/>
            <a:ext cx="8067675" cy="628650"/>
          </a:xfrm>
          <a:prstGeom prst="rect">
            <a:avLst/>
          </a:prstGeom>
        </p:spPr>
      </p:pic>
      <p:pic>
        <p:nvPicPr>
          <p:cNvPr id="21" name="Graphic 20">
            <a:extLst>
              <a:ext uri="{FF2B5EF4-FFF2-40B4-BE49-F238E27FC236}">
                <a16:creationId xmlns:a16="http://schemas.microsoft.com/office/drawing/2014/main" id="{5C51B96C-A331-459B-905B-C23CE1A8A22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58291" y="2889315"/>
            <a:ext cx="5667375" cy="628650"/>
          </a:xfrm>
          <a:prstGeom prst="rect">
            <a:avLst/>
          </a:prstGeom>
        </p:spPr>
      </p:pic>
      <p:pic>
        <p:nvPicPr>
          <p:cNvPr id="23" name="Graphic 22">
            <a:extLst>
              <a:ext uri="{FF2B5EF4-FFF2-40B4-BE49-F238E27FC236}">
                <a16:creationId xmlns:a16="http://schemas.microsoft.com/office/drawing/2014/main" id="{5675DA1C-881E-4868-B92B-554110ED6FD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58291" y="4677909"/>
            <a:ext cx="8648700" cy="628650"/>
          </a:xfrm>
          <a:prstGeom prst="rect">
            <a:avLst/>
          </a:prstGeom>
        </p:spPr>
      </p:pic>
      <p:pic>
        <p:nvPicPr>
          <p:cNvPr id="25" name="Graphic 24">
            <a:extLst>
              <a:ext uri="{FF2B5EF4-FFF2-40B4-BE49-F238E27FC236}">
                <a16:creationId xmlns:a16="http://schemas.microsoft.com/office/drawing/2014/main" id="{B090325A-BD44-4061-8738-16C2B6C4311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58291" y="1991635"/>
            <a:ext cx="5257800" cy="628650"/>
          </a:xfrm>
          <a:prstGeom prst="rect">
            <a:avLst/>
          </a:prstGeom>
        </p:spPr>
      </p:pic>
    </p:spTree>
    <p:extLst>
      <p:ext uri="{BB962C8B-B14F-4D97-AF65-F5344CB8AC3E}">
        <p14:creationId xmlns:p14="http://schemas.microsoft.com/office/powerpoint/2010/main" val="910439259"/>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White Type Trem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47045-B1A2-41D8-900A-6810A045A91E}"/>
              </a:ext>
            </a:extLst>
          </p:cNvPr>
          <p:cNvSpPr/>
          <p:nvPr userDrawn="1"/>
        </p:nvSpPr>
        <p:spPr>
          <a:xfrm>
            <a:off x="0" y="0"/>
            <a:ext cx="12192000"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8">
            <a:extLst>
              <a:ext uri="{FF2B5EF4-FFF2-40B4-BE49-F238E27FC236}">
                <a16:creationId xmlns:a16="http://schemas.microsoft.com/office/drawing/2014/main" id="{13030621-E1A6-42A1-9A02-04FEE6DB0128}"/>
              </a:ext>
            </a:extLst>
          </p:cNvPr>
          <p:cNvPicPr>
            <a:picLocks noChangeAspect="1"/>
          </p:cNvPicPr>
          <p:nvPr userDrawn="1"/>
        </p:nvPicPr>
        <p:blipFill>
          <a:blip r:embed="rId2"/>
          <a:stretch>
            <a:fillRect/>
          </a:stretch>
        </p:blipFill>
        <p:spPr>
          <a:xfrm>
            <a:off x="0" y="326936"/>
            <a:ext cx="12229973" cy="1690914"/>
          </a:xfrm>
          <a:prstGeom prst="rect">
            <a:avLst/>
          </a:prstGeom>
        </p:spPr>
      </p:pic>
      <p:pic>
        <p:nvPicPr>
          <p:cNvPr id="9" name="Graphic 8">
            <a:extLst>
              <a:ext uri="{FF2B5EF4-FFF2-40B4-BE49-F238E27FC236}">
                <a16:creationId xmlns:a16="http://schemas.microsoft.com/office/drawing/2014/main" id="{9150C016-329C-4A30-9258-2F1A15EF131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83067" y="2306378"/>
            <a:ext cx="8067675" cy="628650"/>
          </a:xfrm>
          <a:prstGeom prst="rect">
            <a:avLst/>
          </a:prstGeom>
        </p:spPr>
      </p:pic>
      <p:pic>
        <p:nvPicPr>
          <p:cNvPr id="11" name="Graphic 10">
            <a:extLst>
              <a:ext uri="{FF2B5EF4-FFF2-40B4-BE49-F238E27FC236}">
                <a16:creationId xmlns:a16="http://schemas.microsoft.com/office/drawing/2014/main" id="{FF28B599-8A3F-4383-853A-9A6A11D9538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83067" y="3223556"/>
            <a:ext cx="5667375" cy="628650"/>
          </a:xfrm>
          <a:prstGeom prst="rect">
            <a:avLst/>
          </a:prstGeom>
        </p:spPr>
      </p:pic>
      <p:pic>
        <p:nvPicPr>
          <p:cNvPr id="13" name="Graphic 12">
            <a:extLst>
              <a:ext uri="{FF2B5EF4-FFF2-40B4-BE49-F238E27FC236}">
                <a16:creationId xmlns:a16="http://schemas.microsoft.com/office/drawing/2014/main" id="{C38A9D6F-7A5D-4F2D-B77D-E2CE24C81BE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83067" y="5057912"/>
            <a:ext cx="5257800" cy="628650"/>
          </a:xfrm>
          <a:prstGeom prst="rect">
            <a:avLst/>
          </a:prstGeom>
        </p:spPr>
      </p:pic>
      <p:pic>
        <p:nvPicPr>
          <p:cNvPr id="15" name="Graphic 14">
            <a:extLst>
              <a:ext uri="{FF2B5EF4-FFF2-40B4-BE49-F238E27FC236}">
                <a16:creationId xmlns:a16="http://schemas.microsoft.com/office/drawing/2014/main" id="{DBF67915-9489-49E1-8EA9-D3B86D048183}"/>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83067" y="4140734"/>
            <a:ext cx="8648700" cy="628650"/>
          </a:xfrm>
          <a:prstGeom prst="rect">
            <a:avLst/>
          </a:prstGeom>
        </p:spPr>
      </p:pic>
    </p:spTree>
    <p:extLst>
      <p:ext uri="{BB962C8B-B14F-4D97-AF65-F5344CB8AC3E}">
        <p14:creationId xmlns:p14="http://schemas.microsoft.com/office/powerpoint/2010/main" val="81428531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White Type Trem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47045-B1A2-41D8-900A-6810A045A91E}"/>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&lt;?xml version="1.0" encoding="UTF-8"?&gt;&lt;</a:t>
            </a:r>
            <a:r>
              <a:rPr lang="en-US" err="1"/>
              <a:t>svg</a:t>
            </a:r>
            <a:r>
              <a:rPr lang="en-US"/>
              <a:t> id="Layer_1" </a:t>
            </a:r>
            <a:r>
              <a:rPr lang="en-US" err="1"/>
              <a:t>xmlns</a:t>
            </a:r>
            <a:r>
              <a:rPr lang="en-US"/>
              <a:t>="http://www.w3.org/2000/svg" </a:t>
            </a:r>
            <a:r>
              <a:rPr lang="en-US" err="1"/>
              <a:t>viewBox</a:t>
            </a:r>
            <a:r>
              <a:rPr lang="en-US"/>
              <a:t>="0 0 594.71 65.53"&gt;&lt;</a:t>
            </a:r>
            <a:r>
              <a:rPr lang="en-US" err="1"/>
              <a:t>defs</a:t>
            </a:r>
            <a:r>
              <a:rPr lang="en-US"/>
              <a:t>&gt;&lt;style&gt;.cls-1{fill:#212c56;}&lt;/style&gt;&lt;/</a:t>
            </a:r>
            <a:r>
              <a:rPr lang="en-US" err="1"/>
              <a:t>defs</a:t>
            </a:r>
            <a:r>
              <a:rPr lang="en-US"/>
              <a:t>&gt;&lt;g&gt;&lt;path class="cls-1" d="M1,63.44V2.05H13.06l25.12,41V2.05h11.52V63.44h-12.44L12.52,23.4V63.44H1Z"/&gt;&lt;path class="cls-1" d="M50.7,64.44h-13.99L13.52,26.92v37.51H0V1.05H13.62l23.56,38.45V1.05h13.52v63.39Zm-12.88-2h10.88V3.05h-9.52V46.59L12.5,3.05H2V62.44H11.52V19.88l26.31,42.55Z"/&gt;&lt;/g&gt;&lt;g&gt;&lt;path class="cls-1" d="M118.17,63.44h-13.48l-5.36-13.95h-24.54l-5.07,13.95h-13.15L80.48,2.05h13.11l24.58,61.39Zm-22.82-24.29l-8.46-22.78-8.29,22.78h16.75Z"/&gt;&lt;path class="cls-1" d="M119.65,64.44h-15.65l-5.36-13.95h-23.15l-5.07,13.95h-15.31L79.8,1.05h14.47l25.38,63.39Zm-14.27-2h11.32L92.91,3.05h-11.75l-23.13,59.39h10.99l5.07-13.95h25.93l5.36,13.95Zm-8.59-22.29h-19.62l9.71-26.68,9.91,26.68Zm-16.76-2h13.88l-7.01-18.88-6.87,18.88Z"/&gt;&lt;/g&gt;&lt;g&gt;&lt;path class="cls-1" d="M121.6,43.46l12.06-1.17c.73,4.05,2.2,7.02,4.42,8.92,2.22,1.9,5.21,2.85,8.98,2.85,3.99,0,7-.84,9.02-2.53,2.02-1.69,3.04-3.66,3.04-5.92,0-1.45-.43-2.69-1.28-3.71-.85-1.02-2.34-1.91-4.46-2.66-1.45-.5-4.76-1.4-9.92-2.68-6.64-1.65-11.31-3.67-13.99-6.07-3.77-3.38-5.65-7.5-5.65-12.35,0-3.13,.89-6.05,2.66-8.77,1.77-2.72,4.33-4.79,7.66-6.22,3.34-1.42,7.36-2.13,12.08-2.13,7.71,0,13.5,1.69,17.4,5.07,3.89,3.38,5.94,7.89,6.13,13.53l-12.4,.54c-.53-3.15-1.67-5.42-3.41-6.8-1.75-1.38-4.36-2.07-7.85-2.07s-6.42,.74-8.46,2.22c-1.31,.95-1.97,2.22-1.97,3.81,0,1.45,.61,2.69,1.84,3.73,1.56,1.31,5.36,2.68,11.39,4.1,6.03,1.42,10.49,2.9,13.38,4.42s5.15,3.6,6.78,6.24c1.63,2.64,2.45,5.9,2.45,9.78,0,3.52-.98,6.81-2.93,9.88s-4.72,5.35-8.29,6.85c-3.57,1.49-8.03,2.24-13.36,2.24-7.76,0-13.72-1.79-17.88-5.38-4.16-3.59-6.64-8.82-7.45-15.68Z"/&gt;&lt;path class="cls-1" d="M146.94,65.53c-7.97,0-14.21-1.89-18.53-5.62-4.34-3.74-6.96-9.23-7.79-16.32l-.12-1.01,13.99-1.36,.16,.91c.68,3.8,2.05,6.6,4.08,8.34,2.02,1.73,4.83,2.61,8.33,2.61,3.73,0,6.55-.77,8.38-2.3,1.8-1.5,2.68-3.19,2.68-5.16,0-1.22-.34-2.22-1.04-3.06-.73-.88-2.09-1.67-4.03-2.36-1.4-.48-4.71-1.38-9.83-2.65-6.87-1.7-11.58-3.76-14.41-6.3-3.97-3.56-5.99-7.97-5.99-13.1,0-3.31,.95-6.45,2.82-9.32,1.87-2.88,4.6-5.1,8.11-6.59,3.45-1.47,7.64-2.21,12.47-2.21,7.92,0,13.99,1.79,18.05,5.31,4.09,3.55,6.27,8.35,6.48,14.25l.03,.99-14.27,.63-.15-.87c-.49-2.89-1.51-4.97-3.05-6.19-1.56-1.23-3.99-1.86-7.23-1.86s-6.02,.68-7.87,2.03c-1.05,.76-1.56,1.74-1.56,3,0,1.15,.49,2.12,1.49,2.96,.99,.83,3.69,2.18,10.98,3.9,6.08,1.44,10.67,2.95,13.62,4.51,3.03,1.6,5.45,3.82,7.17,6.6,1.72,2.79,2.6,6.25,2.6,10.3,0,3.69-1.04,7.2-3.09,10.42-2.06,3.23-5,5.67-8.75,7.23-3.68,1.54-8.31,2.32-13.74,2.32Zm-24.21-21.17c.89,6.09,3.24,10.8,6.98,14.03,3.95,3.41,9.75,5.14,17.23,5.14,5.17,0,9.54-.73,12.97-2.16,3.36-1.41,6-3.58,7.83-6.46,1.84-2.89,2.78-6.04,2.78-9.35,0-3.67-.77-6.79-2.3-9.25-1.53-2.47-3.69-4.45-6.4-5.88-2.8-1.47-7.22-2.93-13.14-4.33-6.24-1.47-10.1-2.88-11.8-4.31-1.46-1.23-2.2-2.74-2.2-4.49,0-1.92,.8-3.48,2.38-4.62,2.2-1.6,5.24-2.41,9.04-2.41s6.55,.77,8.47,2.29c1.77,1.4,2.98,3.6,3.61,6.55l10.52-.46c-.37-4.92-2.26-8.8-5.74-11.82-3.69-3.2-9.32-4.82-16.74-4.82-4.56,0-8.49,.69-11.69,2.05-3.13,1.34-5.56,3.3-7.22,5.84-1.66,2.54-2.5,5.31-2.5,8.23,0,4.6,1.74,8.4,5.32,11.61,2.54,2.28,7.11,4.25,13.56,5.85,5.25,1.31,8.53,2.19,10.01,2.71,2.32,.83,3.92,1.79,4.9,2.96,1,1.2,1.51,2.66,1.51,4.35,0,2.56-1.14,4.81-3.4,6.69-2.2,1.84-5.45,2.77-9.66,2.77s-7.24-1.04-9.63-3.09c-2.22-1.9-3.75-4.79-4.57-8.6l-10.13,.99Z"/&gt;&lt;/g&gt;&lt;g&gt;&lt;path class="cls-1" d="M237.3,63.44h-13.48l-5.36-13.95h-24.54l-5.07,13.95h-13.15L199.62,2.05h13.11l24.58,61.39Zm-22.82-24.29l-8.46-22.78-8.29,22.78h16.75Z"/&gt;&lt;path class="cls-1" d="M238.78,64.44h-15.65l-5.36-13.95h-23.15l-5.07,13.95h-15.31L198.93,1.05h14.47l25.38,63.39Zm-14.27-2h11.32L212.05,3.05h-11.75l-23.13,59.39h10.99l5.07-13.95h25.93l5.36,13.95Zm-8.59-22.29h-19.62l9.71-26.68,9.91,26.68Zm-16.76-2h13.88l-7.01-18.88-6.87,18.88Z"/&gt;&lt;/g&gt;&lt;path class="cls-1" d="M299.44,64.44h-48.69V1.05h47.52V13.43h-33.12v11.61h30.82v12.34h-30.82v14.71h34.3v12.34Zm-46.69-2h44.69v-8.34h-34.3v-18.71h30.82v-8.34h-30.82V11.43h33.12V3.05h-43.52V62.44Z"/&gt;&lt;path class="cls-1" d="M322.34,64.44h-14.4V1.05h20.89c7.7,0,12.6,.31,15,.96,3.71,.97,6.87,3.11,9.37,6.37,2.5,3.25,3.77,7.48,3.77,12.57,0,3.92-.73,7.27-2.17,9.98-1.44,2.7-3.3,4.85-5.52,6.4-2.21,1.53-4.49,2.57-6.79,3.07-3.03,.6-7.42,.9-13.07,.9h-7.08v23.16Zm-12.4-2h10.4v-23.16h9.08c5.52,0,9.78-.29,12.66-.86,2.02-.44,4.06-1.37,6.05-2.75,1.97-1.37,3.61-3.29,4.9-5.7,1.28-2.41,1.93-5.45,1.93-9.04,0-4.64-1.13-8.46-3.35-11.35-2.22-2.89-5.02-4.79-8.3-5.65-2.2-.59-7.07-.89-14.49-.89h-18.89V62.44Zm18.18-31.58h-7.78V11.43h6.99c4.57,0,7.55,.14,9.1,.44,2.21,.4,4.08,1.42,5.54,3.03,1.48,1.63,2.23,3.72,2.23,6.2,0,2.01-.53,3.81-1.58,5.34-1.05,1.53-2.51,2.67-4.34,3.38-1.78,.69-5.1,1.03-10.16,1.03Zm-5.78-2h5.78c4.74,0,7.91-.3,9.44-.89,1.47-.57,2.58-1.44,3.41-2.65,.83-1.21,1.23-2.59,1.23-4.21,0-1.99-.56-3.58-1.71-4.86-1.17-1.29-2.62-2.08-4.42-2.41-1.42-.27-4.36-.4-8.74-.4h-4.99v15.42Z"/&gt;&lt;path class="cls-1" d="M388.34,65.53c-7.97,0-14.21-1.89-18.53-5.62-4.34-3.74-6.96-9.23-7.79-16.32l-.12-1.01,13.99-1.36,.16,.91c.68,3.8,2.05,6.6,4.08,8.34,2.02,1.73,4.83,2.61,8.33,2.61,3.73,0,6.55-.77,8.38-2.3,1.8-1.5,2.68-3.19,2.68-5.16,0-1.22-.34-2.22-1.04-3.06-.73-.88-2.09-1.67-4.03-2.36-1.4-.48-4.71-1.38-9.83-2.65-6.87-1.7-11.58-3.76-14.41-6.3-3.97-3.56-5.99-7.97-5.99-13.1,0-3.31,.95-6.45,2.82-9.32,1.87-2.88,4.6-5.1,8.11-6.59,3.45-1.47,7.64-2.21,12.47-2.21,7.92,0,13.99,1.79,18.05,5.31,4.09,3.55,6.27,8.35,6.48,14.25l.03,.99-14.27,.63-.15-.87c-.49-2.89-1.51-4.97-3.05-6.19-1.56-1.23-3.99-1.86-7.23-1.86s-6.02,.68-7.87,2.03c-1.05,.76-1.56,1.74-1.56,3,0,1.15,.49,2.12,1.49,2.96,.99,.83,3.69,2.18,10.98,3.9,6.08,1.44,10.67,2.95,13.62,4.51,3.03,1.6,5.45,3.82,7.17,6.6,1.72,2.79,2.6,6.25,2.6,10.3,0,3.69-1.04,7.2-3.09,10.42-2.06,3.23-5,5.67-8.75,7.23-3.68,1.54-8.31,2.32-13.74,2.32Zm-24.21-21.17c.89,6.09,3.24,10.8,6.98,14.03,3.95,3.41,9.75,5.14,17.23,5.14,5.17,0,9.54-.73,12.97-2.16,3.36-1.41,6-3.58,7.83-6.46,1.84-2.89,2.78-6.04,2.78-9.35,0-3.67-.77-6.79-2.3-9.25-1.53-2.47-3.69-4.45-6.4-5.88-2.8-1.47-7.22-2.93-13.14-4.33-6.24-1.47-10.1-2.88-11.8-4.31-1.46-1.23-2.2-2.74-2.2-4.49,0-1.92,.8-3.48,2.38-4.62,2.2-1.6,5.24-2.41,9.04-2.41s6.55,.77,8.47,2.29c1.77,1.4,2.98,3.6,3.61,6.55l10.52-.46c-.37-4.92-2.26-8.8-5.74-11.82-3.69-3.2-9.32-4.82-16.74-4.82-4.56,0-8.49,.69-11.69,2.05-3.13,1.34-5.56,3.3-7.22,5.84-1.66,2.54-2.5,5.31-2.5,8.23,0,4.6,1.74,8.4,5.32,11.61,2.54,2.28,7.11,4.25,13.56,5.85,5.25,1.31,8.53,2.19,10.01,2.71,2.32,.83,3.92,1.79,4.9,2.96,1,1.2,1.51,2.66,1.51,4.35,0,2.56-1.14,4.81-3.4,6.69-2.2,1.84-5.45,2.77-9.66,2.77s-7.24-1.04-9.63-3.09c-2.22-1.9-3.75-4.79-4.57-8.6l-10.13,.99Z"/&gt;&lt;path class="cls-1" d="M449.15,65.48c-8.4,0-15.41-2.92-20.83-8.67-5.4-5.73-8.15-13.65-8.15-23.53,0-10.43,2.75-18.67,8.18-24.49,5.45-5.84,12.7-8.8,21.54-8.8,7.74,0,14.13,2.33,18.99,6.93,2.91,2.74,5.12,6.69,6.56,11.76l.29,1-14.27,3.41-.23-.98c-.67-2.94-2.08-5.29-4.19-6.98-2.11-1.69-4.73-2.55-7.77-2.55-4.29,0-7.66,1.49-10.32,4.55-2.66,3.06-4.01,8.18-4.01,15.22,0,7.48,1.33,12.84,3.95,15.94,2.62,3.09,5.93,4.59,10.12,4.59,3.07,0,5.63-.95,7.84-2.89,2.2-1.94,3.81-5.09,4.8-9.36l.24-1.06,13.97,4.43-.25,.93c-1.89,6.89-5.11,12.09-9.55,15.46-4.44,3.37-10.13,5.08-16.92,5.08Zm.75-63.48c-8.27,0-15.03,2.75-20.08,8.16-5.07,5.44-7.65,13.22-7.65,23.12,0,9.35,2.56,16.81,7.6,22.16,5.03,5.33,11.55,8.04,19.37,8.04,6.33,0,11.62-1.57,15.71-4.68,3.89-2.95,6.77-7.48,8.57-13.47l-10.07-3.19c-1.1,4.16-2.83,7.3-5.16,9.36-2.55,2.25-5.63,3.39-9.16,3.39-4.75,0-8.67-1.78-11.65-5.29-2.94-3.46-4.42-9.26-4.42-17.23,0-7.53,1.51-13.09,4.49-16.53,3.02-3.48,7-5.24,11.83-5.24,3.51,0,6.55,1,9.02,2.98,2.23,1.78,3.79,4.17,4.64,7.12l10.29-2.46c-1.33-4.23-3.25-7.54-5.71-9.85-4.48-4.24-10.4-6.39-17.61-6.39Z"/&gt;&lt;path class="cls-1" d="M505.47,65.44c-4.21,0-8.29-.96-12.11-2.87-3.87-1.93-6.85-4.79-8.87-8.52-2-3.69-3.01-8.23-3.01-13.48,0-4.05,1.01-8.03,3-11.81,2.01-3.82,4.9-6.77,8.59-8.79,3.66-2,7.81-3.01,12.31-3.01,6.97,0,12.78,2.31,17.25,6.85,4.47,4.54,6.74,10.35,6.74,17.26s-2.29,12.83-6.8,17.43c-4.52,4.6-10.27,6.94-17.11,6.94Zm-.08-46.48c-4.16,0-7.98,.93-11.35,2.77-3.34,1.82-5.96,4.5-7.78,7.96-1.84,3.5-2.77,7.16-2.77,10.88,0,4.92,.93,9.13,2.77,12.53,1.82,3.36,4.51,5.94,8,7.68,3.54,1.76,7.32,2.66,11.22,2.66,6.28,0,11.55-2.13,15.68-6.34,4.13-4.21,6.23-9.61,6.23-16.03s-2.07-11.7-6.16-15.86c-4.08-4.15-9.41-6.25-15.83-6.25Zm.04,36.89c-3.35,0-6.21-1.3-8.49-3.85-2.25-2.52-3.39-6.16-3.39-10.8s1.14-8.28,3.39-10.8c2.28-2.56,5.14-3.85,8.49-3.85s6.21,1.3,8.47,3.85c2.24,2.52,3.37,6.13,3.37,10.71s-1.13,8.36-3.37,10.88c-2.27,2.56-5.12,3.85-8.47,3.85Zm0-27.3c-2.8,0-5.09,1.04-7,3.18-1.92,2.14-2.89,5.33-2.89,9.47s.97,7.32,2.89,9.47c1.91,2.14,4.2,3.18,7,3.18s5.08-1.04,6.98-3.18c1.9-2.15,2.87-5.36,2.87-9.55s-.96-7.24-2.87-9.39c-1.9-2.14-4.18-3.18-6.98-3.18Z"/&gt;&lt;path class="cls-1" d="M594.71,64.44h-17.16l-9.26-13.8c-3.14-4.71-5.3-7.7-6.43-8.89-1.06-1.12-2.18-1.89-3.33-2.3-1.2-.42-3.19-.63-5.91-.63h-1.51v25.63h-14.4V1.05h27.09c6.74,0,11.53,.56,14.65,1.72,3.17,1.18,5.74,3.29,7.64,6.29,1.88,2.97,2.83,6.41,2.83,10.21,0,4.84-1.45,8.9-4.32,12.08-2.41,2.67-5.83,4.52-10.19,5.52,1.81,1.23,3.37,2.56,4.68,3.95,1.78,1.92,4.2,5.32,7.17,10.12l8.45,13.5Zm-16.1-2h12.49l-6.54-10.45c-2.91-4.7-5.24-8-6.94-9.82-1.67-1.79-3.83-3.46-6.41-4.97l-2.47-1.44,2.83-.41c5.13-.74,9.01-2.54,11.55-5.35,2.52-2.8,3.8-6.41,3.8-10.74,0-3.42-.85-6.49-2.52-9.14-1.66-2.62-3.89-4.46-6.64-5.48-2.85-1.06-7.54-1.59-13.95-1.59h-25.09V62.44h10.4v-25.63h3.51c2.99,0,5.14,.24,6.57,.75,1.46,.51,2.85,1.46,4.12,2.81,1.22,1.3,3.39,4.29,6.64,9.16l8.66,12.91Zm-19.33-33.43h-10.17V11.43h10.67c5.11,0,8.12,.07,9.18,.22,2.26,.38,4.03,1.3,5.29,2.74,1.26,1.45,1.9,3.36,1.9,5.66,0,2.04-.48,3.78-1.43,5.17-.96,1.41-2.3,2.41-3.98,2.98-1.6,.54-5.35,.81-11.46,.81Zm-8.17-2h8.17c7.23,0,9.87-.38,10.82-.7,1.28-.43,2.25-1.16,2.97-2.21,.72-1.05,1.08-2.41,1.08-4.04,0-1.83-.46-3.26-1.41-4.35-.96-1.1-2.29-1.78-4.08-2.08-.63-.09-2.71-.2-8.88-.2h-8.67v13.58Z"/&gt;&lt;/</a:t>
            </a:r>
            <a:r>
              <a:rPr lang="en-US" err="1"/>
              <a:t>svg</a:t>
            </a:r>
            <a:r>
              <a:rPr lang="en-US"/>
              <a:t>&gt;</a:t>
            </a:r>
          </a:p>
        </p:txBody>
      </p:sp>
      <p:pic>
        <p:nvPicPr>
          <p:cNvPr id="17" name="Graphic 16">
            <a:extLst>
              <a:ext uri="{FF2B5EF4-FFF2-40B4-BE49-F238E27FC236}">
                <a16:creationId xmlns:a16="http://schemas.microsoft.com/office/drawing/2014/main" id="{E55F52D3-0E96-4B1B-AD38-4D6B5ECA64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8291" y="176949"/>
            <a:ext cx="11672347" cy="1587996"/>
          </a:xfrm>
          <a:prstGeom prst="rect">
            <a:avLst/>
          </a:prstGeom>
        </p:spPr>
      </p:pic>
      <p:pic>
        <p:nvPicPr>
          <p:cNvPr id="19" name="Graphic 18">
            <a:extLst>
              <a:ext uri="{FF2B5EF4-FFF2-40B4-BE49-F238E27FC236}">
                <a16:creationId xmlns:a16="http://schemas.microsoft.com/office/drawing/2014/main" id="{CEA02C12-AA8E-4CA5-A1E8-56BECABEB1D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58291" y="3783612"/>
            <a:ext cx="8067675" cy="628650"/>
          </a:xfrm>
          <a:prstGeom prst="rect">
            <a:avLst/>
          </a:prstGeom>
        </p:spPr>
      </p:pic>
      <p:pic>
        <p:nvPicPr>
          <p:cNvPr id="21" name="Graphic 20">
            <a:extLst>
              <a:ext uri="{FF2B5EF4-FFF2-40B4-BE49-F238E27FC236}">
                <a16:creationId xmlns:a16="http://schemas.microsoft.com/office/drawing/2014/main" id="{5C51B96C-A331-459B-905B-C23CE1A8A22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58291" y="2889315"/>
            <a:ext cx="5667375" cy="628650"/>
          </a:xfrm>
          <a:prstGeom prst="rect">
            <a:avLst/>
          </a:prstGeom>
        </p:spPr>
      </p:pic>
      <p:pic>
        <p:nvPicPr>
          <p:cNvPr id="23" name="Graphic 22">
            <a:extLst>
              <a:ext uri="{FF2B5EF4-FFF2-40B4-BE49-F238E27FC236}">
                <a16:creationId xmlns:a16="http://schemas.microsoft.com/office/drawing/2014/main" id="{5675DA1C-881E-4868-B92B-554110ED6FD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58291" y="4677909"/>
            <a:ext cx="8648700" cy="628650"/>
          </a:xfrm>
          <a:prstGeom prst="rect">
            <a:avLst/>
          </a:prstGeom>
        </p:spPr>
      </p:pic>
      <p:pic>
        <p:nvPicPr>
          <p:cNvPr id="25" name="Graphic 24">
            <a:extLst>
              <a:ext uri="{FF2B5EF4-FFF2-40B4-BE49-F238E27FC236}">
                <a16:creationId xmlns:a16="http://schemas.microsoft.com/office/drawing/2014/main" id="{B090325A-BD44-4061-8738-16C2B6C4311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58291" y="1991635"/>
            <a:ext cx="5257800" cy="628650"/>
          </a:xfrm>
          <a:prstGeom prst="rect">
            <a:avLst/>
          </a:prstGeom>
        </p:spPr>
      </p:pic>
    </p:spTree>
    <p:extLst>
      <p:ext uri="{BB962C8B-B14F-4D97-AF65-F5344CB8AC3E}">
        <p14:creationId xmlns:p14="http://schemas.microsoft.com/office/powerpoint/2010/main" val="49503684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glin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347045-B1A2-41D8-900A-6810A045A91E}"/>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6F3EA84-FDE3-41BF-B042-DF655E3613DC}"/>
              </a:ext>
            </a:extLst>
          </p:cNvPr>
          <p:cNvSpPr txBox="1">
            <a:spLocks noChangeArrowheads="1"/>
          </p:cNvSpPr>
          <p:nvPr userDrawn="1"/>
        </p:nvSpPr>
        <p:spPr bwMode="auto">
          <a:xfrm>
            <a:off x="204788" y="169863"/>
            <a:ext cx="91916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Building a Diverse STEM Workforce</a:t>
            </a:r>
            <a:endParaRPr lang="id-ID" altLang="en-US" b="0">
              <a:solidFill>
                <a:srgbClr val="002060"/>
              </a:solidFill>
              <a:latin typeface="+mn-lt"/>
            </a:endParaRPr>
          </a:p>
        </p:txBody>
      </p:sp>
      <p:sp>
        <p:nvSpPr>
          <p:cNvPr id="10" name="TextBox 9">
            <a:extLst>
              <a:ext uri="{FF2B5EF4-FFF2-40B4-BE49-F238E27FC236}">
                <a16:creationId xmlns:a16="http://schemas.microsoft.com/office/drawing/2014/main" id="{2D90AD67-7312-4CF5-9A2D-BC2DDE179695}"/>
              </a:ext>
            </a:extLst>
          </p:cNvPr>
          <p:cNvSpPr txBox="1">
            <a:spLocks noChangeArrowheads="1"/>
          </p:cNvSpPr>
          <p:nvPr userDrawn="1"/>
        </p:nvSpPr>
        <p:spPr bwMode="auto">
          <a:xfrm>
            <a:off x="204788" y="925513"/>
            <a:ext cx="7754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Creating Unique Opportunities</a:t>
            </a:r>
            <a:endParaRPr lang="id-ID" altLang="en-US" b="0">
              <a:solidFill>
                <a:srgbClr val="002060"/>
              </a:solidFill>
              <a:latin typeface="+mn-lt"/>
            </a:endParaRPr>
          </a:p>
        </p:txBody>
      </p:sp>
      <p:sp>
        <p:nvSpPr>
          <p:cNvPr id="11" name="TextBox 10">
            <a:extLst>
              <a:ext uri="{FF2B5EF4-FFF2-40B4-BE49-F238E27FC236}">
                <a16:creationId xmlns:a16="http://schemas.microsoft.com/office/drawing/2014/main" id="{3A77663E-36E0-4CD6-B7E9-1711D46A6C8C}"/>
              </a:ext>
            </a:extLst>
          </p:cNvPr>
          <p:cNvSpPr txBox="1">
            <a:spLocks noChangeArrowheads="1"/>
          </p:cNvSpPr>
          <p:nvPr userDrawn="1"/>
        </p:nvSpPr>
        <p:spPr bwMode="auto">
          <a:xfrm>
            <a:off x="204788" y="1679576"/>
            <a:ext cx="100472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Attracting Diverse Groups of Students to STEM</a:t>
            </a:r>
            <a:endParaRPr lang="id-ID" altLang="en-US" b="0">
              <a:solidFill>
                <a:srgbClr val="002060"/>
              </a:solidFill>
              <a:latin typeface="+mn-lt"/>
            </a:endParaRPr>
          </a:p>
        </p:txBody>
      </p:sp>
      <p:sp>
        <p:nvSpPr>
          <p:cNvPr id="13" name="TextBox 12">
            <a:extLst>
              <a:ext uri="{FF2B5EF4-FFF2-40B4-BE49-F238E27FC236}">
                <a16:creationId xmlns:a16="http://schemas.microsoft.com/office/drawing/2014/main" id="{0A51D766-FFFB-4E0C-B08B-92F1FACBFFF4}"/>
              </a:ext>
            </a:extLst>
          </p:cNvPr>
          <p:cNvSpPr txBox="1">
            <a:spLocks noChangeArrowheads="1"/>
          </p:cNvSpPr>
          <p:nvPr userDrawn="1"/>
        </p:nvSpPr>
        <p:spPr bwMode="auto">
          <a:xfrm>
            <a:off x="204788" y="6241526"/>
            <a:ext cx="9259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1">
                <a:solidFill>
                  <a:srgbClr val="002060"/>
                </a:solidFill>
                <a:latin typeface="+mn-lt"/>
              </a:rPr>
              <a:t>The Next Generation of Explorers</a:t>
            </a:r>
            <a:endParaRPr lang="id-ID" altLang="en-US" b="1">
              <a:solidFill>
                <a:srgbClr val="00B0F0"/>
              </a:solidFill>
              <a:latin typeface="+mn-lt"/>
            </a:endParaRPr>
          </a:p>
        </p:txBody>
      </p:sp>
      <p:sp>
        <p:nvSpPr>
          <p:cNvPr id="14" name="TextBox 13">
            <a:extLst>
              <a:ext uri="{FF2B5EF4-FFF2-40B4-BE49-F238E27FC236}">
                <a16:creationId xmlns:a16="http://schemas.microsoft.com/office/drawing/2014/main" id="{4A85F56E-D424-4E3B-93AE-F08A0C892DBE}"/>
              </a:ext>
            </a:extLst>
          </p:cNvPr>
          <p:cNvSpPr txBox="1">
            <a:spLocks noChangeArrowheads="1"/>
          </p:cNvSpPr>
          <p:nvPr userDrawn="1"/>
        </p:nvSpPr>
        <p:spPr bwMode="auto">
          <a:xfrm>
            <a:off x="204788" y="5857181"/>
            <a:ext cx="689525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1">
                <a:solidFill>
                  <a:srgbClr val="002060"/>
                </a:solidFill>
                <a:latin typeface="+mn-lt"/>
              </a:rPr>
              <a:t>INSPIRE - ENGAGE</a:t>
            </a:r>
            <a:r>
              <a:rPr lang="en-US" altLang="en-US" sz="3200" b="1" baseline="0">
                <a:solidFill>
                  <a:srgbClr val="002060"/>
                </a:solidFill>
                <a:latin typeface="+mn-lt"/>
              </a:rPr>
              <a:t> - EDUCATE - EMPLOY</a:t>
            </a:r>
            <a:endParaRPr lang="id-ID" altLang="en-US" b="1">
              <a:solidFill>
                <a:srgbClr val="00B0F0"/>
              </a:solidFill>
              <a:latin typeface="+mn-lt"/>
            </a:endParaRPr>
          </a:p>
        </p:txBody>
      </p:sp>
      <p:sp>
        <p:nvSpPr>
          <p:cNvPr id="18" name="TextBox 17">
            <a:extLst>
              <a:ext uri="{FF2B5EF4-FFF2-40B4-BE49-F238E27FC236}">
                <a16:creationId xmlns:a16="http://schemas.microsoft.com/office/drawing/2014/main" id="{059C517C-BCBB-4D7A-806B-88F46D0CA9A7}"/>
              </a:ext>
            </a:extLst>
          </p:cNvPr>
          <p:cNvSpPr txBox="1">
            <a:spLocks noChangeArrowheads="1"/>
          </p:cNvSpPr>
          <p:nvPr userDrawn="1"/>
        </p:nvSpPr>
        <p:spPr bwMode="auto">
          <a:xfrm>
            <a:off x="204788" y="2375992"/>
            <a:ext cx="9259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Broadening Student</a:t>
            </a:r>
            <a:r>
              <a:rPr lang="en-US" altLang="en-US" sz="3200" b="0" baseline="0">
                <a:solidFill>
                  <a:srgbClr val="002060"/>
                </a:solidFill>
                <a:latin typeface="+mn-lt"/>
              </a:rPr>
              <a:t> Participation</a:t>
            </a:r>
            <a:endParaRPr lang="id-ID" altLang="en-US" b="0">
              <a:solidFill>
                <a:srgbClr val="002060"/>
              </a:solidFill>
              <a:latin typeface="+mn-lt"/>
            </a:endParaRPr>
          </a:p>
        </p:txBody>
      </p:sp>
      <p:sp>
        <p:nvSpPr>
          <p:cNvPr id="21" name="TextBox 20">
            <a:extLst>
              <a:ext uri="{FF2B5EF4-FFF2-40B4-BE49-F238E27FC236}">
                <a16:creationId xmlns:a16="http://schemas.microsoft.com/office/drawing/2014/main" id="{A15E3CCC-0423-4C8A-9787-F699A446FDFD}"/>
              </a:ext>
            </a:extLst>
          </p:cNvPr>
          <p:cNvSpPr txBox="1">
            <a:spLocks noChangeArrowheads="1"/>
          </p:cNvSpPr>
          <p:nvPr userDrawn="1"/>
        </p:nvSpPr>
        <p:spPr bwMode="auto">
          <a:xfrm>
            <a:off x="204788" y="3087574"/>
            <a:ext cx="9259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Enhancing STEM Literacy</a:t>
            </a:r>
            <a:endParaRPr lang="id-ID" altLang="en-US" b="0">
              <a:solidFill>
                <a:srgbClr val="002060"/>
              </a:solidFill>
              <a:latin typeface="+mn-lt"/>
            </a:endParaRPr>
          </a:p>
        </p:txBody>
      </p:sp>
      <p:sp>
        <p:nvSpPr>
          <p:cNvPr id="22" name="TextBox 21">
            <a:extLst>
              <a:ext uri="{FF2B5EF4-FFF2-40B4-BE49-F238E27FC236}">
                <a16:creationId xmlns:a16="http://schemas.microsoft.com/office/drawing/2014/main" id="{9067F192-49AC-488C-A443-1C2D5CEB3CC7}"/>
              </a:ext>
            </a:extLst>
          </p:cNvPr>
          <p:cNvSpPr txBox="1">
            <a:spLocks noChangeArrowheads="1"/>
          </p:cNvSpPr>
          <p:nvPr userDrawn="1"/>
        </p:nvSpPr>
        <p:spPr bwMode="auto">
          <a:xfrm>
            <a:off x="204788" y="3784733"/>
            <a:ext cx="9259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Inspiring the Next Generation to Explore</a:t>
            </a:r>
            <a:endParaRPr lang="id-ID" altLang="en-US" b="0">
              <a:solidFill>
                <a:srgbClr val="002060"/>
              </a:solidFill>
              <a:latin typeface="+mn-lt"/>
            </a:endParaRPr>
          </a:p>
        </p:txBody>
      </p:sp>
      <p:sp>
        <p:nvSpPr>
          <p:cNvPr id="23" name="TextBox 22">
            <a:extLst>
              <a:ext uri="{FF2B5EF4-FFF2-40B4-BE49-F238E27FC236}">
                <a16:creationId xmlns:a16="http://schemas.microsoft.com/office/drawing/2014/main" id="{7E1ADF49-8922-4698-8775-BDBB57D50748}"/>
              </a:ext>
            </a:extLst>
          </p:cNvPr>
          <p:cNvSpPr txBox="1">
            <a:spLocks noChangeArrowheads="1"/>
          </p:cNvSpPr>
          <p:nvPr userDrawn="1"/>
        </p:nvSpPr>
        <p:spPr bwMode="auto">
          <a:xfrm>
            <a:off x="204788" y="4481892"/>
            <a:ext cx="9259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Engaging Students in NASA’s Mission</a:t>
            </a:r>
            <a:endParaRPr lang="id-ID" altLang="en-US" b="0">
              <a:solidFill>
                <a:srgbClr val="002060"/>
              </a:solidFill>
              <a:latin typeface="+mn-lt"/>
            </a:endParaRPr>
          </a:p>
        </p:txBody>
      </p:sp>
      <p:sp>
        <p:nvSpPr>
          <p:cNvPr id="24" name="TextBox 23">
            <a:extLst>
              <a:ext uri="{FF2B5EF4-FFF2-40B4-BE49-F238E27FC236}">
                <a16:creationId xmlns:a16="http://schemas.microsoft.com/office/drawing/2014/main" id="{A9BD9A8B-123B-42F7-9A71-978DA5BA0F0A}"/>
              </a:ext>
            </a:extLst>
          </p:cNvPr>
          <p:cNvSpPr txBox="1">
            <a:spLocks noChangeArrowheads="1"/>
          </p:cNvSpPr>
          <p:nvPr userDrawn="1"/>
        </p:nvSpPr>
        <p:spPr bwMode="auto">
          <a:xfrm>
            <a:off x="204788" y="5138262"/>
            <a:ext cx="92598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eaLnBrk="1" hangingPunct="1"/>
            <a:r>
              <a:rPr lang="en-US" altLang="en-US" sz="3200" b="0">
                <a:solidFill>
                  <a:srgbClr val="002060"/>
                </a:solidFill>
                <a:latin typeface="+mn-lt"/>
              </a:rPr>
              <a:t>Immersing Students In NASA’s Work</a:t>
            </a:r>
            <a:endParaRPr lang="id-ID" altLang="en-US" b="0">
              <a:solidFill>
                <a:srgbClr val="002060"/>
              </a:solidFill>
              <a:latin typeface="+mn-lt"/>
            </a:endParaRPr>
          </a:p>
        </p:txBody>
      </p:sp>
    </p:spTree>
    <p:extLst>
      <p:ext uri="{BB962C8B-B14F-4D97-AF65-F5344CB8AC3E}">
        <p14:creationId xmlns:p14="http://schemas.microsoft.com/office/powerpoint/2010/main" val="22498509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up)">
                                      <p:cBhvr>
                                        <p:cTn id="31" dur="500"/>
                                        <p:tgtEl>
                                          <p:spTgt spid="21"/>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up)">
                                      <p:cBhvr>
                                        <p:cTn id="39" dur="500"/>
                                        <p:tgtEl>
                                          <p:spTgt spid="23"/>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utoUpdateAnimBg="0"/>
      <p:bldP spid="11" grpId="0" autoUpdateAnimBg="0"/>
      <p:bldP spid="13" grpId="0" autoUpdateAnimBg="0"/>
      <p:bldP spid="14" grpId="0" autoUpdateAnimBg="0"/>
      <p:bldP spid="18" grpId="0" autoUpdateAnimBg="0"/>
      <p:bldP spid="21" grpId="0" autoUpdateAnimBg="0"/>
      <p:bldP spid="22" grpId="0" autoUpdateAnimBg="0"/>
      <p:bldP spid="23" grpId="0" autoUpdateAnimBg="0"/>
      <p:bldP spid="24" grpId="0" autoUpdateAnimBg="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1810"/>
              </a:lnSpc>
            </a:pPr>
            <a:fld id="{81D60167-4931-47E6-BA6A-407CBD079E47}" type="slidenum">
              <a:rPr dirty="0"/>
              <a:t>‹#›</a:t>
            </a:fld>
            <a:endParaRPr/>
          </a:p>
        </p:txBody>
      </p:sp>
    </p:spTree>
    <p:extLst>
      <p:ext uri="{BB962C8B-B14F-4D97-AF65-F5344CB8AC3E}">
        <p14:creationId xmlns:p14="http://schemas.microsoft.com/office/powerpoint/2010/main" val="8126568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83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648200" y="935420"/>
            <a:ext cx="7543800" cy="4981903"/>
          </a:xfrm>
          <a:prstGeom prst="rect">
            <a:avLst/>
          </a:prstGeom>
          <a:pattFill prst="ltUpDiag">
            <a:fgClr>
              <a:schemeClr val="accent1"/>
            </a:fgClr>
            <a:bgClr>
              <a:schemeClr val="bg1"/>
            </a:bgClr>
          </a:pattFill>
        </p:spPr>
        <p:txBody>
          <a:bodyPr/>
          <a:lstStyle>
            <a:lvl1pPr marL="0" indent="0">
              <a:buNone/>
              <a:defRPr/>
            </a:lvl1pPr>
          </a:lstStyle>
          <a:p>
            <a:pPr lvl="0"/>
            <a:endParaRPr lang="id-ID" noProof="0"/>
          </a:p>
        </p:txBody>
      </p:sp>
      <p:sp>
        <p:nvSpPr>
          <p:cNvPr id="5" name="Text Placeholder 6">
            <a:extLst>
              <a:ext uri="{FF2B5EF4-FFF2-40B4-BE49-F238E27FC236}">
                <a16:creationId xmlns:a16="http://schemas.microsoft.com/office/drawing/2014/main" id="{EF9AB8B1-AB56-495A-B451-7CDED2BD5F45}"/>
              </a:ext>
            </a:extLst>
          </p:cNvPr>
          <p:cNvSpPr>
            <a:spLocks noGrp="1"/>
          </p:cNvSpPr>
          <p:nvPr>
            <p:ph type="body" sz="quarter" idx="11" hasCustomPrompt="1"/>
          </p:nvPr>
        </p:nvSpPr>
        <p:spPr>
          <a:xfrm>
            <a:off x="325105" y="1620838"/>
            <a:ext cx="3971687" cy="3657600"/>
          </a:xfrm>
          <a:prstGeom prst="rect">
            <a:avLst/>
          </a:prstGeom>
        </p:spPr>
        <p:txBody>
          <a:bodyPr/>
          <a:lstStyle>
            <a:lvl1pPr marL="0" indent="0">
              <a:buNone/>
              <a:defRPr sz="1800" b="1">
                <a:solidFill>
                  <a:srgbClr val="002060"/>
                </a:solidFill>
                <a:latin typeface="+mj-lt"/>
              </a:defRPr>
            </a:lvl1pPr>
            <a:lvl2pPr marL="0" indent="0">
              <a:buNone/>
              <a:defRPr sz="1800">
                <a:solidFill>
                  <a:schemeClr val="tx1">
                    <a:lumMod val="50000"/>
                    <a:lumOff val="50000"/>
                  </a:schemeClr>
                </a:solidFill>
              </a:defRPr>
            </a:lvl2pPr>
            <a:lvl3pPr marL="457200">
              <a:defRPr sz="1800">
                <a:solidFill>
                  <a:schemeClr val="tx1">
                    <a:lumMod val="50000"/>
                    <a:lumOff val="50000"/>
                  </a:schemeClr>
                </a:solidFill>
              </a:defRPr>
            </a:lvl3pPr>
            <a:lvl4pPr marL="731520">
              <a:defRPr>
                <a:solidFill>
                  <a:schemeClr val="tx1">
                    <a:lumMod val="50000"/>
                    <a:lumOff val="50000"/>
                  </a:schemeClr>
                </a:solidFill>
              </a:defRPr>
            </a:lvl4pPr>
            <a:lvl5pPr marL="1005840">
              <a:defRPr>
                <a:solidFill>
                  <a:schemeClr val="tx1">
                    <a:lumMod val="50000"/>
                    <a:lumOff val="50000"/>
                  </a:schemeClr>
                </a:solidFill>
              </a:defRPr>
            </a:lvl5pPr>
          </a:lstStyle>
          <a:p>
            <a:pPr lvl="0"/>
            <a:r>
              <a:rPr lang="en-US"/>
              <a:t>Click to edit body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9">
            <a:extLst>
              <a:ext uri="{FF2B5EF4-FFF2-40B4-BE49-F238E27FC236}">
                <a16:creationId xmlns:a16="http://schemas.microsoft.com/office/drawing/2014/main" id="{CF09F7BB-F3D8-4892-8FFF-C92044FDCF2D}"/>
              </a:ext>
            </a:extLst>
          </p:cNvPr>
          <p:cNvSpPr>
            <a:spLocks noGrp="1"/>
          </p:cNvSpPr>
          <p:nvPr>
            <p:ph type="body" sz="quarter" idx="12"/>
          </p:nvPr>
        </p:nvSpPr>
        <p:spPr>
          <a:xfrm>
            <a:off x="387350" y="66675"/>
            <a:ext cx="10953750" cy="677863"/>
          </a:xfrm>
          <a:prstGeom prst="rect">
            <a:avLst/>
          </a:prstGeom>
        </p:spPr>
        <p:txBody>
          <a:bodyPr anchor="ctr" anchorCtr="0"/>
          <a:lstStyle>
            <a:lvl1pPr marL="0" indent="0">
              <a:buNone/>
              <a:defRPr b="1">
                <a:solidFill>
                  <a:srgbClr val="002060"/>
                </a:solidFill>
                <a:latin typeface="+mj-lt"/>
              </a:defRPr>
            </a:lvl1pPr>
          </a:lstStyle>
          <a:p>
            <a:pPr lvl="0"/>
            <a:r>
              <a:rPr lang="en-US"/>
              <a:t>Click to edit Master text styles</a:t>
            </a:r>
          </a:p>
        </p:txBody>
      </p:sp>
    </p:spTree>
    <p:extLst>
      <p:ext uri="{BB962C8B-B14F-4D97-AF65-F5344CB8AC3E}">
        <p14:creationId xmlns:p14="http://schemas.microsoft.com/office/powerpoint/2010/main" val="1960782628"/>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228" indent="0" algn="ctr">
              <a:buNone/>
              <a:defRPr sz="2000"/>
            </a:lvl2pPr>
            <a:lvl3pPr marL="914456" indent="0" algn="ctr">
              <a:buNone/>
              <a:defRPr sz="1800"/>
            </a:lvl3pPr>
            <a:lvl4pPr marL="1371684" indent="0" algn="ctr">
              <a:buNone/>
              <a:defRPr sz="1600"/>
            </a:lvl4pPr>
            <a:lvl5pPr marL="1828912" indent="0" algn="ctr">
              <a:buNone/>
              <a:defRPr sz="1600"/>
            </a:lvl5pPr>
            <a:lvl6pPr marL="2286139" indent="0" algn="ctr">
              <a:buNone/>
              <a:defRPr sz="1600"/>
            </a:lvl6pPr>
            <a:lvl7pPr marL="2743367" indent="0" algn="ctr">
              <a:buNone/>
              <a:defRPr sz="1600"/>
            </a:lvl7pPr>
            <a:lvl8pPr marL="3200595" indent="0" algn="ctr">
              <a:buNone/>
              <a:defRPr sz="1600"/>
            </a:lvl8pPr>
            <a:lvl9pPr marL="365782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6D29807-3B38-438E-8202-CAECAD0B3133}"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F54E0-785A-4C57-B395-56BC6E74032B}" type="slidenum">
              <a:rPr lang="en-US" smtClean="0"/>
              <a:t>‹#›</a:t>
            </a:fld>
            <a:endParaRPr lang="en-US"/>
          </a:p>
        </p:txBody>
      </p:sp>
    </p:spTree>
    <p:extLst>
      <p:ext uri="{BB962C8B-B14F-4D97-AF65-F5344CB8AC3E}">
        <p14:creationId xmlns:p14="http://schemas.microsoft.com/office/powerpoint/2010/main" val="35900633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o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C717C3-E4AB-4283-B420-12649967FA5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3" name="Picture 9" descr="A picture containing nature, crater&#10;&#10;Description automatically generated">
            <a:extLst>
              <a:ext uri="{FF2B5EF4-FFF2-40B4-BE49-F238E27FC236}">
                <a16:creationId xmlns:a16="http://schemas.microsoft.com/office/drawing/2014/main" id="{2723665D-8CF2-4EAE-9A73-AD40D6F419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a:extLst>
              <a:ext uri="{FF2B5EF4-FFF2-40B4-BE49-F238E27FC236}">
                <a16:creationId xmlns:a16="http://schemas.microsoft.com/office/drawing/2014/main" id="{B933B4DC-AAA2-4EB9-81FF-FAC8DA29B44D}"/>
              </a:ext>
            </a:extLst>
          </p:cNvPr>
          <p:cNvSpPr>
            <a:spLocks noGrp="1"/>
          </p:cNvSpPr>
          <p:nvPr>
            <p:ph type="body" sz="quarter" idx="10"/>
          </p:nvPr>
        </p:nvSpPr>
        <p:spPr>
          <a:xfrm>
            <a:off x="6096000" y="4408488"/>
            <a:ext cx="5845175" cy="1992312"/>
          </a:xfrm>
          <a:prstGeom prst="rect">
            <a:avLst/>
          </a:prstGeom>
        </p:spPr>
        <p:txBody>
          <a:bodyPr/>
          <a:lstStyle>
            <a:lvl1pPr marL="0" indent="0">
              <a:buNone/>
              <a:defRPr>
                <a:solidFill>
                  <a:schemeClr val="bg1"/>
                </a:solidFill>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36032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3429000"/>
          </a:xfrm>
          <a:prstGeom prst="rect">
            <a:avLst/>
          </a:prstGeom>
        </p:spPr>
        <p:txBody>
          <a:bodyPr/>
          <a:lstStyle/>
          <a:p>
            <a:pPr lvl="0"/>
            <a:endParaRPr lang="id-ID" noProof="0"/>
          </a:p>
        </p:txBody>
      </p:sp>
    </p:spTree>
    <p:extLst>
      <p:ext uri="{BB962C8B-B14F-4D97-AF65-F5344CB8AC3E}">
        <p14:creationId xmlns:p14="http://schemas.microsoft.com/office/powerpoint/2010/main" val="2274577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4F4F2F-E2CE-924A-9A2D-AB6DC9BE70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AD23D4-8F85-D740-8882-340D39FAF34A}"/>
              </a:ext>
            </a:extLst>
          </p:cNvPr>
          <p:cNvSpPr>
            <a:spLocks noGrp="1"/>
          </p:cNvSpPr>
          <p:nvPr>
            <p:ph sz="half" idx="2"/>
          </p:nvPr>
        </p:nvSpPr>
        <p:spPr>
          <a:xfrm>
            <a:off x="839788" y="2505075"/>
            <a:ext cx="5157787" cy="3102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85EB54-4649-BC45-801C-130187335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69F181-41C3-984F-ABE8-ECFE6388ECF7}"/>
              </a:ext>
            </a:extLst>
          </p:cNvPr>
          <p:cNvSpPr>
            <a:spLocks noGrp="1"/>
          </p:cNvSpPr>
          <p:nvPr>
            <p:ph sz="quarter" idx="4"/>
          </p:nvPr>
        </p:nvSpPr>
        <p:spPr>
          <a:xfrm>
            <a:off x="6172200" y="2505075"/>
            <a:ext cx="5183188" cy="3102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C03C570-6650-1B4A-8991-EC920FABBBBB}"/>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1" name="Title 1">
            <a:extLst>
              <a:ext uri="{FF2B5EF4-FFF2-40B4-BE49-F238E27FC236}">
                <a16:creationId xmlns:a16="http://schemas.microsoft.com/office/drawing/2014/main" id="{B6BB78C7-EA4C-0A43-B8D4-958F4185E68D}"/>
              </a:ext>
            </a:extLst>
          </p:cNvPr>
          <p:cNvSpPr>
            <a:spLocks noGrp="1"/>
          </p:cNvSpPr>
          <p:nvPr>
            <p:ph type="title"/>
          </p:nvPr>
        </p:nvSpPr>
        <p:spPr>
          <a:xfrm>
            <a:off x="838200" y="365126"/>
            <a:ext cx="10515600" cy="1111134"/>
          </a:xfrm>
        </p:spPr>
        <p:txBody>
          <a:bodyPr/>
          <a:lstStyle>
            <a:lvl1pPr>
              <a:defRPr>
                <a:latin typeface="Trade Gothic Next LT Pro" panose="020B0503040303020004" pitchFamily="34" charset="77"/>
              </a:defRPr>
            </a:lvl1pPr>
          </a:lstStyle>
          <a:p>
            <a:r>
              <a:rPr lang="en-US"/>
              <a:t>Click to edit Master title style</a:t>
            </a:r>
          </a:p>
        </p:txBody>
      </p:sp>
    </p:spTree>
    <p:extLst>
      <p:ext uri="{BB962C8B-B14F-4D97-AF65-F5344CB8AC3E}">
        <p14:creationId xmlns:p14="http://schemas.microsoft.com/office/powerpoint/2010/main" val="13120106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001F5F"/>
                </a:solidFill>
                <a:latin typeface="Arial"/>
                <a:cs typeface="Arial"/>
              </a:defRPr>
            </a:lvl1pPr>
          </a:lstStyle>
          <a:p>
            <a:pPr marL="12700">
              <a:lnSpc>
                <a:spcPct val="100000"/>
              </a:lnSpc>
            </a:pPr>
            <a:r>
              <a:rPr spc="-5" dirty="0"/>
              <a:t>stem.nasa.gov</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24237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001F5F"/>
                </a:solidFill>
                <a:latin typeface="Arial"/>
                <a:cs typeface="Arial"/>
              </a:defRPr>
            </a:lvl1pPr>
          </a:lstStyle>
          <a:p>
            <a:pPr marL="12700">
              <a:lnSpc>
                <a:spcPct val="100000"/>
              </a:lnSpc>
            </a:pPr>
            <a:r>
              <a:rPr spc="-5" dirty="0"/>
              <a:t>stem.nasa.gov</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980086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001F5F"/>
                </a:solidFill>
                <a:latin typeface="Arial"/>
                <a:cs typeface="Arial"/>
              </a:defRPr>
            </a:lvl1pPr>
          </a:lstStyle>
          <a:p>
            <a:pPr marL="12700">
              <a:lnSpc>
                <a:spcPct val="100000"/>
              </a:lnSpc>
            </a:pPr>
            <a:r>
              <a:rPr spc="-5" dirty="0"/>
              <a:t>stem.nasa.gov</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6963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001F5F"/>
                </a:solidFill>
                <a:latin typeface="Arial"/>
                <a:cs typeface="Arial"/>
              </a:defRPr>
            </a:lvl1pPr>
          </a:lstStyle>
          <a:p>
            <a:pPr marL="12700">
              <a:lnSpc>
                <a:spcPct val="100000"/>
              </a:lnSpc>
            </a:pPr>
            <a:r>
              <a:rPr spc="-5" dirty="0"/>
              <a:t>stem.nasa.gov</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748047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001F5F"/>
                </a:solidFill>
                <a:latin typeface="Arial"/>
                <a:cs typeface="Arial"/>
              </a:defRPr>
            </a:lvl1pPr>
          </a:lstStyle>
          <a:p>
            <a:pPr marL="12700">
              <a:lnSpc>
                <a:spcPct val="100000"/>
              </a:lnSpc>
            </a:pPr>
            <a:r>
              <a:rPr spc="-5" dirty="0"/>
              <a:t>stem.nasa.gov</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067240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81257-ECDF-9F3C-507B-A5DAC5DB63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766035-B8C7-2820-3EC4-321263ECDB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C788C-8A25-061B-494E-B2962710DEAE}"/>
              </a:ext>
            </a:extLst>
          </p:cNvPr>
          <p:cNvSpPr>
            <a:spLocks noGrp="1"/>
          </p:cNvSpPr>
          <p:nvPr>
            <p:ph type="dt" sz="half" idx="10"/>
          </p:nvPr>
        </p:nvSpPr>
        <p:spPr/>
        <p:txBody>
          <a:bodyPr/>
          <a:lstStyle/>
          <a:p>
            <a:fld id="{40E82F5E-6B02-4CF8-ACEA-E3D3149C5CCC}" type="datetime1">
              <a:rPr lang="en-US" smtClean="0"/>
              <a:t>7/6/2026</a:t>
            </a:fld>
            <a:endParaRPr lang="en-US"/>
          </a:p>
        </p:txBody>
      </p:sp>
      <p:sp>
        <p:nvSpPr>
          <p:cNvPr id="5" name="Footer Placeholder 4">
            <a:extLst>
              <a:ext uri="{FF2B5EF4-FFF2-40B4-BE49-F238E27FC236}">
                <a16:creationId xmlns:a16="http://schemas.microsoft.com/office/drawing/2014/main" id="{C6AAF1F5-FAA1-B6A5-2D28-15689DE2CC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7CEB87-E79C-03D0-9F1D-EEAD74CD03B9}"/>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7908853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1070-5AC2-24E6-F6D3-75331B577A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0859C0-8606-8474-9FFC-5C9F03687A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41EAF2-B380-96A3-F9E9-C75AECFBD39C}"/>
              </a:ext>
            </a:extLst>
          </p:cNvPr>
          <p:cNvSpPr>
            <a:spLocks noGrp="1"/>
          </p:cNvSpPr>
          <p:nvPr>
            <p:ph type="dt" sz="half" idx="10"/>
          </p:nvPr>
        </p:nvSpPr>
        <p:spPr/>
        <p:txBody>
          <a:bodyPr/>
          <a:lstStyle/>
          <a:p>
            <a:fld id="{CB5350CA-457E-4AD9-BB84-B225CFDE980F}" type="datetime1">
              <a:rPr lang="en-US" smtClean="0"/>
              <a:t>7/6/2026</a:t>
            </a:fld>
            <a:endParaRPr lang="en-US"/>
          </a:p>
        </p:txBody>
      </p:sp>
      <p:sp>
        <p:nvSpPr>
          <p:cNvPr id="5" name="Footer Placeholder 4">
            <a:extLst>
              <a:ext uri="{FF2B5EF4-FFF2-40B4-BE49-F238E27FC236}">
                <a16:creationId xmlns:a16="http://schemas.microsoft.com/office/drawing/2014/main" id="{75918C69-C6FD-28A5-61D5-7F4D72438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09C788-9289-E679-15D4-337FF4A79090}"/>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32884127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621A-FC37-CA4A-167A-0DED5F2481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1304E7-0396-FBDE-8DB8-669F88B910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45EE7C-85F8-CDC5-F49F-7C46DC25AA49}"/>
              </a:ext>
            </a:extLst>
          </p:cNvPr>
          <p:cNvSpPr>
            <a:spLocks noGrp="1"/>
          </p:cNvSpPr>
          <p:nvPr>
            <p:ph type="dt" sz="half" idx="10"/>
          </p:nvPr>
        </p:nvSpPr>
        <p:spPr/>
        <p:txBody>
          <a:bodyPr/>
          <a:lstStyle/>
          <a:p>
            <a:fld id="{806AFAAF-9F34-42F3-B40B-E99F9244DE99}" type="datetime1">
              <a:rPr lang="en-US" smtClean="0"/>
              <a:t>7/6/2026</a:t>
            </a:fld>
            <a:endParaRPr lang="en-US"/>
          </a:p>
        </p:txBody>
      </p:sp>
      <p:sp>
        <p:nvSpPr>
          <p:cNvPr id="5" name="Footer Placeholder 4">
            <a:extLst>
              <a:ext uri="{FF2B5EF4-FFF2-40B4-BE49-F238E27FC236}">
                <a16:creationId xmlns:a16="http://schemas.microsoft.com/office/drawing/2014/main" id="{B64588CE-B0B0-8D2D-7C52-6E0DFB4FEB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C1F22A-7CC7-894E-FE2E-13C7EA5DE7B9}"/>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1729995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169C6-3350-4C8C-53A7-3585DCF117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6AB14-2B16-6BCE-8B5D-F30DA3E46C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1028ED-CB12-2D41-2D5A-2FED736E89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CC5ECA-E8D2-AE7D-CFCC-5768B3BE6E97}"/>
              </a:ext>
            </a:extLst>
          </p:cNvPr>
          <p:cNvSpPr>
            <a:spLocks noGrp="1"/>
          </p:cNvSpPr>
          <p:nvPr>
            <p:ph type="dt" sz="half" idx="10"/>
          </p:nvPr>
        </p:nvSpPr>
        <p:spPr/>
        <p:txBody>
          <a:bodyPr/>
          <a:lstStyle/>
          <a:p>
            <a:fld id="{FAAA8A4F-953F-4B12-A74E-41521B15D825}" type="datetime1">
              <a:rPr lang="en-US" smtClean="0"/>
              <a:t>7/6/2026</a:t>
            </a:fld>
            <a:endParaRPr lang="en-US"/>
          </a:p>
        </p:txBody>
      </p:sp>
      <p:sp>
        <p:nvSpPr>
          <p:cNvPr id="6" name="Footer Placeholder 5">
            <a:extLst>
              <a:ext uri="{FF2B5EF4-FFF2-40B4-BE49-F238E27FC236}">
                <a16:creationId xmlns:a16="http://schemas.microsoft.com/office/drawing/2014/main" id="{CC4A3BD0-958D-42DA-6287-F8D5CE0FD3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476884-5829-6A82-5D7B-CD6F7B469238}"/>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8500428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7508F-598F-F98E-CBE9-A06DC4B0CF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A64671-B38B-D325-9643-6C592DB7CE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EF3490-8161-83FF-6868-5FD1BB4D88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EB977B-A7B7-2FB9-2746-C5D91553B6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79C7FA-2DC7-7C9E-31E9-317E986A84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A26EFC-6736-44B9-520A-EC14E9413EB0}"/>
              </a:ext>
            </a:extLst>
          </p:cNvPr>
          <p:cNvSpPr>
            <a:spLocks noGrp="1"/>
          </p:cNvSpPr>
          <p:nvPr>
            <p:ph type="dt" sz="half" idx="10"/>
          </p:nvPr>
        </p:nvSpPr>
        <p:spPr/>
        <p:txBody>
          <a:bodyPr/>
          <a:lstStyle/>
          <a:p>
            <a:fld id="{705B829F-CD5E-481A-80B2-F2370AB1F1F7}" type="datetime1">
              <a:rPr lang="en-US" smtClean="0"/>
              <a:t>7/6/2026</a:t>
            </a:fld>
            <a:endParaRPr lang="en-US"/>
          </a:p>
        </p:txBody>
      </p:sp>
      <p:sp>
        <p:nvSpPr>
          <p:cNvPr id="8" name="Footer Placeholder 7">
            <a:extLst>
              <a:ext uri="{FF2B5EF4-FFF2-40B4-BE49-F238E27FC236}">
                <a16:creationId xmlns:a16="http://schemas.microsoft.com/office/drawing/2014/main" id="{39B6CE7B-5A31-3A47-4569-B4C3180E06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4D5005-C47F-2349-7D16-AA73A135678D}"/>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2640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E296-8441-634C-AE3E-F6D9F1974B49}"/>
              </a:ext>
            </a:extLst>
          </p:cNvPr>
          <p:cNvSpPr>
            <a:spLocks noGrp="1"/>
          </p:cNvSpPr>
          <p:nvPr>
            <p:ph type="title"/>
          </p:nvPr>
        </p:nvSpPr>
        <p:spPr/>
        <p:txBody>
          <a:bodyPr/>
          <a:lstStyle>
            <a:lvl1pPr>
              <a:defRPr b="1">
                <a:latin typeface="Trade Gothic Next LT Pro Lt" panose="020B0503040303020004" pitchFamily="34" charset="77"/>
              </a:defRPr>
            </a:lvl1pPr>
          </a:lstStyle>
          <a:p>
            <a:r>
              <a:rPr lang="en-US"/>
              <a:t>Click to edit Master title style</a:t>
            </a:r>
          </a:p>
        </p:txBody>
      </p:sp>
    </p:spTree>
    <p:extLst>
      <p:ext uri="{BB962C8B-B14F-4D97-AF65-F5344CB8AC3E}">
        <p14:creationId xmlns:p14="http://schemas.microsoft.com/office/powerpoint/2010/main" val="19857310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BBCE3-B228-2BB6-B599-F6580E3C45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77D184-E5E1-22D2-D140-DF46A85A3754}"/>
              </a:ext>
            </a:extLst>
          </p:cNvPr>
          <p:cNvSpPr>
            <a:spLocks noGrp="1"/>
          </p:cNvSpPr>
          <p:nvPr>
            <p:ph type="dt" sz="half" idx="10"/>
          </p:nvPr>
        </p:nvSpPr>
        <p:spPr/>
        <p:txBody>
          <a:bodyPr/>
          <a:lstStyle/>
          <a:p>
            <a:fld id="{D240AEBA-E108-4F86-8B8B-3C8A6E6B0EA5}" type="datetime1">
              <a:rPr lang="en-US" smtClean="0"/>
              <a:t>7/6/2026</a:t>
            </a:fld>
            <a:endParaRPr lang="en-US"/>
          </a:p>
        </p:txBody>
      </p:sp>
      <p:sp>
        <p:nvSpPr>
          <p:cNvPr id="4" name="Footer Placeholder 3">
            <a:extLst>
              <a:ext uri="{FF2B5EF4-FFF2-40B4-BE49-F238E27FC236}">
                <a16:creationId xmlns:a16="http://schemas.microsoft.com/office/drawing/2014/main" id="{FFD8C4DF-418A-AB5F-0B1C-814AC8931B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5BCAE-1F8E-8D30-BF91-8B6017A2C3BA}"/>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13903863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BCCB83-FC56-9DA9-5086-521E477C665B}"/>
              </a:ext>
            </a:extLst>
          </p:cNvPr>
          <p:cNvSpPr>
            <a:spLocks noGrp="1"/>
          </p:cNvSpPr>
          <p:nvPr>
            <p:ph type="dt" sz="half" idx="10"/>
          </p:nvPr>
        </p:nvSpPr>
        <p:spPr/>
        <p:txBody>
          <a:bodyPr/>
          <a:lstStyle/>
          <a:p>
            <a:fld id="{CE9308C6-79FA-4B0F-BD23-08B951D83425}" type="datetime1">
              <a:rPr lang="en-US" smtClean="0"/>
              <a:t>7/6/2026</a:t>
            </a:fld>
            <a:endParaRPr lang="en-US"/>
          </a:p>
        </p:txBody>
      </p:sp>
      <p:sp>
        <p:nvSpPr>
          <p:cNvPr id="3" name="Footer Placeholder 2">
            <a:extLst>
              <a:ext uri="{FF2B5EF4-FFF2-40B4-BE49-F238E27FC236}">
                <a16:creationId xmlns:a16="http://schemas.microsoft.com/office/drawing/2014/main" id="{A2263D06-DB65-E3C2-B9E8-E0882F821B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51371E-A849-8D77-2183-2F28F29A68E4}"/>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945437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F4517-9B05-E4A8-26D9-6B0EEA0FFB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9C45B6-83DD-2A95-9A5A-1DA4FFDA72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BB5B25-ED42-3398-D4F3-F12FE6B77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917412-C1A3-5C29-C6E0-DEBD6430F72F}"/>
              </a:ext>
            </a:extLst>
          </p:cNvPr>
          <p:cNvSpPr>
            <a:spLocks noGrp="1"/>
          </p:cNvSpPr>
          <p:nvPr>
            <p:ph type="dt" sz="half" idx="10"/>
          </p:nvPr>
        </p:nvSpPr>
        <p:spPr/>
        <p:txBody>
          <a:bodyPr/>
          <a:lstStyle/>
          <a:p>
            <a:fld id="{55C6A960-71A9-40A7-9B18-709E9D948641}" type="datetime1">
              <a:rPr lang="en-US" smtClean="0"/>
              <a:t>7/6/2026</a:t>
            </a:fld>
            <a:endParaRPr lang="en-US"/>
          </a:p>
        </p:txBody>
      </p:sp>
      <p:sp>
        <p:nvSpPr>
          <p:cNvPr id="6" name="Footer Placeholder 5">
            <a:extLst>
              <a:ext uri="{FF2B5EF4-FFF2-40B4-BE49-F238E27FC236}">
                <a16:creationId xmlns:a16="http://schemas.microsoft.com/office/drawing/2014/main" id="{EFAAC656-63BA-1668-BEA6-50BB54A55B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279BD8-6A38-1BFF-8B9E-E134196DE3DE}"/>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38991274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37F7-EA03-80B4-0A73-D062A6FB90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10FA98-956B-E657-F265-2A62162A76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E2FBFE-3980-7811-6510-212086DF8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D523C9-4E81-DB9A-74CC-18EA2E7633B2}"/>
              </a:ext>
            </a:extLst>
          </p:cNvPr>
          <p:cNvSpPr>
            <a:spLocks noGrp="1"/>
          </p:cNvSpPr>
          <p:nvPr>
            <p:ph type="dt" sz="half" idx="10"/>
          </p:nvPr>
        </p:nvSpPr>
        <p:spPr/>
        <p:txBody>
          <a:bodyPr/>
          <a:lstStyle/>
          <a:p>
            <a:fld id="{D882C61F-C83F-45B9-9B13-AFD5FFB4F165}" type="datetime1">
              <a:rPr lang="en-US" smtClean="0"/>
              <a:t>7/6/2026</a:t>
            </a:fld>
            <a:endParaRPr lang="en-US"/>
          </a:p>
        </p:txBody>
      </p:sp>
      <p:sp>
        <p:nvSpPr>
          <p:cNvPr id="6" name="Footer Placeholder 5">
            <a:extLst>
              <a:ext uri="{FF2B5EF4-FFF2-40B4-BE49-F238E27FC236}">
                <a16:creationId xmlns:a16="http://schemas.microsoft.com/office/drawing/2014/main" id="{FF40249E-3F7D-F30D-F1D3-7D67284D97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010AFC-C92A-9768-E694-8969FFDC9FCB}"/>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34504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53200-2971-8D5F-9933-BD5F6E9BB0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71C1DB-CE5E-AC26-EDA1-570F25CAB9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63EF6-F9B5-6DB8-4060-643A612C833C}"/>
              </a:ext>
            </a:extLst>
          </p:cNvPr>
          <p:cNvSpPr>
            <a:spLocks noGrp="1"/>
          </p:cNvSpPr>
          <p:nvPr>
            <p:ph type="dt" sz="half" idx="10"/>
          </p:nvPr>
        </p:nvSpPr>
        <p:spPr/>
        <p:txBody>
          <a:bodyPr/>
          <a:lstStyle/>
          <a:p>
            <a:fld id="{CEFD45AE-F6B7-4CCE-B0BB-2F781F656CB8}" type="datetime1">
              <a:rPr lang="en-US" smtClean="0"/>
              <a:t>7/6/2026</a:t>
            </a:fld>
            <a:endParaRPr lang="en-US"/>
          </a:p>
        </p:txBody>
      </p:sp>
      <p:sp>
        <p:nvSpPr>
          <p:cNvPr id="5" name="Footer Placeholder 4">
            <a:extLst>
              <a:ext uri="{FF2B5EF4-FFF2-40B4-BE49-F238E27FC236}">
                <a16:creationId xmlns:a16="http://schemas.microsoft.com/office/drawing/2014/main" id="{EE48F084-99A0-6748-4426-DA0E34AC82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99979-EDCF-8289-E6CE-F75913B28087}"/>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39301324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DB2825-A8D9-0CBF-3B40-48ACEA7BC6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976514-AF0E-6EE2-29A5-CB707E91C4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700A6-3E74-B17B-F2E5-57F3BE889015}"/>
              </a:ext>
            </a:extLst>
          </p:cNvPr>
          <p:cNvSpPr>
            <a:spLocks noGrp="1"/>
          </p:cNvSpPr>
          <p:nvPr>
            <p:ph type="dt" sz="half" idx="10"/>
          </p:nvPr>
        </p:nvSpPr>
        <p:spPr/>
        <p:txBody>
          <a:bodyPr/>
          <a:lstStyle/>
          <a:p>
            <a:fld id="{2AA3986F-A275-490B-AC4E-E9C4098CF3BC}" type="datetime1">
              <a:rPr lang="en-US" smtClean="0"/>
              <a:t>7/6/2026</a:t>
            </a:fld>
            <a:endParaRPr lang="en-US"/>
          </a:p>
        </p:txBody>
      </p:sp>
      <p:sp>
        <p:nvSpPr>
          <p:cNvPr id="5" name="Footer Placeholder 4">
            <a:extLst>
              <a:ext uri="{FF2B5EF4-FFF2-40B4-BE49-F238E27FC236}">
                <a16:creationId xmlns:a16="http://schemas.microsoft.com/office/drawing/2014/main" id="{8ADD8FB1-49DD-1B1E-027B-28D67BF9C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805D43-7BBA-666A-ECCE-18F5F2C2013E}"/>
              </a:ext>
            </a:extLst>
          </p:cNvPr>
          <p:cNvSpPr>
            <a:spLocks noGrp="1"/>
          </p:cNvSpPr>
          <p:nvPr>
            <p:ph type="sldNum" sz="quarter" idx="12"/>
          </p:nvPr>
        </p:nvSpPr>
        <p:spPr/>
        <p:txBody>
          <a:bodyPr/>
          <a:lstStyle/>
          <a:p>
            <a:fld id="{07E73015-B712-4ACF-845C-37CBA59DA9CD}" type="slidenum">
              <a:rPr lang="en-US" smtClean="0"/>
              <a:t>‹#›</a:t>
            </a:fld>
            <a:endParaRPr lang="en-US"/>
          </a:p>
        </p:txBody>
      </p:sp>
    </p:spTree>
    <p:extLst>
      <p:ext uri="{BB962C8B-B14F-4D97-AF65-F5344CB8AC3E}">
        <p14:creationId xmlns:p14="http://schemas.microsoft.com/office/powerpoint/2010/main" val="24586122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solidFill>
          <a:schemeClr val="lt1"/>
        </a:solidFill>
        <a:effectLst/>
      </p:bgPr>
    </p:bg>
    <p:spTree>
      <p:nvGrpSpPr>
        <p:cNvPr id="1" name="Shape 22"/>
        <p:cNvGrpSpPr/>
        <p:nvPr/>
      </p:nvGrpSpPr>
      <p:grpSpPr>
        <a:xfrm>
          <a:off x="0" y="0"/>
          <a:ext cx="0" cy="0"/>
          <a:chOff x="0" y="0"/>
          <a:chExt cx="0" cy="0"/>
        </a:xfrm>
      </p:grpSpPr>
      <p:sp>
        <p:nvSpPr>
          <p:cNvPr id="23" name="Google Shape;23;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8"/>
          <p:cNvSpPr txBox="1">
            <a:spLocks noGrp="1"/>
          </p:cNvSpPr>
          <p:nvPr>
            <p:ph type="ftr" idx="11"/>
          </p:nvPr>
        </p:nvSpPr>
        <p:spPr>
          <a:xfrm>
            <a:off x="3759200" y="6356351"/>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
          <p:cNvSpPr txBox="1">
            <a:spLocks noGrp="1"/>
          </p:cNvSpPr>
          <p:nvPr>
            <p:ph type="body" idx="1"/>
          </p:nvPr>
        </p:nvSpPr>
        <p:spPr>
          <a:xfrm>
            <a:off x="609600" y="2209800"/>
            <a:ext cx="10972800" cy="3962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61370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247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7ADD84-7D52-5E41-9F88-7F766701A5C5}"/>
              </a:ext>
            </a:extLst>
          </p:cNvPr>
          <p:cNvSpPr/>
          <p:nvPr userDrawn="1"/>
        </p:nvSpPr>
        <p:spPr>
          <a:xfrm>
            <a:off x="0" y="0"/>
            <a:ext cx="12192000" cy="6858000"/>
          </a:xfrm>
          <a:prstGeom prst="rect">
            <a:avLst/>
          </a:prstGeom>
          <a:gradFill>
            <a:gsLst>
              <a:gs pos="0">
                <a:schemeClr val="bg1">
                  <a:lumMod val="85000"/>
                </a:schemeClr>
              </a:gs>
              <a:gs pos="50000">
                <a:schemeClr val="bg1">
                  <a:lumMod val="75000"/>
                </a:schemeClr>
              </a:gs>
              <a:gs pos="100000">
                <a:schemeClr val="bg1">
                  <a:lumMod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221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21" Type="http://schemas.openxmlformats.org/officeDocument/2006/relationships/slideLayout" Target="../slideLayouts/slideLayout47.xml"/><Relationship Id="rId34" Type="http://schemas.openxmlformats.org/officeDocument/2006/relationships/theme" Target="../theme/theme3.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slideLayout" Target="../slideLayouts/slideLayout55.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image" Target="../media/image4.png"/><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image" Target="../media/image3.png"/><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image" Target="../media/image2.png"/><Relationship Id="rId8" Type="http://schemas.openxmlformats.org/officeDocument/2006/relationships/slideLayout" Target="../slideLayouts/slideLayout34.xml"/><Relationship Id="rId3"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62.xml"/><Relationship Id="rId7" Type="http://schemas.openxmlformats.org/officeDocument/2006/relationships/image" Target="../media/image17.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4.xml"/><Relationship Id="rId5" Type="http://schemas.openxmlformats.org/officeDocument/2006/relationships/slideLayout" Target="../slideLayouts/slideLayout64.xml"/><Relationship Id="rId4" Type="http://schemas.openxmlformats.org/officeDocument/2006/relationships/slideLayout" Target="../slideLayouts/slideLayout63.xml"/><Relationship Id="rId9" Type="http://schemas.openxmlformats.org/officeDocument/2006/relationships/image" Target="../media/image1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lumMod val="85000"/>
              </a:schemeClr>
            </a:gs>
            <a:gs pos="50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E7B2EE-E488-C848-BF53-336A3C3DB3FA}"/>
              </a:ext>
            </a:extLst>
          </p:cNvPr>
          <p:cNvSpPr>
            <a:spLocks noGrp="1"/>
          </p:cNvSpPr>
          <p:nvPr>
            <p:ph type="title"/>
          </p:nvPr>
        </p:nvSpPr>
        <p:spPr>
          <a:xfrm>
            <a:off x="838200" y="365126"/>
            <a:ext cx="10515600" cy="11111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2C9C98-DA4A-7B4B-ABE7-107DB742BE63}"/>
              </a:ext>
            </a:extLst>
          </p:cNvPr>
          <p:cNvSpPr>
            <a:spLocks noGrp="1"/>
          </p:cNvSpPr>
          <p:nvPr>
            <p:ph type="body" idx="1"/>
          </p:nvPr>
        </p:nvSpPr>
        <p:spPr>
          <a:xfrm>
            <a:off x="838200" y="1825625"/>
            <a:ext cx="10515600" cy="378196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Text&#10;&#10;Description automatically generated">
            <a:extLst>
              <a:ext uri="{FF2B5EF4-FFF2-40B4-BE49-F238E27FC236}">
                <a16:creationId xmlns:a16="http://schemas.microsoft.com/office/drawing/2014/main" id="{42D68916-CAF2-3041-870C-10D3D641329F}"/>
              </a:ext>
            </a:extLst>
          </p:cNvPr>
          <p:cNvPicPr>
            <a:picLocks noChangeAspect="1"/>
          </p:cNvPicPr>
          <p:nvPr userDrawn="1"/>
        </p:nvPicPr>
        <p:blipFill>
          <a:blip r:embed="rId17"/>
          <a:stretch>
            <a:fillRect/>
          </a:stretch>
        </p:blipFill>
        <p:spPr>
          <a:xfrm>
            <a:off x="8482988" y="5450000"/>
            <a:ext cx="3709012" cy="1408000"/>
          </a:xfrm>
          <a:prstGeom prst="rect">
            <a:avLst/>
          </a:prstGeom>
        </p:spPr>
      </p:pic>
    </p:spTree>
    <p:extLst>
      <p:ext uri="{BB962C8B-B14F-4D97-AF65-F5344CB8AC3E}">
        <p14:creationId xmlns:p14="http://schemas.microsoft.com/office/powerpoint/2010/main" val="3867127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Lst>
  <p:txStyles>
    <p:titleStyle>
      <a:lvl1pPr algn="l" defTabSz="914400" rtl="0" eaLnBrk="1" latinLnBrk="0" hangingPunct="1">
        <a:lnSpc>
          <a:spcPct val="90000"/>
        </a:lnSpc>
        <a:spcBef>
          <a:spcPct val="0"/>
        </a:spcBef>
        <a:buNone/>
        <a:defRPr sz="4400" b="1" kern="1200">
          <a:solidFill>
            <a:schemeClr val="tx2"/>
          </a:solidFill>
          <a:latin typeface="Trade Gothic Next LT Pro Lt" panose="020B05030403030200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ade Gothic Next LT Pro" panose="020B05030403030200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ade Gothic Next LT Pro" panose="020B05030403030200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ade Gothic Next LT Pro" panose="020B05030403030200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ade Gothic Next LT Pro" panose="020B05030403030200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ade Gothic Next LT Pro" panose="020B05030403030200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EEF02F-AB18-7026-FAE7-A2F5EE95AB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E540C7-F6B6-96AE-B45B-D14E79726A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6D184B-38EE-51D8-32E0-9821823821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24BC9A-2D6F-4649-9903-B5103E01D4B3}" type="datetimeFigureOut">
              <a:rPr lang="en-US" smtClean="0"/>
              <a:t>7/6/2026</a:t>
            </a:fld>
            <a:endParaRPr lang="en-US"/>
          </a:p>
        </p:txBody>
      </p:sp>
      <p:sp>
        <p:nvSpPr>
          <p:cNvPr id="5" name="Footer Placeholder 4">
            <a:extLst>
              <a:ext uri="{FF2B5EF4-FFF2-40B4-BE49-F238E27FC236}">
                <a16:creationId xmlns:a16="http://schemas.microsoft.com/office/drawing/2014/main" id="{CEDD2573-A523-5A2A-5048-E1A0FDBEE1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E3EDB4-4A0B-3A56-DCF2-52D04886EF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D62A28-A079-4BC1-AB68-436A6625DA01}" type="slidenum">
              <a:rPr lang="en-US" smtClean="0"/>
              <a:t>‹#›</a:t>
            </a:fld>
            <a:endParaRPr lang="en-US"/>
          </a:p>
        </p:txBody>
      </p:sp>
    </p:spTree>
    <p:extLst>
      <p:ext uri="{BB962C8B-B14F-4D97-AF65-F5344CB8AC3E}">
        <p14:creationId xmlns:p14="http://schemas.microsoft.com/office/powerpoint/2010/main" val="39258515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E9B199A-D5A7-4723-8A1A-A17B1527F23C}"/>
              </a:ext>
            </a:extLst>
          </p:cNvPr>
          <p:cNvCxnSpPr>
            <a:cxnSpLocks/>
          </p:cNvCxnSpPr>
          <p:nvPr userDrawn="1"/>
        </p:nvCxnSpPr>
        <p:spPr>
          <a:xfrm>
            <a:off x="107950" y="6064250"/>
            <a:ext cx="11979275"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67BDEFF-7998-4B75-92AE-A46DD8FB7DC0}"/>
              </a:ext>
            </a:extLst>
          </p:cNvPr>
          <p:cNvSpPr txBox="1"/>
          <p:nvPr userDrawn="1"/>
        </p:nvSpPr>
        <p:spPr>
          <a:xfrm>
            <a:off x="895350" y="6221413"/>
            <a:ext cx="1887538" cy="261937"/>
          </a:xfrm>
          <a:prstGeom prst="rect">
            <a:avLst/>
          </a:prstGeom>
          <a:noFill/>
        </p:spPr>
        <p:txBody>
          <a:bodyPr>
            <a:spAutoFit/>
          </a:bodyPr>
          <a:lstStyle/>
          <a:p>
            <a:pPr algn="ctr" eaLnBrk="1" fontAlgn="auto" hangingPunct="1">
              <a:spcBef>
                <a:spcPts val="0"/>
              </a:spcBef>
              <a:spcAft>
                <a:spcPts val="0"/>
              </a:spcAft>
              <a:defRPr/>
            </a:pPr>
            <a:r>
              <a:rPr lang="id-ID" sz="1100" spc="300">
                <a:solidFill>
                  <a:schemeClr val="bg1"/>
                </a:solidFill>
                <a:latin typeface="+mj-lt"/>
              </a:rPr>
              <a:t>SPARROW</a:t>
            </a:r>
            <a:endParaRPr lang="id-ID" sz="800" b="1" spc="300">
              <a:solidFill>
                <a:schemeClr val="bg1"/>
              </a:solidFill>
              <a:latin typeface="+mj-lt"/>
            </a:endParaRPr>
          </a:p>
        </p:txBody>
      </p:sp>
      <p:sp>
        <p:nvSpPr>
          <p:cNvPr id="1031" name="TextBox 17">
            <a:extLst>
              <a:ext uri="{FF2B5EF4-FFF2-40B4-BE49-F238E27FC236}">
                <a16:creationId xmlns:a16="http://schemas.microsoft.com/office/drawing/2014/main" id="{401A009A-621D-4447-894A-9C03399D810D}"/>
              </a:ext>
            </a:extLst>
          </p:cNvPr>
          <p:cNvSpPr txBox="1">
            <a:spLocks noChangeArrowheads="1"/>
          </p:cNvSpPr>
          <p:nvPr userDrawn="1"/>
        </p:nvSpPr>
        <p:spPr bwMode="auto">
          <a:xfrm>
            <a:off x="10128054" y="6328568"/>
            <a:ext cx="1978025" cy="246063"/>
          </a:xfrm>
          <a:prstGeom prst="rect">
            <a:avLst/>
          </a:prstGeom>
          <a:noFill/>
          <a:ln>
            <a:noFill/>
          </a:ln>
        </p:spPr>
        <p:txBody>
          <a:bodyPr>
            <a:spAutoFit/>
          </a:bodyPr>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fontAlgn="base">
              <a:spcBef>
                <a:spcPct val="0"/>
              </a:spcBef>
              <a:spcAft>
                <a:spcPct val="0"/>
              </a:spcAft>
              <a:defRPr>
                <a:solidFill>
                  <a:schemeClr val="tx1"/>
                </a:solidFill>
                <a:latin typeface="Varela" pitchFamily="50" charset="0"/>
              </a:defRPr>
            </a:lvl6pPr>
            <a:lvl7pPr marL="2971800" indent="-228600" fontAlgn="base">
              <a:spcBef>
                <a:spcPct val="0"/>
              </a:spcBef>
              <a:spcAft>
                <a:spcPct val="0"/>
              </a:spcAft>
              <a:defRPr>
                <a:solidFill>
                  <a:schemeClr val="tx1"/>
                </a:solidFill>
                <a:latin typeface="Varela" pitchFamily="50" charset="0"/>
              </a:defRPr>
            </a:lvl7pPr>
            <a:lvl8pPr marL="3429000" indent="-228600" fontAlgn="base">
              <a:spcBef>
                <a:spcPct val="0"/>
              </a:spcBef>
              <a:spcAft>
                <a:spcPct val="0"/>
              </a:spcAft>
              <a:defRPr>
                <a:solidFill>
                  <a:schemeClr val="tx1"/>
                </a:solidFill>
                <a:latin typeface="Varela" pitchFamily="50" charset="0"/>
              </a:defRPr>
            </a:lvl8pPr>
            <a:lvl9pPr marL="3886200" indent="-228600" fontAlgn="base">
              <a:spcBef>
                <a:spcPct val="0"/>
              </a:spcBef>
              <a:spcAft>
                <a:spcPct val="0"/>
              </a:spcAft>
              <a:defRPr>
                <a:solidFill>
                  <a:schemeClr val="tx1"/>
                </a:solidFill>
                <a:latin typeface="Varela" pitchFamily="50" charset="0"/>
              </a:defRPr>
            </a:lvl9pPr>
          </a:lstStyle>
          <a:p>
            <a:pPr algn="r" eaLnBrk="1" hangingPunct="1">
              <a:defRPr/>
            </a:pPr>
            <a:r>
              <a:rPr lang="en-US" altLang="en-US" sz="1000" b="1">
                <a:solidFill>
                  <a:srgbClr val="002060"/>
                </a:solidFill>
                <a:latin typeface="Arial" panose="020B0604020202020204" pitchFamily="34" charset="0"/>
                <a:cs typeface="Arial" panose="020B0604020202020204" pitchFamily="34" charset="0"/>
              </a:rPr>
              <a:t>stem.nasa.gov</a:t>
            </a:r>
            <a:endParaRPr lang="id-ID" altLang="en-US" sz="600" b="1">
              <a:solidFill>
                <a:srgbClr val="002060"/>
              </a:solidFill>
              <a:latin typeface="Arial" panose="020B0604020202020204" pitchFamily="34" charset="0"/>
              <a:cs typeface="Arial" panose="020B0604020202020204" pitchFamily="34" charset="0"/>
            </a:endParaRPr>
          </a:p>
        </p:txBody>
      </p:sp>
      <p:pic>
        <p:nvPicPr>
          <p:cNvPr id="1029" name="Picture 7">
            <a:extLst>
              <a:ext uri="{FF2B5EF4-FFF2-40B4-BE49-F238E27FC236}">
                <a16:creationId xmlns:a16="http://schemas.microsoft.com/office/drawing/2014/main" id="{76978F14-DC8D-48A3-AC99-4DBC964C548C}"/>
              </a:ext>
            </a:extLst>
          </p:cNvPr>
          <p:cNvPicPr>
            <a:picLocks noChangeAspect="1" noChangeArrowheads="1"/>
          </p:cNvPicPr>
          <p:nvPr userDrawn="1"/>
        </p:nvPicPr>
        <p:blipFill>
          <a:blip r:embed="rId35" cstate="print">
            <a:extLst>
              <a:ext uri="{28A0092B-C50C-407E-A947-70E740481C1C}">
                <a14:useLocalDpi xmlns:a14="http://schemas.microsoft.com/office/drawing/2010/main" val="0"/>
              </a:ext>
            </a:extLst>
          </a:blip>
          <a:srcRect/>
          <a:stretch>
            <a:fillRect/>
          </a:stretch>
        </p:blipFill>
        <p:spPr bwMode="auto">
          <a:xfrm>
            <a:off x="174625" y="6157913"/>
            <a:ext cx="44719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bk object 16">
            <a:extLst>
              <a:ext uri="{FF2B5EF4-FFF2-40B4-BE49-F238E27FC236}">
                <a16:creationId xmlns:a16="http://schemas.microsoft.com/office/drawing/2014/main" id="{BA0EBCDB-8217-4865-B515-F03ECC9BEDC8}"/>
              </a:ext>
            </a:extLst>
          </p:cNvPr>
          <p:cNvSpPr>
            <a:spLocks noChangeArrowheads="1"/>
          </p:cNvSpPr>
          <p:nvPr userDrawn="1"/>
        </p:nvSpPr>
        <p:spPr bwMode="auto">
          <a:xfrm>
            <a:off x="11460163" y="120650"/>
            <a:ext cx="655637" cy="544513"/>
          </a:xfrm>
          <a:prstGeom prst="rect">
            <a:avLst/>
          </a:prstGeom>
          <a:blipFill dpi="0" rotWithShape="1">
            <a:blip r:embed="rId36"/>
            <a:srcRect/>
            <a:stretch>
              <a:fillRect/>
            </a:stretch>
          </a:blipFill>
          <a:ln>
            <a:noFill/>
          </a:ln>
        </p:spPr>
        <p:txBody>
          <a:bodyPr lIns="0" tIns="0" rIns="0" bIns="0"/>
          <a:lstStyle>
            <a:lvl1pPr>
              <a:defRPr>
                <a:solidFill>
                  <a:schemeClr val="tx1"/>
                </a:solidFill>
                <a:latin typeface="Varela" pitchFamily="50" charset="0"/>
              </a:defRPr>
            </a:lvl1pPr>
            <a:lvl2pPr marL="742950" indent="-285750">
              <a:defRPr>
                <a:solidFill>
                  <a:schemeClr val="tx1"/>
                </a:solidFill>
                <a:latin typeface="Varela" pitchFamily="50" charset="0"/>
              </a:defRPr>
            </a:lvl2pPr>
            <a:lvl3pPr marL="1143000" indent="-228600">
              <a:defRPr>
                <a:solidFill>
                  <a:schemeClr val="tx1"/>
                </a:solidFill>
                <a:latin typeface="Varela" pitchFamily="50" charset="0"/>
              </a:defRPr>
            </a:lvl3pPr>
            <a:lvl4pPr marL="1600200" indent="-228600">
              <a:defRPr>
                <a:solidFill>
                  <a:schemeClr val="tx1"/>
                </a:solidFill>
                <a:latin typeface="Varela" pitchFamily="50" charset="0"/>
              </a:defRPr>
            </a:lvl4pPr>
            <a:lvl5pPr marL="2057400" indent="-228600">
              <a:defRPr>
                <a:solidFill>
                  <a:schemeClr val="tx1"/>
                </a:solidFill>
                <a:latin typeface="Varela" pitchFamily="50" charset="0"/>
              </a:defRPr>
            </a:lvl5pPr>
            <a:lvl6pPr marL="2514600" indent="-228600" eaLnBrk="0" fontAlgn="base" hangingPunct="0">
              <a:spcBef>
                <a:spcPct val="0"/>
              </a:spcBef>
              <a:spcAft>
                <a:spcPct val="0"/>
              </a:spcAft>
              <a:defRPr>
                <a:solidFill>
                  <a:schemeClr val="tx1"/>
                </a:solidFill>
                <a:latin typeface="Varela" pitchFamily="50" charset="0"/>
              </a:defRPr>
            </a:lvl6pPr>
            <a:lvl7pPr marL="2971800" indent="-228600" eaLnBrk="0" fontAlgn="base" hangingPunct="0">
              <a:spcBef>
                <a:spcPct val="0"/>
              </a:spcBef>
              <a:spcAft>
                <a:spcPct val="0"/>
              </a:spcAft>
              <a:defRPr>
                <a:solidFill>
                  <a:schemeClr val="tx1"/>
                </a:solidFill>
                <a:latin typeface="Varela" pitchFamily="50" charset="0"/>
              </a:defRPr>
            </a:lvl7pPr>
            <a:lvl8pPr marL="3429000" indent="-228600" eaLnBrk="0" fontAlgn="base" hangingPunct="0">
              <a:spcBef>
                <a:spcPct val="0"/>
              </a:spcBef>
              <a:spcAft>
                <a:spcPct val="0"/>
              </a:spcAft>
              <a:defRPr>
                <a:solidFill>
                  <a:schemeClr val="tx1"/>
                </a:solidFill>
                <a:latin typeface="Varela" pitchFamily="50" charset="0"/>
              </a:defRPr>
            </a:lvl8pPr>
            <a:lvl9pPr marL="3886200" indent="-228600" eaLnBrk="0" fontAlgn="base" hangingPunct="0">
              <a:spcBef>
                <a:spcPct val="0"/>
              </a:spcBef>
              <a:spcAft>
                <a:spcPct val="0"/>
              </a:spcAft>
              <a:defRPr>
                <a:solidFill>
                  <a:schemeClr val="tx1"/>
                </a:solidFill>
                <a:latin typeface="Varela" pitchFamily="50" charset="0"/>
              </a:defRPr>
            </a:lvl9pPr>
          </a:lstStyle>
          <a:p>
            <a:pPr>
              <a:defRPr/>
            </a:pPr>
            <a:endParaRPr lang="en-US" altLang="en-US"/>
          </a:p>
        </p:txBody>
      </p:sp>
      <p:cxnSp>
        <p:nvCxnSpPr>
          <p:cNvPr id="12" name="Straight Connector 11">
            <a:extLst>
              <a:ext uri="{FF2B5EF4-FFF2-40B4-BE49-F238E27FC236}">
                <a16:creationId xmlns:a16="http://schemas.microsoft.com/office/drawing/2014/main" id="{ADBF0A77-76CA-4406-A5EB-0CA4BF7FBA5E}"/>
              </a:ext>
            </a:extLst>
          </p:cNvPr>
          <p:cNvCxnSpPr>
            <a:cxnSpLocks/>
          </p:cNvCxnSpPr>
          <p:nvPr userDrawn="1"/>
        </p:nvCxnSpPr>
        <p:spPr>
          <a:xfrm>
            <a:off x="107950" y="787400"/>
            <a:ext cx="11979275"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32" name="Picture 2">
            <a:extLst>
              <a:ext uri="{FF2B5EF4-FFF2-40B4-BE49-F238E27FC236}">
                <a16:creationId xmlns:a16="http://schemas.microsoft.com/office/drawing/2014/main" id="{AFB0F95B-C436-4A79-9FED-EE3039169EBE}"/>
              </a:ext>
            </a:extLst>
          </p:cNvPr>
          <p:cNvPicPr>
            <a:picLocks noChangeAspect="1" noChangeArrowheads="1"/>
          </p:cNvPicPr>
          <p:nvPr userDrawn="1"/>
        </p:nvPicPr>
        <p:blipFill>
          <a:blip r:embed="rId37" cstate="print">
            <a:extLst>
              <a:ext uri="{28A0092B-C50C-407E-A947-70E740481C1C}">
                <a14:useLocalDpi xmlns:a14="http://schemas.microsoft.com/office/drawing/2010/main" val="0"/>
              </a:ext>
            </a:extLst>
          </a:blip>
          <a:srcRect/>
          <a:stretch/>
        </p:blipFill>
        <p:spPr bwMode="auto">
          <a:xfrm>
            <a:off x="10432257" y="6149975"/>
            <a:ext cx="6381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A5A186-FA4E-47C7-97F2-772A4980914F}"/>
              </a:ext>
            </a:extLst>
          </p:cNvPr>
          <p:cNvCxnSpPr>
            <a:cxnSpLocks/>
          </p:cNvCxnSpPr>
          <p:nvPr userDrawn="1"/>
        </p:nvCxnSpPr>
        <p:spPr>
          <a:xfrm>
            <a:off x="-4531057" y="4930617"/>
            <a:ext cx="3569032"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E225F5A-1866-4ECB-8D28-59B807C35AB1}"/>
              </a:ext>
            </a:extLst>
          </p:cNvPr>
          <p:cNvSpPr txBox="1"/>
          <p:nvPr userDrawn="1"/>
        </p:nvSpPr>
        <p:spPr>
          <a:xfrm>
            <a:off x="-4531057" y="4994787"/>
            <a:ext cx="3569032" cy="276999"/>
          </a:xfrm>
          <a:prstGeom prst="rect">
            <a:avLst/>
          </a:prstGeom>
          <a:noFill/>
        </p:spPr>
        <p:txBody>
          <a:bodyPr wrap="square" rtlCol="0">
            <a:spAutoFit/>
          </a:bodyPr>
          <a:lstStyle/>
          <a:p>
            <a:pPr algn="ctr"/>
            <a:r>
              <a:rPr lang="en-US" sz="1200" b="0"/>
              <a:t>Line weight 1 pt. Color 217-217-217</a:t>
            </a:r>
          </a:p>
        </p:txBody>
      </p:sp>
      <p:sp>
        <p:nvSpPr>
          <p:cNvPr id="21" name="TextBox 20">
            <a:extLst>
              <a:ext uri="{FF2B5EF4-FFF2-40B4-BE49-F238E27FC236}">
                <a16:creationId xmlns:a16="http://schemas.microsoft.com/office/drawing/2014/main" id="{8DD7AB37-A933-4D24-AF0F-089241A7E7F6}"/>
              </a:ext>
            </a:extLst>
          </p:cNvPr>
          <p:cNvSpPr txBox="1"/>
          <p:nvPr userDrawn="1"/>
        </p:nvSpPr>
        <p:spPr>
          <a:xfrm>
            <a:off x="-4531057" y="307975"/>
            <a:ext cx="4394533" cy="1077218"/>
          </a:xfrm>
          <a:prstGeom prst="rect">
            <a:avLst/>
          </a:prstGeom>
          <a:noFill/>
        </p:spPr>
        <p:txBody>
          <a:bodyPr wrap="square" rtlCol="0">
            <a:spAutoFit/>
          </a:bodyPr>
          <a:lstStyle/>
          <a:p>
            <a:r>
              <a:rPr lang="en-US" sz="2800" b="1">
                <a:solidFill>
                  <a:srgbClr val="002060"/>
                </a:solidFill>
                <a:latin typeface="+mj-lt"/>
              </a:rPr>
              <a:t>Arial Slide Title </a:t>
            </a:r>
            <a:r>
              <a:rPr lang="en-US" sz="1800">
                <a:solidFill>
                  <a:srgbClr val="002060"/>
                </a:solidFill>
                <a:latin typeface="+mj-lt"/>
              </a:rPr>
              <a:t>– 28 pt. Bold</a:t>
            </a:r>
          </a:p>
          <a:p>
            <a:r>
              <a:rPr lang="en-US">
                <a:solidFill>
                  <a:srgbClr val="002060"/>
                </a:solidFill>
                <a:latin typeface="+mj-lt"/>
              </a:rPr>
              <a:t>Arial Headline – 18 pt. </a:t>
            </a:r>
          </a:p>
          <a:p>
            <a:r>
              <a:rPr lang="en-US">
                <a:solidFill>
                  <a:schemeClr val="tx1">
                    <a:lumMod val="65000"/>
                    <a:lumOff val="35000"/>
                  </a:schemeClr>
                </a:solidFill>
                <a:latin typeface="+mn-lt"/>
              </a:rPr>
              <a:t>Valera Body Copy – 18 pt.</a:t>
            </a:r>
          </a:p>
        </p:txBody>
      </p:sp>
      <p:sp>
        <p:nvSpPr>
          <p:cNvPr id="22" name="Rectangle 21">
            <a:extLst>
              <a:ext uri="{FF2B5EF4-FFF2-40B4-BE49-F238E27FC236}">
                <a16:creationId xmlns:a16="http://schemas.microsoft.com/office/drawing/2014/main" id="{7CAEE699-3BEB-4903-B068-7655E31E7CFE}"/>
              </a:ext>
            </a:extLst>
          </p:cNvPr>
          <p:cNvSpPr/>
          <p:nvPr userDrawn="1"/>
        </p:nvSpPr>
        <p:spPr>
          <a:xfrm>
            <a:off x="-4531057" y="1924724"/>
            <a:ext cx="1721182" cy="73697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0-32-96</a:t>
            </a:r>
          </a:p>
        </p:txBody>
      </p:sp>
      <p:sp>
        <p:nvSpPr>
          <p:cNvPr id="23" name="Rectangle 22">
            <a:extLst>
              <a:ext uri="{FF2B5EF4-FFF2-40B4-BE49-F238E27FC236}">
                <a16:creationId xmlns:a16="http://schemas.microsoft.com/office/drawing/2014/main" id="{0D1C99CC-7C26-49C3-9DBB-C83B836FD98C}"/>
              </a:ext>
            </a:extLst>
          </p:cNvPr>
          <p:cNvSpPr/>
          <p:nvPr userDrawn="1"/>
        </p:nvSpPr>
        <p:spPr>
          <a:xfrm>
            <a:off x="-2683207" y="2888597"/>
            <a:ext cx="1721182" cy="73697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0-176-240</a:t>
            </a:r>
          </a:p>
        </p:txBody>
      </p:sp>
      <p:sp>
        <p:nvSpPr>
          <p:cNvPr id="24" name="Rectangle 23">
            <a:extLst>
              <a:ext uri="{FF2B5EF4-FFF2-40B4-BE49-F238E27FC236}">
                <a16:creationId xmlns:a16="http://schemas.microsoft.com/office/drawing/2014/main" id="{AA9D3CDF-9EE2-4568-BAEA-D35E67E0AE52}"/>
              </a:ext>
            </a:extLst>
          </p:cNvPr>
          <p:cNvSpPr/>
          <p:nvPr userDrawn="1"/>
        </p:nvSpPr>
        <p:spPr>
          <a:xfrm>
            <a:off x="-4531057" y="3852470"/>
            <a:ext cx="1721182" cy="736979"/>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217-217-217</a:t>
            </a:r>
          </a:p>
        </p:txBody>
      </p:sp>
      <p:sp>
        <p:nvSpPr>
          <p:cNvPr id="25" name="Rectangle 24">
            <a:extLst>
              <a:ext uri="{FF2B5EF4-FFF2-40B4-BE49-F238E27FC236}">
                <a16:creationId xmlns:a16="http://schemas.microsoft.com/office/drawing/2014/main" id="{1AF9DAC0-F712-48E3-AB7B-0C5CE48910C3}"/>
              </a:ext>
            </a:extLst>
          </p:cNvPr>
          <p:cNvSpPr/>
          <p:nvPr userDrawn="1"/>
        </p:nvSpPr>
        <p:spPr>
          <a:xfrm>
            <a:off x="-4531057" y="2888597"/>
            <a:ext cx="1721182" cy="7369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0-112-192</a:t>
            </a:r>
          </a:p>
        </p:txBody>
      </p:sp>
      <p:sp>
        <p:nvSpPr>
          <p:cNvPr id="26" name="Rectangle 25">
            <a:extLst>
              <a:ext uri="{FF2B5EF4-FFF2-40B4-BE49-F238E27FC236}">
                <a16:creationId xmlns:a16="http://schemas.microsoft.com/office/drawing/2014/main" id="{EC7E5FD4-8F65-45ED-98D7-9A3C96296EF7}"/>
              </a:ext>
            </a:extLst>
          </p:cNvPr>
          <p:cNvSpPr/>
          <p:nvPr userDrawn="1"/>
        </p:nvSpPr>
        <p:spPr>
          <a:xfrm>
            <a:off x="-2683207" y="3852470"/>
            <a:ext cx="1721182" cy="736979"/>
          </a:xfrm>
          <a:prstGeom prst="rect">
            <a:avLst/>
          </a:prstGeom>
          <a:solidFill>
            <a:srgbClr val="00B0F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Transparency  20%</a:t>
            </a:r>
          </a:p>
        </p:txBody>
      </p:sp>
      <p:sp>
        <p:nvSpPr>
          <p:cNvPr id="27" name="TextBox 26">
            <a:extLst>
              <a:ext uri="{FF2B5EF4-FFF2-40B4-BE49-F238E27FC236}">
                <a16:creationId xmlns:a16="http://schemas.microsoft.com/office/drawing/2014/main" id="{708328BD-97F5-4ED0-96B3-A029ECA12ABC}"/>
              </a:ext>
            </a:extLst>
          </p:cNvPr>
          <p:cNvSpPr txBox="1"/>
          <p:nvPr userDrawn="1"/>
        </p:nvSpPr>
        <p:spPr>
          <a:xfrm>
            <a:off x="-4531057" y="1513164"/>
            <a:ext cx="2961564" cy="369332"/>
          </a:xfrm>
          <a:prstGeom prst="rect">
            <a:avLst/>
          </a:prstGeom>
          <a:noFill/>
        </p:spPr>
        <p:txBody>
          <a:bodyPr wrap="square" rtlCol="0">
            <a:spAutoFit/>
          </a:bodyPr>
          <a:lstStyle/>
          <a:p>
            <a:pPr algn="ctr"/>
            <a:r>
              <a:rPr lang="en-US" b="1"/>
              <a:t>RGB Colors</a:t>
            </a:r>
          </a:p>
        </p:txBody>
      </p:sp>
      <p:sp>
        <p:nvSpPr>
          <p:cNvPr id="28" name="TextBox 27">
            <a:extLst>
              <a:ext uri="{FF2B5EF4-FFF2-40B4-BE49-F238E27FC236}">
                <a16:creationId xmlns:a16="http://schemas.microsoft.com/office/drawing/2014/main" id="{5B3B0680-1C58-460D-BAB8-6252C862441A}"/>
              </a:ext>
            </a:extLst>
          </p:cNvPr>
          <p:cNvSpPr txBox="1"/>
          <p:nvPr userDrawn="1"/>
        </p:nvSpPr>
        <p:spPr>
          <a:xfrm>
            <a:off x="-4531057" y="-61357"/>
            <a:ext cx="2961564" cy="369332"/>
          </a:xfrm>
          <a:prstGeom prst="rect">
            <a:avLst/>
          </a:prstGeom>
          <a:noFill/>
        </p:spPr>
        <p:txBody>
          <a:bodyPr wrap="square" rtlCol="0">
            <a:spAutoFit/>
          </a:bodyPr>
          <a:lstStyle/>
          <a:p>
            <a:pPr algn="l"/>
            <a:r>
              <a:rPr lang="en-US" b="1"/>
              <a:t>Formatting Notes:</a:t>
            </a:r>
          </a:p>
        </p:txBody>
      </p:sp>
      <p:sp>
        <p:nvSpPr>
          <p:cNvPr id="29" name="Rectangle 28">
            <a:extLst>
              <a:ext uri="{FF2B5EF4-FFF2-40B4-BE49-F238E27FC236}">
                <a16:creationId xmlns:a16="http://schemas.microsoft.com/office/drawing/2014/main" id="{51EA4FAD-3AE0-4962-90FD-280D75EF8776}"/>
              </a:ext>
            </a:extLst>
          </p:cNvPr>
          <p:cNvSpPr/>
          <p:nvPr userDrawn="1"/>
        </p:nvSpPr>
        <p:spPr>
          <a:xfrm>
            <a:off x="-2683207" y="1924724"/>
            <a:ext cx="1721182" cy="73697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89-89-89</a:t>
            </a:r>
          </a:p>
        </p:txBody>
      </p:sp>
    </p:spTree>
    <p:extLst>
      <p:ext uri="{BB962C8B-B14F-4D97-AF65-F5344CB8AC3E}">
        <p14:creationId xmlns:p14="http://schemas.microsoft.com/office/powerpoint/2010/main" val="143444842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2pPr>
      <a:lvl3pPr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3pPr>
      <a:lvl4pPr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4pPr>
      <a:lvl5pPr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5pPr>
      <a:lvl6pPr marL="457200"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6pPr>
      <a:lvl7pPr marL="914400"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7pPr>
      <a:lvl8pPr marL="1371600"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8pPr>
      <a:lvl9pPr marL="1828800" algn="l" rtl="0" eaLnBrk="1" fontAlgn="base" hangingPunct="1">
        <a:lnSpc>
          <a:spcPct val="90000"/>
        </a:lnSpc>
        <a:spcBef>
          <a:spcPct val="0"/>
        </a:spcBef>
        <a:spcAft>
          <a:spcPct val="0"/>
        </a:spcAft>
        <a:defRPr sz="4400">
          <a:solidFill>
            <a:schemeClr val="tx1"/>
          </a:solidFill>
          <a:latin typeface="Raleway bold" panose="020B0803030101060003"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8204" y="6063996"/>
            <a:ext cx="11979275" cy="0"/>
          </a:xfrm>
          <a:custGeom>
            <a:avLst/>
            <a:gdLst/>
            <a:ahLst/>
            <a:cxnLst/>
            <a:rect l="l" t="t" r="r" b="b"/>
            <a:pathLst>
              <a:path w="11979275">
                <a:moveTo>
                  <a:pt x="0" y="0"/>
                </a:moveTo>
                <a:lnTo>
                  <a:pt x="11979275" y="0"/>
                </a:lnTo>
              </a:path>
            </a:pathLst>
          </a:custGeom>
          <a:ln w="12700">
            <a:solidFill>
              <a:srgbClr val="D9D9D9"/>
            </a:solidFill>
          </a:ln>
        </p:spPr>
        <p:txBody>
          <a:bodyPr wrap="square" lIns="0" tIns="0" rIns="0" bIns="0" rtlCol="0"/>
          <a:lstStyle/>
          <a:p>
            <a:endParaRPr/>
          </a:p>
        </p:txBody>
      </p:sp>
      <p:sp>
        <p:nvSpPr>
          <p:cNvPr id="17" name="bk object 17"/>
          <p:cNvSpPr/>
          <p:nvPr/>
        </p:nvSpPr>
        <p:spPr>
          <a:xfrm>
            <a:off x="175260" y="6158482"/>
            <a:ext cx="4471416" cy="586740"/>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11465062" y="120395"/>
            <a:ext cx="650737" cy="544067"/>
          </a:xfrm>
          <a:prstGeom prst="rect">
            <a:avLst/>
          </a:prstGeom>
          <a:blipFill>
            <a:blip r:embed="rId8" cstate="print"/>
            <a:stretch>
              <a:fillRect/>
            </a:stretch>
          </a:blipFill>
        </p:spPr>
        <p:txBody>
          <a:bodyPr wrap="square" lIns="0" tIns="0" rIns="0" bIns="0" rtlCol="0"/>
          <a:lstStyle/>
          <a:p>
            <a:endParaRPr/>
          </a:p>
        </p:txBody>
      </p:sp>
      <p:sp>
        <p:nvSpPr>
          <p:cNvPr id="19" name="bk object 19"/>
          <p:cNvSpPr/>
          <p:nvPr/>
        </p:nvSpPr>
        <p:spPr>
          <a:xfrm>
            <a:off x="108204" y="787908"/>
            <a:ext cx="11979275" cy="0"/>
          </a:xfrm>
          <a:custGeom>
            <a:avLst/>
            <a:gdLst/>
            <a:ahLst/>
            <a:cxnLst/>
            <a:rect l="l" t="t" r="r" b="b"/>
            <a:pathLst>
              <a:path w="11979275">
                <a:moveTo>
                  <a:pt x="0" y="0"/>
                </a:moveTo>
                <a:lnTo>
                  <a:pt x="11979275" y="0"/>
                </a:lnTo>
              </a:path>
            </a:pathLst>
          </a:custGeom>
          <a:ln w="12700">
            <a:solidFill>
              <a:srgbClr val="D9D9D9"/>
            </a:solidFill>
          </a:ln>
        </p:spPr>
        <p:txBody>
          <a:bodyPr wrap="square" lIns="0" tIns="0" rIns="0" bIns="0" rtlCol="0"/>
          <a:lstStyle/>
          <a:p>
            <a:endParaRPr/>
          </a:p>
        </p:txBody>
      </p:sp>
      <p:sp>
        <p:nvSpPr>
          <p:cNvPr id="20" name="bk object 20"/>
          <p:cNvSpPr/>
          <p:nvPr/>
        </p:nvSpPr>
        <p:spPr>
          <a:xfrm>
            <a:off x="10452512" y="6170071"/>
            <a:ext cx="597091" cy="597090"/>
          </a:xfrm>
          <a:prstGeom prst="rect">
            <a:avLst/>
          </a:prstGeom>
          <a:blipFill>
            <a:blip r:embed="rId9" cstate="print"/>
            <a:stretch>
              <a:fillRect/>
            </a:stretch>
          </a:blipFill>
        </p:spPr>
        <p:txBody>
          <a:bodyPr wrap="square" lIns="0" tIns="0" rIns="0" bIns="0" rtlCol="0"/>
          <a:lstStyle/>
          <a:p>
            <a:endParaRPr/>
          </a:p>
        </p:txBody>
      </p:sp>
      <p:sp>
        <p:nvSpPr>
          <p:cNvPr id="2" name="Holder 2"/>
          <p:cNvSpPr>
            <a:spLocks noGrp="1"/>
          </p:cNvSpPr>
          <p:nvPr>
            <p:ph type="title"/>
          </p:nvPr>
        </p:nvSpPr>
        <p:spPr>
          <a:xfrm>
            <a:off x="91821" y="-42925"/>
            <a:ext cx="12008357" cy="835660"/>
          </a:xfrm>
          <a:prstGeom prst="rect">
            <a:avLst/>
          </a:prstGeom>
        </p:spPr>
        <p:txBody>
          <a:bodyPr wrap="square" lIns="0" tIns="0" rIns="0" bIns="0">
            <a:spAutoFit/>
          </a:bodyPr>
          <a:lstStyle>
            <a:lvl1pPr>
              <a:defRPr sz="2800" b="1" i="0">
                <a:solidFill>
                  <a:srgbClr val="001F5F"/>
                </a:solidFill>
                <a:latin typeface="Arial"/>
                <a:cs typeface="Arial"/>
              </a:defRPr>
            </a:lvl1pPr>
          </a:lstStyle>
          <a:p>
            <a:endParaRPr/>
          </a:p>
        </p:txBody>
      </p:sp>
      <p:sp>
        <p:nvSpPr>
          <p:cNvPr id="3" name="Holder 3"/>
          <p:cNvSpPr>
            <a:spLocks noGrp="1"/>
          </p:cNvSpPr>
          <p:nvPr>
            <p:ph type="body" idx="1"/>
          </p:nvPr>
        </p:nvSpPr>
        <p:spPr>
          <a:xfrm>
            <a:off x="368503" y="1162939"/>
            <a:ext cx="11454993" cy="222059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11121008" y="6372040"/>
            <a:ext cx="904875" cy="167004"/>
          </a:xfrm>
          <a:prstGeom prst="rect">
            <a:avLst/>
          </a:prstGeom>
        </p:spPr>
        <p:txBody>
          <a:bodyPr wrap="square" lIns="0" tIns="0" rIns="0" bIns="0">
            <a:spAutoFit/>
          </a:bodyPr>
          <a:lstStyle>
            <a:lvl1pPr>
              <a:defRPr sz="1000" b="1" i="0">
                <a:solidFill>
                  <a:srgbClr val="001F5F"/>
                </a:solidFill>
                <a:latin typeface="Arial"/>
                <a:cs typeface="Arial"/>
              </a:defRPr>
            </a:lvl1pPr>
          </a:lstStyle>
          <a:p>
            <a:pPr marL="12700">
              <a:lnSpc>
                <a:spcPct val="100000"/>
              </a:lnSpc>
            </a:pPr>
            <a:r>
              <a:rPr spc="-5" dirty="0"/>
              <a:t>stem.nasa.gov</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4739087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81A14E-3C0C-EB1F-7A62-A395BF2D1B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34107C-F92F-5791-8937-C6C518955D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474AF4-5EAC-27C3-857D-9A8334799F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924119-AE21-44F5-A093-08B995300E41}" type="datetime1">
              <a:rPr lang="en-US" smtClean="0"/>
              <a:t>7/6/2026</a:t>
            </a:fld>
            <a:endParaRPr lang="en-US"/>
          </a:p>
        </p:txBody>
      </p:sp>
      <p:sp>
        <p:nvSpPr>
          <p:cNvPr id="5" name="Footer Placeholder 4">
            <a:extLst>
              <a:ext uri="{FF2B5EF4-FFF2-40B4-BE49-F238E27FC236}">
                <a16:creationId xmlns:a16="http://schemas.microsoft.com/office/drawing/2014/main" id="{409B6C76-13C2-FDB2-0BEA-FB84DD2BA8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C4DF33-D9B5-482D-7B13-446FA8BD78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73015-B712-4ACF-845C-37CBA59DA9CD}" type="slidenum">
              <a:rPr lang="en-US" smtClean="0"/>
              <a:t>‹#›</a:t>
            </a:fld>
            <a:endParaRPr lang="en-US"/>
          </a:p>
        </p:txBody>
      </p:sp>
    </p:spTree>
    <p:extLst>
      <p:ext uri="{BB962C8B-B14F-4D97-AF65-F5344CB8AC3E}">
        <p14:creationId xmlns:p14="http://schemas.microsoft.com/office/powerpoint/2010/main" val="304048227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scepscor.org/" TargetMode="External"/><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3.emf"/><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66.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6.xml"/></Relationships>
</file>

<file path=ppt/slides/_rels/slide39.xml.rels><?xml version="1.0" encoding="UTF-8" standalone="yes"?>
<Relationships xmlns="http://schemas.openxmlformats.org/package/2006/relationships"><Relationship Id="rId3" Type="http://schemas.openxmlformats.org/officeDocument/2006/relationships/hyperlink" Target="mailto:Megan.Souter@scra.org" TargetMode="External"/><Relationship Id="rId2" Type="http://schemas.openxmlformats.org/officeDocument/2006/relationships/hyperlink" Target="mailto:Nadim.Aziz@scra.org" TargetMode="External"/><Relationship Id="rId1" Type="http://schemas.openxmlformats.org/officeDocument/2006/relationships/slideLayout" Target="../slideLayouts/slideLayout65.xml"/><Relationship Id="rId5" Type="http://schemas.openxmlformats.org/officeDocument/2006/relationships/hyperlink" Target="http://www.scepscor.org/" TargetMode="External"/><Relationship Id="rId4" Type="http://schemas.openxmlformats.org/officeDocument/2006/relationships/hyperlink" Target="mailto:Steve.Ramirez@scra.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jpg"/><Relationship Id="rId1" Type="http://schemas.openxmlformats.org/officeDocument/2006/relationships/slideLayout" Target="../slideLayouts/slideLayout16.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9.png"/><Relationship Id="rId7" Type="http://schemas.openxmlformats.org/officeDocument/2006/relationships/image" Target="../media/image52.png"/><Relationship Id="rId12" Type="http://schemas.openxmlformats.org/officeDocument/2006/relationships/image" Target="../media/image57.jpg"/><Relationship Id="rId2" Type="http://schemas.openxmlformats.org/officeDocument/2006/relationships/notesSlide" Target="../notesSlides/notesSlide6.xml"/><Relationship Id="rId1" Type="http://schemas.openxmlformats.org/officeDocument/2006/relationships/slideLayout" Target="../slideLayouts/slideLayout61.xml"/><Relationship Id="rId6" Type="http://schemas.openxmlformats.org/officeDocument/2006/relationships/image" Target="../media/image51.png"/><Relationship Id="rId11" Type="http://schemas.openxmlformats.org/officeDocument/2006/relationships/image" Target="../media/image56.jpg"/><Relationship Id="rId5" Type="http://schemas.openxmlformats.org/officeDocument/2006/relationships/image" Target="../media/image45.gif"/><Relationship Id="rId15" Type="http://schemas.openxmlformats.org/officeDocument/2006/relationships/image" Target="../media/image60.jp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 Id="rId14" Type="http://schemas.openxmlformats.org/officeDocument/2006/relationships/image" Target="../media/image59.jpg"/></Relationships>
</file>

<file path=ppt/slides/_rels/slide4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g"/><Relationship Id="rId3" Type="http://schemas.openxmlformats.org/officeDocument/2006/relationships/image" Target="../media/image45.gif"/><Relationship Id="rId7" Type="http://schemas.openxmlformats.org/officeDocument/2006/relationships/image" Target="../media/image55.png"/><Relationship Id="rId12" Type="http://schemas.openxmlformats.org/officeDocument/2006/relationships/image" Target="../media/image65.jpg"/><Relationship Id="rId2" Type="http://schemas.openxmlformats.org/officeDocument/2006/relationships/image" Target="../media/image50.png"/><Relationship Id="rId1" Type="http://schemas.openxmlformats.org/officeDocument/2006/relationships/slideLayout" Target="../slideLayouts/slideLayout61.xml"/><Relationship Id="rId6" Type="http://schemas.openxmlformats.org/officeDocument/2006/relationships/image" Target="../media/image53.png"/><Relationship Id="rId11" Type="http://schemas.openxmlformats.org/officeDocument/2006/relationships/image" Target="../media/image64.jpg"/><Relationship Id="rId5" Type="http://schemas.openxmlformats.org/officeDocument/2006/relationships/image" Target="../media/image52.png"/><Relationship Id="rId10" Type="http://schemas.openxmlformats.org/officeDocument/2006/relationships/image" Target="../media/image63.jpg"/><Relationship Id="rId4" Type="http://schemas.openxmlformats.org/officeDocument/2006/relationships/image" Target="../media/image51.png"/><Relationship Id="rId9" Type="http://schemas.openxmlformats.org/officeDocument/2006/relationships/image" Target="../media/image62.png"/><Relationship Id="rId14" Type="http://schemas.openxmlformats.org/officeDocument/2006/relationships/image" Target="../media/image54.png"/></Relationships>
</file>

<file path=ppt/slides/_rels/slide44.xml.rels><?xml version="1.0" encoding="UTF-8" standalone="yes"?>
<Relationships xmlns="http://schemas.openxmlformats.org/package/2006/relationships"><Relationship Id="rId8" Type="http://schemas.openxmlformats.org/officeDocument/2006/relationships/image" Target="../media/image72.jpg"/><Relationship Id="rId13" Type="http://schemas.openxmlformats.org/officeDocument/2006/relationships/image" Target="../media/image77.png"/><Relationship Id="rId3" Type="http://schemas.openxmlformats.org/officeDocument/2006/relationships/image" Target="../media/image67.jpg"/><Relationship Id="rId7" Type="http://schemas.openxmlformats.org/officeDocument/2006/relationships/image" Target="../media/image71.jpg"/><Relationship Id="rId12" Type="http://schemas.openxmlformats.org/officeDocument/2006/relationships/image" Target="../media/image76.png"/><Relationship Id="rId2" Type="http://schemas.openxmlformats.org/officeDocument/2006/relationships/image" Target="../media/image18.png"/><Relationship Id="rId16" Type="http://schemas.openxmlformats.org/officeDocument/2006/relationships/image" Target="../media/image19.png"/><Relationship Id="rId1" Type="http://schemas.openxmlformats.org/officeDocument/2006/relationships/slideLayout" Target="../slideLayouts/slideLayout61.xml"/><Relationship Id="rId6" Type="http://schemas.openxmlformats.org/officeDocument/2006/relationships/image" Target="../media/image70.jp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17.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jpg"/><Relationship Id="rId14" Type="http://schemas.openxmlformats.org/officeDocument/2006/relationships/image" Target="../media/image78.png"/></Relationships>
</file>

<file path=ppt/slides/_rels/slide4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18.png"/><Relationship Id="rId1" Type="http://schemas.openxmlformats.org/officeDocument/2006/relationships/slideLayout" Target="../slideLayouts/slideLayout61.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80.1"/><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hyperlink" Target="https://www.rawpixel.com/image/428212/free-illustration-image-moon-equinox-planet"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1A713-2A20-2D27-4522-8630D200E0EB}"/>
              </a:ext>
            </a:extLst>
          </p:cNvPr>
          <p:cNvSpPr>
            <a:spLocks noGrp="1"/>
          </p:cNvSpPr>
          <p:nvPr>
            <p:ph type="ctrTitle"/>
          </p:nvPr>
        </p:nvSpPr>
        <p:spPr/>
        <p:txBody>
          <a:bodyPr/>
          <a:lstStyle/>
          <a:p>
            <a:r>
              <a:rPr lang="en-US" dirty="0"/>
              <a:t>Demystifying </a:t>
            </a:r>
            <a:r>
              <a:rPr lang="en-US" dirty="0" err="1"/>
              <a:t>EPSCoR</a:t>
            </a:r>
            <a:r>
              <a:rPr lang="en-US" dirty="0"/>
              <a:t> Opportunities</a:t>
            </a:r>
          </a:p>
        </p:txBody>
      </p:sp>
      <p:sp>
        <p:nvSpPr>
          <p:cNvPr id="3" name="Subtitle 2">
            <a:extLst>
              <a:ext uri="{FF2B5EF4-FFF2-40B4-BE49-F238E27FC236}">
                <a16:creationId xmlns:a16="http://schemas.microsoft.com/office/drawing/2014/main" id="{899CAE80-6AA4-9272-3CD8-E0CF32949EE2}"/>
              </a:ext>
            </a:extLst>
          </p:cNvPr>
          <p:cNvSpPr>
            <a:spLocks noGrp="1"/>
          </p:cNvSpPr>
          <p:nvPr>
            <p:ph type="subTitle" idx="1"/>
          </p:nvPr>
        </p:nvSpPr>
        <p:spPr/>
        <p:txBody>
          <a:bodyPr/>
          <a:lstStyle/>
          <a:p>
            <a:r>
              <a:rPr lang="en-US" dirty="0"/>
              <a:t>Office of Research Development</a:t>
            </a:r>
          </a:p>
          <a:p>
            <a:r>
              <a:rPr lang="en-US" dirty="0"/>
              <a:t>October 9, 2025</a:t>
            </a:r>
          </a:p>
        </p:txBody>
      </p:sp>
    </p:spTree>
    <p:extLst>
      <p:ext uri="{BB962C8B-B14F-4D97-AF65-F5344CB8AC3E}">
        <p14:creationId xmlns:p14="http://schemas.microsoft.com/office/powerpoint/2010/main" val="2758127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005FE-1667-5B9A-27AB-1E37BA4993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87CFC-161E-C2EF-F12B-E368247DCF67}"/>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DOD </a:t>
            </a:r>
            <a:r>
              <a:rPr lang="en-US" sz="3200" b="1" dirty="0" err="1">
                <a:latin typeface="+mn-lt"/>
              </a:rPr>
              <a:t>EPSCoR</a:t>
            </a:r>
            <a:r>
              <a:rPr lang="en-US" sz="3200" b="1" dirty="0">
                <a:latin typeface="+mn-lt"/>
              </a:rPr>
              <a:t> (</a:t>
            </a:r>
            <a:r>
              <a:rPr lang="en-US" sz="3200" b="1" dirty="0" err="1">
                <a:latin typeface="+mn-lt"/>
              </a:rPr>
              <a:t>DEPSCoR</a:t>
            </a:r>
            <a:r>
              <a:rPr lang="en-US" sz="3200" b="1" dirty="0">
                <a:latin typeface="+mn-lt"/>
              </a:rPr>
              <a:t>) Programs</a:t>
            </a:r>
          </a:p>
        </p:txBody>
      </p:sp>
      <p:sp>
        <p:nvSpPr>
          <p:cNvPr id="3" name="Content Placeholder 2">
            <a:extLst>
              <a:ext uri="{FF2B5EF4-FFF2-40B4-BE49-F238E27FC236}">
                <a16:creationId xmlns:a16="http://schemas.microsoft.com/office/drawing/2014/main" id="{01F00158-50B6-A2EF-B64A-FD558890711D}"/>
              </a:ext>
            </a:extLst>
          </p:cNvPr>
          <p:cNvSpPr>
            <a:spLocks noGrp="1"/>
          </p:cNvSpPr>
          <p:nvPr>
            <p:ph idx="1"/>
          </p:nvPr>
        </p:nvSpPr>
        <p:spPr>
          <a:xfrm>
            <a:off x="838200" y="1230086"/>
            <a:ext cx="10515600" cy="4946877"/>
          </a:xfrm>
        </p:spPr>
        <p:txBody>
          <a:bodyPr>
            <a:normAutofit/>
          </a:bodyPr>
          <a:lstStyle/>
          <a:p>
            <a:endParaRPr lang="en-US" b="1" dirty="0"/>
          </a:p>
          <a:p>
            <a:r>
              <a:rPr lang="en-US" b="1" dirty="0" err="1"/>
              <a:t>DEPSCoR</a:t>
            </a:r>
            <a:r>
              <a:rPr lang="en-US" b="1" dirty="0"/>
              <a:t> (FY25: $25M, 37 jurisdictions)</a:t>
            </a:r>
          </a:p>
          <a:p>
            <a:endParaRPr lang="en-US" b="1" dirty="0"/>
          </a:p>
          <a:p>
            <a:pPr lvl="1">
              <a:buFont typeface="Courier New" panose="02070309020205020404" pitchFamily="49" charset="0"/>
              <a:buChar char="o"/>
            </a:pPr>
            <a:r>
              <a:rPr lang="en-US" b="1" dirty="0"/>
              <a:t>Research Collaboration Thrust</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Capacity Building Thrust</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Co-funding for DOD DURIP, YIP programs</a:t>
            </a:r>
          </a:p>
          <a:p>
            <a:endParaRPr lang="en-US" b="1" dirty="0"/>
          </a:p>
          <a:p>
            <a:endParaRPr lang="en-US" b="1" dirty="0"/>
          </a:p>
          <a:p>
            <a:endParaRPr lang="en-US" b="1" dirty="0"/>
          </a:p>
          <a:p>
            <a:endParaRPr lang="en-US" b="1" dirty="0"/>
          </a:p>
          <a:p>
            <a:endParaRPr lang="en-US" b="1" dirty="0"/>
          </a:p>
          <a:p>
            <a:endParaRPr lang="en-US" b="1" dirty="0"/>
          </a:p>
        </p:txBody>
      </p:sp>
      <p:pic>
        <p:nvPicPr>
          <p:cNvPr id="5" name="Picture 4" descr="Department of Defense logo">
            <a:extLst>
              <a:ext uri="{FF2B5EF4-FFF2-40B4-BE49-F238E27FC236}">
                <a16:creationId xmlns:a16="http://schemas.microsoft.com/office/drawing/2014/main" id="{694C0DB7-9BC7-85C9-CF48-D372F6B8CC7C}"/>
              </a:ext>
            </a:extLst>
          </p:cNvPr>
          <p:cNvPicPr>
            <a:picLocks noChangeAspect="1"/>
          </p:cNvPicPr>
          <p:nvPr/>
        </p:nvPicPr>
        <p:blipFill>
          <a:blip r:embed="rId2">
            <a:extLst>
              <a:ext uri="{28A0092B-C50C-407E-A947-70E740481C1C}">
                <a14:useLocalDpi xmlns:a14="http://schemas.microsoft.com/office/drawing/2010/main" val="0"/>
              </a:ext>
            </a:extLst>
          </a:blip>
          <a:srcRect b="2961"/>
          <a:stretch/>
        </p:blipFill>
        <p:spPr>
          <a:xfrm>
            <a:off x="9680029" y="541413"/>
            <a:ext cx="1972863" cy="1770863"/>
          </a:xfrm>
          <a:prstGeom prst="rect">
            <a:avLst/>
          </a:prstGeom>
        </p:spPr>
      </p:pic>
    </p:spTree>
    <p:extLst>
      <p:ext uri="{BB962C8B-B14F-4D97-AF65-F5344CB8AC3E}">
        <p14:creationId xmlns:p14="http://schemas.microsoft.com/office/powerpoint/2010/main" val="2892170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6E8AD-8DE3-064C-EB21-7F9329D38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249EE-A991-55D3-BA22-474D09E43A1B}"/>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DOE </a:t>
            </a:r>
            <a:r>
              <a:rPr lang="en-US" sz="3200" b="1" dirty="0" err="1">
                <a:latin typeface="+mn-lt"/>
              </a:rPr>
              <a:t>EPSCoR</a:t>
            </a:r>
            <a:r>
              <a:rPr lang="en-US" sz="3200" b="1" dirty="0">
                <a:latin typeface="+mn-lt"/>
              </a:rPr>
              <a:t> Programs</a:t>
            </a:r>
          </a:p>
        </p:txBody>
      </p:sp>
      <p:sp>
        <p:nvSpPr>
          <p:cNvPr id="3" name="Content Placeholder 2">
            <a:extLst>
              <a:ext uri="{FF2B5EF4-FFF2-40B4-BE49-F238E27FC236}">
                <a16:creationId xmlns:a16="http://schemas.microsoft.com/office/drawing/2014/main" id="{A6C2B64A-58DE-1F1E-98B0-7790925AA2BF}"/>
              </a:ext>
            </a:extLst>
          </p:cNvPr>
          <p:cNvSpPr>
            <a:spLocks noGrp="1"/>
          </p:cNvSpPr>
          <p:nvPr>
            <p:ph idx="1"/>
          </p:nvPr>
        </p:nvSpPr>
        <p:spPr>
          <a:xfrm>
            <a:off x="838200" y="1230086"/>
            <a:ext cx="10515600" cy="4946877"/>
          </a:xfrm>
        </p:spPr>
        <p:txBody>
          <a:bodyPr>
            <a:normAutofit/>
          </a:bodyPr>
          <a:lstStyle/>
          <a:p>
            <a:endParaRPr lang="en-US" b="1" dirty="0"/>
          </a:p>
          <a:p>
            <a:r>
              <a:rPr lang="en-US" b="1" dirty="0"/>
              <a:t>DOE EPSCoR (FY25: $35M, 27 jurisdictions)</a:t>
            </a:r>
          </a:p>
          <a:p>
            <a:endParaRPr lang="en-US" b="1" dirty="0"/>
          </a:p>
          <a:p>
            <a:pPr lvl="1">
              <a:buFont typeface="Courier New" panose="02070309020205020404" pitchFamily="49" charset="0"/>
              <a:buChar char="o"/>
            </a:pPr>
            <a:r>
              <a:rPr lang="en-US" b="1" dirty="0"/>
              <a:t>Implementation Grants</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Building </a:t>
            </a:r>
            <a:r>
              <a:rPr lang="en-US" b="1" dirty="0" err="1"/>
              <a:t>EPSCoR</a:t>
            </a:r>
            <a:r>
              <a:rPr lang="en-US" b="1" dirty="0"/>
              <a:t>-State/National Laboratory Partnerships</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Co-funding of DOE Office of Science Early Career Awards</a:t>
            </a:r>
          </a:p>
          <a:p>
            <a:endParaRPr lang="en-US" b="1" dirty="0"/>
          </a:p>
          <a:p>
            <a:endParaRPr lang="en-US" b="1" dirty="0"/>
          </a:p>
          <a:p>
            <a:endParaRPr lang="en-US" b="1" dirty="0"/>
          </a:p>
          <a:p>
            <a:endParaRPr lang="en-US" b="1" dirty="0"/>
          </a:p>
          <a:p>
            <a:endParaRPr lang="en-US" b="1" dirty="0"/>
          </a:p>
          <a:p>
            <a:endParaRPr lang="en-US" b="1" dirty="0"/>
          </a:p>
          <a:p>
            <a:endParaRPr lang="en-US" b="1" dirty="0"/>
          </a:p>
        </p:txBody>
      </p:sp>
      <p:pic>
        <p:nvPicPr>
          <p:cNvPr id="5" name="Picture 4" descr="Department of Energy logo">
            <a:extLst>
              <a:ext uri="{FF2B5EF4-FFF2-40B4-BE49-F238E27FC236}">
                <a16:creationId xmlns:a16="http://schemas.microsoft.com/office/drawing/2014/main" id="{C114316F-6053-FA35-0D4E-BDBC193346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8288" y="495755"/>
            <a:ext cx="1806011" cy="1806011"/>
          </a:xfrm>
          <a:prstGeom prst="rect">
            <a:avLst/>
          </a:prstGeom>
        </p:spPr>
      </p:pic>
    </p:spTree>
    <p:extLst>
      <p:ext uri="{BB962C8B-B14F-4D97-AF65-F5344CB8AC3E}">
        <p14:creationId xmlns:p14="http://schemas.microsoft.com/office/powerpoint/2010/main" val="1463662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4CFAF-6A24-B6F7-0063-C7A11B0D99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4FADC-BABE-EDF7-1737-0645CFFD6E79}"/>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NASA </a:t>
            </a:r>
            <a:r>
              <a:rPr lang="en-US" sz="3200" b="1" dirty="0" err="1">
                <a:latin typeface="+mn-lt"/>
              </a:rPr>
              <a:t>EPSCoR</a:t>
            </a:r>
            <a:r>
              <a:rPr lang="en-US" sz="3200" b="1" dirty="0">
                <a:latin typeface="+mn-lt"/>
              </a:rPr>
              <a:t> Programs</a:t>
            </a:r>
          </a:p>
        </p:txBody>
      </p:sp>
      <p:sp>
        <p:nvSpPr>
          <p:cNvPr id="3" name="Content Placeholder 2">
            <a:extLst>
              <a:ext uri="{FF2B5EF4-FFF2-40B4-BE49-F238E27FC236}">
                <a16:creationId xmlns:a16="http://schemas.microsoft.com/office/drawing/2014/main" id="{B98C24E3-9B98-904B-A081-43208C4E2F2D}"/>
              </a:ext>
            </a:extLst>
          </p:cNvPr>
          <p:cNvSpPr>
            <a:spLocks noGrp="1"/>
          </p:cNvSpPr>
          <p:nvPr>
            <p:ph idx="1"/>
          </p:nvPr>
        </p:nvSpPr>
        <p:spPr>
          <a:xfrm>
            <a:off x="838200" y="1230086"/>
            <a:ext cx="10515600" cy="4946877"/>
          </a:xfrm>
        </p:spPr>
        <p:txBody>
          <a:bodyPr>
            <a:normAutofit/>
          </a:bodyPr>
          <a:lstStyle/>
          <a:p>
            <a:endParaRPr lang="en-US" b="1" dirty="0"/>
          </a:p>
          <a:p>
            <a:r>
              <a:rPr lang="en-US" b="1" dirty="0"/>
              <a:t>NASA </a:t>
            </a:r>
            <a:r>
              <a:rPr lang="en-US" b="1" dirty="0" err="1"/>
              <a:t>EPSCoR</a:t>
            </a:r>
            <a:r>
              <a:rPr lang="en-US" b="1" dirty="0"/>
              <a:t> (FY25: $26M, 27 jurisdictions)</a:t>
            </a:r>
          </a:p>
          <a:p>
            <a:endParaRPr lang="en-US" b="1" dirty="0"/>
          </a:p>
          <a:p>
            <a:pPr marL="798513" lvl="1" indent="-341313">
              <a:buFont typeface="Courier New" panose="02070309020205020404" pitchFamily="49" charset="0"/>
              <a:buChar char="o"/>
            </a:pPr>
            <a:r>
              <a:rPr lang="en-US" b="1" dirty="0"/>
              <a:t>SC NASA </a:t>
            </a:r>
            <a:r>
              <a:rPr lang="en-US" b="1" dirty="0" err="1"/>
              <a:t>EPSCoR</a:t>
            </a:r>
            <a:r>
              <a:rPr lang="en-US" b="1" dirty="0"/>
              <a:t> Office: College of Charleston</a:t>
            </a:r>
          </a:p>
          <a:p>
            <a:pPr marL="798513" lvl="1" indent="-341313">
              <a:buFont typeface="Courier New" panose="02070309020205020404" pitchFamily="49" charset="0"/>
              <a:buChar char="o"/>
            </a:pPr>
            <a:endParaRPr lang="en-US" b="1" dirty="0"/>
          </a:p>
          <a:p>
            <a:pPr marL="798513" lvl="1" indent="-341313">
              <a:buFont typeface="Courier New" panose="02070309020205020404" pitchFamily="49" charset="0"/>
              <a:buChar char="o"/>
            </a:pPr>
            <a:r>
              <a:rPr lang="en-US" b="1" dirty="0"/>
              <a:t>More detail later in presentation</a:t>
            </a:r>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p:txBody>
      </p:sp>
      <p:pic>
        <p:nvPicPr>
          <p:cNvPr id="5" name="Picture 4" descr="NASA logo">
            <a:extLst>
              <a:ext uri="{FF2B5EF4-FFF2-40B4-BE49-F238E27FC236}">
                <a16:creationId xmlns:a16="http://schemas.microsoft.com/office/drawing/2014/main" id="{769E22A7-979E-493C-532E-93D4155D3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903" y="498929"/>
            <a:ext cx="2266168" cy="1863294"/>
          </a:xfrm>
          <a:prstGeom prst="rect">
            <a:avLst/>
          </a:prstGeom>
        </p:spPr>
      </p:pic>
    </p:spTree>
    <p:extLst>
      <p:ext uri="{BB962C8B-B14F-4D97-AF65-F5344CB8AC3E}">
        <p14:creationId xmlns:p14="http://schemas.microsoft.com/office/powerpoint/2010/main" val="2325911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4CB6B-8F23-5E81-C989-1DB456B3D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38871-A034-E0FC-109D-A0750A72B112}"/>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USDA </a:t>
            </a:r>
            <a:r>
              <a:rPr lang="en-US" sz="3200" b="1" dirty="0" err="1">
                <a:latin typeface="+mn-lt"/>
              </a:rPr>
              <a:t>EPSCoR</a:t>
            </a:r>
            <a:r>
              <a:rPr lang="en-US" sz="3200" b="1" dirty="0">
                <a:latin typeface="+mn-lt"/>
              </a:rPr>
              <a:t> Programs</a:t>
            </a:r>
          </a:p>
        </p:txBody>
      </p:sp>
      <p:sp>
        <p:nvSpPr>
          <p:cNvPr id="3" name="Content Placeholder 2">
            <a:extLst>
              <a:ext uri="{FF2B5EF4-FFF2-40B4-BE49-F238E27FC236}">
                <a16:creationId xmlns:a16="http://schemas.microsoft.com/office/drawing/2014/main" id="{560F924A-CF57-4615-26EB-388522D82EDE}"/>
              </a:ext>
            </a:extLst>
          </p:cNvPr>
          <p:cNvSpPr>
            <a:spLocks noGrp="1"/>
          </p:cNvSpPr>
          <p:nvPr>
            <p:ph idx="1"/>
          </p:nvPr>
        </p:nvSpPr>
        <p:spPr>
          <a:xfrm>
            <a:off x="838200" y="1230086"/>
            <a:ext cx="10515600" cy="4946877"/>
          </a:xfrm>
        </p:spPr>
        <p:txBody>
          <a:bodyPr>
            <a:normAutofit/>
          </a:bodyPr>
          <a:lstStyle/>
          <a:p>
            <a:endParaRPr lang="en-US" b="1" dirty="0"/>
          </a:p>
          <a:p>
            <a:r>
              <a:rPr lang="en-US" b="1" dirty="0"/>
              <a:t>USDA EPSCoR (FY25: ~$</a:t>
            </a:r>
            <a:r>
              <a:rPr lang="en-US" b="1" dirty="0" err="1"/>
              <a:t>60M</a:t>
            </a:r>
            <a:r>
              <a:rPr lang="en-US" b="1" dirty="0"/>
              <a:t>, 26 jurisdictions)</a:t>
            </a:r>
          </a:p>
          <a:p>
            <a:endParaRPr lang="en-US" b="1" dirty="0"/>
          </a:p>
          <a:p>
            <a:pPr lvl="1">
              <a:buFont typeface="Courier New" panose="02070309020205020404" pitchFamily="49" charset="0"/>
              <a:buChar char="o"/>
            </a:pPr>
            <a:r>
              <a:rPr lang="en-US" b="1" dirty="0"/>
              <a:t>Food and Agricultural Science Enhancement (FASE) Grants</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15% of total Agriculture and Food Research Initiative (AFRI) funding</a:t>
            </a:r>
          </a:p>
          <a:p>
            <a:endParaRPr lang="en-US" b="1" dirty="0"/>
          </a:p>
          <a:p>
            <a:endParaRPr lang="en-US" b="1" dirty="0"/>
          </a:p>
          <a:p>
            <a:endParaRPr lang="en-US" b="1" dirty="0"/>
          </a:p>
          <a:p>
            <a:endParaRPr lang="en-US" b="1" dirty="0"/>
          </a:p>
          <a:p>
            <a:endParaRPr lang="en-US" b="1" dirty="0"/>
          </a:p>
          <a:p>
            <a:endParaRPr lang="en-US" b="1" dirty="0"/>
          </a:p>
        </p:txBody>
      </p:sp>
      <p:pic>
        <p:nvPicPr>
          <p:cNvPr id="5" name="Picture 4" descr="USDA logo">
            <a:extLst>
              <a:ext uri="{FF2B5EF4-FFF2-40B4-BE49-F238E27FC236}">
                <a16:creationId xmlns:a16="http://schemas.microsoft.com/office/drawing/2014/main" id="{CD9DF396-C875-2AF8-3249-CF81B572E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9944" y="252639"/>
            <a:ext cx="2518228" cy="1416503"/>
          </a:xfrm>
          <a:prstGeom prst="rect">
            <a:avLst/>
          </a:prstGeom>
        </p:spPr>
      </p:pic>
    </p:spTree>
    <p:extLst>
      <p:ext uri="{BB962C8B-B14F-4D97-AF65-F5344CB8AC3E}">
        <p14:creationId xmlns:p14="http://schemas.microsoft.com/office/powerpoint/2010/main" val="3932124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9DA97-E329-73E9-3936-5D139CB9D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23DF3-468D-9186-A659-00AC8711155F}"/>
              </a:ext>
            </a:extLst>
          </p:cNvPr>
          <p:cNvSpPr>
            <a:spLocks noGrp="1"/>
          </p:cNvSpPr>
          <p:nvPr>
            <p:ph type="ctrTitle"/>
          </p:nvPr>
        </p:nvSpPr>
        <p:spPr/>
        <p:txBody>
          <a:bodyPr>
            <a:normAutofit/>
          </a:bodyPr>
          <a:lstStyle/>
          <a:p>
            <a:r>
              <a:rPr lang="en-US" sz="4800" dirty="0"/>
              <a:t>SC </a:t>
            </a:r>
            <a:r>
              <a:rPr lang="en-US" sz="4800" dirty="0" err="1"/>
              <a:t>EPSCoR</a:t>
            </a:r>
            <a:endParaRPr lang="en-US" sz="4800" dirty="0"/>
          </a:p>
        </p:txBody>
      </p:sp>
      <p:sp>
        <p:nvSpPr>
          <p:cNvPr id="4" name="Subtitle 3">
            <a:extLst>
              <a:ext uri="{FF2B5EF4-FFF2-40B4-BE49-F238E27FC236}">
                <a16:creationId xmlns:a16="http://schemas.microsoft.com/office/drawing/2014/main" id="{B6F08DB4-8D06-4BC7-884C-872073801B81}"/>
              </a:ext>
            </a:extLst>
          </p:cNvPr>
          <p:cNvSpPr>
            <a:spLocks noGrp="1"/>
          </p:cNvSpPr>
          <p:nvPr>
            <p:ph type="subTitle" idx="1"/>
          </p:nvPr>
        </p:nvSpPr>
        <p:spPr/>
        <p:txBody>
          <a:bodyPr/>
          <a:lstStyle/>
          <a:p>
            <a:r>
              <a:rPr lang="en-US" dirty="0"/>
              <a:t>Dr. Nadim Aziz</a:t>
            </a:r>
          </a:p>
          <a:p>
            <a:r>
              <a:rPr lang="en-US" dirty="0"/>
              <a:t>Director of SC </a:t>
            </a:r>
            <a:r>
              <a:rPr lang="en-US" dirty="0" err="1"/>
              <a:t>EPSCoR</a:t>
            </a:r>
            <a:endParaRPr lang="en-US" dirty="0"/>
          </a:p>
        </p:txBody>
      </p:sp>
    </p:spTree>
    <p:extLst>
      <p:ext uri="{BB962C8B-B14F-4D97-AF65-F5344CB8AC3E}">
        <p14:creationId xmlns:p14="http://schemas.microsoft.com/office/powerpoint/2010/main" val="61796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609F1-1A8C-CCB6-01FD-23451A39FD4C}"/>
              </a:ext>
            </a:extLst>
          </p:cNvPr>
          <p:cNvSpPr>
            <a:spLocks noGrp="1"/>
          </p:cNvSpPr>
          <p:nvPr>
            <p:ph type="ctrTitle"/>
          </p:nvPr>
        </p:nvSpPr>
        <p:spPr>
          <a:xfrm>
            <a:off x="1418344" y="909643"/>
            <a:ext cx="9355311" cy="2007382"/>
          </a:xfrm>
        </p:spPr>
        <p:txBody>
          <a:bodyPr>
            <a:normAutofit/>
          </a:bodyPr>
          <a:lstStyle/>
          <a:p>
            <a:r>
              <a:rPr lang="en-US" sz="4400" b="1" dirty="0">
                <a:solidFill>
                  <a:srgbClr val="002060"/>
                </a:solidFill>
                <a:latin typeface="+mn-lt"/>
              </a:rPr>
              <a:t>Helping Increase South Carolina’s Research Capabilities </a:t>
            </a:r>
          </a:p>
        </p:txBody>
      </p:sp>
      <p:sp>
        <p:nvSpPr>
          <p:cNvPr id="3" name="Subtitle 2">
            <a:extLst>
              <a:ext uri="{FF2B5EF4-FFF2-40B4-BE49-F238E27FC236}">
                <a16:creationId xmlns:a16="http://schemas.microsoft.com/office/drawing/2014/main" id="{CACB0C8D-4735-A472-F891-1FBB40C9013A}"/>
              </a:ext>
            </a:extLst>
          </p:cNvPr>
          <p:cNvSpPr>
            <a:spLocks noGrp="1"/>
          </p:cNvSpPr>
          <p:nvPr>
            <p:ph type="subTitle" idx="1"/>
          </p:nvPr>
        </p:nvSpPr>
        <p:spPr>
          <a:xfrm>
            <a:off x="1524000" y="3686174"/>
            <a:ext cx="9144000" cy="2619375"/>
          </a:xfrm>
        </p:spPr>
        <p:txBody>
          <a:bodyPr>
            <a:normAutofit fontScale="92500" lnSpcReduction="10000"/>
          </a:bodyPr>
          <a:lstStyle/>
          <a:p>
            <a:r>
              <a:rPr lang="en-US" sz="3200" b="1" dirty="0"/>
              <a:t>Nadim M. Aziz</a:t>
            </a:r>
          </a:p>
          <a:p>
            <a:endParaRPr lang="en-US" sz="3200" b="1" dirty="0"/>
          </a:p>
          <a:p>
            <a:endParaRPr lang="en-US" sz="3200" b="1" dirty="0"/>
          </a:p>
          <a:p>
            <a:endParaRPr lang="en-US" sz="3200" b="1" dirty="0"/>
          </a:p>
          <a:p>
            <a:r>
              <a:rPr lang="en-US" sz="3200" b="1" dirty="0">
                <a:hlinkClick r:id="rId2"/>
              </a:rPr>
              <a:t>www.scepscor.org</a:t>
            </a:r>
            <a:endParaRPr lang="en-US" sz="3200" b="1" dirty="0"/>
          </a:p>
        </p:txBody>
      </p:sp>
      <p:pic>
        <p:nvPicPr>
          <p:cNvPr id="4" name="Google Shape;43;p1" descr="SC EPSCoR logo">
            <a:extLst>
              <a:ext uri="{FF2B5EF4-FFF2-40B4-BE49-F238E27FC236}">
                <a16:creationId xmlns:a16="http://schemas.microsoft.com/office/drawing/2014/main" id="{290D1323-C4B7-E95F-F759-FE26B1E949AD}"/>
              </a:ext>
            </a:extLst>
          </p:cNvPr>
          <p:cNvPicPr preferRelativeResize="0"/>
          <p:nvPr/>
        </p:nvPicPr>
        <p:blipFill rotWithShape="1">
          <a:blip r:embed="rId3">
            <a:alphaModFix/>
          </a:blip>
          <a:srcRect/>
          <a:stretch/>
        </p:blipFill>
        <p:spPr>
          <a:xfrm>
            <a:off x="5089010" y="4331633"/>
            <a:ext cx="2013979" cy="240367"/>
          </a:xfrm>
          <a:prstGeom prst="rect">
            <a:avLst/>
          </a:prstGeom>
          <a:noFill/>
          <a:ln>
            <a:noFill/>
          </a:ln>
        </p:spPr>
      </p:pic>
    </p:spTree>
    <p:extLst>
      <p:ext uri="{BB962C8B-B14F-4D97-AF65-F5344CB8AC3E}">
        <p14:creationId xmlns:p14="http://schemas.microsoft.com/office/powerpoint/2010/main" val="2730659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United States with NSF EPSCoR jurisdictions highlighted">
            <a:extLst>
              <a:ext uri="{FF2B5EF4-FFF2-40B4-BE49-F238E27FC236}">
                <a16:creationId xmlns:a16="http://schemas.microsoft.com/office/drawing/2014/main" id="{57751382-AFF6-E652-9F61-E73BF2FB3410}"/>
              </a:ext>
            </a:extLst>
          </p:cNvPr>
          <p:cNvPicPr>
            <a:picLocks noChangeAspect="1"/>
          </p:cNvPicPr>
          <p:nvPr/>
        </p:nvPicPr>
        <p:blipFill>
          <a:blip r:embed="rId2"/>
          <a:stretch>
            <a:fillRect/>
          </a:stretch>
        </p:blipFill>
        <p:spPr>
          <a:xfrm>
            <a:off x="1888751" y="1573940"/>
            <a:ext cx="6490448" cy="4631632"/>
          </a:xfrm>
          <a:prstGeom prst="rect">
            <a:avLst/>
          </a:prstGeom>
        </p:spPr>
      </p:pic>
      <p:sp>
        <p:nvSpPr>
          <p:cNvPr id="5" name="Title 1">
            <a:extLst>
              <a:ext uri="{FF2B5EF4-FFF2-40B4-BE49-F238E27FC236}">
                <a16:creationId xmlns:a16="http://schemas.microsoft.com/office/drawing/2014/main" id="{8138CCF1-B051-11D8-789C-C97F8E6E7581}"/>
              </a:ext>
            </a:extLst>
          </p:cNvPr>
          <p:cNvSpPr>
            <a:spLocks noGrp="1"/>
          </p:cNvSpPr>
          <p:nvPr>
            <p:ph type="title"/>
          </p:nvPr>
        </p:nvSpPr>
        <p:spPr>
          <a:xfrm>
            <a:off x="838200" y="905522"/>
            <a:ext cx="10515600" cy="785166"/>
          </a:xfrm>
        </p:spPr>
        <p:txBody>
          <a:bodyPr/>
          <a:lstStyle/>
          <a:p>
            <a:pPr algn="ctr"/>
            <a:r>
              <a:rPr lang="en-US" b="1" dirty="0">
                <a:solidFill>
                  <a:srgbClr val="002060"/>
                </a:solidFill>
              </a:rPr>
              <a:t>Jurisdictions</a:t>
            </a:r>
          </a:p>
        </p:txBody>
      </p:sp>
      <p:sp>
        <p:nvSpPr>
          <p:cNvPr id="3" name="TextBox 2">
            <a:extLst>
              <a:ext uri="{FF2B5EF4-FFF2-40B4-BE49-F238E27FC236}">
                <a16:creationId xmlns:a16="http://schemas.microsoft.com/office/drawing/2014/main" id="{68769AEC-D490-4440-3B7B-7EB152F737F9}"/>
              </a:ext>
            </a:extLst>
          </p:cNvPr>
          <p:cNvSpPr txBox="1"/>
          <p:nvPr/>
        </p:nvSpPr>
        <p:spPr>
          <a:xfrm>
            <a:off x="8134350" y="3889756"/>
            <a:ext cx="2971800" cy="1550168"/>
          </a:xfrm>
          <a:prstGeom prst="rect">
            <a:avLst/>
          </a:prstGeom>
          <a:solidFill>
            <a:srgbClr val="002060"/>
          </a:solidFill>
          <a:ln>
            <a:solidFill>
              <a:schemeClr val="tx1"/>
            </a:solidFill>
          </a:ln>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u="sng" strike="noStrike" kern="1200" cap="none" spc="0" normalizeH="0" baseline="0" noProof="0" dirty="0">
                <a:ln>
                  <a:noFill/>
                </a:ln>
                <a:solidFill>
                  <a:srgbClr val="FFFF00"/>
                </a:solidFill>
                <a:effectLst/>
                <a:uLnTx/>
                <a:uFillTx/>
                <a:latin typeface="Calibri" panose="020F0502020204030204"/>
                <a:ea typeface="+mn-ea"/>
                <a:cs typeface="+mn-cs"/>
              </a:rPr>
              <a:t>SC EPSCoR Mission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srgbClr val="FFFF00"/>
                </a:solidFill>
                <a:effectLst/>
                <a:uLnTx/>
                <a:uFillTx/>
                <a:latin typeface="Calibri" panose="020F0502020204030204"/>
                <a:ea typeface="+mn-ea"/>
                <a:cs typeface="+mn-cs"/>
              </a:rPr>
              <a:t>Improve South Carolina’s Research Capabilities</a:t>
            </a:r>
          </a:p>
        </p:txBody>
      </p:sp>
      <p:cxnSp>
        <p:nvCxnSpPr>
          <p:cNvPr id="7" name="Straight Arrow Connector 6">
            <a:extLst>
              <a:ext uri="{FF2B5EF4-FFF2-40B4-BE49-F238E27FC236}">
                <a16:creationId xmlns:a16="http://schemas.microsoft.com/office/drawing/2014/main" id="{330E36A8-B9E3-4730-8062-8C077919B65C}"/>
              </a:ext>
              <a:ext uri="{C183D7F6-B498-43B3-948B-1728B52AA6E4}">
                <adec:decorative xmlns:adec="http://schemas.microsoft.com/office/drawing/2017/decorative" val="1"/>
              </a:ext>
            </a:extLst>
          </p:cNvPr>
          <p:cNvCxnSpPr>
            <a:cxnSpLocks/>
            <a:endCxn id="3" idx="1"/>
          </p:cNvCxnSpPr>
          <p:nvPr/>
        </p:nvCxnSpPr>
        <p:spPr>
          <a:xfrm>
            <a:off x="7239000" y="4282685"/>
            <a:ext cx="895350" cy="382155"/>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NSF EPSCoR Program Logo">
            <a:extLst>
              <a:ext uri="{FF2B5EF4-FFF2-40B4-BE49-F238E27FC236}">
                <a16:creationId xmlns:a16="http://schemas.microsoft.com/office/drawing/2014/main" id="{D67080F5-C1EB-E5EB-76D4-F7DDC3D64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386" y="314063"/>
            <a:ext cx="3609227" cy="676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86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31070-0ACD-B6B5-3917-5441A4718FA4}"/>
              </a:ext>
            </a:extLst>
          </p:cNvPr>
          <p:cNvSpPr>
            <a:spLocks noGrp="1"/>
          </p:cNvSpPr>
          <p:nvPr>
            <p:ph type="title"/>
          </p:nvPr>
        </p:nvSpPr>
        <p:spPr>
          <a:xfrm>
            <a:off x="838200" y="365126"/>
            <a:ext cx="10515600" cy="977900"/>
          </a:xfrm>
        </p:spPr>
        <p:txBody>
          <a:bodyPr>
            <a:normAutofit/>
          </a:bodyPr>
          <a:lstStyle/>
          <a:p>
            <a:pPr algn="ctr"/>
            <a:r>
              <a:rPr lang="en-US" sz="2800" b="1" dirty="0">
                <a:latin typeface="+mn-lt"/>
              </a:rPr>
              <a:t>NSF EPSCoR Eligibility</a:t>
            </a:r>
          </a:p>
        </p:txBody>
      </p:sp>
      <p:sp>
        <p:nvSpPr>
          <p:cNvPr id="3" name="Content Placeholder 2">
            <a:extLst>
              <a:ext uri="{FF2B5EF4-FFF2-40B4-BE49-F238E27FC236}">
                <a16:creationId xmlns:a16="http://schemas.microsoft.com/office/drawing/2014/main" id="{4D01887B-2787-5279-D5EA-28E76E8C333E}"/>
              </a:ext>
            </a:extLst>
          </p:cNvPr>
          <p:cNvSpPr>
            <a:spLocks noGrp="1"/>
          </p:cNvSpPr>
          <p:nvPr>
            <p:ph idx="1"/>
          </p:nvPr>
        </p:nvSpPr>
        <p:spPr>
          <a:xfrm>
            <a:off x="838200" y="1471613"/>
            <a:ext cx="10515600" cy="4705350"/>
          </a:xfrm>
        </p:spPr>
        <p:txBody>
          <a:bodyPr>
            <a:normAutofit/>
          </a:bodyPr>
          <a:lstStyle/>
          <a:p>
            <a:pPr marL="228600" lvl="1">
              <a:lnSpc>
                <a:spcPct val="100000"/>
              </a:lnSpc>
              <a:spcBef>
                <a:spcPts val="1200"/>
              </a:spcBef>
            </a:pPr>
            <a:r>
              <a:rPr lang="en-US" b="1" dirty="0"/>
              <a:t>Jurisdiction must receive less than 0.75% of all NSF funding</a:t>
            </a:r>
          </a:p>
          <a:p>
            <a:pPr marL="742950" lvl="1" indent="-285750">
              <a:buSzPct val="90000"/>
              <a:buFont typeface="Courier New" panose="02070309020205020404" pitchFamily="49" charset="0"/>
              <a:buChar char="o"/>
            </a:pPr>
            <a:r>
              <a:rPr lang="en-US" sz="2000" dirty="0"/>
              <a:t>Calculated over the previous five years</a:t>
            </a:r>
          </a:p>
          <a:p>
            <a:pPr marL="742950" lvl="1" indent="-285750">
              <a:buSzPct val="90000"/>
              <a:buFont typeface="Courier New" panose="02070309020205020404" pitchFamily="49" charset="0"/>
              <a:buChar char="o"/>
            </a:pPr>
            <a:r>
              <a:rPr lang="en-US" sz="2000" dirty="0"/>
              <a:t>Subtract NSF EPSCoR </a:t>
            </a:r>
            <a:r>
              <a:rPr lang="en-US" sz="2000" dirty="0" err="1"/>
              <a:t>RII</a:t>
            </a:r>
            <a:r>
              <a:rPr lang="en-US" sz="2000" dirty="0"/>
              <a:t> and Conference/Workshop funding</a:t>
            </a:r>
          </a:p>
          <a:p>
            <a:pPr marL="742950" lvl="1" indent="-285750">
              <a:buSzPct val="90000"/>
              <a:buFont typeface="Courier New" panose="02070309020205020404" pitchFamily="49" charset="0"/>
              <a:buChar char="o"/>
            </a:pPr>
            <a:r>
              <a:rPr lang="en-US" sz="2000" dirty="0"/>
              <a:t>Subtract NSF funding to other federal agencies in the jurisdiction</a:t>
            </a:r>
          </a:p>
          <a:p>
            <a:pPr marL="228600" lvl="1">
              <a:lnSpc>
                <a:spcPct val="100000"/>
              </a:lnSpc>
              <a:spcBef>
                <a:spcPts val="1200"/>
              </a:spcBef>
            </a:pPr>
            <a:r>
              <a:rPr lang="en-US" b="1" dirty="0"/>
              <a:t>SC received (</a:t>
            </a:r>
            <a:r>
              <a:rPr lang="en-US" b="1" dirty="0" err="1"/>
              <a:t>FY20</a:t>
            </a:r>
            <a:r>
              <a:rPr lang="en-US" b="1" dirty="0"/>
              <a:t> - </a:t>
            </a:r>
            <a:r>
              <a:rPr lang="en-US" b="1" dirty="0" err="1"/>
              <a:t>FY24</a:t>
            </a:r>
            <a:r>
              <a:rPr lang="en-US" b="1" dirty="0"/>
              <a:t>)</a:t>
            </a:r>
          </a:p>
          <a:p>
            <a:pPr marL="742950" lvl="1" indent="-285750">
              <a:buSzPct val="90000"/>
              <a:buFont typeface="Courier New" panose="02070309020205020404" pitchFamily="49" charset="0"/>
              <a:buChar char="o"/>
            </a:pPr>
            <a:r>
              <a:rPr lang="en-US" sz="2000" dirty="0"/>
              <a:t>NSF funding = $376,327,000</a:t>
            </a:r>
          </a:p>
          <a:p>
            <a:pPr marL="742950" lvl="1" indent="-285750">
              <a:buSzPct val="90000"/>
              <a:buFont typeface="Courier New" panose="02070309020205020404" pitchFamily="49" charset="0"/>
              <a:buChar char="o"/>
            </a:pPr>
            <a:r>
              <a:rPr lang="en-US" sz="2000" dirty="0"/>
              <a:t>NSF EPSCoR funding = $25,579,000</a:t>
            </a:r>
          </a:p>
          <a:p>
            <a:pPr marL="742950" lvl="1" indent="-285750">
              <a:buSzPct val="90000"/>
              <a:buFont typeface="Courier New" panose="02070309020205020404" pitchFamily="49" charset="0"/>
              <a:buChar char="o"/>
            </a:pPr>
            <a:r>
              <a:rPr lang="en-US" sz="2000" dirty="0"/>
              <a:t>NSF funding to federal agencies in SC= $77,466,000</a:t>
            </a:r>
          </a:p>
          <a:p>
            <a:pPr marL="228600" lvl="1">
              <a:lnSpc>
                <a:spcPct val="100000"/>
              </a:lnSpc>
              <a:spcBef>
                <a:spcPts val="1200"/>
              </a:spcBef>
            </a:pPr>
            <a:r>
              <a:rPr lang="en-US" b="1" dirty="0"/>
              <a:t>Total NSF funding = $40,132,476,000</a:t>
            </a:r>
          </a:p>
          <a:p>
            <a:pPr marL="228600" lvl="1">
              <a:lnSpc>
                <a:spcPct val="100000"/>
              </a:lnSpc>
              <a:spcBef>
                <a:spcPts val="1200"/>
              </a:spcBef>
            </a:pPr>
            <a:r>
              <a:rPr lang="en-US" b="1" dirty="0"/>
              <a:t>SC % of adjusted NSF funding = 0.68%</a:t>
            </a:r>
          </a:p>
          <a:p>
            <a:pPr lvl="2"/>
            <a:endParaRPr lang="en-US" dirty="0"/>
          </a:p>
        </p:txBody>
      </p:sp>
      <p:pic>
        <p:nvPicPr>
          <p:cNvPr id="5" name="Picture 4" descr="A line graph showing an overall increase in NSF funding to South Carolina from 2020-2024. ">
            <a:extLst>
              <a:ext uri="{FF2B5EF4-FFF2-40B4-BE49-F238E27FC236}">
                <a16:creationId xmlns:a16="http://schemas.microsoft.com/office/drawing/2014/main" id="{8D37CC6E-762C-30BB-856B-CD466FD4F53F}"/>
              </a:ext>
            </a:extLst>
          </p:cNvPr>
          <p:cNvPicPr>
            <a:picLocks noChangeAspect="1"/>
          </p:cNvPicPr>
          <p:nvPr/>
        </p:nvPicPr>
        <p:blipFill>
          <a:blip r:embed="rId2"/>
          <a:stretch>
            <a:fillRect/>
          </a:stretch>
        </p:blipFill>
        <p:spPr>
          <a:xfrm>
            <a:off x="7369343" y="2952459"/>
            <a:ext cx="4212701" cy="3353091"/>
          </a:xfrm>
          <a:prstGeom prst="rect">
            <a:avLst/>
          </a:prstGeom>
        </p:spPr>
      </p:pic>
    </p:spTree>
    <p:extLst>
      <p:ext uri="{BB962C8B-B14F-4D97-AF65-F5344CB8AC3E}">
        <p14:creationId xmlns:p14="http://schemas.microsoft.com/office/powerpoint/2010/main" val="2255923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826A4-2E88-BA22-0BDD-926FDA16AB24}"/>
              </a:ext>
            </a:extLst>
          </p:cNvPr>
          <p:cNvSpPr>
            <a:spLocks noGrp="1"/>
          </p:cNvSpPr>
          <p:nvPr>
            <p:ph type="title"/>
          </p:nvPr>
        </p:nvSpPr>
        <p:spPr>
          <a:xfrm>
            <a:off x="838200" y="365126"/>
            <a:ext cx="10515600" cy="339723"/>
          </a:xfrm>
        </p:spPr>
        <p:txBody>
          <a:bodyPr>
            <a:normAutofit fontScale="90000"/>
          </a:bodyPr>
          <a:lstStyle/>
          <a:p>
            <a:pPr algn="ctr"/>
            <a:r>
              <a:rPr lang="en-US" sz="3200" b="1" dirty="0">
                <a:latin typeface="+mn-lt"/>
              </a:rPr>
              <a:t>SC EPSCoR State Committee</a:t>
            </a:r>
          </a:p>
        </p:txBody>
      </p:sp>
      <p:graphicFrame>
        <p:nvGraphicFramePr>
          <p:cNvPr id="4" name="Table 3">
            <a:extLst>
              <a:ext uri="{FF2B5EF4-FFF2-40B4-BE49-F238E27FC236}">
                <a16:creationId xmlns:a16="http://schemas.microsoft.com/office/drawing/2014/main" id="{11A8D615-A9F9-9EC7-D0C2-836D1A46DF21}"/>
              </a:ext>
            </a:extLst>
          </p:cNvPr>
          <p:cNvGraphicFramePr>
            <a:graphicFrameLocks noGrp="1"/>
          </p:cNvGraphicFramePr>
          <p:nvPr/>
        </p:nvGraphicFramePr>
        <p:xfrm>
          <a:off x="952500" y="857251"/>
          <a:ext cx="10515600" cy="5695313"/>
        </p:xfrm>
        <a:graphic>
          <a:graphicData uri="http://schemas.openxmlformats.org/drawingml/2006/table">
            <a:tbl>
              <a:tblPr firstRow="1" firstCol="1" bandRow="1">
                <a:tableStyleId>{69012ECD-51FC-41F1-AA8D-1B2483CD663E}</a:tableStyleId>
              </a:tblPr>
              <a:tblGrid>
                <a:gridCol w="2400300">
                  <a:extLst>
                    <a:ext uri="{9D8B030D-6E8A-4147-A177-3AD203B41FA5}">
                      <a16:colId xmlns:a16="http://schemas.microsoft.com/office/drawing/2014/main" val="523269960"/>
                    </a:ext>
                  </a:extLst>
                </a:gridCol>
                <a:gridCol w="4448175">
                  <a:extLst>
                    <a:ext uri="{9D8B030D-6E8A-4147-A177-3AD203B41FA5}">
                      <a16:colId xmlns:a16="http://schemas.microsoft.com/office/drawing/2014/main" val="202347297"/>
                    </a:ext>
                  </a:extLst>
                </a:gridCol>
                <a:gridCol w="3667125">
                  <a:extLst>
                    <a:ext uri="{9D8B030D-6E8A-4147-A177-3AD203B41FA5}">
                      <a16:colId xmlns:a16="http://schemas.microsoft.com/office/drawing/2014/main" val="3695792785"/>
                    </a:ext>
                  </a:extLst>
                </a:gridCol>
              </a:tblGrid>
              <a:tr h="249037">
                <a:tc>
                  <a:txBody>
                    <a:bodyPr/>
                    <a:lstStyle/>
                    <a:p>
                      <a:pPr marL="0" marR="0" indent="0">
                        <a:spcBef>
                          <a:spcPts val="1200"/>
                        </a:spcBef>
                      </a:pPr>
                      <a:r>
                        <a:rPr lang="en-US" sz="1600" b="0" kern="0">
                          <a:effectLst/>
                        </a:rPr>
                        <a:t> </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b"/>
                </a:tc>
                <a:tc>
                  <a:txBody>
                    <a:bodyPr/>
                    <a:lstStyle/>
                    <a:p>
                      <a:pPr marL="0" marR="0" indent="0">
                        <a:spcBef>
                          <a:spcPts val="1200"/>
                        </a:spcBef>
                      </a:pPr>
                      <a:r>
                        <a:rPr lang="en-US" sz="1600" b="0" kern="0" dirty="0">
                          <a:effectLst/>
                        </a:rPr>
                        <a:t> </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b"/>
                </a:tc>
                <a:tc>
                  <a:txBody>
                    <a:bodyPr/>
                    <a:lstStyle/>
                    <a:p>
                      <a:pPr marL="0" marR="0" indent="0">
                        <a:spcBef>
                          <a:spcPts val="1200"/>
                        </a:spcBef>
                      </a:pPr>
                      <a:r>
                        <a:rPr lang="en-US" sz="1600" b="0" kern="0">
                          <a:effectLst/>
                        </a:rPr>
                        <a:t> </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b"/>
                </a:tc>
                <a:extLst>
                  <a:ext uri="{0D108BD9-81ED-4DB2-BD59-A6C34878D82A}">
                    <a16:rowId xmlns:a16="http://schemas.microsoft.com/office/drawing/2014/main" val="2022144503"/>
                  </a:ext>
                </a:extLst>
              </a:tr>
              <a:tr h="360517">
                <a:tc>
                  <a:txBody>
                    <a:bodyPr/>
                    <a:lstStyle/>
                    <a:p>
                      <a:pPr marL="0" marR="0" indent="0">
                        <a:spcBef>
                          <a:spcPts val="1200"/>
                        </a:spcBef>
                      </a:pPr>
                      <a:r>
                        <a:rPr lang="en-US" sz="1600" b="0" kern="0">
                          <a:solidFill>
                            <a:srgbClr val="000000"/>
                          </a:solidFill>
                          <a:effectLst/>
                        </a:rPr>
                        <a:t>Timothy Stemmler, Chair</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Vice President for Research</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Medical University of South Carolina</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2345712564"/>
                  </a:ext>
                </a:extLst>
              </a:tr>
              <a:tr h="335362">
                <a:tc>
                  <a:txBody>
                    <a:bodyPr/>
                    <a:lstStyle/>
                    <a:p>
                      <a:pPr marL="0" marR="0" indent="0">
                        <a:spcBef>
                          <a:spcPts val="1200"/>
                        </a:spcBef>
                      </a:pPr>
                      <a:r>
                        <a:rPr lang="en-US" sz="1600" b="0" kern="0" dirty="0">
                          <a:solidFill>
                            <a:srgbClr val="000000"/>
                          </a:solidFill>
                          <a:effectLst/>
                        </a:rPr>
                        <a:t>Nadim Aziz</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Director</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SC EPSCoR</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1392416265"/>
                  </a:ext>
                </a:extLst>
              </a:tr>
              <a:tr h="498074">
                <a:tc>
                  <a:txBody>
                    <a:bodyPr/>
                    <a:lstStyle/>
                    <a:p>
                      <a:pPr marL="0" marR="0" indent="0">
                        <a:spcBef>
                          <a:spcPts val="1200"/>
                        </a:spcBef>
                      </a:pPr>
                      <a:r>
                        <a:rPr lang="en-US" sz="1600" b="0" kern="0">
                          <a:solidFill>
                            <a:srgbClr val="000000"/>
                          </a:solidFill>
                          <a:effectLst/>
                        </a:rPr>
                        <a:t>Mark Barnes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Science &amp; Technology Deputy Associate Laboratory Director</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Savannah River National Lab</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227303115"/>
                  </a:ext>
                </a:extLst>
              </a:tr>
              <a:tr h="363060">
                <a:tc>
                  <a:txBody>
                    <a:bodyPr/>
                    <a:lstStyle/>
                    <a:p>
                      <a:pPr marL="0" marR="0" indent="0">
                        <a:spcBef>
                          <a:spcPts val="1200"/>
                        </a:spcBef>
                      </a:pPr>
                      <a:r>
                        <a:rPr lang="en-US" sz="1600" b="0" kern="0" dirty="0">
                          <a:solidFill>
                            <a:srgbClr val="000000"/>
                          </a:solidFill>
                          <a:effectLst/>
                        </a:rPr>
                        <a:t>Sonja Barkley</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Manager of Innovation and Entrepreneurship</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South Carolina Department of Commerce</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2146529681"/>
                  </a:ext>
                </a:extLst>
              </a:tr>
              <a:tr h="360517">
                <a:tc>
                  <a:txBody>
                    <a:bodyPr/>
                    <a:lstStyle/>
                    <a:p>
                      <a:pPr marL="0" marR="0" indent="0">
                        <a:spcBef>
                          <a:spcPts val="1200"/>
                        </a:spcBef>
                      </a:pPr>
                      <a:r>
                        <a:rPr lang="en-US" sz="1600" b="0" kern="0">
                          <a:solidFill>
                            <a:srgbClr val="000000"/>
                          </a:solidFill>
                          <a:effectLst/>
                        </a:rPr>
                        <a:t>Ken Deans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President and CEO</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Health Sciences of South Carolina</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3933393963"/>
                  </a:ext>
                </a:extLst>
              </a:tr>
              <a:tr h="498074">
                <a:tc>
                  <a:txBody>
                    <a:bodyPr/>
                    <a:lstStyle/>
                    <a:p>
                      <a:pPr marL="0" marR="0" indent="0">
                        <a:spcBef>
                          <a:spcPts val="1200"/>
                        </a:spcBef>
                      </a:pPr>
                      <a:r>
                        <a:rPr lang="en-US" sz="1600" b="0" kern="0">
                          <a:solidFill>
                            <a:srgbClr val="000000"/>
                          </a:solidFill>
                          <a:effectLst/>
                        </a:rPr>
                        <a:t>Tanju Karanfil</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Senior Vice President for Research, Scholarship and Creative Endeavors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Clemson University</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1743942935"/>
                  </a:ext>
                </a:extLst>
              </a:tr>
              <a:tr h="339895">
                <a:tc>
                  <a:txBody>
                    <a:bodyPr/>
                    <a:lstStyle/>
                    <a:p>
                      <a:pPr marL="0" marR="0" indent="0">
                        <a:spcBef>
                          <a:spcPts val="1200"/>
                        </a:spcBef>
                      </a:pPr>
                      <a:r>
                        <a:rPr lang="en-US" sz="1600" b="0" kern="0">
                          <a:solidFill>
                            <a:srgbClr val="000000"/>
                          </a:solidFill>
                          <a:effectLst/>
                        </a:rPr>
                        <a:t>William Kirkland</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President and CEO</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South Carolina Research Authority</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3209002604"/>
                  </a:ext>
                </a:extLst>
              </a:tr>
              <a:tr h="325607">
                <a:tc>
                  <a:txBody>
                    <a:bodyPr/>
                    <a:lstStyle/>
                    <a:p>
                      <a:pPr marL="0" marR="0" indent="0">
                        <a:spcBef>
                          <a:spcPts val="1200"/>
                        </a:spcBef>
                      </a:pPr>
                      <a:r>
                        <a:rPr lang="en-US" sz="1600" b="0" kern="0">
                          <a:solidFill>
                            <a:srgbClr val="000000"/>
                          </a:solidFill>
                          <a:effectLst/>
                        </a:rPr>
                        <a:t>Mike Matthews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Associate Vice President for Research</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University of South Carolina</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1378477186"/>
                  </a:ext>
                </a:extLst>
              </a:tr>
              <a:tr h="360517">
                <a:tc>
                  <a:txBody>
                    <a:bodyPr/>
                    <a:lstStyle/>
                    <a:p>
                      <a:pPr marL="0" marR="0" indent="0">
                        <a:spcBef>
                          <a:spcPts val="1200"/>
                        </a:spcBef>
                      </a:pPr>
                      <a:r>
                        <a:rPr lang="en-US" sz="1600" b="0" kern="0">
                          <a:solidFill>
                            <a:srgbClr val="000000"/>
                          </a:solidFill>
                          <a:effectLst/>
                        </a:rPr>
                        <a:t>Prakash Nagarkatti</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Senior Research Advisor to the President</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University of South Carolina</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1115605161"/>
                  </a:ext>
                </a:extLst>
              </a:tr>
              <a:tr h="255151">
                <a:tc>
                  <a:txBody>
                    <a:bodyPr/>
                    <a:lstStyle/>
                    <a:p>
                      <a:pPr marL="0" marR="0" indent="0">
                        <a:spcBef>
                          <a:spcPts val="1200"/>
                        </a:spcBef>
                      </a:pPr>
                      <a:r>
                        <a:rPr lang="en-US" sz="1600" b="0" kern="0">
                          <a:solidFill>
                            <a:srgbClr val="000000"/>
                          </a:solidFill>
                          <a:effectLst/>
                        </a:rPr>
                        <a:t>Daniel Noneaker</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Associate Dean for Research</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Clemson University</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3773341862"/>
                  </a:ext>
                </a:extLst>
              </a:tr>
              <a:tr h="498074">
                <a:tc>
                  <a:txBody>
                    <a:bodyPr/>
                    <a:lstStyle/>
                    <a:p>
                      <a:pPr marL="0" marR="0" indent="0">
                        <a:spcBef>
                          <a:spcPts val="1200"/>
                        </a:spcBef>
                      </a:pPr>
                      <a:r>
                        <a:rPr lang="en-US" sz="1600" b="0" kern="0">
                          <a:solidFill>
                            <a:srgbClr val="000000"/>
                          </a:solidFill>
                          <a:effectLst/>
                        </a:rPr>
                        <a:t>Seth Pritchard</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Interim Dean, School of Natural and Environmental Sciences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College of Charleston</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3951554838"/>
                  </a:ext>
                </a:extLst>
              </a:tr>
              <a:tr h="316164">
                <a:tc>
                  <a:txBody>
                    <a:bodyPr/>
                    <a:lstStyle/>
                    <a:p>
                      <a:pPr marL="0" marR="0" indent="0">
                        <a:spcBef>
                          <a:spcPts val="1200"/>
                        </a:spcBef>
                      </a:pPr>
                      <a:r>
                        <a:rPr lang="en-US" sz="1600" b="0" kern="0">
                          <a:solidFill>
                            <a:srgbClr val="000000"/>
                          </a:solidFill>
                          <a:effectLst/>
                        </a:rPr>
                        <a:t>Susie Shannon</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President and CEO</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SC Council on Competitiveness</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3898324519"/>
                  </a:ext>
                </a:extLst>
              </a:tr>
              <a:tr h="319596">
                <a:tc>
                  <a:txBody>
                    <a:bodyPr/>
                    <a:lstStyle/>
                    <a:p>
                      <a:pPr marL="0" marR="0" indent="0">
                        <a:spcBef>
                          <a:spcPts val="1200"/>
                        </a:spcBef>
                      </a:pPr>
                      <a:r>
                        <a:rPr lang="en-US" sz="1600" b="0" kern="0">
                          <a:solidFill>
                            <a:srgbClr val="000000"/>
                          </a:solidFill>
                          <a:effectLst/>
                        </a:rPr>
                        <a:t>Kelly Steinhilper</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Vice President for Communications and Strategy</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South Carolina Technical College System</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1322818271"/>
                  </a:ext>
                </a:extLst>
              </a:tr>
              <a:tr h="360517">
                <a:tc>
                  <a:txBody>
                    <a:bodyPr/>
                    <a:lstStyle/>
                    <a:p>
                      <a:pPr marL="0" marR="0" indent="0">
                        <a:spcBef>
                          <a:spcPts val="1200"/>
                        </a:spcBef>
                      </a:pPr>
                      <a:r>
                        <a:rPr lang="en-US" sz="1600" b="0" kern="0">
                          <a:solidFill>
                            <a:srgbClr val="000000"/>
                          </a:solidFill>
                          <a:effectLst/>
                        </a:rPr>
                        <a:t>Louis Whitesides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a:solidFill>
                            <a:srgbClr val="000000"/>
                          </a:solidFill>
                          <a:effectLst/>
                        </a:rPr>
                        <a:t>Vice President for Research</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South Carolina State University</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863837760"/>
                  </a:ext>
                </a:extLst>
              </a:tr>
              <a:tr h="255151">
                <a:tc>
                  <a:txBody>
                    <a:bodyPr/>
                    <a:lstStyle/>
                    <a:p>
                      <a:pPr marL="0" marR="0" indent="0">
                        <a:spcBef>
                          <a:spcPts val="1200"/>
                        </a:spcBef>
                      </a:pPr>
                      <a:r>
                        <a:rPr lang="en-US" sz="1600" b="0" kern="0">
                          <a:solidFill>
                            <a:srgbClr val="000000"/>
                          </a:solidFill>
                          <a:effectLst/>
                        </a:rPr>
                        <a:t>Private HBCUs</a:t>
                      </a:r>
                      <a:endParaRPr lang="en-US" sz="1400" b="0" kern="10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Vacant</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tc>
                  <a:txBody>
                    <a:bodyPr/>
                    <a:lstStyle/>
                    <a:p>
                      <a:pPr marL="0" marR="0" indent="0">
                        <a:spcBef>
                          <a:spcPts val="1200"/>
                        </a:spcBef>
                      </a:pPr>
                      <a:r>
                        <a:rPr lang="en-US" sz="1600" b="0" kern="0" dirty="0">
                          <a:solidFill>
                            <a:srgbClr val="000000"/>
                          </a:solidFill>
                          <a:effectLst/>
                        </a:rPr>
                        <a:t>Vacant</a:t>
                      </a:r>
                      <a:endParaRPr lang="en-US"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470" marR="55470" marT="0" marB="0" anchor="ctr"/>
                </a:tc>
                <a:extLst>
                  <a:ext uri="{0D108BD9-81ED-4DB2-BD59-A6C34878D82A}">
                    <a16:rowId xmlns:a16="http://schemas.microsoft.com/office/drawing/2014/main" val="815397909"/>
                  </a:ext>
                </a:extLst>
              </a:tr>
            </a:tbl>
          </a:graphicData>
        </a:graphic>
      </p:graphicFrame>
    </p:spTree>
    <p:extLst>
      <p:ext uri="{BB962C8B-B14F-4D97-AF65-F5344CB8AC3E}">
        <p14:creationId xmlns:p14="http://schemas.microsoft.com/office/powerpoint/2010/main" val="880634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3D401-DC04-60B7-D901-7C7DE85F7864}"/>
              </a:ext>
            </a:extLst>
          </p:cNvPr>
          <p:cNvSpPr>
            <a:spLocks noGrp="1"/>
          </p:cNvSpPr>
          <p:nvPr>
            <p:ph type="title"/>
          </p:nvPr>
        </p:nvSpPr>
        <p:spPr>
          <a:xfrm>
            <a:off x="838200" y="365126"/>
            <a:ext cx="10515600" cy="664130"/>
          </a:xfrm>
        </p:spPr>
        <p:txBody>
          <a:bodyPr>
            <a:noAutofit/>
          </a:bodyPr>
          <a:lstStyle/>
          <a:p>
            <a:pPr algn="ctr"/>
            <a:r>
              <a:rPr lang="en-US" sz="3200" b="1" dirty="0">
                <a:latin typeface="+mn-lt"/>
              </a:rPr>
              <a:t>Vision 2030: South Carolina Science and Technology Plan</a:t>
            </a:r>
          </a:p>
        </p:txBody>
      </p:sp>
      <p:pic>
        <p:nvPicPr>
          <p:cNvPr id="3" name="Picture 2" descr="A diagram summarizing the Vision 2030: South Carolina Science and Technology plan. The four areas for action are high tech industry growth, innovation and entrepreneurship, research competitiveness, and STEM education (K-20).">
            <a:extLst>
              <a:ext uri="{FF2B5EF4-FFF2-40B4-BE49-F238E27FC236}">
                <a16:creationId xmlns:a16="http://schemas.microsoft.com/office/drawing/2014/main" id="{47847958-38BF-91C9-3316-0DBAA0F8577C}"/>
              </a:ext>
            </a:extLst>
          </p:cNvPr>
          <p:cNvPicPr>
            <a:picLocks noChangeAspect="1"/>
          </p:cNvPicPr>
          <p:nvPr/>
        </p:nvPicPr>
        <p:blipFill>
          <a:blip r:embed="rId3"/>
          <a:stretch>
            <a:fillRect/>
          </a:stretch>
        </p:blipFill>
        <p:spPr>
          <a:xfrm>
            <a:off x="1006525" y="1278878"/>
            <a:ext cx="10876207" cy="5096698"/>
          </a:xfrm>
          <a:prstGeom prst="rect">
            <a:avLst/>
          </a:prstGeom>
        </p:spPr>
      </p:pic>
    </p:spTree>
    <p:extLst>
      <p:ext uri="{BB962C8B-B14F-4D97-AF65-F5344CB8AC3E}">
        <p14:creationId xmlns:p14="http://schemas.microsoft.com/office/powerpoint/2010/main" val="417511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8EC9E-DAE4-D265-873F-09F2F6BD7D5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D1A35C9-D2CF-D34F-317B-4BC1CB3B331D}"/>
              </a:ext>
            </a:extLst>
          </p:cNvPr>
          <p:cNvSpPr>
            <a:spLocks noGrp="1"/>
          </p:cNvSpPr>
          <p:nvPr>
            <p:ph idx="1"/>
          </p:nvPr>
        </p:nvSpPr>
        <p:spPr/>
        <p:txBody>
          <a:bodyPr/>
          <a:lstStyle/>
          <a:p>
            <a:r>
              <a:rPr lang="en-US" dirty="0"/>
              <a:t>Demystifying </a:t>
            </a:r>
            <a:r>
              <a:rPr lang="en-US" dirty="0" err="1"/>
              <a:t>EPSCoR</a:t>
            </a:r>
            <a:r>
              <a:rPr lang="en-US" dirty="0"/>
              <a:t> – Dr. Dan Noneaker, Clemson </a:t>
            </a:r>
          </a:p>
          <a:p>
            <a:r>
              <a:rPr lang="en-US" dirty="0"/>
              <a:t>SC </a:t>
            </a:r>
            <a:r>
              <a:rPr lang="en-US" dirty="0" err="1"/>
              <a:t>EPSCoR</a:t>
            </a:r>
            <a:r>
              <a:rPr lang="en-US" dirty="0"/>
              <a:t> – Dr. Nadim Aziz, SC </a:t>
            </a:r>
            <a:r>
              <a:rPr lang="en-US" dirty="0" err="1"/>
              <a:t>EPSCoR</a:t>
            </a:r>
            <a:endParaRPr lang="en-US" dirty="0"/>
          </a:p>
          <a:p>
            <a:r>
              <a:rPr lang="en-US" dirty="0"/>
              <a:t>SC NASA </a:t>
            </a:r>
            <a:r>
              <a:rPr lang="en-US" dirty="0" err="1"/>
              <a:t>EPSCoR</a:t>
            </a:r>
            <a:r>
              <a:rPr lang="en-US" dirty="0"/>
              <a:t> – Dr. Steve Creager, Clemson</a:t>
            </a:r>
          </a:p>
        </p:txBody>
      </p:sp>
    </p:spTree>
    <p:extLst>
      <p:ext uri="{BB962C8B-B14F-4D97-AF65-F5344CB8AC3E}">
        <p14:creationId xmlns:p14="http://schemas.microsoft.com/office/powerpoint/2010/main" val="1876891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48AE-9838-5374-36A8-B000D89560CF}"/>
              </a:ext>
            </a:extLst>
          </p:cNvPr>
          <p:cNvSpPr>
            <a:spLocks noGrp="1"/>
          </p:cNvSpPr>
          <p:nvPr>
            <p:ph type="title"/>
          </p:nvPr>
        </p:nvSpPr>
        <p:spPr>
          <a:xfrm>
            <a:off x="2152650" y="705380"/>
            <a:ext cx="7886700" cy="1049848"/>
          </a:xfrm>
        </p:spPr>
        <p:txBody>
          <a:bodyPr>
            <a:noAutofit/>
          </a:bodyPr>
          <a:lstStyle/>
          <a:p>
            <a:pPr algn="ctr"/>
            <a:br>
              <a:rPr lang="en-US" sz="1800" b="1" dirty="0">
                <a:latin typeface="+mn-lt"/>
              </a:rPr>
            </a:br>
            <a:r>
              <a:rPr lang="en-US" sz="2800" b="1" dirty="0">
                <a:latin typeface="+mn-lt"/>
              </a:rPr>
              <a:t>Investment Strategies</a:t>
            </a:r>
          </a:p>
        </p:txBody>
      </p:sp>
      <p:sp>
        <p:nvSpPr>
          <p:cNvPr id="3" name="Content Placeholder 2">
            <a:extLst>
              <a:ext uri="{FF2B5EF4-FFF2-40B4-BE49-F238E27FC236}">
                <a16:creationId xmlns:a16="http://schemas.microsoft.com/office/drawing/2014/main" id="{909D2F26-F1D4-4084-025E-69CD3BA89B75}"/>
              </a:ext>
            </a:extLst>
          </p:cNvPr>
          <p:cNvSpPr>
            <a:spLocks noGrp="1"/>
          </p:cNvSpPr>
          <p:nvPr>
            <p:ph idx="1"/>
          </p:nvPr>
        </p:nvSpPr>
        <p:spPr>
          <a:xfrm>
            <a:off x="1017972" y="1935332"/>
            <a:ext cx="10156053" cy="4048217"/>
          </a:xfrm>
        </p:spPr>
        <p:txBody>
          <a:bodyPr>
            <a:normAutofit fontScale="92500"/>
          </a:bodyPr>
          <a:lstStyle/>
          <a:p>
            <a:pPr marL="227013" lvl="1" indent="-227013">
              <a:lnSpc>
                <a:spcPct val="100000"/>
              </a:lnSpc>
              <a:spcBef>
                <a:spcPts val="900"/>
              </a:spcBef>
              <a:spcAft>
                <a:spcPts val="600"/>
              </a:spcAft>
            </a:pPr>
            <a:r>
              <a:rPr lang="en-US" kern="100" dirty="0">
                <a:cs typeface="Times New Roman" panose="02020603050405020304" pitchFamily="18" charset="0"/>
              </a:rPr>
              <a:t>Focused EPSCoR Collaborations (</a:t>
            </a:r>
            <a:r>
              <a:rPr lang="en-US" b="1" kern="100" dirty="0" err="1">
                <a:cs typeface="Times New Roman" panose="02020603050405020304" pitchFamily="18" charset="0"/>
              </a:rPr>
              <a:t>FEC</a:t>
            </a:r>
            <a:r>
              <a:rPr lang="en-US" kern="100" dirty="0">
                <a:cs typeface="Times New Roman" panose="02020603050405020304" pitchFamily="18" charset="0"/>
              </a:rPr>
              <a:t>). Requires collaboration with other EPSCoR Jurisdictions </a:t>
            </a:r>
            <a:r>
              <a:rPr lang="en-US" i="1" kern="100" dirty="0">
                <a:cs typeface="Times New Roman" panose="02020603050405020304" pitchFamily="18" charset="0"/>
              </a:rPr>
              <a:t>(</a:t>
            </a:r>
            <a:r>
              <a:rPr lang="en-US" i="1" u="sng" kern="100" dirty="0">
                <a:cs typeface="Times New Roman" panose="02020603050405020304" pitchFamily="18" charset="0"/>
              </a:rPr>
              <a:t>Topic: </a:t>
            </a:r>
            <a:r>
              <a:rPr lang="en-US" i="1" u="sng" dirty="0">
                <a:solidFill>
                  <a:srgbClr val="1B1B1B"/>
                </a:solidFill>
                <a:effectLst/>
                <a:latin typeface="Open Sans" panose="020B0606030504020204" pitchFamily="34" charset="0"/>
              </a:rPr>
              <a:t>Building capacity towards use-inspired research</a:t>
            </a:r>
            <a:r>
              <a:rPr lang="en-US" i="1" dirty="0">
                <a:solidFill>
                  <a:srgbClr val="1B1B1B"/>
                </a:solidFill>
                <a:effectLst/>
                <a:latin typeface="Open Sans" panose="020B0606030504020204" pitchFamily="34" charset="0"/>
              </a:rPr>
              <a:t>)</a:t>
            </a:r>
            <a:endParaRPr lang="en-US" i="1" kern="100" dirty="0">
              <a:cs typeface="Times New Roman" panose="02020603050405020304" pitchFamily="18" charset="0"/>
            </a:endParaRPr>
          </a:p>
          <a:p>
            <a:pPr marL="227013" lvl="1" indent="-227013">
              <a:lnSpc>
                <a:spcPct val="100000"/>
              </a:lnSpc>
              <a:spcBef>
                <a:spcPts val="900"/>
              </a:spcBef>
              <a:spcAft>
                <a:spcPts val="600"/>
              </a:spcAft>
            </a:pPr>
            <a:r>
              <a:rPr lang="en-US" kern="100" dirty="0">
                <a:cs typeface="Times New Roman" panose="02020603050405020304" pitchFamily="18" charset="0"/>
              </a:rPr>
              <a:t>Faculty Research Fellowships for junior faculty</a:t>
            </a:r>
          </a:p>
          <a:p>
            <a:pPr marL="227013" lvl="1" indent="-227013">
              <a:lnSpc>
                <a:spcPct val="100000"/>
              </a:lnSpc>
              <a:spcBef>
                <a:spcPts val="900"/>
              </a:spcBef>
              <a:spcAft>
                <a:spcPts val="600"/>
              </a:spcAft>
            </a:pPr>
            <a:r>
              <a:rPr lang="en-US" b="1" kern="100" dirty="0">
                <a:cs typeface="Times New Roman" panose="02020603050405020304" pitchFamily="18" charset="0"/>
              </a:rPr>
              <a:t>E-CORE </a:t>
            </a:r>
            <a:r>
              <a:rPr lang="en-US" kern="100" dirty="0">
                <a:cs typeface="Times New Roman" panose="02020603050405020304" pitchFamily="18" charset="0"/>
              </a:rPr>
              <a:t>– Supports jurisdictions in building capacity in one or more targeted research infrastructure cores that underlie the jurisdiction's research ecosystem </a:t>
            </a:r>
          </a:p>
          <a:p>
            <a:pPr marL="227013" lvl="1" indent="-227013">
              <a:lnSpc>
                <a:spcPct val="100000"/>
              </a:lnSpc>
              <a:spcBef>
                <a:spcPts val="900"/>
              </a:spcBef>
              <a:spcAft>
                <a:spcPts val="600"/>
              </a:spcAft>
            </a:pPr>
            <a:r>
              <a:rPr lang="en-US" b="1" kern="100" dirty="0">
                <a:cs typeface="Times New Roman" panose="02020603050405020304" pitchFamily="18" charset="0"/>
              </a:rPr>
              <a:t>E-RISE </a:t>
            </a:r>
            <a:r>
              <a:rPr lang="en-US" kern="100" dirty="0">
                <a:cs typeface="Times New Roman" panose="02020603050405020304" pitchFamily="18" charset="0"/>
              </a:rPr>
              <a:t>– Supports the incubation of research teams and products in a scientific topical area that links to research priorities identified in the submitting jurisdiction’s approved Science and Technology (</a:t>
            </a:r>
            <a:r>
              <a:rPr lang="en-US" kern="100" dirty="0" err="1">
                <a:cs typeface="Times New Roman" panose="02020603050405020304" pitchFamily="18" charset="0"/>
              </a:rPr>
              <a:t>S&amp;T</a:t>
            </a:r>
            <a:r>
              <a:rPr lang="en-US" kern="100" dirty="0">
                <a:cs typeface="Times New Roman" panose="02020603050405020304" pitchFamily="18" charset="0"/>
              </a:rPr>
              <a:t>) Plan.</a:t>
            </a:r>
          </a:p>
          <a:p>
            <a:pPr marL="227013" lvl="1" indent="-227013">
              <a:lnSpc>
                <a:spcPct val="100000"/>
              </a:lnSpc>
              <a:spcBef>
                <a:spcPts val="900"/>
              </a:spcBef>
              <a:spcAft>
                <a:spcPts val="600"/>
              </a:spcAft>
            </a:pPr>
            <a:r>
              <a:rPr lang="en-US" dirty="0">
                <a:solidFill>
                  <a:srgbClr val="1C1D1F"/>
                </a:solidFill>
              </a:rPr>
              <a:t>EPSCoR Graduate Fellowship Program (</a:t>
            </a:r>
            <a:r>
              <a:rPr lang="en-US" b="1" dirty="0" err="1">
                <a:solidFill>
                  <a:srgbClr val="1C1D1F"/>
                </a:solidFill>
              </a:rPr>
              <a:t>EGFP</a:t>
            </a:r>
            <a:r>
              <a:rPr lang="en-US" dirty="0">
                <a:solidFill>
                  <a:srgbClr val="1C1D1F"/>
                </a:solidFill>
              </a:rPr>
              <a:t>)</a:t>
            </a:r>
            <a:endParaRPr lang="en-US" kern="100" dirty="0">
              <a:cs typeface="Times New Roman" panose="02020603050405020304" pitchFamily="18" charset="0"/>
            </a:endParaRPr>
          </a:p>
          <a:p>
            <a:pPr marL="171450" lvl="1">
              <a:spcBef>
                <a:spcPts val="900"/>
              </a:spcBef>
            </a:pPr>
            <a:endParaRPr lang="en-US" dirty="0"/>
          </a:p>
        </p:txBody>
      </p:sp>
      <p:pic>
        <p:nvPicPr>
          <p:cNvPr id="1026" name="Picture 2" descr="NSF EPSCoR Program Logo">
            <a:extLst>
              <a:ext uri="{FF2B5EF4-FFF2-40B4-BE49-F238E27FC236}">
                <a16:creationId xmlns:a16="http://schemas.microsoft.com/office/drawing/2014/main" id="{8BEE93E4-9715-1A28-7F9A-121478C2B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8840" y="484663"/>
            <a:ext cx="2354320" cy="441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94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3;p9">
            <a:extLst>
              <a:ext uri="{FF2B5EF4-FFF2-40B4-BE49-F238E27FC236}">
                <a16:creationId xmlns:a16="http://schemas.microsoft.com/office/drawing/2014/main" id="{D4FCB3A0-32CF-1AC6-E428-731233CFA2CC}"/>
              </a:ext>
            </a:extLst>
          </p:cNvPr>
          <p:cNvSpPr txBox="1">
            <a:spLocks noGrp="1"/>
          </p:cNvSpPr>
          <p:nvPr>
            <p:ph type="title" idx="4294967295"/>
          </p:nvPr>
        </p:nvSpPr>
        <p:spPr>
          <a:xfrm>
            <a:off x="964707" y="474663"/>
            <a:ext cx="10262585" cy="9013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a:lnSpc>
                <a:spcPct val="90000"/>
              </a:lnSpc>
              <a:spcBef>
                <a:spcPct val="0"/>
              </a:spcBef>
              <a:buNone/>
              <a:defRPr sz="2800" b="1">
                <a:ea typeface="+mj-ea"/>
                <a:cs typeface="+mj-cs"/>
              </a:defRPr>
            </a:lvl1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en-US" sz="3300" b="1" i="0" u="none" strike="noStrike" kern="1200" cap="none" spc="0" normalizeH="0" baseline="0" noProof="0" dirty="0">
                <a:ln>
                  <a:noFill/>
                </a:ln>
                <a:solidFill>
                  <a:prstClr val="black"/>
                </a:solidFill>
                <a:effectLst/>
                <a:uLnTx/>
                <a:uFillTx/>
                <a:latin typeface="Calibri"/>
                <a:ea typeface="Calibri"/>
                <a:cs typeface="Calibri"/>
                <a:sym typeface="Calibri"/>
              </a:rPr>
              <a:t>NSF </a:t>
            </a:r>
            <a:r>
              <a:rPr kumimoji="0" lang="en-US" sz="3300" b="1" i="0" u="none" strike="noStrike" kern="1200" cap="none" spc="0" normalizeH="0" baseline="0" noProof="0" dirty="0" err="1">
                <a:ln>
                  <a:noFill/>
                </a:ln>
                <a:solidFill>
                  <a:prstClr val="black"/>
                </a:solidFill>
                <a:effectLst/>
                <a:uLnTx/>
                <a:uFillTx/>
                <a:latin typeface="Calibri"/>
                <a:ea typeface="Calibri"/>
                <a:cs typeface="Calibri"/>
                <a:sym typeface="Calibri"/>
              </a:rPr>
              <a:t>EPSCoR</a:t>
            </a:r>
            <a:r>
              <a:rPr kumimoji="0" lang="en-US" sz="3300" b="1" i="0" u="none" strike="noStrike" kern="1200" cap="none" spc="0" normalizeH="0" baseline="0" noProof="0" dirty="0">
                <a:ln>
                  <a:noFill/>
                </a:ln>
                <a:solidFill>
                  <a:prstClr val="black"/>
                </a:solidFill>
                <a:effectLst/>
                <a:uLnTx/>
                <a:uFillTx/>
                <a:latin typeface="Calibri"/>
                <a:ea typeface="Calibri"/>
                <a:cs typeface="Calibri"/>
                <a:sym typeface="Calibri"/>
              </a:rPr>
              <a:t> Collaborations for Optimizing Research Ecosystems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prstClr val="black"/>
                </a:solidFill>
                <a:effectLst/>
                <a:uLnTx/>
                <a:uFillTx/>
                <a:latin typeface="Calibri"/>
                <a:ea typeface="Calibri"/>
                <a:cs typeface="Calibri"/>
                <a:sym typeface="Calibri"/>
              </a:rPr>
              <a:t>(E-CORE)</a:t>
            </a:r>
            <a:endParaRPr kumimoji="0" lang="en-US" sz="3300" b="1" i="0" u="none" strike="noStrike" kern="1200" cap="none" spc="0" normalizeH="0" baseline="0" noProof="0" dirty="0">
              <a:ln>
                <a:noFill/>
              </a:ln>
              <a:solidFill>
                <a:schemeClr val="tx1"/>
              </a:solidFill>
              <a:effectLst/>
              <a:uLnTx/>
              <a:uFillTx/>
              <a:latin typeface="+mn-lt"/>
              <a:ea typeface="+mj-ea"/>
              <a:cs typeface="+mj-cs"/>
            </a:endParaRPr>
          </a:p>
        </p:txBody>
      </p:sp>
      <p:pic>
        <p:nvPicPr>
          <p:cNvPr id="2" name="Picture 1" descr="NSF logo">
            <a:extLst>
              <a:ext uri="{FF2B5EF4-FFF2-40B4-BE49-F238E27FC236}">
                <a16:creationId xmlns:a16="http://schemas.microsoft.com/office/drawing/2014/main" id="{69B8933F-053B-5D80-A87C-7D84C23D83BA}"/>
              </a:ext>
            </a:extLst>
          </p:cNvPr>
          <p:cNvPicPr>
            <a:picLocks noChangeAspect="1"/>
          </p:cNvPicPr>
          <p:nvPr/>
        </p:nvPicPr>
        <p:blipFill>
          <a:blip r:embed="rId2"/>
          <a:stretch>
            <a:fillRect/>
          </a:stretch>
        </p:blipFill>
        <p:spPr>
          <a:xfrm>
            <a:off x="10903123" y="350376"/>
            <a:ext cx="865707" cy="859611"/>
          </a:xfrm>
          <a:prstGeom prst="rect">
            <a:avLst/>
          </a:prstGeom>
        </p:spPr>
      </p:pic>
      <p:sp>
        <p:nvSpPr>
          <p:cNvPr id="3" name="object 3"/>
          <p:cNvSpPr txBox="1"/>
          <p:nvPr/>
        </p:nvSpPr>
        <p:spPr>
          <a:xfrm>
            <a:off x="964707" y="1687162"/>
            <a:ext cx="10262585" cy="4361214"/>
          </a:xfrm>
          <a:prstGeom prst="rect">
            <a:avLst/>
          </a:prstGeom>
        </p:spPr>
        <p:txBody>
          <a:bodyPr vert="horz" wrap="square" lIns="0" tIns="0" rIns="0" bIns="0" rtlCol="0">
            <a:noAutofit/>
          </a:bodyPr>
          <a:lstStyle/>
          <a:p>
            <a:pPr marL="9525" marR="3810">
              <a:lnSpc>
                <a:spcPct val="110000"/>
              </a:lnSpc>
              <a:spcAft>
                <a:spcPts val="600"/>
              </a:spcAft>
            </a:pPr>
            <a:r>
              <a:rPr lang="en-US" sz="2400" spc="8" dirty="0">
                <a:latin typeface="Calibri" panose="020F0502020204030204" pitchFamily="34" charset="0"/>
                <a:cs typeface="Calibri" panose="020F0502020204030204" pitchFamily="34" charset="0"/>
              </a:rPr>
              <a:t>E-CORE aims to build capacity in one or more targeted research infrastructure cores within an EPSCoR jurisdiction's research ecosystem. </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a:t>
            </a:r>
            <a:r>
              <a:rPr lang="en-US" sz="2000" spc="8" dirty="0" err="1">
                <a:latin typeface="Calibri" panose="020F0502020204030204" pitchFamily="34" charset="0"/>
                <a:cs typeface="Calibri" panose="020F0502020204030204" pitchFamily="34" charset="0"/>
              </a:rPr>
              <a:t>10M</a:t>
            </a:r>
            <a:r>
              <a:rPr lang="en-US" sz="2000" spc="8" dirty="0">
                <a:latin typeface="Calibri" panose="020F0502020204030204" pitchFamily="34" charset="0"/>
                <a:cs typeface="Calibri" panose="020F0502020204030204" pitchFamily="34" charset="0"/>
              </a:rPr>
              <a:t> over four years (renewable)</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Diverse academic institutions and government, industry, and nonprofit partners</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Leverage partnerships to meet core research infrastructure needs</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Grow self sustaining research ecosystems</a:t>
            </a:r>
            <a:endParaRPr sz="2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8C3284C-15EB-9E58-9F44-F7F723A1FD9E}"/>
              </a:ext>
            </a:extLst>
          </p:cNvPr>
          <p:cNvSpPr txBox="1"/>
          <p:nvPr/>
        </p:nvSpPr>
        <p:spPr>
          <a:xfrm>
            <a:off x="1509202" y="4570673"/>
            <a:ext cx="9173593" cy="1107996"/>
          </a:xfrm>
          <a:prstGeom prst="rect">
            <a:avLst/>
          </a:prstGeom>
          <a:solidFill>
            <a:srgbClr val="002060"/>
          </a:solidFill>
        </p:spPr>
        <p:txBody>
          <a:bodyPr wrap="square">
            <a:spAutoFit/>
          </a:bodyPr>
          <a:lstStyle/>
          <a:p>
            <a:pPr algn="ctr"/>
            <a:r>
              <a:rPr kumimoji="0" lang="en-US" sz="2200" b="1" i="0" u="none" strike="noStrike" kern="1200" cap="none" spc="116"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Address </a:t>
            </a:r>
            <a:r>
              <a:rPr kumimoji="0" lang="en-US" sz="2200" b="1" i="0" u="none" strike="noStrike" kern="1200" cap="none" spc="127"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challenges </a:t>
            </a:r>
            <a:r>
              <a:rPr kumimoji="0" lang="en-US" sz="2200" b="1" i="0" u="none" strike="noStrike" kern="1200" cap="none" spc="101"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and </a:t>
            </a:r>
            <a:r>
              <a:rPr kumimoji="0" lang="en-US" sz="2200" b="1" i="0" u="none" strike="noStrike" kern="1200" cap="none" spc="79"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opportunities </a:t>
            </a:r>
            <a:r>
              <a:rPr kumimoji="0" lang="en-US" sz="2200" b="1" i="0" u="none" strike="noStrike" kern="1200" cap="none" spc="6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in </a:t>
            </a:r>
            <a:r>
              <a:rPr kumimoji="0" lang="en-US" sz="2200" b="1" i="0" u="none" strike="noStrike" kern="1200" cap="none" spc="116"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research </a:t>
            </a:r>
            <a:r>
              <a:rPr kumimoji="0" lang="en-US" sz="2200" b="1" i="0" u="none" strike="noStrike" kern="1200" cap="none" spc="75"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infrastructure</a:t>
            </a:r>
            <a:r>
              <a:rPr kumimoji="0" lang="en-US" sz="2200" b="1" i="0" u="none" strike="noStrike" kern="1200" cap="none" spc="11"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p>
          <a:p>
            <a:pPr algn="ctr"/>
            <a:r>
              <a:rPr lang="en-US" sz="2200" b="1" spc="116" dirty="0">
                <a:solidFill>
                  <a:srgbClr val="FFFF00"/>
                </a:solidFill>
                <a:latin typeface="Calibri" panose="020F0502020204030204" pitchFamily="34" charset="0"/>
                <a:cs typeface="Calibri" panose="020F0502020204030204" pitchFamily="34" charset="0"/>
              </a:rPr>
              <a:t>Build capacity</a:t>
            </a:r>
          </a:p>
          <a:p>
            <a:pPr algn="ctr"/>
            <a:r>
              <a:rPr lang="en-US" sz="2200" b="1" spc="116" dirty="0">
                <a:solidFill>
                  <a:srgbClr val="FFFF00"/>
                </a:solidFill>
                <a:latin typeface="Calibri" panose="020F0502020204030204" pitchFamily="34" charset="0"/>
                <a:cs typeface="Calibri" panose="020F0502020204030204" pitchFamily="34" charset="0"/>
              </a:rPr>
              <a:t>Develop pathways to broaden participation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5B7D1-7483-B96F-14D0-0B42E77A8D73}"/>
            </a:ext>
          </a:extLst>
        </p:cNvPr>
        <p:cNvGrpSpPr/>
        <p:nvPr/>
      </p:nvGrpSpPr>
      <p:grpSpPr>
        <a:xfrm>
          <a:off x="0" y="0"/>
          <a:ext cx="0" cy="0"/>
          <a:chOff x="0" y="0"/>
          <a:chExt cx="0" cy="0"/>
        </a:xfrm>
      </p:grpSpPr>
      <p:sp>
        <p:nvSpPr>
          <p:cNvPr id="4" name="Google Shape;103;p9">
            <a:extLst>
              <a:ext uri="{FF2B5EF4-FFF2-40B4-BE49-F238E27FC236}">
                <a16:creationId xmlns:a16="http://schemas.microsoft.com/office/drawing/2014/main" id="{95DBD58C-F72C-9442-A8EF-90AE2B555047}"/>
              </a:ext>
            </a:extLst>
          </p:cNvPr>
          <p:cNvSpPr txBox="1">
            <a:spLocks noGrp="1"/>
          </p:cNvSpPr>
          <p:nvPr>
            <p:ph type="title" idx="4294967295"/>
          </p:nvPr>
        </p:nvSpPr>
        <p:spPr>
          <a:xfrm>
            <a:off x="923925" y="484187"/>
            <a:ext cx="10229849" cy="836321"/>
          </a:xfrm>
          <a:prstGeom prst="rect">
            <a:avLst/>
          </a:prstGeom>
          <a:solidFill>
            <a:schemeClr val="lt1"/>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70C0"/>
              </a:buClr>
              <a:buSzPts val="2800"/>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NSF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EPSCoR</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Research Incubators for STEM Excellence </a:t>
            </a:r>
          </a:p>
          <a:p>
            <a:pPr marL="0" marR="0" lvl="0" indent="0" algn="ctr" defTabSz="914400" rtl="0" eaLnBrk="1" fontAlgn="auto" latinLnBrk="0" hangingPunct="1">
              <a:lnSpc>
                <a:spcPct val="100000"/>
              </a:lnSpc>
              <a:spcBef>
                <a:spcPts val="0"/>
              </a:spcBef>
              <a:spcAft>
                <a:spcPts val="0"/>
              </a:spcAft>
              <a:buClr>
                <a:srgbClr val="0070C0"/>
              </a:buClr>
              <a:buSzPts val="2800"/>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(E-RISE)</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6" name="Picture 5" descr="NSF logo">
            <a:extLst>
              <a:ext uri="{FF2B5EF4-FFF2-40B4-BE49-F238E27FC236}">
                <a16:creationId xmlns:a16="http://schemas.microsoft.com/office/drawing/2014/main" id="{A8CDD6DB-41BD-3F6D-CAD5-DEFD183B0BA1}"/>
              </a:ext>
            </a:extLst>
          </p:cNvPr>
          <p:cNvPicPr>
            <a:picLocks noChangeAspect="1"/>
          </p:cNvPicPr>
          <p:nvPr/>
        </p:nvPicPr>
        <p:blipFill>
          <a:blip r:embed="rId2"/>
          <a:stretch>
            <a:fillRect/>
          </a:stretch>
        </p:blipFill>
        <p:spPr>
          <a:xfrm>
            <a:off x="10903123" y="350376"/>
            <a:ext cx="865707" cy="859611"/>
          </a:xfrm>
          <a:prstGeom prst="rect">
            <a:avLst/>
          </a:prstGeom>
        </p:spPr>
      </p:pic>
      <p:sp>
        <p:nvSpPr>
          <p:cNvPr id="3" name="object 3">
            <a:extLst>
              <a:ext uri="{FF2B5EF4-FFF2-40B4-BE49-F238E27FC236}">
                <a16:creationId xmlns:a16="http://schemas.microsoft.com/office/drawing/2014/main" id="{E335E090-3104-8E63-44D6-140B2BB1A738}"/>
              </a:ext>
            </a:extLst>
          </p:cNvPr>
          <p:cNvSpPr txBox="1"/>
          <p:nvPr/>
        </p:nvSpPr>
        <p:spPr>
          <a:xfrm>
            <a:off x="923925" y="1485901"/>
            <a:ext cx="10229849" cy="3288593"/>
          </a:xfrm>
          <a:prstGeom prst="rect">
            <a:avLst/>
          </a:prstGeom>
        </p:spPr>
        <p:txBody>
          <a:bodyPr vert="horz" wrap="square" lIns="0" tIns="0" rIns="0" bIns="0" rtlCol="0">
            <a:noAutofit/>
          </a:bodyPr>
          <a:lstStyle/>
          <a:p>
            <a:pPr marL="9525" marR="3810">
              <a:lnSpc>
                <a:spcPct val="110000"/>
              </a:lnSpc>
              <a:spcAft>
                <a:spcPts val="600"/>
              </a:spcAft>
              <a:buClr>
                <a:srgbClr val="000000"/>
              </a:buClr>
              <a:defRPr/>
            </a:pPr>
            <a:r>
              <a:rPr lang="en-US" sz="2400" spc="8" dirty="0">
                <a:latin typeface="Calibri" panose="020F0502020204030204" pitchFamily="34" charset="0"/>
                <a:cs typeface="Calibri" panose="020F0502020204030204" pitchFamily="34" charset="0"/>
                <a:sym typeface="Arial"/>
              </a:rPr>
              <a:t>E-RISE aims to developing and implementing sustainable networks of diverse research teams to collaborate on critical jurisdictional research priorities. </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a:t>
            </a:r>
            <a:r>
              <a:rPr lang="en-US" sz="2000" spc="8" dirty="0" err="1">
                <a:latin typeface="Calibri" panose="020F0502020204030204" pitchFamily="34" charset="0"/>
                <a:cs typeface="Calibri" panose="020F0502020204030204" pitchFamily="34" charset="0"/>
              </a:rPr>
              <a:t>8M</a:t>
            </a:r>
            <a:r>
              <a:rPr lang="en-US" sz="2000" spc="8" dirty="0">
                <a:latin typeface="Calibri" panose="020F0502020204030204" pitchFamily="34" charset="0"/>
                <a:cs typeface="Calibri" panose="020F0502020204030204" pitchFamily="34" charset="0"/>
              </a:rPr>
              <a:t> over four years (renewable)</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Research capacity-building within a chosen research topic; </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Development of a skilled workforce</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Culture of collaboration and engagement </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Integrate the research with societal impacts</a:t>
            </a:r>
          </a:p>
          <a:p>
            <a:pPr marL="630238" marR="3810" indent="-288925">
              <a:lnSpc>
                <a:spcPct val="110000"/>
              </a:lnSpc>
              <a:spcAft>
                <a:spcPts val="600"/>
              </a:spcAft>
              <a:buFont typeface="Arial" panose="020B0604020202020204" pitchFamily="34" charset="0"/>
              <a:buChar char="•"/>
            </a:pPr>
            <a:r>
              <a:rPr lang="en-US" sz="2000" spc="8" dirty="0">
                <a:latin typeface="Calibri" panose="020F0502020204030204" pitchFamily="34" charset="0"/>
                <a:cs typeface="Calibri" panose="020F0502020204030204" pitchFamily="34" charset="0"/>
              </a:rPr>
              <a:t>Promote sustainability</a:t>
            </a:r>
          </a:p>
        </p:txBody>
      </p:sp>
      <p:sp>
        <p:nvSpPr>
          <p:cNvPr id="5" name="TextBox 4">
            <a:extLst>
              <a:ext uri="{FF2B5EF4-FFF2-40B4-BE49-F238E27FC236}">
                <a16:creationId xmlns:a16="http://schemas.microsoft.com/office/drawing/2014/main" id="{E504DE19-5E66-C2D2-F70B-F20A02B88805}"/>
              </a:ext>
            </a:extLst>
          </p:cNvPr>
          <p:cNvSpPr txBox="1"/>
          <p:nvPr/>
        </p:nvSpPr>
        <p:spPr>
          <a:xfrm>
            <a:off x="946951" y="4885015"/>
            <a:ext cx="10298098" cy="1107996"/>
          </a:xfrm>
          <a:prstGeom prst="rect">
            <a:avLst/>
          </a:prstGeom>
          <a:solidFill>
            <a:srgbClr val="002060"/>
          </a:solidFill>
        </p:spPr>
        <p:txBody>
          <a:bodyPr wrap="square">
            <a:spAutoFit/>
          </a:bodyPr>
          <a:lstStyle>
            <a:defPPr>
              <a:defRPr lang="en-US"/>
            </a:defPPr>
            <a:lvl1pPr algn="ctr">
              <a:defRPr kumimoji="0" sz="2400" b="1" i="0" u="none" strike="noStrike" cap="none" spc="116" normalizeH="0" baseline="0">
                <a:ln>
                  <a:noFill/>
                </a:ln>
                <a:solidFill>
                  <a:srgbClr val="FFFF00"/>
                </a:solidFill>
                <a:effectLst/>
                <a:uLnTx/>
                <a:uFillTx/>
                <a:latin typeface="Calibri" panose="020F0502020204030204" pitchFamily="34" charset="0"/>
                <a:cs typeface="Calibri" panose="020F0502020204030204" pitchFamily="34" charset="0"/>
              </a:defRPr>
            </a:lvl1pPr>
          </a:lstStyle>
          <a:p>
            <a:r>
              <a:rPr lang="en-US" sz="2200" dirty="0"/>
              <a:t>Build a Jurisdiction-wide network teams of researchers</a:t>
            </a:r>
          </a:p>
          <a:p>
            <a:r>
              <a:rPr lang="en-US" sz="2200" dirty="0"/>
              <a:t>Develop high quality hypothesis or problem-driven research projects</a:t>
            </a:r>
          </a:p>
          <a:p>
            <a:r>
              <a:rPr lang="en-US" sz="2200" dirty="0"/>
              <a:t>Develop effective STEM education and workforce development opportunities</a:t>
            </a:r>
          </a:p>
        </p:txBody>
      </p:sp>
    </p:spTree>
    <p:extLst>
      <p:ext uri="{BB962C8B-B14F-4D97-AF65-F5344CB8AC3E}">
        <p14:creationId xmlns:p14="http://schemas.microsoft.com/office/powerpoint/2010/main" val="815654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3D5D0-3766-878F-4351-D55D60787291}"/>
              </a:ext>
            </a:extLst>
          </p:cNvPr>
          <p:cNvSpPr>
            <a:spLocks noGrp="1"/>
          </p:cNvSpPr>
          <p:nvPr>
            <p:ph type="title" idx="4294967295"/>
          </p:nvPr>
        </p:nvSpPr>
        <p:spPr>
          <a:xfrm>
            <a:off x="0" y="-803189"/>
            <a:ext cx="10515600" cy="803189"/>
          </a:xfrm>
        </p:spPr>
        <p:txBody>
          <a:bodyPr/>
          <a:lstStyle/>
          <a:p>
            <a:r>
              <a:rPr lang="en-US" dirty="0"/>
              <a:t>Faculty Hiring in SC</a:t>
            </a:r>
          </a:p>
        </p:txBody>
      </p:sp>
      <p:sp>
        <p:nvSpPr>
          <p:cNvPr id="6" name="TextBox 5">
            <a:extLst>
              <a:ext uri="{FF2B5EF4-FFF2-40B4-BE49-F238E27FC236}">
                <a16:creationId xmlns:a16="http://schemas.microsoft.com/office/drawing/2014/main" id="{100EA79C-80B4-E835-6C31-2E93D4C714F1}"/>
              </a:ext>
            </a:extLst>
          </p:cNvPr>
          <p:cNvSpPr txBox="1"/>
          <p:nvPr/>
        </p:nvSpPr>
        <p:spPr>
          <a:xfrm>
            <a:off x="768699" y="545471"/>
            <a:ext cx="2874764" cy="3477875"/>
          </a:xfrm>
          <a:prstGeom prst="rect">
            <a:avLst/>
          </a:prstGeom>
          <a:solidFill>
            <a:srgbClr val="156082">
              <a:lumMod val="40000"/>
              <a:lumOff val="60000"/>
            </a:srgb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rPr>
              <a:t>Since 2017, SC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rPr>
              <a:t>was awarded 2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rPr>
              <a:t>NSF EPSCoR </a:t>
            </a:r>
            <a:r>
              <a:rPr kumimoji="0" lang="en-US" sz="2000" b="1" i="0" u="none" strike="noStrike" kern="0" cap="none" spc="0" normalizeH="0" baseline="0" noProof="0" dirty="0" err="1">
                <a:ln>
                  <a:noFill/>
                </a:ln>
                <a:solidFill>
                  <a:prstClr val="black"/>
                </a:solidFill>
                <a:effectLst/>
                <a:uLnTx/>
                <a:uFillTx/>
                <a:latin typeface="Aptos" panose="02110004020202020204"/>
              </a:rPr>
              <a:t>RII</a:t>
            </a:r>
            <a:r>
              <a:rPr kumimoji="0" lang="en-US" sz="2000" b="1" i="0" u="none" strike="noStrike" kern="0" cap="none" spc="0" normalizeH="0" baseline="0" noProof="0" dirty="0">
                <a:ln>
                  <a:noFill/>
                </a:ln>
                <a:solidFill>
                  <a:prstClr val="black"/>
                </a:solidFill>
                <a:effectLst/>
                <a:uLnTx/>
                <a:uFillTx/>
                <a:latin typeface="Aptos" panose="02110004020202020204"/>
              </a:rPr>
              <a:t> Track 1 Awards leading to the hiring of 21 faculty members at research universities, PUIs and HBCUs.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Aptos" panose="02110004020202020204"/>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C00000"/>
                </a:solidFill>
                <a:effectLst/>
                <a:uLnTx/>
                <a:uFillTx/>
                <a:latin typeface="Aptos" panose="02110004020202020204"/>
              </a:rPr>
              <a:t>(Total faculty hires since 2009: 43)</a:t>
            </a:r>
          </a:p>
        </p:txBody>
      </p:sp>
      <p:pic>
        <p:nvPicPr>
          <p:cNvPr id="3" name="Picture 2" descr="A timeline of progres in faculty hires from 2017 to 2024-2025. From 2019-2025, 21 total faculty have been hired.">
            <a:extLst>
              <a:ext uri="{FF2B5EF4-FFF2-40B4-BE49-F238E27FC236}">
                <a16:creationId xmlns:a16="http://schemas.microsoft.com/office/drawing/2014/main" id="{23261EA1-0E10-6795-72B2-BB64AD90DD89}"/>
              </a:ext>
            </a:extLst>
          </p:cNvPr>
          <p:cNvPicPr>
            <a:picLocks noChangeAspect="1"/>
          </p:cNvPicPr>
          <p:nvPr/>
        </p:nvPicPr>
        <p:blipFill>
          <a:blip r:embed="rId2"/>
          <a:stretch>
            <a:fillRect/>
          </a:stretch>
        </p:blipFill>
        <p:spPr>
          <a:xfrm>
            <a:off x="3839100" y="188064"/>
            <a:ext cx="8084726" cy="6481871"/>
          </a:xfrm>
          <a:prstGeom prst="rect">
            <a:avLst/>
          </a:prstGeom>
        </p:spPr>
      </p:pic>
      <p:sp>
        <p:nvSpPr>
          <p:cNvPr id="7" name="TextBox 6">
            <a:extLst>
              <a:ext uri="{FF2B5EF4-FFF2-40B4-BE49-F238E27FC236}">
                <a16:creationId xmlns:a16="http://schemas.microsoft.com/office/drawing/2014/main" id="{220E8820-A81F-6B31-A64F-046080BF6A3C}"/>
              </a:ext>
            </a:extLst>
          </p:cNvPr>
          <p:cNvSpPr txBox="1"/>
          <p:nvPr/>
        </p:nvSpPr>
        <p:spPr>
          <a:xfrm>
            <a:off x="4247189" y="545471"/>
            <a:ext cx="4675594" cy="646331"/>
          </a:xfrm>
          <a:prstGeom prst="rect">
            <a:avLst/>
          </a:prstGeom>
          <a:solidFill>
            <a:srgbClr val="4EA72E">
              <a:lumMod val="40000"/>
              <a:lumOff val="6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panose="02110004020202020204"/>
              </a:rPr>
              <a:t>Statewide Faculty Hires by Track 1 Funds 2017 - 2025</a:t>
            </a:r>
          </a:p>
        </p:txBody>
      </p:sp>
    </p:spTree>
    <p:extLst>
      <p:ext uri="{BB962C8B-B14F-4D97-AF65-F5344CB8AC3E}">
        <p14:creationId xmlns:p14="http://schemas.microsoft.com/office/powerpoint/2010/main" val="199320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36AB5-0BF0-477F-F857-CBAE9B5EF51F}"/>
              </a:ext>
            </a:extLst>
          </p:cNvPr>
          <p:cNvSpPr>
            <a:spLocks noGrp="1"/>
          </p:cNvSpPr>
          <p:nvPr>
            <p:ph type="title"/>
          </p:nvPr>
        </p:nvSpPr>
        <p:spPr>
          <a:xfrm>
            <a:off x="838200" y="365126"/>
            <a:ext cx="10515600" cy="882650"/>
          </a:xfrm>
        </p:spPr>
        <p:txBody>
          <a:bodyPr>
            <a:normAutofit/>
          </a:bodyPr>
          <a:lstStyle/>
          <a:p>
            <a:pPr algn="ctr"/>
            <a:r>
              <a:rPr kumimoji="0" lang="en-US" sz="3200" b="1" i="0" u="none" strike="noStrike" kern="1200" cap="none" spc="0" normalizeH="0" baseline="0" noProof="0" dirty="0">
                <a:ln>
                  <a:noFill/>
                </a:ln>
                <a:solidFill>
                  <a:prstClr val="black"/>
                </a:solidFill>
                <a:effectLst/>
                <a:uLnTx/>
                <a:uFillTx/>
                <a:latin typeface="+mn-lt"/>
                <a:ea typeface="+mj-ea"/>
                <a:cs typeface="+mj-cs"/>
              </a:rPr>
              <a:t>SC EPSCoR Source of Funding and Operation</a:t>
            </a:r>
            <a:endParaRPr lang="en-US" sz="3200" b="1" dirty="0">
              <a:latin typeface="+mn-lt"/>
            </a:endParaRPr>
          </a:p>
        </p:txBody>
      </p:sp>
      <p:sp>
        <p:nvSpPr>
          <p:cNvPr id="3" name="Content Placeholder 2">
            <a:extLst>
              <a:ext uri="{FF2B5EF4-FFF2-40B4-BE49-F238E27FC236}">
                <a16:creationId xmlns:a16="http://schemas.microsoft.com/office/drawing/2014/main" id="{092D546F-55EF-69C4-2CD2-192E4800F54A}"/>
              </a:ext>
            </a:extLst>
          </p:cNvPr>
          <p:cNvSpPr>
            <a:spLocks noGrp="1"/>
          </p:cNvSpPr>
          <p:nvPr>
            <p:ph idx="1"/>
          </p:nvPr>
        </p:nvSpPr>
        <p:spPr>
          <a:xfrm>
            <a:off x="838201" y="1247776"/>
            <a:ext cx="7829550" cy="4848224"/>
          </a:xfrm>
        </p:spPr>
        <p:txBody>
          <a:bodyPr>
            <a:noAutofit/>
          </a:bodyPr>
          <a:lstStyle/>
          <a:p>
            <a:pPr>
              <a:lnSpc>
                <a:spcPct val="120000"/>
              </a:lnSpc>
              <a:spcBef>
                <a:spcPts val="1200"/>
              </a:spcBef>
            </a:pPr>
            <a:r>
              <a:rPr lang="en-US" sz="2000" b="1" dirty="0"/>
              <a:t>State Appropriations</a:t>
            </a:r>
          </a:p>
          <a:p>
            <a:pPr marL="798513" lvl="1" indent="-341313">
              <a:lnSpc>
                <a:spcPct val="100000"/>
              </a:lnSpc>
              <a:spcBef>
                <a:spcPts val="0"/>
              </a:spcBef>
              <a:spcAft>
                <a:spcPts val="600"/>
              </a:spcAft>
              <a:buFont typeface="Courier New" panose="02070309020205020404" pitchFamily="49" charset="0"/>
              <a:buChar char="o"/>
            </a:pPr>
            <a:r>
              <a:rPr lang="en-US" sz="2000" dirty="0"/>
              <a:t>Most SC EPSCoR funds are from the state</a:t>
            </a:r>
          </a:p>
          <a:p>
            <a:pPr marL="798513" lvl="1" indent="-341313">
              <a:lnSpc>
                <a:spcPct val="100000"/>
              </a:lnSpc>
              <a:spcBef>
                <a:spcPts val="0"/>
              </a:spcBef>
              <a:spcAft>
                <a:spcPts val="600"/>
              </a:spcAft>
              <a:buFont typeface="Courier New" panose="02070309020205020404" pitchFamily="49" charset="0"/>
              <a:buChar char="o"/>
            </a:pPr>
            <a:r>
              <a:rPr lang="en-US" sz="2000" dirty="0"/>
              <a:t>Supports activities to increase South Carolina research capabilities</a:t>
            </a:r>
          </a:p>
          <a:p>
            <a:pPr marL="798513" lvl="1" indent="-341313">
              <a:lnSpc>
                <a:spcPct val="100000"/>
              </a:lnSpc>
              <a:spcBef>
                <a:spcPts val="0"/>
              </a:spcBef>
              <a:spcAft>
                <a:spcPts val="600"/>
              </a:spcAft>
              <a:buFont typeface="Courier New" panose="02070309020205020404" pitchFamily="49" charset="0"/>
              <a:buChar char="o"/>
            </a:pPr>
            <a:r>
              <a:rPr lang="en-US" sz="2000" dirty="0"/>
              <a:t>Supports operation</a:t>
            </a:r>
          </a:p>
          <a:p>
            <a:pPr>
              <a:lnSpc>
                <a:spcPct val="120000"/>
              </a:lnSpc>
              <a:spcBef>
                <a:spcPts val="1200"/>
              </a:spcBef>
            </a:pPr>
            <a:r>
              <a:rPr lang="en-US" sz="2000" b="1" dirty="0"/>
              <a:t>Federal Funds</a:t>
            </a:r>
          </a:p>
          <a:p>
            <a:pPr marL="798513" lvl="1" indent="-341313">
              <a:lnSpc>
                <a:spcPct val="100000"/>
              </a:lnSpc>
              <a:spcBef>
                <a:spcPts val="0"/>
              </a:spcBef>
              <a:spcAft>
                <a:spcPts val="600"/>
              </a:spcAft>
              <a:buFont typeface="Courier New" panose="02070309020205020404" pitchFamily="49" charset="0"/>
              <a:buChar char="o"/>
            </a:pPr>
            <a:r>
              <a:rPr lang="en-US" sz="2000" dirty="0"/>
              <a:t>From the NSF EPSCoR Track 1 awards</a:t>
            </a:r>
          </a:p>
          <a:p>
            <a:pPr marL="798513" lvl="1" indent="-341313">
              <a:lnSpc>
                <a:spcPct val="100000"/>
              </a:lnSpc>
              <a:spcBef>
                <a:spcPts val="0"/>
              </a:spcBef>
              <a:spcAft>
                <a:spcPts val="600"/>
              </a:spcAft>
              <a:buFont typeface="Courier New" panose="02070309020205020404" pitchFamily="49" charset="0"/>
              <a:buChar char="o"/>
            </a:pPr>
            <a:r>
              <a:rPr lang="en-US" sz="2000" dirty="0"/>
              <a:t>Supports operation</a:t>
            </a:r>
          </a:p>
          <a:p>
            <a:pPr marR="0" lvl="0" fontAlgn="auto">
              <a:lnSpc>
                <a:spcPct val="120000"/>
              </a:lnSpc>
              <a:spcBef>
                <a:spcPts val="1200"/>
              </a:spcBef>
              <a:spcAft>
                <a:spcPts val="0"/>
              </a:spcAft>
              <a:buClrTx/>
              <a:buSzTx/>
              <a:tabLst/>
              <a:defRPr/>
            </a:pPr>
            <a:r>
              <a:rPr lang="en-US" sz="2000" b="1" dirty="0"/>
              <a:t>Operation</a:t>
            </a:r>
          </a:p>
          <a:p>
            <a:pPr marL="798513" lvl="1" indent="-341313">
              <a:lnSpc>
                <a:spcPct val="100000"/>
              </a:lnSpc>
              <a:spcBef>
                <a:spcPts val="0"/>
              </a:spcBef>
              <a:spcAft>
                <a:spcPts val="600"/>
              </a:spcAft>
              <a:buFont typeface="Courier New" panose="02070309020205020404" pitchFamily="49" charset="0"/>
              <a:buChar char="o"/>
              <a:defRPr/>
            </a:pPr>
            <a:r>
              <a:rPr lang="en-US" sz="2000" dirty="0"/>
              <a:t>Housed at the South Carolina Research Authority (SCRA)</a:t>
            </a:r>
          </a:p>
          <a:p>
            <a:pPr marL="798513" lvl="1" indent="-341313">
              <a:lnSpc>
                <a:spcPct val="100000"/>
              </a:lnSpc>
              <a:spcBef>
                <a:spcPts val="0"/>
              </a:spcBef>
              <a:spcAft>
                <a:spcPts val="600"/>
              </a:spcAft>
              <a:buFont typeface="Courier New" panose="02070309020205020404" pitchFamily="49" charset="0"/>
              <a:buChar char="o"/>
              <a:defRPr/>
            </a:pPr>
            <a:r>
              <a:rPr lang="en-US" sz="2000" dirty="0"/>
              <a:t>Clemson University is fiscal agent for the Track 1 since 2023</a:t>
            </a:r>
          </a:p>
          <a:p>
            <a:pPr marL="798513" lvl="1" indent="-341313">
              <a:lnSpc>
                <a:spcPct val="100000"/>
              </a:lnSpc>
              <a:spcBef>
                <a:spcPts val="0"/>
              </a:spcBef>
              <a:spcAft>
                <a:spcPts val="600"/>
              </a:spcAft>
              <a:buFont typeface="Courier New" panose="02070309020205020404" pitchFamily="49" charset="0"/>
              <a:buChar char="o"/>
              <a:defRPr/>
            </a:pPr>
            <a:r>
              <a:rPr lang="en-US" sz="2000" dirty="0"/>
              <a:t>USC is still the fiscal agent for a few projects from the previous Track 1</a:t>
            </a:r>
          </a:p>
        </p:txBody>
      </p:sp>
      <p:sp>
        <p:nvSpPr>
          <p:cNvPr id="4" name="TextBox 3">
            <a:extLst>
              <a:ext uri="{FF2B5EF4-FFF2-40B4-BE49-F238E27FC236}">
                <a16:creationId xmlns:a16="http://schemas.microsoft.com/office/drawing/2014/main" id="{5105D969-4A70-B0DB-F3AA-0EF3EA675DF2}"/>
              </a:ext>
            </a:extLst>
          </p:cNvPr>
          <p:cNvSpPr txBox="1"/>
          <p:nvPr/>
        </p:nvSpPr>
        <p:spPr>
          <a:xfrm>
            <a:off x="8408894" y="2375415"/>
            <a:ext cx="3418495" cy="3370153"/>
          </a:xfrm>
          <a:prstGeom prst="rect">
            <a:avLst/>
          </a:prstGeom>
          <a:solidFill>
            <a:srgbClr val="002060"/>
          </a:solidFill>
        </p:spPr>
        <p:txBody>
          <a:bodyPr wrap="square" rtlCol="0">
            <a:spAutoFit/>
          </a:bodyPr>
          <a:lstStyle/>
          <a:p>
            <a:pPr algn="ctr"/>
            <a:r>
              <a:rPr lang="en-US" sz="2400" b="1" dirty="0">
                <a:solidFill>
                  <a:srgbClr val="FFFF00"/>
                </a:solidFill>
              </a:rPr>
              <a:t>SC EPSCoR Office</a:t>
            </a:r>
          </a:p>
          <a:p>
            <a:pPr algn="ctr"/>
            <a:endParaRPr lang="en-US" b="1" dirty="0">
              <a:solidFill>
                <a:srgbClr val="FFFF00"/>
              </a:solidFill>
            </a:endParaRPr>
          </a:p>
          <a:p>
            <a:pPr algn="ctr"/>
            <a:r>
              <a:rPr lang="en-US" b="1" dirty="0">
                <a:solidFill>
                  <a:srgbClr val="FFFF00"/>
                </a:solidFill>
              </a:rPr>
              <a:t>Nadim Aziz </a:t>
            </a:r>
          </a:p>
          <a:p>
            <a:pPr algn="ctr">
              <a:spcAft>
                <a:spcPts val="1800"/>
              </a:spcAft>
            </a:pPr>
            <a:r>
              <a:rPr lang="en-US" b="1" dirty="0">
                <a:solidFill>
                  <a:srgbClr val="FFFF00"/>
                </a:solidFill>
              </a:rPr>
              <a:t>(Director)</a:t>
            </a:r>
          </a:p>
          <a:p>
            <a:pPr algn="ctr"/>
            <a:r>
              <a:rPr lang="en-US" b="1" dirty="0">
                <a:solidFill>
                  <a:srgbClr val="FFFF00"/>
                </a:solidFill>
              </a:rPr>
              <a:t>Megan Souter </a:t>
            </a:r>
          </a:p>
          <a:p>
            <a:pPr algn="ctr">
              <a:spcAft>
                <a:spcPts val="1800"/>
              </a:spcAft>
            </a:pPr>
            <a:r>
              <a:rPr lang="en-US" b="1" dirty="0">
                <a:solidFill>
                  <a:srgbClr val="FFFF00"/>
                </a:solidFill>
              </a:rPr>
              <a:t>(Grants and Contracts Manager)</a:t>
            </a:r>
          </a:p>
          <a:p>
            <a:pPr algn="ctr"/>
            <a:r>
              <a:rPr lang="en-US" b="1" dirty="0">
                <a:solidFill>
                  <a:srgbClr val="FFFF00"/>
                </a:solidFill>
              </a:rPr>
              <a:t>Steve Ramirez </a:t>
            </a:r>
          </a:p>
          <a:p>
            <a:pPr algn="ctr">
              <a:spcAft>
                <a:spcPts val="1800"/>
              </a:spcAft>
            </a:pPr>
            <a:r>
              <a:rPr lang="en-US" b="1" dirty="0">
                <a:solidFill>
                  <a:srgbClr val="FFFF00"/>
                </a:solidFill>
              </a:rPr>
              <a:t>(Communications Manager)</a:t>
            </a:r>
          </a:p>
          <a:p>
            <a:pPr algn="ctr">
              <a:spcAft>
                <a:spcPts val="600"/>
              </a:spcAft>
            </a:pPr>
            <a:r>
              <a:rPr lang="en-US" b="1" dirty="0">
                <a:solidFill>
                  <a:srgbClr val="FFFF00"/>
                </a:solidFill>
              </a:rPr>
              <a:t>Admin. Coordinator (Vacant)</a:t>
            </a:r>
          </a:p>
        </p:txBody>
      </p:sp>
    </p:spTree>
    <p:extLst>
      <p:ext uri="{BB962C8B-B14F-4D97-AF65-F5344CB8AC3E}">
        <p14:creationId xmlns:p14="http://schemas.microsoft.com/office/powerpoint/2010/main" val="1590470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F894C-B911-3EDB-8DD2-684ADEB006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6CB56-36ED-F428-317C-7493F13CDEBB}"/>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SC EPSCoR Funding Programs</a:t>
            </a:r>
            <a:endParaRPr lang="en-US" sz="2800" dirty="0">
              <a:latin typeface="+mn-lt"/>
            </a:endParaRPr>
          </a:p>
        </p:txBody>
      </p:sp>
      <p:sp>
        <p:nvSpPr>
          <p:cNvPr id="3" name="Content Placeholder 2">
            <a:extLst>
              <a:ext uri="{FF2B5EF4-FFF2-40B4-BE49-F238E27FC236}">
                <a16:creationId xmlns:a16="http://schemas.microsoft.com/office/drawing/2014/main" id="{C7FBE069-2FEC-DDBC-F33B-75BCA4998622}"/>
              </a:ext>
            </a:extLst>
          </p:cNvPr>
          <p:cNvSpPr>
            <a:spLocks noGrp="1"/>
          </p:cNvSpPr>
          <p:nvPr>
            <p:ph idx="1"/>
          </p:nvPr>
        </p:nvSpPr>
        <p:spPr>
          <a:xfrm>
            <a:off x="838199" y="1136342"/>
            <a:ext cx="8074982" cy="5356533"/>
          </a:xfrm>
        </p:spPr>
        <p:txBody>
          <a:bodyPr>
            <a:normAutofit lnSpcReduction="10000"/>
          </a:bodyPr>
          <a:lstStyle/>
          <a:p>
            <a:pPr>
              <a:lnSpc>
                <a:spcPct val="110000"/>
              </a:lnSpc>
              <a:spcBef>
                <a:spcPts val="1200"/>
              </a:spcBef>
            </a:pPr>
            <a:r>
              <a:rPr lang="en-US" sz="2000" b="1" dirty="0"/>
              <a:t>GAIN - G</a:t>
            </a:r>
            <a:r>
              <a:rPr lang="en-US" sz="2000" dirty="0"/>
              <a:t>rants for </a:t>
            </a:r>
            <a:r>
              <a:rPr lang="en-US" sz="2000" b="1" dirty="0"/>
              <a:t>A</a:t>
            </a:r>
            <a:r>
              <a:rPr lang="en-US" sz="2000" dirty="0"/>
              <a:t>pplications in </a:t>
            </a:r>
            <a:r>
              <a:rPr lang="en-US" sz="2000" b="1" dirty="0"/>
              <a:t>I</a:t>
            </a:r>
            <a:r>
              <a:rPr lang="en-US" sz="2000" dirty="0"/>
              <a:t>ndustry and </a:t>
            </a:r>
            <a:r>
              <a:rPr lang="en-US" sz="2000" b="1" dirty="0"/>
              <a:t>N</a:t>
            </a:r>
            <a:r>
              <a:rPr lang="en-US" sz="2000" dirty="0"/>
              <a:t>etworking - to encourage research by junior faculty from research universities in areas of the Track 1 project.</a:t>
            </a:r>
          </a:p>
          <a:p>
            <a:pPr>
              <a:lnSpc>
                <a:spcPct val="110000"/>
              </a:lnSpc>
              <a:spcBef>
                <a:spcPts val="1200"/>
              </a:spcBef>
            </a:pPr>
            <a:r>
              <a:rPr lang="en-US" sz="2000" b="1" dirty="0"/>
              <a:t>GAIN-CRP - G</a:t>
            </a:r>
            <a:r>
              <a:rPr lang="en-US" sz="2000" dirty="0"/>
              <a:t>rants for </a:t>
            </a:r>
            <a:r>
              <a:rPr lang="en-US" sz="2000" b="1" dirty="0"/>
              <a:t>A</a:t>
            </a:r>
            <a:r>
              <a:rPr lang="en-US" sz="2000" dirty="0"/>
              <a:t>pplications in </a:t>
            </a:r>
            <a:r>
              <a:rPr lang="en-US" sz="2000" b="1" dirty="0"/>
              <a:t>I</a:t>
            </a:r>
            <a:r>
              <a:rPr lang="en-US" sz="2000" dirty="0"/>
              <a:t>ndustry and </a:t>
            </a:r>
            <a:r>
              <a:rPr lang="en-US" sz="2000" b="1" dirty="0"/>
              <a:t>N</a:t>
            </a:r>
            <a:r>
              <a:rPr lang="en-US" sz="2000" dirty="0"/>
              <a:t>etworking </a:t>
            </a:r>
            <a:r>
              <a:rPr lang="en-US" sz="2000" b="1" dirty="0"/>
              <a:t>C</a:t>
            </a:r>
            <a:r>
              <a:rPr lang="en-US" sz="2000" dirty="0"/>
              <a:t>ollaborative </a:t>
            </a:r>
            <a:r>
              <a:rPr lang="en-US" sz="2000" b="1" dirty="0"/>
              <a:t>R</a:t>
            </a:r>
            <a:r>
              <a:rPr lang="en-US" sz="2000" dirty="0"/>
              <a:t>esearch </a:t>
            </a:r>
            <a:r>
              <a:rPr lang="en-US" sz="2000" b="1" dirty="0"/>
              <a:t>P</a:t>
            </a:r>
            <a:r>
              <a:rPr lang="en-US" sz="2000" dirty="0"/>
              <a:t>rogram - to encourage research collaboration between research universities and PUIs in areas of the ADAPT in SC project.</a:t>
            </a:r>
          </a:p>
          <a:p>
            <a:pPr>
              <a:lnSpc>
                <a:spcPct val="110000"/>
              </a:lnSpc>
              <a:spcBef>
                <a:spcPts val="1200"/>
              </a:spcBef>
            </a:pPr>
            <a:r>
              <a:rPr lang="en-US" sz="2000" b="1" dirty="0"/>
              <a:t>SPARK - S</a:t>
            </a:r>
            <a:r>
              <a:rPr lang="en-US" sz="2000" dirty="0"/>
              <a:t>TEM </a:t>
            </a:r>
            <a:r>
              <a:rPr lang="en-US" sz="2000" b="1" dirty="0"/>
              <a:t>P</a:t>
            </a:r>
            <a:r>
              <a:rPr lang="en-US" sz="2000" dirty="0"/>
              <a:t>athways for </a:t>
            </a:r>
            <a:r>
              <a:rPr lang="en-US" sz="2000" b="1" dirty="0"/>
              <a:t>A</a:t>
            </a:r>
            <a:r>
              <a:rPr lang="en-US" sz="2000" dirty="0"/>
              <a:t>dvancement, </a:t>
            </a:r>
            <a:r>
              <a:rPr lang="en-US" sz="2000" b="1" dirty="0"/>
              <a:t>R</a:t>
            </a:r>
            <a:r>
              <a:rPr lang="en-US" sz="2000" dirty="0"/>
              <a:t>esearch, and </a:t>
            </a:r>
            <a:r>
              <a:rPr lang="en-US" sz="2000" b="1" dirty="0"/>
              <a:t>K</a:t>
            </a:r>
            <a:r>
              <a:rPr lang="en-US" sz="2000" dirty="0"/>
              <a:t>nowledge program </a:t>
            </a:r>
            <a:r>
              <a:rPr lang="en-US" sz="2100" dirty="0"/>
              <a:t>that aims to increase the number of students interested in STEM degrees. </a:t>
            </a:r>
          </a:p>
          <a:p>
            <a:pPr>
              <a:lnSpc>
                <a:spcPct val="110000"/>
              </a:lnSpc>
              <a:spcBef>
                <a:spcPts val="1200"/>
              </a:spcBef>
            </a:pPr>
            <a:r>
              <a:rPr lang="en-US" sz="2000" b="1" dirty="0"/>
              <a:t>Phase-0 </a:t>
            </a:r>
            <a:r>
              <a:rPr lang="en-US" sz="2000" dirty="0"/>
              <a:t>- to encourage and support South Carolina small businesses in their proposal development activities to compete effectively for SBIR and </a:t>
            </a:r>
            <a:r>
              <a:rPr lang="en-US" sz="2000" dirty="0" err="1"/>
              <a:t>STTR</a:t>
            </a:r>
            <a:r>
              <a:rPr lang="en-US" sz="2000" dirty="0"/>
              <a:t> Federal funding.</a:t>
            </a:r>
          </a:p>
          <a:p>
            <a:pPr>
              <a:lnSpc>
                <a:spcPct val="110000"/>
              </a:lnSpc>
              <a:spcBef>
                <a:spcPts val="1200"/>
              </a:spcBef>
            </a:pPr>
            <a:r>
              <a:rPr lang="en-US" sz="2000" dirty="0"/>
              <a:t>Other initiatives depending on available resources and need</a:t>
            </a:r>
          </a:p>
        </p:txBody>
      </p:sp>
      <p:pic>
        <p:nvPicPr>
          <p:cNvPr id="4" name="Picture 3" descr="A diagram showing the seed funding program process. The process starts with the solicitation, then moves to RFP, then proposal review, then awards, then awards management before starting over at the solicitation phase.">
            <a:extLst>
              <a:ext uri="{FF2B5EF4-FFF2-40B4-BE49-F238E27FC236}">
                <a16:creationId xmlns:a16="http://schemas.microsoft.com/office/drawing/2014/main" id="{2B5A0981-544C-918E-F6CE-C8A8940DE794}"/>
              </a:ext>
            </a:extLst>
          </p:cNvPr>
          <p:cNvPicPr>
            <a:picLocks noChangeAspect="1"/>
          </p:cNvPicPr>
          <p:nvPr/>
        </p:nvPicPr>
        <p:blipFill>
          <a:blip r:embed="rId2"/>
          <a:stretch>
            <a:fillRect/>
          </a:stretch>
        </p:blipFill>
        <p:spPr>
          <a:xfrm>
            <a:off x="8499048" y="1876425"/>
            <a:ext cx="3269812" cy="3237113"/>
          </a:xfrm>
          <a:prstGeom prst="rect">
            <a:avLst/>
          </a:prstGeom>
        </p:spPr>
      </p:pic>
    </p:spTree>
    <p:extLst>
      <p:ext uri="{BB962C8B-B14F-4D97-AF65-F5344CB8AC3E}">
        <p14:creationId xmlns:p14="http://schemas.microsoft.com/office/powerpoint/2010/main" val="69759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13C7F-6696-0AEF-6EE4-7C31446B5CC7}"/>
              </a:ext>
            </a:extLst>
          </p:cNvPr>
          <p:cNvSpPr>
            <a:spLocks noGrp="1"/>
          </p:cNvSpPr>
          <p:nvPr>
            <p:ph type="title"/>
          </p:nvPr>
        </p:nvSpPr>
        <p:spPr>
          <a:xfrm>
            <a:off x="838200" y="365125"/>
            <a:ext cx="10515600" cy="877749"/>
          </a:xfrm>
        </p:spPr>
        <p:txBody>
          <a:bodyPr>
            <a:normAutofit/>
          </a:bodyPr>
          <a:lstStyle/>
          <a:p>
            <a:pPr algn="ctr"/>
            <a:r>
              <a:rPr lang="en-US" sz="2800" b="1" dirty="0">
                <a:latin typeface="+mn-lt"/>
              </a:rPr>
              <a:t>Seed Funding to Support ADAPT in SC and </a:t>
            </a:r>
            <a:r>
              <a:rPr lang="en-US" sz="2800" b="1" dirty="0" err="1">
                <a:latin typeface="+mn-lt"/>
              </a:rPr>
              <a:t>S&amp;T</a:t>
            </a:r>
            <a:r>
              <a:rPr lang="en-US" sz="2800" b="1" dirty="0">
                <a:latin typeface="+mn-lt"/>
              </a:rPr>
              <a:t> Plan </a:t>
            </a:r>
            <a:br>
              <a:rPr lang="en-US" sz="2800" b="1" dirty="0">
                <a:latin typeface="+mn-lt"/>
              </a:rPr>
            </a:br>
            <a:r>
              <a:rPr lang="en-US" sz="2800" b="1" dirty="0">
                <a:latin typeface="+mn-lt"/>
              </a:rPr>
              <a:t>(2 years)</a:t>
            </a:r>
          </a:p>
        </p:txBody>
      </p:sp>
      <p:graphicFrame>
        <p:nvGraphicFramePr>
          <p:cNvPr id="4" name="Table 3">
            <a:extLst>
              <a:ext uri="{FF2B5EF4-FFF2-40B4-BE49-F238E27FC236}">
                <a16:creationId xmlns:a16="http://schemas.microsoft.com/office/drawing/2014/main" id="{205C792B-A656-140A-01C7-0BAC80E0B6DF}"/>
              </a:ext>
            </a:extLst>
          </p:cNvPr>
          <p:cNvGraphicFramePr>
            <a:graphicFrameLocks noGrp="1"/>
          </p:cNvGraphicFramePr>
          <p:nvPr/>
        </p:nvGraphicFramePr>
        <p:xfrm>
          <a:off x="838200" y="1494421"/>
          <a:ext cx="10515601" cy="4062135"/>
        </p:xfrm>
        <a:graphic>
          <a:graphicData uri="http://schemas.openxmlformats.org/drawingml/2006/table">
            <a:tbl>
              <a:tblPr firstRow="1" firstCol="1" bandRow="1"/>
              <a:tblGrid>
                <a:gridCol w="1346000">
                  <a:extLst>
                    <a:ext uri="{9D8B030D-6E8A-4147-A177-3AD203B41FA5}">
                      <a16:colId xmlns:a16="http://schemas.microsoft.com/office/drawing/2014/main" val="48818362"/>
                    </a:ext>
                  </a:extLst>
                </a:gridCol>
                <a:gridCol w="2622936">
                  <a:extLst>
                    <a:ext uri="{9D8B030D-6E8A-4147-A177-3AD203B41FA5}">
                      <a16:colId xmlns:a16="http://schemas.microsoft.com/office/drawing/2014/main" val="3773066758"/>
                    </a:ext>
                  </a:extLst>
                </a:gridCol>
                <a:gridCol w="1536514">
                  <a:extLst>
                    <a:ext uri="{9D8B030D-6E8A-4147-A177-3AD203B41FA5}">
                      <a16:colId xmlns:a16="http://schemas.microsoft.com/office/drawing/2014/main" val="2739916876"/>
                    </a:ext>
                  </a:extLst>
                </a:gridCol>
                <a:gridCol w="1282270">
                  <a:extLst>
                    <a:ext uri="{9D8B030D-6E8A-4147-A177-3AD203B41FA5}">
                      <a16:colId xmlns:a16="http://schemas.microsoft.com/office/drawing/2014/main" val="288581829"/>
                    </a:ext>
                  </a:extLst>
                </a:gridCol>
                <a:gridCol w="3727881">
                  <a:extLst>
                    <a:ext uri="{9D8B030D-6E8A-4147-A177-3AD203B41FA5}">
                      <a16:colId xmlns:a16="http://schemas.microsoft.com/office/drawing/2014/main" val="3667368292"/>
                    </a:ext>
                  </a:extLst>
                </a:gridCol>
              </a:tblGrid>
              <a:tr h="858254">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Program </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Focus</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Max Amount per Proposal*</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Proposals Funded</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rPr>
                        <a:t>Recent Changes</a:t>
                      </a:r>
                      <a:endParaRPr lang="en-US" sz="1800"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extLst>
                  <a:ext uri="{0D108BD9-81ED-4DB2-BD59-A6C34878D82A}">
                    <a16:rowId xmlns:a16="http://schemas.microsoft.com/office/drawing/2014/main" val="2275284078"/>
                  </a:ext>
                </a:extLst>
              </a:tr>
              <a:tr h="718755">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GAIN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Research</a:t>
                      </a:r>
                    </a:p>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PI (Single Investigator)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$60,000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6</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l">
                        <a:lnSpc>
                          <a:spcPct val="107000"/>
                        </a:lnSpc>
                        <a:spcAft>
                          <a:spcPts val="600"/>
                        </a:spcAft>
                      </a:pPr>
                      <a:r>
                        <a:rPr lang="en-US" sz="1800"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rPr>
                        <a:t>Additional $15,000 allowed for Clinical/Industry Collaborator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1407319"/>
                  </a:ext>
                </a:extLst>
              </a:tr>
              <a:tr h="1098104">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GAIN CRP</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Research</a:t>
                      </a:r>
                    </a:p>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PI + at least 1 Co-PI (CRU/PUI Collaboration)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$70,000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l">
                        <a:lnSpc>
                          <a:spcPct val="107000"/>
                        </a:lnSpc>
                        <a:spcAft>
                          <a:spcPts val="600"/>
                        </a:spcAft>
                      </a:pPr>
                      <a:r>
                        <a:rPr lang="en-US" sz="1800"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rPr>
                        <a:t>Additional $15,000 allowed for Clinical/Industry Collaborator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2759389"/>
                  </a:ext>
                </a:extLst>
              </a:tr>
              <a:tr h="685800">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SPARK</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Increasing interest in STEM degrees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$25,000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l">
                        <a:lnSpc>
                          <a:spcPct val="107000"/>
                        </a:lnSpc>
                        <a:spcAft>
                          <a:spcPts val="600"/>
                        </a:spcAft>
                      </a:pPr>
                      <a:r>
                        <a:rPr lang="en-US" sz="1800"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rPr>
                        <a:t>Award amount increased to $25,000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1532956"/>
                  </a:ext>
                </a:extLst>
              </a:tr>
              <a:tr h="675376">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Phase-0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Small Business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$10,000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l">
                        <a:lnSpc>
                          <a:spcPct val="107000"/>
                        </a:lnSpc>
                        <a:spcAft>
                          <a:spcPts val="600"/>
                        </a:spcAft>
                      </a:pPr>
                      <a:r>
                        <a:rPr lang="en-US" sz="1800" kern="100" dirty="0">
                          <a:solidFill>
                            <a:srgbClr val="000000"/>
                          </a:solidFill>
                          <a:effectLst/>
                          <a:highlight>
                            <a:srgbClr val="FFFF00"/>
                          </a:highlight>
                          <a:latin typeface="Aptos Display" panose="020B0004020202020204" pitchFamily="34" charset="0"/>
                          <a:ea typeface="Times New Roman" panose="02020603050405020304" pitchFamily="18" charset="0"/>
                          <a:cs typeface="Aptos Display" panose="020B0004020202020204" pitchFamily="34" charset="0"/>
                        </a:rPr>
                        <a:t>No Change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5331063"/>
                  </a:ext>
                </a:extLst>
              </a:tr>
            </a:tbl>
          </a:graphicData>
        </a:graphic>
      </p:graphicFrame>
      <p:sp>
        <p:nvSpPr>
          <p:cNvPr id="5" name="TextBox 4">
            <a:extLst>
              <a:ext uri="{FF2B5EF4-FFF2-40B4-BE49-F238E27FC236}">
                <a16:creationId xmlns:a16="http://schemas.microsoft.com/office/drawing/2014/main" id="{8135DFA6-F787-A90E-0621-6C2AFBAE22E9}"/>
              </a:ext>
            </a:extLst>
          </p:cNvPr>
          <p:cNvSpPr txBox="1"/>
          <p:nvPr/>
        </p:nvSpPr>
        <p:spPr>
          <a:xfrm>
            <a:off x="3048000" y="5703328"/>
            <a:ext cx="6096000" cy="400110"/>
          </a:xfrm>
          <a:prstGeom prst="rect">
            <a:avLst/>
          </a:prstGeom>
          <a:solidFill>
            <a:schemeClr val="accent2"/>
          </a:solidFill>
        </p:spPr>
        <p:txBody>
          <a:bodyPr wrap="square">
            <a:spAutoFit/>
          </a:bodyPr>
          <a:lstStyle/>
          <a:p>
            <a:pPr marR="0" lvl="1" algn="l" defTabSz="914400" rtl="0" eaLnBrk="1" fontAlgn="auto" latinLnBrk="0" hangingPunct="1">
              <a:lnSpc>
                <a:spcPct val="100000"/>
              </a:lnSpc>
              <a:spcBef>
                <a:spcPts val="600"/>
              </a:spcBef>
              <a:spcAft>
                <a:spcPts val="0"/>
              </a:spcAft>
              <a:buClrTx/>
              <a:buSzTx/>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*Indirect Cost and student tuition are not allowed</a:t>
            </a:r>
          </a:p>
        </p:txBody>
      </p:sp>
    </p:spTree>
    <p:extLst>
      <p:ext uri="{BB962C8B-B14F-4D97-AF65-F5344CB8AC3E}">
        <p14:creationId xmlns:p14="http://schemas.microsoft.com/office/powerpoint/2010/main" val="1473596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71FED-3C48-EDC4-8938-75BD8540D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780BC-E216-8FA5-76F3-A35757FB0DA7}"/>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GAIN Program</a:t>
            </a:r>
            <a:endParaRPr lang="en-US" sz="2800" dirty="0">
              <a:latin typeface="+mn-lt"/>
            </a:endParaRPr>
          </a:p>
        </p:txBody>
      </p:sp>
      <p:sp>
        <p:nvSpPr>
          <p:cNvPr id="3" name="Content Placeholder 2">
            <a:extLst>
              <a:ext uri="{FF2B5EF4-FFF2-40B4-BE49-F238E27FC236}">
                <a16:creationId xmlns:a16="http://schemas.microsoft.com/office/drawing/2014/main" id="{14880292-16C7-989B-0600-FAD898AB7A9B}"/>
              </a:ext>
            </a:extLst>
          </p:cNvPr>
          <p:cNvSpPr>
            <a:spLocks noGrp="1"/>
          </p:cNvSpPr>
          <p:nvPr>
            <p:ph idx="1"/>
          </p:nvPr>
        </p:nvSpPr>
        <p:spPr>
          <a:xfrm>
            <a:off x="838198" y="1136342"/>
            <a:ext cx="10515599" cy="5356533"/>
          </a:xfrm>
        </p:spPr>
        <p:txBody>
          <a:bodyPr>
            <a:noAutofit/>
          </a:bodyPr>
          <a:lstStyle/>
          <a:p>
            <a:pPr>
              <a:lnSpc>
                <a:spcPct val="110000"/>
              </a:lnSpc>
              <a:spcBef>
                <a:spcPts val="1200"/>
              </a:spcBef>
            </a:pPr>
            <a:r>
              <a:rPr lang="en-US" sz="2400" b="1" dirty="0"/>
              <a:t>Purpose of the GAIN program</a:t>
            </a:r>
          </a:p>
          <a:p>
            <a:pPr lvl="1">
              <a:lnSpc>
                <a:spcPct val="100000"/>
              </a:lnSpc>
              <a:spcBef>
                <a:spcPts val="600"/>
              </a:spcBef>
            </a:pPr>
            <a:r>
              <a:rPr lang="en-US" sz="2000" dirty="0"/>
              <a:t>Provide seed funds to investigators to pursue funding from federal sources and others</a:t>
            </a:r>
          </a:p>
          <a:p>
            <a:pPr>
              <a:lnSpc>
                <a:spcPct val="110000"/>
              </a:lnSpc>
              <a:spcBef>
                <a:spcPts val="1200"/>
              </a:spcBef>
            </a:pPr>
            <a:r>
              <a:rPr lang="en-US" sz="2400" b="1" dirty="0"/>
              <a:t>Topics</a:t>
            </a:r>
          </a:p>
          <a:p>
            <a:pPr lvl="1">
              <a:lnSpc>
                <a:spcPct val="110000"/>
              </a:lnSpc>
              <a:spcBef>
                <a:spcPts val="600"/>
              </a:spcBef>
            </a:pPr>
            <a:r>
              <a:rPr lang="en-US" sz="2000" dirty="0">
                <a:solidFill>
                  <a:prstClr val="black"/>
                </a:solidFill>
              </a:rPr>
              <a:t>Must be aligned with the </a:t>
            </a:r>
            <a:r>
              <a:rPr lang="en-US" sz="2000" b="1" dirty="0">
                <a:solidFill>
                  <a:prstClr val="black"/>
                </a:solidFill>
              </a:rPr>
              <a:t>ADAPT in SC</a:t>
            </a:r>
            <a:r>
              <a:rPr lang="en-US" sz="2000" dirty="0">
                <a:solidFill>
                  <a:prstClr val="black"/>
                </a:solidFill>
              </a:rPr>
              <a:t> Project</a:t>
            </a:r>
            <a:endParaRPr lang="en-US" sz="2000" dirty="0"/>
          </a:p>
          <a:p>
            <a:pPr>
              <a:lnSpc>
                <a:spcPct val="110000"/>
              </a:lnSpc>
              <a:spcBef>
                <a:spcPts val="1200"/>
              </a:spcBef>
            </a:pPr>
            <a:r>
              <a:rPr lang="en-US" sz="2400" b="1" dirty="0"/>
              <a:t>Who May Apply?</a:t>
            </a:r>
          </a:p>
          <a:p>
            <a:pPr lvl="1">
              <a:lnSpc>
                <a:spcPct val="100000"/>
              </a:lnSpc>
              <a:spcBef>
                <a:spcPts val="600"/>
              </a:spcBef>
            </a:pPr>
            <a:r>
              <a:rPr lang="en-US" sz="2000" dirty="0"/>
              <a:t>Single investigators from Clemson, USC or MUSC</a:t>
            </a:r>
          </a:p>
          <a:p>
            <a:pPr lvl="1">
              <a:lnSpc>
                <a:spcPct val="100000"/>
              </a:lnSpc>
              <a:spcBef>
                <a:spcPts val="600"/>
              </a:spcBef>
            </a:pPr>
            <a:r>
              <a:rPr lang="en-US" sz="2000" dirty="0"/>
              <a:t>Early career faculty – less than 10 years in academic position</a:t>
            </a:r>
          </a:p>
          <a:p>
            <a:pPr lvl="1">
              <a:lnSpc>
                <a:spcPct val="100000"/>
              </a:lnSpc>
              <a:spcBef>
                <a:spcPts val="600"/>
              </a:spcBef>
            </a:pPr>
            <a:r>
              <a:rPr lang="en-US" sz="2000" dirty="0"/>
              <a:t>Allows the inclusion of a clinician or and industry collaborator </a:t>
            </a:r>
          </a:p>
          <a:p>
            <a:pPr>
              <a:lnSpc>
                <a:spcPct val="110000"/>
              </a:lnSpc>
              <a:spcBef>
                <a:spcPts val="1200"/>
              </a:spcBef>
            </a:pPr>
            <a:r>
              <a:rPr lang="en-US" sz="2400" b="1" dirty="0"/>
              <a:t>Funding Amount per Award</a:t>
            </a:r>
          </a:p>
          <a:p>
            <a:pPr lvl="1">
              <a:lnSpc>
                <a:spcPct val="100000"/>
              </a:lnSpc>
              <a:spcBef>
                <a:spcPts val="600"/>
              </a:spcBef>
            </a:pPr>
            <a:r>
              <a:rPr lang="en-US" sz="2000" dirty="0"/>
              <a:t>$60,000 (for up to 18 months)</a:t>
            </a:r>
          </a:p>
          <a:p>
            <a:pPr lvl="1">
              <a:lnSpc>
                <a:spcPct val="100000"/>
              </a:lnSpc>
              <a:spcBef>
                <a:spcPts val="600"/>
              </a:spcBef>
            </a:pPr>
            <a:r>
              <a:rPr lang="en-US" sz="2000" dirty="0">
                <a:solidFill>
                  <a:prstClr val="black"/>
                </a:solidFill>
              </a:rPr>
              <a:t>Up to </a:t>
            </a:r>
            <a:r>
              <a:rPr lang="en-US" sz="2000" u="sng" dirty="0">
                <a:solidFill>
                  <a:prstClr val="black"/>
                </a:solidFill>
              </a:rPr>
              <a:t>an additional</a:t>
            </a:r>
            <a:r>
              <a:rPr lang="en-US" sz="2000" dirty="0">
                <a:solidFill>
                  <a:prstClr val="black"/>
                </a:solidFill>
              </a:rPr>
              <a:t> $15,000 can be included </a:t>
            </a:r>
            <a:r>
              <a:rPr lang="en-US" sz="2000" u="sng" dirty="0">
                <a:solidFill>
                  <a:prstClr val="black"/>
                </a:solidFill>
              </a:rPr>
              <a:t>for a clinician or the industry collaborator</a:t>
            </a:r>
            <a:r>
              <a:rPr lang="en-US" sz="2000" dirty="0">
                <a:solidFill>
                  <a:prstClr val="black"/>
                </a:solidFill>
              </a:rPr>
              <a:t>.</a:t>
            </a:r>
          </a:p>
          <a:p>
            <a:pPr marL="233363" indent="0">
              <a:lnSpc>
                <a:spcPct val="110000"/>
              </a:lnSpc>
              <a:spcBef>
                <a:spcPts val="1200"/>
              </a:spcBef>
              <a:buNone/>
            </a:pPr>
            <a:endParaRPr lang="en-US" sz="2400" dirty="0"/>
          </a:p>
        </p:txBody>
      </p:sp>
    </p:spTree>
    <p:extLst>
      <p:ext uri="{BB962C8B-B14F-4D97-AF65-F5344CB8AC3E}">
        <p14:creationId xmlns:p14="http://schemas.microsoft.com/office/powerpoint/2010/main" val="1879940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1E6F8-D3C3-7159-3640-CCB32FF039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0BB7F8-C859-F4AF-82EA-2DBCECCCB73A}"/>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GAIN CRP Program</a:t>
            </a:r>
            <a:endParaRPr lang="en-US" sz="2800" dirty="0">
              <a:latin typeface="+mn-lt"/>
            </a:endParaRPr>
          </a:p>
        </p:txBody>
      </p:sp>
      <p:sp>
        <p:nvSpPr>
          <p:cNvPr id="3" name="Content Placeholder 2">
            <a:extLst>
              <a:ext uri="{FF2B5EF4-FFF2-40B4-BE49-F238E27FC236}">
                <a16:creationId xmlns:a16="http://schemas.microsoft.com/office/drawing/2014/main" id="{E04BB2D4-DD0D-1EF4-D18B-B140F9DA7F0D}"/>
              </a:ext>
            </a:extLst>
          </p:cNvPr>
          <p:cNvSpPr>
            <a:spLocks noGrp="1"/>
          </p:cNvSpPr>
          <p:nvPr>
            <p:ph idx="1"/>
          </p:nvPr>
        </p:nvSpPr>
        <p:spPr>
          <a:xfrm>
            <a:off x="838198" y="1136342"/>
            <a:ext cx="10515599" cy="5356533"/>
          </a:xfrm>
        </p:spPr>
        <p:txBody>
          <a:bodyPr>
            <a:noAutofit/>
          </a:bodyPr>
          <a:lstStyle/>
          <a:p>
            <a:pPr>
              <a:lnSpc>
                <a:spcPct val="110000"/>
              </a:lnSpc>
              <a:spcBef>
                <a:spcPts val="0"/>
              </a:spcBef>
            </a:pPr>
            <a:r>
              <a:rPr lang="en-US" sz="2400" b="1" dirty="0"/>
              <a:t>Purpose of the GAIN CRP program</a:t>
            </a:r>
          </a:p>
          <a:p>
            <a:pPr lvl="1">
              <a:lnSpc>
                <a:spcPct val="100000"/>
              </a:lnSpc>
              <a:spcBef>
                <a:spcPts val="600"/>
              </a:spcBef>
            </a:pPr>
            <a:r>
              <a:rPr lang="en-US" sz="2000" dirty="0"/>
              <a:t>Provide seed funds to investigators to pursue funding from federal sources and others</a:t>
            </a:r>
            <a:endParaRPr lang="en-US" sz="2600" b="1" dirty="0"/>
          </a:p>
          <a:p>
            <a:pPr>
              <a:lnSpc>
                <a:spcPct val="110000"/>
              </a:lnSpc>
              <a:spcBef>
                <a:spcPts val="1200"/>
              </a:spcBef>
            </a:pPr>
            <a:r>
              <a:rPr lang="en-US" sz="2400" b="1" dirty="0"/>
              <a:t>Topics</a:t>
            </a:r>
          </a:p>
          <a:p>
            <a:pPr lvl="1">
              <a:lnSpc>
                <a:spcPct val="110000"/>
              </a:lnSpc>
              <a:spcBef>
                <a:spcPts val="600"/>
              </a:spcBef>
            </a:pPr>
            <a:r>
              <a:rPr lang="en-US" sz="2000" dirty="0">
                <a:solidFill>
                  <a:prstClr val="black"/>
                </a:solidFill>
              </a:rPr>
              <a:t>Must be aligned with the </a:t>
            </a:r>
            <a:r>
              <a:rPr lang="en-US" sz="2000" b="1" dirty="0">
                <a:solidFill>
                  <a:prstClr val="black"/>
                </a:solidFill>
              </a:rPr>
              <a:t>ADAPT in SC</a:t>
            </a:r>
            <a:r>
              <a:rPr lang="en-US" sz="2000" dirty="0">
                <a:solidFill>
                  <a:prstClr val="black"/>
                </a:solidFill>
              </a:rPr>
              <a:t> Project</a:t>
            </a:r>
            <a:endParaRPr lang="en-US" sz="2400" b="1" dirty="0"/>
          </a:p>
          <a:p>
            <a:pPr>
              <a:lnSpc>
                <a:spcPct val="110000"/>
              </a:lnSpc>
              <a:spcBef>
                <a:spcPts val="1200"/>
              </a:spcBef>
            </a:pPr>
            <a:r>
              <a:rPr lang="en-US" sz="2400" b="1" dirty="0"/>
              <a:t>Who May Apply?</a:t>
            </a:r>
          </a:p>
          <a:p>
            <a:pPr lvl="1">
              <a:lnSpc>
                <a:spcPct val="100000"/>
              </a:lnSpc>
              <a:spcBef>
                <a:spcPts val="600"/>
              </a:spcBef>
            </a:pPr>
            <a:r>
              <a:rPr lang="en-US" sz="2000" dirty="0"/>
              <a:t>Faculty from any SC college or university</a:t>
            </a:r>
          </a:p>
          <a:p>
            <a:pPr lvl="1">
              <a:lnSpc>
                <a:spcPct val="100000"/>
              </a:lnSpc>
              <a:spcBef>
                <a:spcPts val="600"/>
              </a:spcBef>
            </a:pPr>
            <a:r>
              <a:rPr lang="en-US" sz="2000" dirty="0"/>
              <a:t>Must be a </a:t>
            </a:r>
            <a:r>
              <a:rPr lang="en-US" sz="2000" u="sng" dirty="0"/>
              <a:t>collaboration</a:t>
            </a:r>
            <a:r>
              <a:rPr lang="en-US" sz="2000" dirty="0"/>
              <a:t> between </a:t>
            </a:r>
            <a:r>
              <a:rPr lang="en-US" sz="2000" dirty="0" err="1"/>
              <a:t>R1</a:t>
            </a:r>
            <a:r>
              <a:rPr lang="en-US" sz="2000" dirty="0"/>
              <a:t> and PUI</a:t>
            </a:r>
          </a:p>
          <a:p>
            <a:pPr lvl="1">
              <a:lnSpc>
                <a:spcPct val="100000"/>
              </a:lnSpc>
              <a:spcBef>
                <a:spcPts val="600"/>
              </a:spcBef>
            </a:pPr>
            <a:r>
              <a:rPr lang="en-US" sz="2000" dirty="0"/>
              <a:t>Allows the inclusion of a clinician or an industry collaborator </a:t>
            </a:r>
          </a:p>
          <a:p>
            <a:pPr>
              <a:lnSpc>
                <a:spcPct val="110000"/>
              </a:lnSpc>
              <a:spcBef>
                <a:spcPts val="1200"/>
              </a:spcBef>
            </a:pPr>
            <a:r>
              <a:rPr lang="en-US" sz="2400" b="1" dirty="0"/>
              <a:t>Funding Amount per Award</a:t>
            </a:r>
          </a:p>
          <a:p>
            <a:pPr lvl="1">
              <a:lnSpc>
                <a:spcPct val="100000"/>
              </a:lnSpc>
              <a:spcBef>
                <a:spcPts val="600"/>
              </a:spcBef>
            </a:pPr>
            <a:r>
              <a:rPr lang="en-US" sz="2000" dirty="0"/>
              <a:t>$70,000 (for up to 18 months)</a:t>
            </a:r>
          </a:p>
          <a:p>
            <a:pPr lvl="1">
              <a:lnSpc>
                <a:spcPct val="100000"/>
              </a:lnSpc>
              <a:spcBef>
                <a:spcPts val="600"/>
              </a:spcBef>
            </a:pPr>
            <a:r>
              <a:rPr lang="en-US" sz="2000" dirty="0">
                <a:solidFill>
                  <a:prstClr val="black"/>
                </a:solidFill>
              </a:rPr>
              <a:t>Up to </a:t>
            </a:r>
            <a:r>
              <a:rPr lang="en-US" sz="2000" u="sng" dirty="0">
                <a:solidFill>
                  <a:prstClr val="black"/>
                </a:solidFill>
              </a:rPr>
              <a:t>an additional</a:t>
            </a:r>
            <a:r>
              <a:rPr lang="en-US" sz="2000" dirty="0">
                <a:solidFill>
                  <a:prstClr val="black"/>
                </a:solidFill>
              </a:rPr>
              <a:t> $15,000 can be included </a:t>
            </a:r>
            <a:r>
              <a:rPr lang="en-US" sz="2000" u="sng" dirty="0">
                <a:solidFill>
                  <a:prstClr val="black"/>
                </a:solidFill>
              </a:rPr>
              <a:t>for a clinician or the industry collaborator</a:t>
            </a:r>
            <a:r>
              <a:rPr lang="en-US" sz="2000" dirty="0">
                <a:solidFill>
                  <a:prstClr val="black"/>
                </a:solidFill>
              </a:rPr>
              <a:t>.</a:t>
            </a:r>
          </a:p>
        </p:txBody>
      </p:sp>
    </p:spTree>
    <p:extLst>
      <p:ext uri="{BB962C8B-B14F-4D97-AF65-F5344CB8AC3E}">
        <p14:creationId xmlns:p14="http://schemas.microsoft.com/office/powerpoint/2010/main" val="2912766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068C-3FA8-EA04-2CA6-1BBF3B0C24B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E9C9FF-247E-63A2-9C16-87CEC0BA5F01}"/>
              </a:ext>
            </a:extLst>
          </p:cNvPr>
          <p:cNvSpPr>
            <a:spLocks noGrp="1"/>
          </p:cNvSpPr>
          <p:nvPr>
            <p:ph type="title"/>
          </p:nvPr>
        </p:nvSpPr>
        <p:spPr>
          <a:xfrm>
            <a:off x="-11142" y="-871997"/>
            <a:ext cx="10515600" cy="871997"/>
          </a:xfrm>
        </p:spPr>
        <p:txBody>
          <a:bodyPr/>
          <a:lstStyle/>
          <a:p>
            <a:r>
              <a:rPr lang="en-US" dirty="0"/>
              <a:t>ADAPT in SC</a:t>
            </a:r>
          </a:p>
        </p:txBody>
      </p:sp>
      <p:grpSp>
        <p:nvGrpSpPr>
          <p:cNvPr id="13" name="Group 12" descr="ADAPT in SC logo">
            <a:extLst>
              <a:ext uri="{FF2B5EF4-FFF2-40B4-BE49-F238E27FC236}">
                <a16:creationId xmlns:a16="http://schemas.microsoft.com/office/drawing/2014/main" id="{22F321A2-A030-D4C6-51B4-58FD48096F93}"/>
              </a:ext>
            </a:extLst>
          </p:cNvPr>
          <p:cNvGrpSpPr/>
          <p:nvPr/>
        </p:nvGrpSpPr>
        <p:grpSpPr>
          <a:xfrm>
            <a:off x="751438" y="529621"/>
            <a:ext cx="3641268" cy="1101955"/>
            <a:chOff x="2171502" y="1958731"/>
            <a:chExt cx="8372005" cy="2698609"/>
          </a:xfrm>
        </p:grpSpPr>
        <p:pic>
          <p:nvPicPr>
            <p:cNvPr id="44" name="Picture 43">
              <a:extLst>
                <a:ext uri="{FF2B5EF4-FFF2-40B4-BE49-F238E27FC236}">
                  <a16:creationId xmlns:a16="http://schemas.microsoft.com/office/drawing/2014/main" id="{590D2A52-568E-8723-9D44-10D9E86F2589}"/>
                </a:ext>
              </a:extLst>
            </p:cNvPr>
            <p:cNvPicPr>
              <a:picLocks noChangeAspect="1"/>
            </p:cNvPicPr>
            <p:nvPr/>
          </p:nvPicPr>
          <p:blipFill rotWithShape="1">
            <a:blip r:embed="rId3"/>
            <a:srcRect l="-342" t="29795" r="53604" b="32882"/>
            <a:stretch/>
          </p:blipFill>
          <p:spPr>
            <a:xfrm>
              <a:off x="2171502" y="1958731"/>
              <a:ext cx="3379342" cy="2698609"/>
            </a:xfrm>
            <a:prstGeom prst="rect">
              <a:avLst/>
            </a:prstGeom>
          </p:spPr>
        </p:pic>
        <p:sp>
          <p:nvSpPr>
            <p:cNvPr id="45" name="TextBox 44">
              <a:extLst>
                <a:ext uri="{FF2B5EF4-FFF2-40B4-BE49-F238E27FC236}">
                  <a16:creationId xmlns:a16="http://schemas.microsoft.com/office/drawing/2014/main" id="{68833B14-92B9-3FAA-3EAB-74BD9C551932}"/>
                </a:ext>
              </a:extLst>
            </p:cNvPr>
            <p:cNvSpPr txBox="1"/>
            <p:nvPr/>
          </p:nvSpPr>
          <p:spPr>
            <a:xfrm>
              <a:off x="5781118" y="3376082"/>
              <a:ext cx="4762389" cy="620981"/>
            </a:xfrm>
            <a:prstGeom prst="rect">
              <a:avLst/>
            </a:prstGeom>
            <a:noFill/>
          </p:spPr>
          <p:txBody>
            <a:bodyPr wrap="square">
              <a:spAutoFit/>
            </a:bodyPr>
            <a:lstStyle/>
            <a:p>
              <a:endParaRPr lang="en-US" sz="2000" dirty="0">
                <a:solidFill>
                  <a:srgbClr val="002060"/>
                </a:solidFill>
              </a:endParaRPr>
            </a:p>
          </p:txBody>
        </p:sp>
        <p:pic>
          <p:nvPicPr>
            <p:cNvPr id="46" name="Picture 45">
              <a:extLst>
                <a:ext uri="{FF2B5EF4-FFF2-40B4-BE49-F238E27FC236}">
                  <a16:creationId xmlns:a16="http://schemas.microsoft.com/office/drawing/2014/main" id="{511CAB98-664C-F5C0-677A-06B0D084B19F}"/>
                </a:ext>
              </a:extLst>
            </p:cNvPr>
            <p:cNvPicPr>
              <a:picLocks noChangeAspect="1"/>
            </p:cNvPicPr>
            <p:nvPr/>
          </p:nvPicPr>
          <p:blipFill rotWithShape="1">
            <a:blip r:embed="rId3"/>
            <a:srcRect l="46724" t="36917" r="2260" b="46055"/>
            <a:stretch/>
          </p:blipFill>
          <p:spPr>
            <a:xfrm>
              <a:off x="5414931" y="2600523"/>
              <a:ext cx="4239379" cy="1415023"/>
            </a:xfrm>
            <a:prstGeom prst="rect">
              <a:avLst/>
            </a:prstGeom>
          </p:spPr>
        </p:pic>
      </p:grpSp>
      <p:sp>
        <p:nvSpPr>
          <p:cNvPr id="48" name="TextBox 47">
            <a:extLst>
              <a:ext uri="{FF2B5EF4-FFF2-40B4-BE49-F238E27FC236}">
                <a16:creationId xmlns:a16="http://schemas.microsoft.com/office/drawing/2014/main" id="{72800415-C325-C94F-8DA3-453EA7A470C0}"/>
              </a:ext>
            </a:extLst>
          </p:cNvPr>
          <p:cNvSpPr txBox="1"/>
          <p:nvPr/>
        </p:nvSpPr>
        <p:spPr>
          <a:xfrm>
            <a:off x="663953" y="2255699"/>
            <a:ext cx="6254771" cy="1200329"/>
          </a:xfrm>
          <a:prstGeom prst="rect">
            <a:avLst/>
          </a:prstGeom>
          <a:noFill/>
        </p:spPr>
        <p:txBody>
          <a:bodyPr wrap="square">
            <a:spAutoFit/>
          </a:bodyPr>
          <a:lstStyle/>
          <a:p>
            <a:r>
              <a:rPr lang="en-US" sz="2400" b="1" dirty="0">
                <a:solidFill>
                  <a:srgbClr val="002060"/>
                </a:solidFill>
                <a:latin typeface="Source Sans Pro"/>
                <a:ea typeface="Source Sans Pro"/>
                <a:cs typeface="Arial Black" panose="020B0604020202020204" pitchFamily="34" charset="0"/>
              </a:rPr>
              <a:t>AI-enabled Devices for the Advancement of Personalized and Transformative Healthcare in South Carolina</a:t>
            </a:r>
            <a:endParaRPr lang="en-US" sz="2400" dirty="0">
              <a:solidFill>
                <a:srgbClr val="002060"/>
              </a:solidFill>
            </a:endParaRPr>
          </a:p>
        </p:txBody>
      </p:sp>
      <p:grpSp>
        <p:nvGrpSpPr>
          <p:cNvPr id="2" name="Group 1" descr="A figure showing the award funding. $20 million is from the NSF award and $4 million is from cost-share.">
            <a:extLst>
              <a:ext uri="{FF2B5EF4-FFF2-40B4-BE49-F238E27FC236}">
                <a16:creationId xmlns:a16="http://schemas.microsoft.com/office/drawing/2014/main" id="{C5F157E4-7586-1A58-E9BF-4116EB2A18BA}"/>
              </a:ext>
            </a:extLst>
          </p:cNvPr>
          <p:cNvGrpSpPr/>
          <p:nvPr/>
        </p:nvGrpSpPr>
        <p:grpSpPr>
          <a:xfrm>
            <a:off x="232496" y="4212218"/>
            <a:ext cx="7828833" cy="1297111"/>
            <a:chOff x="232496" y="4212218"/>
            <a:chExt cx="7828833" cy="1297111"/>
          </a:xfrm>
        </p:grpSpPr>
        <p:sp>
          <p:nvSpPr>
            <p:cNvPr id="49" name="TextBox 48">
              <a:extLst>
                <a:ext uri="{FF2B5EF4-FFF2-40B4-BE49-F238E27FC236}">
                  <a16:creationId xmlns:a16="http://schemas.microsoft.com/office/drawing/2014/main" id="{8F612653-17E3-F04D-23DF-1ECCAF1281A7}"/>
                </a:ext>
              </a:extLst>
            </p:cNvPr>
            <p:cNvSpPr txBox="1"/>
            <p:nvPr/>
          </p:nvSpPr>
          <p:spPr>
            <a:xfrm>
              <a:off x="232496" y="4212218"/>
              <a:ext cx="5014880" cy="707886"/>
            </a:xfrm>
            <a:prstGeom prst="rect">
              <a:avLst/>
            </a:prstGeom>
            <a:noFill/>
          </p:spPr>
          <p:txBody>
            <a:bodyPr wrap="square" lIns="91440" tIns="45720" rIns="91440" bIns="45720" rtlCol="0" anchor="t">
              <a:spAutoFit/>
            </a:bodyPr>
            <a:lstStyle/>
            <a:p>
              <a:pPr algn="r"/>
              <a:r>
                <a:rPr lang="en-US" sz="2000" b="1" dirty="0">
                  <a:solidFill>
                    <a:srgbClr val="002060"/>
                  </a:solidFill>
                  <a:latin typeface="Source Sans Pro"/>
                  <a:ea typeface="Source Sans Pro"/>
                </a:rPr>
                <a:t>S</a:t>
              </a:r>
              <a:r>
                <a:rPr lang="en-US" sz="2000" b="1" i="0" dirty="0">
                  <a:solidFill>
                    <a:srgbClr val="002060"/>
                  </a:solidFill>
                  <a:effectLst/>
                  <a:latin typeface="Source Sans Pro"/>
                  <a:ea typeface="Source Sans Pro"/>
                </a:rPr>
                <a:t>upported by the National Science Foundation Award #OIA-2242812</a:t>
              </a:r>
              <a:endParaRPr lang="en-US" sz="2000" b="1" dirty="0">
                <a:solidFill>
                  <a:srgbClr val="002060"/>
                </a:solidFill>
                <a:latin typeface="Source Sans Pro"/>
                <a:ea typeface="Source Sans Pro"/>
              </a:endParaRPr>
            </a:p>
          </p:txBody>
        </p:sp>
        <p:sp>
          <p:nvSpPr>
            <p:cNvPr id="50" name="TextBox 49">
              <a:extLst>
                <a:ext uri="{FF2B5EF4-FFF2-40B4-BE49-F238E27FC236}">
                  <a16:creationId xmlns:a16="http://schemas.microsoft.com/office/drawing/2014/main" id="{8AE8F3B9-6526-A93F-DD4F-34BC55A6F784}"/>
                </a:ext>
              </a:extLst>
            </p:cNvPr>
            <p:cNvSpPr txBox="1"/>
            <p:nvPr/>
          </p:nvSpPr>
          <p:spPr>
            <a:xfrm>
              <a:off x="6520976" y="5024697"/>
              <a:ext cx="1472910" cy="400110"/>
            </a:xfrm>
            <a:prstGeom prst="rect">
              <a:avLst/>
            </a:prstGeom>
            <a:noFill/>
          </p:spPr>
          <p:txBody>
            <a:bodyPr wrap="square" lIns="91440" tIns="45720" rIns="91440" bIns="45720" rtlCol="0" anchor="t">
              <a:spAutoFit/>
            </a:bodyPr>
            <a:lstStyle/>
            <a:p>
              <a:pPr algn="ctr"/>
              <a:r>
                <a:rPr lang="en-US" sz="2000" b="1" i="0" dirty="0">
                  <a:solidFill>
                    <a:srgbClr val="002060"/>
                  </a:solidFill>
                  <a:effectLst/>
                  <a:latin typeface="Source Sans Pro"/>
                  <a:ea typeface="Source Sans Pro"/>
                </a:rPr>
                <a:t>($4 million)</a:t>
              </a:r>
              <a:endParaRPr lang="en-US" sz="2000" b="1" dirty="0">
                <a:solidFill>
                  <a:srgbClr val="002060"/>
                </a:solidFill>
                <a:latin typeface="Source Sans Pro"/>
                <a:ea typeface="Source Sans Pro"/>
              </a:endParaRPr>
            </a:p>
          </p:txBody>
        </p:sp>
        <p:sp>
          <p:nvSpPr>
            <p:cNvPr id="51" name="TextBox 50">
              <a:extLst>
                <a:ext uri="{FF2B5EF4-FFF2-40B4-BE49-F238E27FC236}">
                  <a16:creationId xmlns:a16="http://schemas.microsoft.com/office/drawing/2014/main" id="{D4074C79-8FB4-1680-C403-BCAF2DE10A2B}"/>
                </a:ext>
              </a:extLst>
            </p:cNvPr>
            <p:cNvSpPr txBox="1"/>
            <p:nvPr/>
          </p:nvSpPr>
          <p:spPr>
            <a:xfrm>
              <a:off x="2336020" y="5066958"/>
              <a:ext cx="2910638" cy="400110"/>
            </a:xfrm>
            <a:prstGeom prst="rect">
              <a:avLst/>
            </a:prstGeom>
            <a:noFill/>
          </p:spPr>
          <p:txBody>
            <a:bodyPr wrap="square" lIns="91440" tIns="45720" rIns="91440" bIns="45720" rtlCol="0" anchor="t">
              <a:spAutoFit/>
            </a:bodyPr>
            <a:lstStyle/>
            <a:p>
              <a:pPr algn="r"/>
              <a:r>
                <a:rPr lang="en-US" sz="2000" b="1" i="0" dirty="0">
                  <a:solidFill>
                    <a:srgbClr val="002060"/>
                  </a:solidFill>
                  <a:effectLst/>
                  <a:latin typeface="Source Sans Pro"/>
                  <a:ea typeface="Source Sans Pro"/>
                </a:rPr>
                <a:t>Cost-Share</a:t>
              </a:r>
              <a:endParaRPr lang="en-US" sz="2000" b="1" dirty="0">
                <a:solidFill>
                  <a:srgbClr val="002060"/>
                </a:solidFill>
                <a:latin typeface="Source Sans Pro"/>
                <a:ea typeface="Source Sans Pro"/>
              </a:endParaRPr>
            </a:p>
          </p:txBody>
        </p:sp>
        <p:sp>
          <p:nvSpPr>
            <p:cNvPr id="52" name="TextBox 51">
              <a:extLst>
                <a:ext uri="{FF2B5EF4-FFF2-40B4-BE49-F238E27FC236}">
                  <a16:creationId xmlns:a16="http://schemas.microsoft.com/office/drawing/2014/main" id="{05001CED-5E60-A29C-1385-700DB0B7F71E}"/>
                </a:ext>
              </a:extLst>
            </p:cNvPr>
            <p:cNvSpPr txBox="1"/>
            <p:nvPr/>
          </p:nvSpPr>
          <p:spPr>
            <a:xfrm>
              <a:off x="6453534" y="4366106"/>
              <a:ext cx="1607795" cy="400110"/>
            </a:xfrm>
            <a:prstGeom prst="rect">
              <a:avLst/>
            </a:prstGeom>
            <a:noFill/>
          </p:spPr>
          <p:txBody>
            <a:bodyPr wrap="square" lIns="91440" tIns="45720" rIns="91440" bIns="45720" rtlCol="0" anchor="t">
              <a:spAutoFit/>
            </a:bodyPr>
            <a:lstStyle/>
            <a:p>
              <a:pPr algn="ctr"/>
              <a:r>
                <a:rPr lang="en-US" sz="2000" b="1" i="0" dirty="0">
                  <a:solidFill>
                    <a:srgbClr val="002060"/>
                  </a:solidFill>
                  <a:effectLst/>
                  <a:latin typeface="Source Sans Pro"/>
                  <a:ea typeface="Source Sans Pro"/>
                </a:rPr>
                <a:t>($20 million)</a:t>
              </a:r>
              <a:endParaRPr lang="en-US" sz="2000" b="1" dirty="0">
                <a:solidFill>
                  <a:srgbClr val="002060"/>
                </a:solidFill>
                <a:latin typeface="Source Sans Pro"/>
                <a:ea typeface="Source Sans Pro"/>
              </a:endParaRPr>
            </a:p>
          </p:txBody>
        </p:sp>
        <p:sp>
          <p:nvSpPr>
            <p:cNvPr id="53" name="Arrow: Right 52">
              <a:extLst>
                <a:ext uri="{FF2B5EF4-FFF2-40B4-BE49-F238E27FC236}">
                  <a16:creationId xmlns:a16="http://schemas.microsoft.com/office/drawing/2014/main" id="{C20E1514-0F60-3918-8AD2-E084C3226102}"/>
                </a:ext>
              </a:extLst>
            </p:cNvPr>
            <p:cNvSpPr/>
            <p:nvPr/>
          </p:nvSpPr>
          <p:spPr>
            <a:xfrm>
              <a:off x="5385910" y="4323845"/>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9B055450-A88C-244E-ADD5-B43EE9DD8E1F}"/>
                </a:ext>
              </a:extLst>
            </p:cNvPr>
            <p:cNvSpPr/>
            <p:nvPr/>
          </p:nvSpPr>
          <p:spPr>
            <a:xfrm>
              <a:off x="5385910" y="5024697"/>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5" name="Picture 54" descr="A map of South Carolina institutions involved in ADAPT in SC">
            <a:extLst>
              <a:ext uri="{FF2B5EF4-FFF2-40B4-BE49-F238E27FC236}">
                <a16:creationId xmlns:a16="http://schemas.microsoft.com/office/drawing/2014/main" id="{26E82408-D7F7-1776-A0E8-F716DE799D94}"/>
              </a:ext>
            </a:extLst>
          </p:cNvPr>
          <p:cNvPicPr>
            <a:picLocks noChangeAspect="1"/>
          </p:cNvPicPr>
          <p:nvPr/>
        </p:nvPicPr>
        <p:blipFill>
          <a:blip r:embed="rId4"/>
          <a:stretch>
            <a:fillRect/>
          </a:stretch>
        </p:blipFill>
        <p:spPr>
          <a:xfrm>
            <a:off x="6330372" y="592078"/>
            <a:ext cx="5377679" cy="4328025"/>
          </a:xfrm>
          <a:prstGeom prst="rect">
            <a:avLst/>
          </a:prstGeom>
        </p:spPr>
      </p:pic>
    </p:spTree>
    <p:extLst>
      <p:ext uri="{BB962C8B-B14F-4D97-AF65-F5344CB8AC3E}">
        <p14:creationId xmlns:p14="http://schemas.microsoft.com/office/powerpoint/2010/main" val="2618525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D7AF7-1F90-FAEF-C7D2-FE6FD2F40D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D0C0A4-CD34-E5E9-91E3-1F13DBD3D031}"/>
              </a:ext>
            </a:extLst>
          </p:cNvPr>
          <p:cNvSpPr>
            <a:spLocks noGrp="1"/>
          </p:cNvSpPr>
          <p:nvPr>
            <p:ph type="title" idx="4294967295"/>
          </p:nvPr>
        </p:nvSpPr>
        <p:spPr>
          <a:xfrm>
            <a:off x="0" y="-815546"/>
            <a:ext cx="10515600" cy="815546"/>
          </a:xfrm>
        </p:spPr>
        <p:txBody>
          <a:bodyPr/>
          <a:lstStyle/>
          <a:p>
            <a:r>
              <a:rPr lang="en-US" dirty="0"/>
              <a:t>Demystifying </a:t>
            </a:r>
            <a:r>
              <a:rPr lang="en-US" dirty="0" err="1"/>
              <a:t>EPSCoR</a:t>
            </a:r>
            <a:endParaRPr lang="en-US" dirty="0"/>
          </a:p>
        </p:txBody>
      </p:sp>
      <p:sp>
        <p:nvSpPr>
          <p:cNvPr id="9" name="Rectangle 8">
            <a:extLst>
              <a:ext uri="{FF2B5EF4-FFF2-40B4-BE49-F238E27FC236}">
                <a16:creationId xmlns:a16="http://schemas.microsoft.com/office/drawing/2014/main" id="{FD243961-1713-D0F4-3914-41DDEAF3E3B0}"/>
              </a:ext>
            </a:extLst>
          </p:cNvPr>
          <p:cNvSpPr/>
          <p:nvPr/>
        </p:nvSpPr>
        <p:spPr>
          <a:xfrm>
            <a:off x="620776" y="586990"/>
            <a:ext cx="10950448" cy="3985010"/>
          </a:xfrm>
          <a:prstGeom prst="rect">
            <a:avLst/>
          </a:prstGeom>
          <a:solidFill>
            <a:srgbClr val="275260">
              <a:alpha val="2464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DEMYSTIFYING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EPSCoR</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Dr. Nadim Aziz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SC EPSCOR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Dr. Steve Creager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Clemson University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Dr. Dan Noneaker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Clemson University</a:t>
            </a:r>
          </a:p>
        </p:txBody>
      </p:sp>
      <p:pic>
        <p:nvPicPr>
          <p:cNvPr id="10" name="Google Shape;43;p1" descr="SC EPSCoR logo">
            <a:extLst>
              <a:ext uri="{FF2B5EF4-FFF2-40B4-BE49-F238E27FC236}">
                <a16:creationId xmlns:a16="http://schemas.microsoft.com/office/drawing/2014/main" id="{F3F6CF25-BEDD-D699-9A1C-FF8838CAFE99}"/>
              </a:ext>
            </a:extLst>
          </p:cNvPr>
          <p:cNvPicPr preferRelativeResize="0"/>
          <p:nvPr/>
        </p:nvPicPr>
        <p:blipFill rotWithShape="1">
          <a:blip r:embed="rId2">
            <a:alphaModFix/>
          </a:blip>
          <a:srcRect/>
          <a:stretch/>
        </p:blipFill>
        <p:spPr>
          <a:xfrm>
            <a:off x="1472124" y="5486400"/>
            <a:ext cx="4623876" cy="533400"/>
          </a:xfrm>
          <a:prstGeom prst="rect">
            <a:avLst/>
          </a:prstGeom>
          <a:noFill/>
          <a:ln>
            <a:noFill/>
          </a:ln>
        </p:spPr>
      </p:pic>
      <p:pic>
        <p:nvPicPr>
          <p:cNvPr id="5" name="Picture 4" descr="NASA EPSCoR South Carolina logo">
            <a:extLst>
              <a:ext uri="{FF2B5EF4-FFF2-40B4-BE49-F238E27FC236}">
                <a16:creationId xmlns:a16="http://schemas.microsoft.com/office/drawing/2014/main" id="{6399196F-151B-42D1-27B5-F5C2A9D9B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7900" y="4648200"/>
            <a:ext cx="2540000" cy="2209800"/>
          </a:xfrm>
          <a:prstGeom prst="rect">
            <a:avLst/>
          </a:prstGeom>
        </p:spPr>
      </p:pic>
    </p:spTree>
    <p:extLst>
      <p:ext uri="{BB962C8B-B14F-4D97-AF65-F5344CB8AC3E}">
        <p14:creationId xmlns:p14="http://schemas.microsoft.com/office/powerpoint/2010/main" val="2569928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5F1D9-65E6-D2AB-E753-004AD99E6349}"/>
            </a:ext>
          </a:extLst>
        </p:cNvPr>
        <p:cNvGrpSpPr/>
        <p:nvPr/>
      </p:nvGrpSpPr>
      <p:grpSpPr>
        <a:xfrm>
          <a:off x="0" y="0"/>
          <a:ext cx="0" cy="0"/>
          <a:chOff x="0" y="0"/>
          <a:chExt cx="0" cy="0"/>
        </a:xfrm>
      </p:grpSpPr>
      <p:sp>
        <p:nvSpPr>
          <p:cNvPr id="49" name="Title 1">
            <a:extLst>
              <a:ext uri="{FF2B5EF4-FFF2-40B4-BE49-F238E27FC236}">
                <a16:creationId xmlns:a16="http://schemas.microsoft.com/office/drawing/2014/main" id="{41E1C33B-9A55-776A-0FC9-08FC4BA5CA73}"/>
              </a:ext>
            </a:extLst>
          </p:cNvPr>
          <p:cNvSpPr>
            <a:spLocks noGrp="1"/>
          </p:cNvSpPr>
          <p:nvPr>
            <p:ph type="title"/>
          </p:nvPr>
        </p:nvSpPr>
        <p:spPr>
          <a:xfrm>
            <a:off x="838200" y="365126"/>
            <a:ext cx="10515600" cy="735705"/>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ADAPT in SC Project Areas</a:t>
            </a:r>
            <a:endParaRPr lang="en-US" sz="2800" b="1" dirty="0">
              <a:latin typeface="+mn-lt"/>
            </a:endParaRPr>
          </a:p>
        </p:txBody>
      </p:sp>
      <p:grpSp>
        <p:nvGrpSpPr>
          <p:cNvPr id="13" name="Group 12" descr="A figure listing the three thrusts of ADAPT in SC. Thrust 1: XAI-Enabled Biomedical Devices for Diagnostic and Planning Applications. Thrust 2: DL-Imaging Model Enabled Biomedical Devices for Personalized Prognostic and Treatment Applications. Thrust 3: DT-Enabled Biomedical Devices for Rehabilitation and Therapy.">
            <a:extLst>
              <a:ext uri="{FF2B5EF4-FFF2-40B4-BE49-F238E27FC236}">
                <a16:creationId xmlns:a16="http://schemas.microsoft.com/office/drawing/2014/main" id="{1717751F-CFF2-67AD-8D73-48E3CE461FB1}"/>
              </a:ext>
            </a:extLst>
          </p:cNvPr>
          <p:cNvGrpSpPr/>
          <p:nvPr/>
        </p:nvGrpSpPr>
        <p:grpSpPr>
          <a:xfrm>
            <a:off x="566614" y="1325119"/>
            <a:ext cx="6180416" cy="4571241"/>
            <a:chOff x="566613" y="1325119"/>
            <a:chExt cx="6201312" cy="4571241"/>
          </a:xfrm>
        </p:grpSpPr>
        <p:sp>
          <p:nvSpPr>
            <p:cNvPr id="43" name="Freeform: Shape 42">
              <a:extLst>
                <a:ext uri="{FF2B5EF4-FFF2-40B4-BE49-F238E27FC236}">
                  <a16:creationId xmlns:a16="http://schemas.microsoft.com/office/drawing/2014/main" id="{D85DFBE8-988B-B751-D51C-B9F16B0CC372}"/>
                </a:ext>
              </a:extLst>
            </p:cNvPr>
            <p:cNvSpPr/>
            <p:nvPr/>
          </p:nvSpPr>
          <p:spPr>
            <a:xfrm>
              <a:off x="1327995" y="1325119"/>
              <a:ext cx="5439930" cy="1270844"/>
            </a:xfrm>
            <a:custGeom>
              <a:avLst/>
              <a:gdLst>
                <a:gd name="connsiteX0" fmla="*/ 0 w 6071122"/>
                <a:gd name="connsiteY0" fmla="*/ 0 h 1270842"/>
                <a:gd name="connsiteX1" fmla="*/ 5435701 w 6071122"/>
                <a:gd name="connsiteY1" fmla="*/ 0 h 1270842"/>
                <a:gd name="connsiteX2" fmla="*/ 6071122 w 6071122"/>
                <a:gd name="connsiteY2" fmla="*/ 635421 h 1270842"/>
                <a:gd name="connsiteX3" fmla="*/ 5435701 w 6071122"/>
                <a:gd name="connsiteY3" fmla="*/ 1270842 h 1270842"/>
                <a:gd name="connsiteX4" fmla="*/ 0 w 6071122"/>
                <a:gd name="connsiteY4" fmla="*/ 1270842 h 1270842"/>
                <a:gd name="connsiteX5" fmla="*/ 0 w 6071122"/>
                <a:gd name="connsiteY5" fmla="*/ 0 h 127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122" h="1270842">
                  <a:moveTo>
                    <a:pt x="6071122" y="1270841"/>
                  </a:moveTo>
                  <a:lnTo>
                    <a:pt x="635421" y="1270841"/>
                  </a:lnTo>
                  <a:lnTo>
                    <a:pt x="0" y="635421"/>
                  </a:lnTo>
                  <a:lnTo>
                    <a:pt x="635421" y="1"/>
                  </a:lnTo>
                  <a:lnTo>
                    <a:pt x="6071122" y="1"/>
                  </a:lnTo>
                  <a:lnTo>
                    <a:pt x="6071122" y="1270841"/>
                  </a:lnTo>
                  <a:close/>
                </a:path>
              </a:pathLst>
            </a:custGeom>
            <a:solidFill>
              <a:srgbClr val="C3DA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78116" tIns="76201" rIns="142240" bIns="76200" numCol="1" spcCol="1270" anchor="ctr" anchorCtr="0">
              <a:noAutofit/>
            </a:bodyPr>
            <a:lstStyle/>
            <a:p>
              <a:pPr marL="0" lvl="0" indent="0" algn="ctr" defTabSz="889000">
                <a:lnSpc>
                  <a:spcPct val="90000"/>
                </a:lnSpc>
                <a:spcBef>
                  <a:spcPct val="0"/>
                </a:spcBef>
                <a:spcAft>
                  <a:spcPct val="35000"/>
                </a:spcAft>
                <a:buClr>
                  <a:srgbClr val="FF0000"/>
                </a:buClr>
                <a:buNone/>
              </a:pPr>
              <a:r>
                <a:rPr kumimoji="0" lang="en-US" sz="2000" b="1" i="0" u="none" strike="noStrike" kern="1200" cap="none" spc="0" normalizeH="0" baseline="0" noProof="0" dirty="0">
                  <a:ln>
                    <a:noFill/>
                  </a:ln>
                  <a:solidFill>
                    <a:srgbClr val="C00000"/>
                  </a:solidFill>
                  <a:effectLst/>
                  <a:uLnTx/>
                  <a:uFillTx/>
                  <a:latin typeface="Source Sans Pro"/>
                  <a:ea typeface="Source Sans Pro"/>
                  <a:cs typeface="Calibri"/>
                </a:rPr>
                <a:t>Thrust 1</a:t>
              </a:r>
            </a:p>
            <a:p>
              <a:pPr marL="0" lvl="0" indent="0" algn="ctr" defTabSz="889000">
                <a:lnSpc>
                  <a:spcPct val="90000"/>
                </a:lnSpc>
                <a:spcBef>
                  <a:spcPct val="0"/>
                </a:spcBef>
                <a:spcAft>
                  <a:spcPct val="35000"/>
                </a:spcAft>
                <a:buClr>
                  <a:srgbClr val="FF0000"/>
                </a:buClr>
                <a:buNone/>
              </a:pPr>
              <a:r>
                <a:rPr kumimoji="0" lang="en-US" sz="2000" i="0" u="none" strike="noStrike" kern="1200" cap="none" spc="0" normalizeH="0" baseline="0" noProof="0" dirty="0" err="1">
                  <a:ln>
                    <a:noFill/>
                  </a:ln>
                  <a:solidFill>
                    <a:schemeClr val="tx1"/>
                  </a:solidFill>
                  <a:effectLst/>
                  <a:uLnTx/>
                  <a:uFillTx/>
                  <a:latin typeface="Source Sans Pro"/>
                  <a:ea typeface="Source Sans Pro"/>
                  <a:cs typeface="Calibri"/>
                </a:rPr>
                <a:t>XAI</a:t>
              </a:r>
              <a:r>
                <a:rPr kumimoji="0" lang="en-US" sz="2000" i="0" u="none" strike="noStrike" kern="1200" cap="none" spc="0" normalizeH="0" baseline="0" noProof="0" dirty="0">
                  <a:ln>
                    <a:noFill/>
                  </a:ln>
                  <a:solidFill>
                    <a:schemeClr val="tx1"/>
                  </a:solidFill>
                  <a:effectLst/>
                  <a:uLnTx/>
                  <a:uFillTx/>
                  <a:latin typeface="Source Sans Pro"/>
                  <a:ea typeface="Source Sans Pro"/>
                  <a:cs typeface="Calibri"/>
                </a:rPr>
                <a:t>-Enabled Biomedical Devices for </a:t>
              </a:r>
              <a:r>
                <a:rPr kumimoji="0" lang="en-US" sz="2000" b="1" i="0" u="none" strike="noStrike" kern="1200" cap="none" spc="0" normalizeH="0" baseline="0" noProof="0" dirty="0">
                  <a:ln>
                    <a:noFill/>
                  </a:ln>
                  <a:solidFill>
                    <a:srgbClr val="C00000"/>
                  </a:solidFill>
                  <a:effectLst/>
                  <a:uLnTx/>
                  <a:uFillTx/>
                  <a:latin typeface="Source Sans Pro"/>
                  <a:ea typeface="Source Sans Pro"/>
                  <a:cs typeface="Calibri"/>
                </a:rPr>
                <a:t>Diagnostic and Planning </a:t>
              </a:r>
              <a:r>
                <a:rPr kumimoji="0" lang="en-US" sz="2000" i="0" u="none" strike="noStrike" kern="1200" cap="none" spc="0" normalizeH="0" baseline="0" noProof="0" dirty="0">
                  <a:ln>
                    <a:noFill/>
                  </a:ln>
                  <a:solidFill>
                    <a:schemeClr val="tx1"/>
                  </a:solidFill>
                  <a:effectLst/>
                  <a:uLnTx/>
                  <a:uFillTx/>
                  <a:latin typeface="Source Sans Pro"/>
                  <a:ea typeface="+mn-lt"/>
                  <a:cs typeface="+mn-lt"/>
                </a:rPr>
                <a:t>Applications</a:t>
              </a:r>
              <a:endParaRPr lang="en-US" sz="2000" kern="1200" dirty="0">
                <a:solidFill>
                  <a:schemeClr val="tx1"/>
                </a:solidFill>
              </a:endParaRPr>
            </a:p>
          </p:txBody>
        </p:sp>
        <p:sp>
          <p:nvSpPr>
            <p:cNvPr id="44" name="Oval 43">
              <a:extLst>
                <a:ext uri="{FF2B5EF4-FFF2-40B4-BE49-F238E27FC236}">
                  <a16:creationId xmlns:a16="http://schemas.microsoft.com/office/drawing/2014/main" id="{27DB30A5-C069-F793-15C3-87603515EF87}"/>
                </a:ext>
              </a:extLst>
            </p:cNvPr>
            <p:cNvSpPr/>
            <p:nvPr/>
          </p:nvSpPr>
          <p:spPr>
            <a:xfrm>
              <a:off x="692573" y="1325120"/>
              <a:ext cx="1270842" cy="1270842"/>
            </a:xfrm>
            <a:prstGeom prst="ellipse">
              <a:avLst/>
            </a:prstGeom>
            <a:blipFill>
              <a:blip r:embed="rId3"/>
              <a:srcRect/>
              <a:stretch>
                <a:fillRect l="-56000" r="-5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5" name="Freeform: Shape 44">
              <a:extLst>
                <a:ext uri="{FF2B5EF4-FFF2-40B4-BE49-F238E27FC236}">
                  <a16:creationId xmlns:a16="http://schemas.microsoft.com/office/drawing/2014/main" id="{BC7F36A3-5E18-DC41-B041-9B51A4E49E8A}"/>
                </a:ext>
              </a:extLst>
            </p:cNvPr>
            <p:cNvSpPr/>
            <p:nvPr/>
          </p:nvSpPr>
          <p:spPr>
            <a:xfrm>
              <a:off x="1327995" y="2975318"/>
              <a:ext cx="5439930" cy="1270843"/>
            </a:xfrm>
            <a:custGeom>
              <a:avLst/>
              <a:gdLst>
                <a:gd name="connsiteX0" fmla="*/ 0 w 6574965"/>
                <a:gd name="connsiteY0" fmla="*/ 0 h 1270842"/>
                <a:gd name="connsiteX1" fmla="*/ 5939544 w 6574965"/>
                <a:gd name="connsiteY1" fmla="*/ 0 h 1270842"/>
                <a:gd name="connsiteX2" fmla="*/ 6574965 w 6574965"/>
                <a:gd name="connsiteY2" fmla="*/ 635421 h 1270842"/>
                <a:gd name="connsiteX3" fmla="*/ 5939544 w 6574965"/>
                <a:gd name="connsiteY3" fmla="*/ 1270842 h 1270842"/>
                <a:gd name="connsiteX4" fmla="*/ 0 w 6574965"/>
                <a:gd name="connsiteY4" fmla="*/ 1270842 h 1270842"/>
                <a:gd name="connsiteX5" fmla="*/ 0 w 6574965"/>
                <a:gd name="connsiteY5" fmla="*/ 0 h 127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4965" h="1270842">
                  <a:moveTo>
                    <a:pt x="6574965" y="1270841"/>
                  </a:moveTo>
                  <a:lnTo>
                    <a:pt x="635421" y="1270841"/>
                  </a:lnTo>
                  <a:lnTo>
                    <a:pt x="0" y="635421"/>
                  </a:lnTo>
                  <a:lnTo>
                    <a:pt x="635421" y="1"/>
                  </a:lnTo>
                  <a:lnTo>
                    <a:pt x="6574965" y="1"/>
                  </a:lnTo>
                  <a:lnTo>
                    <a:pt x="6574965" y="1270841"/>
                  </a:lnTo>
                  <a:close/>
                </a:path>
              </a:pathLst>
            </a:custGeom>
            <a:solidFill>
              <a:srgbClr val="C3DA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78116" tIns="76201" rIns="142240" bIns="76200" numCol="1" spcCol="1270" anchor="ctr" anchorCtr="0">
              <a:noAutofit/>
            </a:bodyPr>
            <a:lstStyle/>
            <a:p>
              <a:pPr marL="0" lvl="0" indent="0" algn="ctr" defTabSz="889000">
                <a:lnSpc>
                  <a:spcPct val="90000"/>
                </a:lnSpc>
                <a:spcBef>
                  <a:spcPct val="0"/>
                </a:spcBef>
                <a:spcAft>
                  <a:spcPct val="35000"/>
                </a:spcAft>
                <a:buClr>
                  <a:srgbClr val="FF0000"/>
                </a:buClr>
                <a:buNone/>
              </a:pPr>
              <a:r>
                <a:rPr lang="en-US" sz="2000" b="1" i="0" kern="1200" dirty="0">
                  <a:solidFill>
                    <a:srgbClr val="C00000"/>
                  </a:solidFill>
                  <a:effectLst/>
                  <a:latin typeface="Source Sans Pro"/>
                  <a:ea typeface="Source Sans Pro"/>
                </a:rPr>
                <a:t>Thrust 2 </a:t>
              </a:r>
            </a:p>
            <a:p>
              <a:pPr marL="0" lvl="0" indent="0" algn="ctr" defTabSz="889000">
                <a:lnSpc>
                  <a:spcPct val="90000"/>
                </a:lnSpc>
                <a:spcBef>
                  <a:spcPct val="0"/>
                </a:spcBef>
                <a:spcAft>
                  <a:spcPct val="35000"/>
                </a:spcAft>
                <a:buClr>
                  <a:srgbClr val="FF0000"/>
                </a:buClr>
                <a:buNone/>
              </a:pPr>
              <a:r>
                <a:rPr lang="en-US" sz="2000" i="0" kern="1200" dirty="0">
                  <a:solidFill>
                    <a:schemeClr val="tx1"/>
                  </a:solidFill>
                  <a:effectLst/>
                  <a:latin typeface="Source Sans Pro"/>
                  <a:ea typeface="Source Sans Pro"/>
                </a:rPr>
                <a:t>DL-Imaging Model Enabled Biomedical Devices for Personalized </a:t>
              </a:r>
              <a:r>
                <a:rPr lang="en-US" sz="2000" b="1" i="0" kern="1200" dirty="0">
                  <a:solidFill>
                    <a:srgbClr val="C00000"/>
                  </a:solidFill>
                  <a:effectLst/>
                  <a:latin typeface="Source Sans Pro"/>
                  <a:ea typeface="Source Sans Pro"/>
                </a:rPr>
                <a:t>Prognostic and Treatment</a:t>
              </a:r>
              <a:r>
                <a:rPr lang="en-US" sz="2000" b="1" i="0" kern="1200" dirty="0">
                  <a:solidFill>
                    <a:srgbClr val="FFFF00"/>
                  </a:solidFill>
                  <a:effectLst/>
                  <a:latin typeface="Source Sans Pro"/>
                  <a:ea typeface="Source Sans Pro"/>
                </a:rPr>
                <a:t> </a:t>
              </a:r>
              <a:r>
                <a:rPr lang="en-US" sz="2000" i="0" kern="1200" dirty="0">
                  <a:solidFill>
                    <a:schemeClr val="tx1"/>
                  </a:solidFill>
                  <a:effectLst/>
                  <a:latin typeface="Source Sans Pro"/>
                  <a:ea typeface="+mn-lt"/>
                  <a:cs typeface="+mn-lt"/>
                </a:rPr>
                <a:t>Applications</a:t>
              </a:r>
              <a:endParaRPr lang="en-US" sz="2000" kern="1200" dirty="0">
                <a:solidFill>
                  <a:schemeClr val="tx1"/>
                </a:solidFill>
              </a:endParaRPr>
            </a:p>
          </p:txBody>
        </p:sp>
        <p:sp>
          <p:nvSpPr>
            <p:cNvPr id="46" name="Oval 45">
              <a:extLst>
                <a:ext uri="{FF2B5EF4-FFF2-40B4-BE49-F238E27FC236}">
                  <a16:creationId xmlns:a16="http://schemas.microsoft.com/office/drawing/2014/main" id="{1F748795-3328-9D5D-44B3-B4B5132B9DE7}"/>
                </a:ext>
              </a:extLst>
            </p:cNvPr>
            <p:cNvSpPr/>
            <p:nvPr/>
          </p:nvSpPr>
          <p:spPr>
            <a:xfrm>
              <a:off x="566613" y="2975319"/>
              <a:ext cx="1270842" cy="1270842"/>
            </a:xfrm>
            <a:prstGeom prst="ellipse">
              <a:avLst/>
            </a:prstGeom>
            <a:blipFill>
              <a:blip r:embed="rId4">
                <a:extLst>
                  <a:ext uri="{28A0092B-C50C-407E-A947-70E740481C1C}">
                    <a14:useLocalDpi xmlns:a14="http://schemas.microsoft.com/office/drawing/2010/main" val="0"/>
                  </a:ext>
                </a:extLst>
              </a:blip>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7" name="Freeform: Shape 46">
              <a:extLst>
                <a:ext uri="{FF2B5EF4-FFF2-40B4-BE49-F238E27FC236}">
                  <a16:creationId xmlns:a16="http://schemas.microsoft.com/office/drawing/2014/main" id="{B3A4A30F-B2E0-ACF7-487F-118494748A58}"/>
                </a:ext>
              </a:extLst>
            </p:cNvPr>
            <p:cNvSpPr/>
            <p:nvPr/>
          </p:nvSpPr>
          <p:spPr>
            <a:xfrm>
              <a:off x="1327995" y="4625517"/>
              <a:ext cx="5439930" cy="1270843"/>
            </a:xfrm>
            <a:custGeom>
              <a:avLst/>
              <a:gdLst>
                <a:gd name="connsiteX0" fmla="*/ 0 w 6071122"/>
                <a:gd name="connsiteY0" fmla="*/ 0 h 1270842"/>
                <a:gd name="connsiteX1" fmla="*/ 5435701 w 6071122"/>
                <a:gd name="connsiteY1" fmla="*/ 0 h 1270842"/>
                <a:gd name="connsiteX2" fmla="*/ 6071122 w 6071122"/>
                <a:gd name="connsiteY2" fmla="*/ 635421 h 1270842"/>
                <a:gd name="connsiteX3" fmla="*/ 5435701 w 6071122"/>
                <a:gd name="connsiteY3" fmla="*/ 1270842 h 1270842"/>
                <a:gd name="connsiteX4" fmla="*/ 0 w 6071122"/>
                <a:gd name="connsiteY4" fmla="*/ 1270842 h 1270842"/>
                <a:gd name="connsiteX5" fmla="*/ 0 w 6071122"/>
                <a:gd name="connsiteY5" fmla="*/ 0 h 127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122" h="1270842">
                  <a:moveTo>
                    <a:pt x="6071122" y="1270841"/>
                  </a:moveTo>
                  <a:lnTo>
                    <a:pt x="635421" y="1270841"/>
                  </a:lnTo>
                  <a:lnTo>
                    <a:pt x="0" y="635421"/>
                  </a:lnTo>
                  <a:lnTo>
                    <a:pt x="635421" y="1"/>
                  </a:lnTo>
                  <a:lnTo>
                    <a:pt x="6071122" y="1"/>
                  </a:lnTo>
                  <a:lnTo>
                    <a:pt x="6071122" y="1270841"/>
                  </a:lnTo>
                  <a:close/>
                </a:path>
              </a:pathLst>
            </a:custGeom>
            <a:solidFill>
              <a:srgbClr val="C3DA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78116" tIns="76201" rIns="142240" bIns="76200" numCol="1" spcCol="1270" anchor="ctr" anchorCtr="0">
              <a:noAutofit/>
            </a:bodyPr>
            <a:lstStyle/>
            <a:p>
              <a:pPr marL="0" lvl="0" indent="0" algn="ctr" defTabSz="889000">
                <a:lnSpc>
                  <a:spcPct val="90000"/>
                </a:lnSpc>
                <a:spcBef>
                  <a:spcPct val="0"/>
                </a:spcBef>
                <a:spcAft>
                  <a:spcPct val="35000"/>
                </a:spcAft>
                <a:buNone/>
              </a:pPr>
              <a:r>
                <a:rPr kumimoji="0" lang="en-US" sz="2000" b="1" i="0" u="none" strike="noStrike" kern="1200" cap="none" spc="0" normalizeH="0" baseline="0" noProof="0" dirty="0">
                  <a:ln>
                    <a:noFill/>
                  </a:ln>
                  <a:solidFill>
                    <a:srgbClr val="C00000"/>
                  </a:solidFill>
                  <a:effectLst/>
                  <a:uLnTx/>
                  <a:uFillTx/>
                  <a:latin typeface="Source Sans Pro"/>
                  <a:ea typeface="Source Sans Pro"/>
                  <a:cs typeface="Calibri"/>
                </a:rPr>
                <a:t>Thrust 3</a:t>
              </a:r>
            </a:p>
            <a:p>
              <a:pPr marL="0" lvl="0" indent="0" algn="ctr" defTabSz="889000">
                <a:lnSpc>
                  <a:spcPct val="90000"/>
                </a:lnSpc>
                <a:spcBef>
                  <a:spcPct val="0"/>
                </a:spcBef>
                <a:spcAft>
                  <a:spcPct val="35000"/>
                </a:spcAft>
                <a:buNone/>
              </a:pPr>
              <a:r>
                <a:rPr lang="en-US" sz="2000" i="0" kern="1200" dirty="0">
                  <a:solidFill>
                    <a:schemeClr val="tx1"/>
                  </a:solidFill>
                  <a:effectLst/>
                  <a:latin typeface="Source Sans Pro"/>
                  <a:ea typeface="Source Sans Pro"/>
                  <a:cs typeface="Calibri"/>
                </a:rPr>
                <a:t>DT-Enabled Biomedical Devices for </a:t>
              </a:r>
              <a:r>
                <a:rPr lang="en-US" sz="2000" b="1" i="0" kern="1200" dirty="0">
                  <a:solidFill>
                    <a:srgbClr val="C00000"/>
                  </a:solidFill>
                  <a:effectLst/>
                  <a:latin typeface="Source Sans Pro"/>
                  <a:ea typeface="Source Sans Pro"/>
                  <a:cs typeface="Calibri"/>
                </a:rPr>
                <a:t>Rehabilitation and Therapy</a:t>
              </a:r>
              <a:endParaRPr lang="en-US" sz="2000" b="1" i="0" kern="1200" cap="all" dirty="0">
                <a:solidFill>
                  <a:srgbClr val="C00000"/>
                </a:solidFill>
                <a:effectLst/>
                <a:latin typeface="Source Sans Pro"/>
                <a:ea typeface="Source Sans Pro"/>
                <a:cs typeface="Calibri"/>
              </a:endParaRPr>
            </a:p>
          </p:txBody>
        </p:sp>
        <p:sp>
          <p:nvSpPr>
            <p:cNvPr id="48" name="Oval 47">
              <a:extLst>
                <a:ext uri="{FF2B5EF4-FFF2-40B4-BE49-F238E27FC236}">
                  <a16:creationId xmlns:a16="http://schemas.microsoft.com/office/drawing/2014/main" id="{6C8B0F8A-8151-3D59-27A4-33CFC9AD6955}"/>
                </a:ext>
              </a:extLst>
            </p:cNvPr>
            <p:cNvSpPr/>
            <p:nvPr/>
          </p:nvSpPr>
          <p:spPr>
            <a:xfrm>
              <a:off x="692573" y="4625518"/>
              <a:ext cx="1270842" cy="1270842"/>
            </a:xfrm>
            <a:prstGeom prst="ellipse">
              <a:avLst/>
            </a:prstGeom>
            <a:blipFill dpi="0" rotWithShape="1">
              <a:blip r:embed="rId5"/>
              <a:srcRect/>
              <a:stretch>
                <a:fillRect l="-89809" t="191" r="-2191" b="-191"/>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pic>
        <p:nvPicPr>
          <p:cNvPr id="2" name="Google Shape;119;p13" descr="A figure listing each core and illustrating how the research thrusts connect to each other. The cores are biomedical AI, AI ethics &amp; acceptance, and biomedical data for AI.">
            <a:extLst>
              <a:ext uri="{FF2B5EF4-FFF2-40B4-BE49-F238E27FC236}">
                <a16:creationId xmlns:a16="http://schemas.microsoft.com/office/drawing/2014/main" id="{C9E6B8B4-3BD8-0FCD-C1AC-2A10A8E01803}"/>
              </a:ext>
            </a:extLst>
          </p:cNvPr>
          <p:cNvPicPr preferRelativeResize="0"/>
          <p:nvPr/>
        </p:nvPicPr>
        <p:blipFill rotWithShape="1">
          <a:blip r:embed="rId6">
            <a:alphaModFix/>
          </a:blip>
          <a:srcRect/>
          <a:stretch/>
        </p:blipFill>
        <p:spPr>
          <a:xfrm>
            <a:off x="7127374" y="1325119"/>
            <a:ext cx="4372476" cy="4372476"/>
          </a:xfrm>
          <a:prstGeom prst="rect">
            <a:avLst/>
          </a:prstGeom>
          <a:noFill/>
          <a:ln>
            <a:noFill/>
          </a:ln>
        </p:spPr>
      </p:pic>
    </p:spTree>
    <p:extLst>
      <p:ext uri="{BB962C8B-B14F-4D97-AF65-F5344CB8AC3E}">
        <p14:creationId xmlns:p14="http://schemas.microsoft.com/office/powerpoint/2010/main" val="2789313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6A52861-5062-CA5A-C29F-54B10B1818CD}"/>
              </a:ext>
            </a:extLst>
          </p:cNvPr>
          <p:cNvSpPr txBox="1">
            <a:spLocks noGrp="1"/>
          </p:cNvSpPr>
          <p:nvPr>
            <p:ph type="title" idx="4294967295"/>
          </p:nvPr>
        </p:nvSpPr>
        <p:spPr>
          <a:xfrm>
            <a:off x="838200" y="365126"/>
            <a:ext cx="10515600" cy="735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n-lt"/>
                <a:ea typeface="+mj-ea"/>
                <a:cs typeface="+mj-cs"/>
              </a:rPr>
              <a:t>ADAPT in SC Project Areas (</a:t>
            </a:r>
            <a:r>
              <a:rPr kumimoji="0" lang="en-US" sz="2800" b="1" i="0" u="none" strike="noStrike" kern="1200" cap="none" spc="0" normalizeH="0" baseline="0" noProof="0" dirty="0" err="1">
                <a:ln>
                  <a:noFill/>
                </a:ln>
                <a:solidFill>
                  <a:prstClr val="black"/>
                </a:solidFill>
                <a:effectLst/>
                <a:uLnTx/>
                <a:uFillTx/>
                <a:latin typeface="+mn-lt"/>
                <a:ea typeface="+mj-ea"/>
                <a:cs typeface="+mj-cs"/>
              </a:rPr>
              <a:t>con’t</a:t>
            </a:r>
            <a:r>
              <a:rPr lang="en-US" sz="2800" b="1" dirty="0">
                <a:solidFill>
                  <a:prstClr val="black"/>
                </a:solidFill>
                <a:latin typeface="+mn-lt"/>
              </a:rPr>
              <a:t>)</a:t>
            </a:r>
            <a:endParaRPr kumimoji="0" lang="en-US" sz="2800" b="1" i="0" u="none" strike="noStrike" kern="1200" cap="none" spc="0" normalizeH="0" baseline="0" noProof="0" dirty="0">
              <a:ln>
                <a:noFill/>
              </a:ln>
              <a:solidFill>
                <a:schemeClr val="tx1"/>
              </a:solidFill>
              <a:effectLst/>
              <a:uLnTx/>
              <a:uFillTx/>
              <a:latin typeface="+mn-lt"/>
              <a:ea typeface="+mj-ea"/>
              <a:cs typeface="+mj-cs"/>
            </a:endParaRPr>
          </a:p>
        </p:txBody>
      </p:sp>
      <p:pic>
        <p:nvPicPr>
          <p:cNvPr id="4" name="Picture 3" descr="A figure showing additional ADAPT in SC project areas, including education and workforce development, broadening participation, and industry engagement. Additional info can be found in the slide notes.">
            <a:extLst>
              <a:ext uri="{FF2B5EF4-FFF2-40B4-BE49-F238E27FC236}">
                <a16:creationId xmlns:a16="http://schemas.microsoft.com/office/drawing/2014/main" id="{4ADFBFF4-568A-322E-D48F-C333154D1E0E}"/>
              </a:ext>
            </a:extLst>
          </p:cNvPr>
          <p:cNvPicPr>
            <a:picLocks noChangeAspect="1"/>
          </p:cNvPicPr>
          <p:nvPr/>
        </p:nvPicPr>
        <p:blipFill>
          <a:blip r:embed="rId3"/>
          <a:stretch>
            <a:fillRect/>
          </a:stretch>
        </p:blipFill>
        <p:spPr>
          <a:xfrm>
            <a:off x="838200" y="1426659"/>
            <a:ext cx="10449450" cy="5066215"/>
          </a:xfrm>
          <a:prstGeom prst="rect">
            <a:avLst/>
          </a:prstGeom>
        </p:spPr>
      </p:pic>
    </p:spTree>
    <p:extLst>
      <p:ext uri="{BB962C8B-B14F-4D97-AF65-F5344CB8AC3E}">
        <p14:creationId xmlns:p14="http://schemas.microsoft.com/office/powerpoint/2010/main" val="1453795661"/>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26A13-2BC8-F746-FCAD-721BA2611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0DAF2-6F01-742D-3E47-1057EBE6AC83}"/>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GAIN and GAIN CRP Research Topics</a:t>
            </a:r>
            <a:endParaRPr lang="en-US" sz="2800" dirty="0">
              <a:latin typeface="+mn-lt"/>
            </a:endParaRPr>
          </a:p>
        </p:txBody>
      </p:sp>
      <p:sp>
        <p:nvSpPr>
          <p:cNvPr id="3" name="Content Placeholder 2">
            <a:extLst>
              <a:ext uri="{FF2B5EF4-FFF2-40B4-BE49-F238E27FC236}">
                <a16:creationId xmlns:a16="http://schemas.microsoft.com/office/drawing/2014/main" id="{005981C5-C3E6-B375-E5D9-02D8C5628E47}"/>
              </a:ext>
            </a:extLst>
          </p:cNvPr>
          <p:cNvSpPr>
            <a:spLocks noGrp="1"/>
          </p:cNvSpPr>
          <p:nvPr>
            <p:ph idx="1"/>
          </p:nvPr>
        </p:nvSpPr>
        <p:spPr>
          <a:xfrm>
            <a:off x="838198" y="1428750"/>
            <a:ext cx="10515599" cy="5064125"/>
          </a:xfrm>
        </p:spPr>
        <p:txBody>
          <a:bodyPr>
            <a:noAutofit/>
          </a:bodyPr>
          <a:lstStyle/>
          <a:p>
            <a:pPr>
              <a:lnSpc>
                <a:spcPct val="110000"/>
              </a:lnSpc>
              <a:spcBef>
                <a:spcPts val="1800"/>
              </a:spcBef>
            </a:pPr>
            <a:r>
              <a:rPr lang="en-US" sz="2400" b="1" dirty="0"/>
              <a:t>Biomedical AI</a:t>
            </a:r>
          </a:p>
          <a:p>
            <a:pPr marL="233363" indent="0">
              <a:lnSpc>
                <a:spcPct val="110000"/>
              </a:lnSpc>
              <a:spcBef>
                <a:spcPts val="600"/>
              </a:spcBef>
              <a:buNone/>
            </a:pPr>
            <a:r>
              <a:rPr lang="en-US" sz="2000" dirty="0"/>
              <a:t>Development of theoretical foundations of biomedical AI, AI-ready data acquisition and preprocessing, multimodal data fusion technologies, deep learning algorithms, physics-informed ML models, and software tools to facilitate the use of mechanistic and AI models, sometimes with limited amounts of data.  </a:t>
            </a:r>
          </a:p>
          <a:p>
            <a:pPr>
              <a:lnSpc>
                <a:spcPct val="110000"/>
              </a:lnSpc>
              <a:spcBef>
                <a:spcPts val="1800"/>
              </a:spcBef>
            </a:pPr>
            <a:r>
              <a:rPr lang="en-US" sz="2400" b="1" dirty="0"/>
              <a:t>XAI-enabled Biomedical Devices for Diagnostic and Planning Applications</a:t>
            </a:r>
          </a:p>
          <a:p>
            <a:pPr marL="233363" indent="0">
              <a:lnSpc>
                <a:spcPct val="110000"/>
              </a:lnSpc>
              <a:spcBef>
                <a:spcPts val="600"/>
              </a:spcBef>
              <a:buNone/>
            </a:pPr>
            <a:r>
              <a:rPr lang="en-US" sz="2000" dirty="0"/>
              <a:t>Use of explainable AI (</a:t>
            </a:r>
            <a:r>
              <a:rPr lang="en-US" sz="2000" dirty="0" err="1"/>
              <a:t>XAI</a:t>
            </a:r>
            <a:r>
              <a:rPr lang="en-US" sz="2000" dirty="0"/>
              <a:t>) to improve the explainability of the diagnostic or treatment decisions made from multimodal clinical data to provide insights into important causal factors and to obtain domain experts’ trust, high prediction accuracy, and safe, continuous workflows from initial diagnosis to treatment end. </a:t>
            </a:r>
          </a:p>
        </p:txBody>
      </p:sp>
    </p:spTree>
    <p:extLst>
      <p:ext uri="{BB962C8B-B14F-4D97-AF65-F5344CB8AC3E}">
        <p14:creationId xmlns:p14="http://schemas.microsoft.com/office/powerpoint/2010/main" val="195626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38DE-4BD8-5D5E-C5EC-10821C6B5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F9F49-35A2-3096-55D5-5C1D2167E941}"/>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GAIN and GAIN CRP Research Topics (</a:t>
            </a:r>
            <a:r>
              <a:rPr kumimoji="0" lang="en-US" sz="2800" b="1" i="0" u="none" strike="noStrike" kern="1200" cap="none" spc="0" normalizeH="0" baseline="0" noProof="0" dirty="0" err="1">
                <a:ln>
                  <a:noFill/>
                </a:ln>
                <a:solidFill>
                  <a:prstClr val="black"/>
                </a:solidFill>
                <a:effectLst/>
                <a:uLnTx/>
                <a:uFillTx/>
                <a:latin typeface="+mn-lt"/>
                <a:ea typeface="+mj-ea"/>
                <a:cs typeface="+mj-cs"/>
              </a:rPr>
              <a:t>con’t</a:t>
            </a:r>
            <a:r>
              <a:rPr kumimoji="0" lang="en-US" sz="2800" b="1" i="0" u="none" strike="noStrike" kern="1200" cap="none" spc="0" normalizeH="0" baseline="0" noProof="0" dirty="0">
                <a:ln>
                  <a:noFill/>
                </a:ln>
                <a:solidFill>
                  <a:prstClr val="black"/>
                </a:solidFill>
                <a:effectLst/>
                <a:uLnTx/>
                <a:uFillTx/>
                <a:latin typeface="+mn-lt"/>
                <a:ea typeface="+mj-ea"/>
                <a:cs typeface="+mj-cs"/>
              </a:rPr>
              <a:t>)</a:t>
            </a:r>
            <a:endParaRPr lang="en-US" sz="2800" dirty="0">
              <a:latin typeface="+mn-lt"/>
            </a:endParaRPr>
          </a:p>
        </p:txBody>
      </p:sp>
      <p:sp>
        <p:nvSpPr>
          <p:cNvPr id="3" name="Content Placeholder 2">
            <a:extLst>
              <a:ext uri="{FF2B5EF4-FFF2-40B4-BE49-F238E27FC236}">
                <a16:creationId xmlns:a16="http://schemas.microsoft.com/office/drawing/2014/main" id="{9CA9C924-DDD1-829D-9571-D2FDE101BBC1}"/>
              </a:ext>
            </a:extLst>
          </p:cNvPr>
          <p:cNvSpPr>
            <a:spLocks noGrp="1"/>
          </p:cNvSpPr>
          <p:nvPr>
            <p:ph idx="1"/>
          </p:nvPr>
        </p:nvSpPr>
        <p:spPr>
          <a:xfrm>
            <a:off x="838198" y="1362075"/>
            <a:ext cx="10515599" cy="5130800"/>
          </a:xfrm>
        </p:spPr>
        <p:txBody>
          <a:bodyPr>
            <a:noAutofit/>
          </a:bodyPr>
          <a:lstStyle/>
          <a:p>
            <a:pPr>
              <a:lnSpc>
                <a:spcPct val="110000"/>
              </a:lnSpc>
              <a:spcBef>
                <a:spcPts val="1200"/>
              </a:spcBef>
            </a:pPr>
            <a:r>
              <a:rPr lang="en-US" sz="2400" b="1" dirty="0"/>
              <a:t>DL-Imaging Model-Enabled Biomedical Devices for Personalized Prognostic and Treatment Applications</a:t>
            </a:r>
          </a:p>
          <a:p>
            <a:pPr marL="233363" indent="0">
              <a:lnSpc>
                <a:spcPct val="110000"/>
              </a:lnSpc>
              <a:spcBef>
                <a:spcPts val="600"/>
              </a:spcBef>
              <a:buNone/>
            </a:pPr>
            <a:r>
              <a:rPr lang="en-US" sz="2000" dirty="0"/>
              <a:t>Creation of DL models for AI-enabled biomedical devices for prognosis and/or treatment from limited data. The research should aim to advance the field of AI-enabled medical devices for prognosis and/or treatment. The primary outcome should be fundamental knowledge that governs generating high-performance, generalizable DL algorithms from limited data. </a:t>
            </a:r>
          </a:p>
          <a:p>
            <a:pPr>
              <a:lnSpc>
                <a:spcPct val="110000"/>
              </a:lnSpc>
              <a:spcBef>
                <a:spcPts val="1800"/>
              </a:spcBef>
            </a:pPr>
            <a:r>
              <a:rPr lang="en-US" sz="2400" b="1" dirty="0"/>
              <a:t>DT-Enabled Biomedical Devices for Rehabilitation and Therapy</a:t>
            </a:r>
          </a:p>
          <a:p>
            <a:pPr marL="233363" indent="0">
              <a:lnSpc>
                <a:spcPct val="110000"/>
              </a:lnSpc>
              <a:spcBef>
                <a:spcPts val="600"/>
              </a:spcBef>
              <a:buNone/>
            </a:pPr>
            <a:r>
              <a:rPr lang="en-US" sz="2000" dirty="0"/>
              <a:t>The use of AI-enabled digital twins (DTs) to develop a system for an individual patient so that various available rehabilitation treatment regimens or active medical treatment pathways can be monitored and analyzed, and the outcome inferenced.</a:t>
            </a:r>
          </a:p>
        </p:txBody>
      </p:sp>
    </p:spTree>
    <p:extLst>
      <p:ext uri="{BB962C8B-B14F-4D97-AF65-F5344CB8AC3E}">
        <p14:creationId xmlns:p14="http://schemas.microsoft.com/office/powerpoint/2010/main" val="138044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75990-901B-2009-FF51-996638FD1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4D29F-120E-6034-FB47-9279192863EB}"/>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SPARK Program</a:t>
            </a:r>
            <a:endParaRPr lang="en-US" sz="2800" dirty="0">
              <a:latin typeface="+mn-lt"/>
            </a:endParaRPr>
          </a:p>
        </p:txBody>
      </p:sp>
      <p:sp>
        <p:nvSpPr>
          <p:cNvPr id="3" name="Content Placeholder 2">
            <a:extLst>
              <a:ext uri="{FF2B5EF4-FFF2-40B4-BE49-F238E27FC236}">
                <a16:creationId xmlns:a16="http://schemas.microsoft.com/office/drawing/2014/main" id="{04396DAB-04F1-8A0B-8463-9DC521CA3BA3}"/>
              </a:ext>
            </a:extLst>
          </p:cNvPr>
          <p:cNvSpPr>
            <a:spLocks noGrp="1"/>
          </p:cNvSpPr>
          <p:nvPr>
            <p:ph idx="1"/>
          </p:nvPr>
        </p:nvSpPr>
        <p:spPr>
          <a:xfrm>
            <a:off x="838200" y="1298267"/>
            <a:ext cx="10515599" cy="5356533"/>
          </a:xfrm>
        </p:spPr>
        <p:txBody>
          <a:bodyPr>
            <a:noAutofit/>
          </a:bodyPr>
          <a:lstStyle/>
          <a:p>
            <a:pPr>
              <a:lnSpc>
                <a:spcPct val="110000"/>
              </a:lnSpc>
              <a:spcBef>
                <a:spcPts val="1200"/>
              </a:spcBef>
            </a:pPr>
            <a:r>
              <a:rPr lang="en-US" sz="2400" b="1" dirty="0"/>
              <a:t>Purpose of SPARK program</a:t>
            </a:r>
          </a:p>
          <a:p>
            <a:pPr lvl="1">
              <a:lnSpc>
                <a:spcPct val="100000"/>
              </a:lnSpc>
              <a:spcBef>
                <a:spcPts val="600"/>
              </a:spcBef>
            </a:pPr>
            <a:r>
              <a:rPr lang="en-US" sz="2000" dirty="0">
                <a:solidFill>
                  <a:prstClr val="black"/>
                </a:solidFill>
              </a:rPr>
              <a:t>Provide seed funds to support activities that increases student’s interest in STEM</a:t>
            </a:r>
            <a:endParaRPr lang="en-US" sz="2400" b="1" dirty="0"/>
          </a:p>
          <a:p>
            <a:pPr>
              <a:lnSpc>
                <a:spcPct val="110000"/>
              </a:lnSpc>
              <a:spcBef>
                <a:spcPts val="1200"/>
              </a:spcBef>
            </a:pPr>
            <a:r>
              <a:rPr lang="en-US" sz="2400" b="1" dirty="0"/>
              <a:t>Topics</a:t>
            </a:r>
          </a:p>
          <a:p>
            <a:pPr lvl="1">
              <a:lnSpc>
                <a:spcPct val="110000"/>
              </a:lnSpc>
              <a:spcBef>
                <a:spcPts val="600"/>
              </a:spcBef>
            </a:pPr>
            <a:r>
              <a:rPr lang="en-US" sz="2000" dirty="0"/>
              <a:t>Must be aligned with </a:t>
            </a:r>
            <a:r>
              <a:rPr lang="en-US" sz="2000" i="1" dirty="0"/>
              <a:t>Vision 2030: South Carolina Science and Technology Plan</a:t>
            </a:r>
          </a:p>
          <a:p>
            <a:pPr lvl="1">
              <a:lnSpc>
                <a:spcPct val="110000"/>
              </a:lnSpc>
              <a:spcBef>
                <a:spcPts val="600"/>
              </a:spcBef>
            </a:pPr>
            <a:r>
              <a:rPr lang="en-US" sz="2000" dirty="0"/>
              <a:t>Engaging undergraduate students in research, conferences, meetings and symposia, other creative ideas</a:t>
            </a:r>
          </a:p>
          <a:p>
            <a:pPr>
              <a:lnSpc>
                <a:spcPct val="110000"/>
              </a:lnSpc>
              <a:spcBef>
                <a:spcPts val="1200"/>
              </a:spcBef>
            </a:pPr>
            <a:r>
              <a:rPr lang="en-US" sz="2400" b="1" dirty="0"/>
              <a:t>Who May Apply?</a:t>
            </a:r>
          </a:p>
          <a:p>
            <a:pPr lvl="1">
              <a:lnSpc>
                <a:spcPct val="110000"/>
              </a:lnSpc>
              <a:spcBef>
                <a:spcPts val="600"/>
              </a:spcBef>
            </a:pPr>
            <a:r>
              <a:rPr lang="en-US" sz="2000" dirty="0"/>
              <a:t>Faculty from any SC college or university </a:t>
            </a:r>
          </a:p>
          <a:p>
            <a:pPr>
              <a:lnSpc>
                <a:spcPct val="110000"/>
              </a:lnSpc>
              <a:spcBef>
                <a:spcPts val="1200"/>
              </a:spcBef>
            </a:pPr>
            <a:r>
              <a:rPr lang="en-US" sz="2400" b="1" dirty="0"/>
              <a:t>Funding Amount per Award</a:t>
            </a:r>
          </a:p>
          <a:p>
            <a:pPr lvl="1">
              <a:lnSpc>
                <a:spcPct val="110000"/>
              </a:lnSpc>
              <a:spcBef>
                <a:spcPts val="600"/>
              </a:spcBef>
            </a:pPr>
            <a:r>
              <a:rPr lang="en-US" sz="2000" dirty="0"/>
              <a:t>$25,000 (for up to 18 months)</a:t>
            </a:r>
          </a:p>
        </p:txBody>
      </p:sp>
    </p:spTree>
    <p:extLst>
      <p:ext uri="{BB962C8B-B14F-4D97-AF65-F5344CB8AC3E}">
        <p14:creationId xmlns:p14="http://schemas.microsoft.com/office/powerpoint/2010/main" val="1785219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B7975-4075-872C-3945-512BC4CE6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3ADFA-2DB6-2E12-6FC6-D9FC0A536DC7}"/>
              </a:ext>
            </a:extLst>
          </p:cNvPr>
          <p:cNvSpPr>
            <a:spLocks noGrp="1"/>
          </p:cNvSpPr>
          <p:nvPr>
            <p:ph type="title"/>
          </p:nvPr>
        </p:nvSpPr>
        <p:spPr>
          <a:xfrm>
            <a:off x="838200" y="365126"/>
            <a:ext cx="10515600" cy="851116"/>
          </a:xfrm>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mn-lt"/>
                <a:ea typeface="+mj-ea"/>
                <a:cs typeface="+mj-cs"/>
              </a:rPr>
              <a:t>Phase-0 Program</a:t>
            </a:r>
            <a:endParaRPr lang="en-US" sz="2800" dirty="0">
              <a:latin typeface="+mn-lt"/>
            </a:endParaRPr>
          </a:p>
        </p:txBody>
      </p:sp>
      <p:sp>
        <p:nvSpPr>
          <p:cNvPr id="3" name="Content Placeholder 2">
            <a:extLst>
              <a:ext uri="{FF2B5EF4-FFF2-40B4-BE49-F238E27FC236}">
                <a16:creationId xmlns:a16="http://schemas.microsoft.com/office/drawing/2014/main" id="{01B5C962-DD1F-9BFC-61C1-3E2925BF00D8}"/>
              </a:ext>
            </a:extLst>
          </p:cNvPr>
          <p:cNvSpPr>
            <a:spLocks noGrp="1"/>
          </p:cNvSpPr>
          <p:nvPr>
            <p:ph idx="1"/>
          </p:nvPr>
        </p:nvSpPr>
        <p:spPr>
          <a:xfrm>
            <a:off x="838200" y="1298268"/>
            <a:ext cx="10515599" cy="4731058"/>
          </a:xfrm>
        </p:spPr>
        <p:txBody>
          <a:bodyPr>
            <a:noAutofit/>
          </a:bodyPr>
          <a:lstStyle/>
          <a:p>
            <a:pPr lvl="0">
              <a:lnSpc>
                <a:spcPct val="110000"/>
              </a:lnSpc>
              <a:spcBef>
                <a:spcPts val="1200"/>
              </a:spcBef>
            </a:pPr>
            <a:r>
              <a:rPr lang="en-US" sz="2400" b="1" dirty="0">
                <a:solidFill>
                  <a:prstClr val="black"/>
                </a:solidFill>
              </a:rPr>
              <a:t>Purpose of Phase-0 program</a:t>
            </a:r>
          </a:p>
          <a:p>
            <a:pPr lvl="1">
              <a:lnSpc>
                <a:spcPct val="100000"/>
              </a:lnSpc>
              <a:spcBef>
                <a:spcPts val="600"/>
              </a:spcBef>
            </a:pPr>
            <a:r>
              <a:rPr lang="en-US" sz="2000" dirty="0">
                <a:solidFill>
                  <a:prstClr val="black"/>
                </a:solidFill>
              </a:rPr>
              <a:t>Provide funds to investigators to submit SBIR/</a:t>
            </a:r>
            <a:r>
              <a:rPr lang="en-US" sz="2000" dirty="0" err="1">
                <a:solidFill>
                  <a:prstClr val="black"/>
                </a:solidFill>
              </a:rPr>
              <a:t>STTR</a:t>
            </a:r>
            <a:r>
              <a:rPr lang="en-US" sz="2000" dirty="0">
                <a:solidFill>
                  <a:prstClr val="black"/>
                </a:solidFill>
              </a:rPr>
              <a:t> proposals</a:t>
            </a:r>
            <a:endParaRPr lang="en-US" sz="2400" b="1" dirty="0"/>
          </a:p>
          <a:p>
            <a:pPr>
              <a:lnSpc>
                <a:spcPct val="110000"/>
              </a:lnSpc>
              <a:spcBef>
                <a:spcPts val="1200"/>
              </a:spcBef>
            </a:pPr>
            <a:r>
              <a:rPr lang="en-US" sz="2400" b="1" dirty="0"/>
              <a:t>Topics</a:t>
            </a:r>
          </a:p>
          <a:p>
            <a:pPr lvl="1">
              <a:lnSpc>
                <a:spcPct val="110000"/>
              </a:lnSpc>
              <a:spcBef>
                <a:spcPts val="600"/>
              </a:spcBef>
            </a:pPr>
            <a:r>
              <a:rPr lang="en-US" sz="2000" dirty="0"/>
              <a:t>Must be aligned with </a:t>
            </a:r>
            <a:r>
              <a:rPr lang="en-US" sz="2000" u="sng" dirty="0"/>
              <a:t>Vision 2030: South Carolina Science and Technology Plan</a:t>
            </a:r>
          </a:p>
          <a:p>
            <a:pPr>
              <a:lnSpc>
                <a:spcPct val="110000"/>
              </a:lnSpc>
              <a:spcBef>
                <a:spcPts val="1200"/>
              </a:spcBef>
            </a:pPr>
            <a:r>
              <a:rPr lang="en-US" sz="2400" b="1" dirty="0"/>
              <a:t>Who May Apply?</a:t>
            </a:r>
          </a:p>
          <a:p>
            <a:pPr lvl="1">
              <a:lnSpc>
                <a:spcPct val="110000"/>
              </a:lnSpc>
              <a:spcBef>
                <a:spcPts val="600"/>
              </a:spcBef>
            </a:pPr>
            <a:r>
              <a:rPr lang="en-US" sz="2000" dirty="0"/>
              <a:t>Small businesses from South Carolina </a:t>
            </a:r>
          </a:p>
          <a:p>
            <a:pPr>
              <a:lnSpc>
                <a:spcPct val="110000"/>
              </a:lnSpc>
              <a:spcBef>
                <a:spcPts val="1200"/>
              </a:spcBef>
            </a:pPr>
            <a:r>
              <a:rPr lang="en-US" sz="2400" b="1" dirty="0"/>
              <a:t>Funding Amount per Award</a:t>
            </a:r>
          </a:p>
          <a:p>
            <a:pPr lvl="1">
              <a:lnSpc>
                <a:spcPct val="110000"/>
              </a:lnSpc>
              <a:spcBef>
                <a:spcPts val="600"/>
              </a:spcBef>
            </a:pPr>
            <a:r>
              <a:rPr lang="en-US" sz="2000" dirty="0"/>
              <a:t>$10,000 (for up to 18 months)</a:t>
            </a:r>
          </a:p>
          <a:p>
            <a:pPr lvl="1">
              <a:lnSpc>
                <a:spcPct val="110000"/>
              </a:lnSpc>
              <a:spcBef>
                <a:spcPts val="600"/>
              </a:spcBef>
            </a:pPr>
            <a:r>
              <a:rPr lang="en-US" sz="2000" dirty="0"/>
              <a:t>If topic is aligned with the ADAPT in SC project, the PI may request an additional $3,000 for and undergraduate student internship</a:t>
            </a:r>
          </a:p>
        </p:txBody>
      </p:sp>
    </p:spTree>
    <p:extLst>
      <p:ext uri="{BB962C8B-B14F-4D97-AF65-F5344CB8AC3E}">
        <p14:creationId xmlns:p14="http://schemas.microsoft.com/office/powerpoint/2010/main" val="4199920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4767A-6895-2ADA-A3D9-E3733351A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FCABD-974C-A27A-B892-9861726D0DD5}"/>
              </a:ext>
            </a:extLst>
          </p:cNvPr>
          <p:cNvSpPr>
            <a:spLocks noGrp="1"/>
          </p:cNvSpPr>
          <p:nvPr>
            <p:ph type="title"/>
          </p:nvPr>
        </p:nvSpPr>
        <p:spPr>
          <a:xfrm>
            <a:off x="838200" y="365125"/>
            <a:ext cx="10515600" cy="877749"/>
          </a:xfrm>
        </p:spPr>
        <p:txBody>
          <a:bodyPr>
            <a:normAutofit/>
          </a:bodyPr>
          <a:lstStyle/>
          <a:p>
            <a:pPr algn="ctr"/>
            <a:r>
              <a:rPr lang="en-US" sz="2800" b="1" dirty="0">
                <a:latin typeface="+mn-lt"/>
              </a:rPr>
              <a:t>Proposal Submission Deadlines</a:t>
            </a:r>
          </a:p>
        </p:txBody>
      </p:sp>
      <p:graphicFrame>
        <p:nvGraphicFramePr>
          <p:cNvPr id="4" name="Table 3">
            <a:extLst>
              <a:ext uri="{FF2B5EF4-FFF2-40B4-BE49-F238E27FC236}">
                <a16:creationId xmlns:a16="http://schemas.microsoft.com/office/drawing/2014/main" id="{8DDC56DB-7E07-9B45-493F-8C45979C4240}"/>
              </a:ext>
            </a:extLst>
          </p:cNvPr>
          <p:cNvGraphicFramePr>
            <a:graphicFrameLocks noGrp="1"/>
          </p:cNvGraphicFramePr>
          <p:nvPr/>
        </p:nvGraphicFramePr>
        <p:xfrm>
          <a:off x="1931894" y="1479177"/>
          <a:ext cx="8328211" cy="4149096"/>
        </p:xfrm>
        <a:graphic>
          <a:graphicData uri="http://schemas.openxmlformats.org/drawingml/2006/table">
            <a:tbl>
              <a:tblPr firstRow="1" firstCol="1" bandRow="1"/>
              <a:tblGrid>
                <a:gridCol w="1757082">
                  <a:extLst>
                    <a:ext uri="{9D8B030D-6E8A-4147-A177-3AD203B41FA5}">
                      <a16:colId xmlns:a16="http://schemas.microsoft.com/office/drawing/2014/main" val="48818362"/>
                    </a:ext>
                  </a:extLst>
                </a:gridCol>
                <a:gridCol w="3765177">
                  <a:extLst>
                    <a:ext uri="{9D8B030D-6E8A-4147-A177-3AD203B41FA5}">
                      <a16:colId xmlns:a16="http://schemas.microsoft.com/office/drawing/2014/main" val="3773066758"/>
                    </a:ext>
                  </a:extLst>
                </a:gridCol>
                <a:gridCol w="2805952">
                  <a:extLst>
                    <a:ext uri="{9D8B030D-6E8A-4147-A177-3AD203B41FA5}">
                      <a16:colId xmlns:a16="http://schemas.microsoft.com/office/drawing/2014/main" val="3667368292"/>
                    </a:ext>
                  </a:extLst>
                </a:gridCol>
              </a:tblGrid>
              <a:tr h="876627">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Program </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Focus</a:t>
                      </a:r>
                      <a:endPar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defTabSz="914400" rtl="0" eaLnBrk="1" latinLnBrk="0" hangingPunct="1">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Proposals Due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7D4EF"/>
                    </a:solidFill>
                  </a:tcPr>
                </a:tc>
                <a:extLst>
                  <a:ext uri="{0D108BD9-81ED-4DB2-BD59-A6C34878D82A}">
                    <a16:rowId xmlns:a16="http://schemas.microsoft.com/office/drawing/2014/main" val="2275284078"/>
                  </a:ext>
                </a:extLst>
              </a:tr>
              <a:tr h="760541">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GAIN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Research</a:t>
                      </a:r>
                    </a:p>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PI (Single Investigator)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September 11, 2025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1407319"/>
                  </a:ext>
                </a:extLst>
              </a:tr>
              <a:tr h="112161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GAIN CRP</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Research</a:t>
                      </a:r>
                    </a:p>
                    <a:p>
                      <a:pPr marL="0" marR="0" indent="-228600">
                        <a:lnSpc>
                          <a:spcPct val="107000"/>
                        </a:lnSpc>
                        <a:spcAft>
                          <a:spcPts val="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PI + at least 1 Co-PI </a:t>
                      </a:r>
                    </a:p>
                    <a:p>
                      <a:pPr marL="0" marR="0" indent="-228600">
                        <a:lnSpc>
                          <a:spcPct val="107000"/>
                        </a:lnSpc>
                        <a:spcAft>
                          <a:spcPts val="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(CRU/PUI Collaboration)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December 4, 2025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2759389"/>
                  </a:ext>
                </a:extLst>
              </a:tr>
              <a:tr h="70048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SPARK</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Increasing interest in STEM degrees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October 9, 2025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1532956"/>
                  </a:ext>
                </a:extLst>
              </a:tr>
              <a:tr h="689834">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Phase-0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nSpc>
                          <a:spcPct val="107000"/>
                        </a:lnSpc>
                        <a:spcAft>
                          <a:spcPts val="600"/>
                        </a:spcAft>
                      </a:pPr>
                      <a:r>
                        <a:rPr lang="en-US" sz="1800"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Small Business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marL="0" marR="0" indent="-228600" algn="ctr">
                        <a:lnSpc>
                          <a:spcPct val="107000"/>
                        </a:lnSpc>
                        <a:spcAft>
                          <a:spcPts val="600"/>
                        </a:spcAft>
                      </a:pPr>
                      <a:r>
                        <a:rPr lang="en-US" sz="1800" b="1" kern="100" dirty="0">
                          <a:solidFill>
                            <a:srgbClr val="000000"/>
                          </a:solidFill>
                          <a:effectLst/>
                          <a:latin typeface="Aptos Display" panose="020B0004020202020204" pitchFamily="34" charset="0"/>
                          <a:ea typeface="Times New Roman" panose="02020603050405020304" pitchFamily="18" charset="0"/>
                          <a:cs typeface="Aptos Display" panose="020B0004020202020204" pitchFamily="34" charset="0"/>
                        </a:rPr>
                        <a:t>January 15, 2026</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5331063"/>
                  </a:ext>
                </a:extLst>
              </a:tr>
            </a:tbl>
          </a:graphicData>
        </a:graphic>
      </p:graphicFrame>
    </p:spTree>
    <p:extLst>
      <p:ext uri="{BB962C8B-B14F-4D97-AF65-F5344CB8AC3E}">
        <p14:creationId xmlns:p14="http://schemas.microsoft.com/office/powerpoint/2010/main" val="2547153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102-850E-CEA8-26BA-6CA9FAF62AB2}"/>
              </a:ext>
            </a:extLst>
          </p:cNvPr>
          <p:cNvSpPr>
            <a:spLocks noGrp="1"/>
          </p:cNvSpPr>
          <p:nvPr>
            <p:ph type="title"/>
          </p:nvPr>
        </p:nvSpPr>
        <p:spPr>
          <a:xfrm>
            <a:off x="563435" y="365125"/>
            <a:ext cx="11065130" cy="1006475"/>
          </a:xfrm>
        </p:spPr>
        <p:txBody>
          <a:bodyPr>
            <a:noAutofit/>
          </a:bodyPr>
          <a:lstStyle/>
          <a:p>
            <a:pPr algn="ctr"/>
            <a:r>
              <a:rPr lang="en-US" sz="2800" b="1" dirty="0">
                <a:latin typeface="+mn-lt"/>
              </a:rPr>
              <a:t>Special Initiatives</a:t>
            </a:r>
          </a:p>
        </p:txBody>
      </p:sp>
      <p:sp>
        <p:nvSpPr>
          <p:cNvPr id="3" name="Content Placeholder 2">
            <a:extLst>
              <a:ext uri="{FF2B5EF4-FFF2-40B4-BE49-F238E27FC236}">
                <a16:creationId xmlns:a16="http://schemas.microsoft.com/office/drawing/2014/main" id="{610A6471-1F3D-169D-87AF-BCADC5E7DF18}"/>
              </a:ext>
            </a:extLst>
          </p:cNvPr>
          <p:cNvSpPr>
            <a:spLocks noGrp="1"/>
          </p:cNvSpPr>
          <p:nvPr>
            <p:ph sz="half" idx="1"/>
          </p:nvPr>
        </p:nvSpPr>
        <p:spPr>
          <a:xfrm>
            <a:off x="331431" y="1473321"/>
            <a:ext cx="5518962" cy="2280446"/>
          </a:xfrm>
          <a:solidFill>
            <a:srgbClr val="002060"/>
          </a:solidFill>
          <a:ln>
            <a:solidFill>
              <a:schemeClr val="tx1"/>
            </a:solidFill>
          </a:ln>
        </p:spPr>
        <p:txBody>
          <a:bodyPr>
            <a:normAutofit lnSpcReduction="10000"/>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000" b="1" i="0" u="sng" strike="noStrike" kern="1200" cap="none" spc="0" normalizeH="0" baseline="0" noProof="0" dirty="0">
                <a:ln>
                  <a:noFill/>
                </a:ln>
                <a:solidFill>
                  <a:srgbClr val="FFFF00"/>
                </a:solidFill>
                <a:effectLst/>
                <a:uLnTx/>
                <a:uFillTx/>
                <a:latin typeface="Calibri"/>
                <a:ea typeface="+mn-ea"/>
                <a:cs typeface="Calibri"/>
                <a:sym typeface="Calibri"/>
              </a:rPr>
              <a:t>Stimulus Research Program (2017)</a:t>
            </a:r>
            <a:endParaRPr lang="en-US" sz="2000" b="1" u="sng" dirty="0">
              <a:solidFill>
                <a:srgbClr val="FFFF00"/>
              </a:solidFill>
              <a:latin typeface="Calibri"/>
              <a:cs typeface="Calibri"/>
              <a:sym typeface="Calibri"/>
            </a:endParaRP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Calibri"/>
                <a:ea typeface="+mn-ea"/>
                <a:cs typeface="Calibri"/>
                <a:sym typeface="Calibri"/>
              </a:rPr>
              <a:t>To increase research collaboration be</a:t>
            </a:r>
            <a:r>
              <a:rPr lang="en-US" sz="2000" b="1" dirty="0">
                <a:solidFill>
                  <a:srgbClr val="FFFF00"/>
                </a:solidFill>
                <a:latin typeface="Calibri"/>
                <a:cs typeface="Calibri"/>
                <a:sym typeface="Calibri"/>
              </a:rPr>
              <a:t>tween research universities and PUIs/HBCUs  </a:t>
            </a:r>
          </a:p>
          <a:p>
            <a:pPr marL="0" marR="0" lvl="0" indent="0" algn="ctr" defTabSz="914400" rtl="0" eaLnBrk="1" fontAlgn="auto" latinLnBrk="0" hangingPunct="1">
              <a:lnSpc>
                <a:spcPct val="100000"/>
              </a:lnSpc>
              <a:spcBef>
                <a:spcPts val="0"/>
              </a:spcBef>
              <a:spcAft>
                <a:spcPts val="1200"/>
              </a:spcAft>
              <a:buClrTx/>
              <a:buSzTx/>
              <a:buFontTx/>
              <a:buNone/>
              <a:tabLst/>
              <a:defRPr/>
            </a:pPr>
            <a:r>
              <a:rPr lang="en-US" sz="2000" b="1" dirty="0">
                <a:solidFill>
                  <a:srgbClr val="FFFF00"/>
                </a:solidFill>
                <a:latin typeface="Calibri"/>
                <a:cs typeface="Calibri"/>
                <a:sym typeface="Calibri"/>
              </a:rPr>
              <a:t>(Two-year awards at $</a:t>
            </a:r>
            <a:r>
              <a:rPr lang="en-US" sz="2000" b="1" dirty="0" err="1">
                <a:solidFill>
                  <a:srgbClr val="FFFF00"/>
                </a:solidFill>
                <a:latin typeface="Calibri"/>
                <a:cs typeface="Calibri"/>
                <a:sym typeface="Calibri"/>
              </a:rPr>
              <a:t>300k</a:t>
            </a:r>
            <a:r>
              <a:rPr lang="en-US" sz="2000" b="1" dirty="0">
                <a:solidFill>
                  <a:srgbClr val="FFFF00"/>
                </a:solidFill>
                <a:latin typeface="Calibri"/>
                <a:cs typeface="Calibri"/>
                <a:sym typeface="Calibri"/>
              </a:rPr>
              <a:t>/award)</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Calibri"/>
                <a:ea typeface="+mn-ea"/>
                <a:cs typeface="Calibri"/>
                <a:sym typeface="Calibri"/>
              </a:rPr>
              <a:t>Funded Four Projects involving 10 colleges and universities</a:t>
            </a:r>
          </a:p>
        </p:txBody>
      </p:sp>
      <p:sp>
        <p:nvSpPr>
          <p:cNvPr id="4" name="Content Placeholder 3">
            <a:extLst>
              <a:ext uri="{FF2B5EF4-FFF2-40B4-BE49-F238E27FC236}">
                <a16:creationId xmlns:a16="http://schemas.microsoft.com/office/drawing/2014/main" id="{D72E9D0A-C7B3-CB0B-6122-5FCD74013E18}"/>
              </a:ext>
            </a:extLst>
          </p:cNvPr>
          <p:cNvSpPr>
            <a:spLocks noGrp="1"/>
          </p:cNvSpPr>
          <p:nvPr>
            <p:ph sz="half" idx="2"/>
          </p:nvPr>
        </p:nvSpPr>
        <p:spPr>
          <a:xfrm>
            <a:off x="6096001" y="1471334"/>
            <a:ext cx="5518962" cy="2280446"/>
          </a:xfrm>
          <a:solidFill>
            <a:schemeClr val="accent6">
              <a:lumMod val="60000"/>
              <a:lumOff val="40000"/>
            </a:schemeClr>
          </a:solidFill>
          <a:ln>
            <a:solidFill>
              <a:schemeClr val="tx1"/>
            </a:solidFill>
          </a:ln>
        </p:spPr>
        <p:txBody>
          <a:bodyPr vert="horz" lIns="91440" tIns="45720" rIns="91440" bIns="45720" rtlCol="0">
            <a:normAutofit lnSpcReduction="10000"/>
          </a:bodyPr>
          <a:lstStyle/>
          <a:p>
            <a:pPr marL="0" indent="0" algn="ctr">
              <a:lnSpc>
                <a:spcPct val="100000"/>
              </a:lnSpc>
              <a:spcBef>
                <a:spcPts val="0"/>
              </a:spcBef>
              <a:spcAft>
                <a:spcPts val="1200"/>
              </a:spcAft>
              <a:buNone/>
            </a:pPr>
            <a:r>
              <a:rPr lang="en-US" sz="2000" b="1" u="sng" dirty="0">
                <a:solidFill>
                  <a:prstClr val="black"/>
                </a:solidFill>
                <a:latin typeface="Calibri"/>
                <a:cs typeface="Calibri"/>
                <a:sym typeface="Calibri"/>
              </a:rPr>
              <a:t>Faculty Research Development Academy (2024 - )</a:t>
            </a:r>
          </a:p>
          <a:p>
            <a:pPr marL="0" indent="0" algn="ctr">
              <a:lnSpc>
                <a:spcPct val="100000"/>
              </a:lnSpc>
              <a:spcBef>
                <a:spcPts val="0"/>
              </a:spcBef>
              <a:spcAft>
                <a:spcPts val="1200"/>
              </a:spcAft>
              <a:buNone/>
            </a:pPr>
            <a:r>
              <a:rPr lang="en-US" sz="2000" b="1" dirty="0">
                <a:solidFill>
                  <a:prstClr val="black"/>
                </a:solidFill>
                <a:latin typeface="Calibri"/>
                <a:cs typeface="Calibri"/>
              </a:rPr>
              <a:t>To provide faculty with the necessary skills and resources to enhance their research productivity and competitiveness in securing external funding</a:t>
            </a:r>
          </a:p>
          <a:p>
            <a:pPr marL="0" indent="0" algn="ctr">
              <a:lnSpc>
                <a:spcPct val="100000"/>
              </a:lnSpc>
              <a:spcBef>
                <a:spcPts val="0"/>
              </a:spcBef>
              <a:spcAft>
                <a:spcPts val="1200"/>
              </a:spcAft>
              <a:buNone/>
            </a:pPr>
            <a:r>
              <a:rPr lang="en-US" sz="2000" b="1" dirty="0">
                <a:solidFill>
                  <a:prstClr val="black"/>
                </a:solidFill>
                <a:latin typeface="Calibri"/>
                <a:cs typeface="Calibri"/>
              </a:rPr>
              <a:t>Total 22 faculty Participants from 12 PUIs and HBCUs</a:t>
            </a:r>
          </a:p>
        </p:txBody>
      </p:sp>
      <p:sp>
        <p:nvSpPr>
          <p:cNvPr id="5" name="Content Placeholder 2">
            <a:extLst>
              <a:ext uri="{FF2B5EF4-FFF2-40B4-BE49-F238E27FC236}">
                <a16:creationId xmlns:a16="http://schemas.microsoft.com/office/drawing/2014/main" id="{92AFE37A-77EF-53C6-F0AA-BD95473469F3}"/>
              </a:ext>
            </a:extLst>
          </p:cNvPr>
          <p:cNvSpPr txBox="1">
            <a:spLocks/>
          </p:cNvSpPr>
          <p:nvPr/>
        </p:nvSpPr>
        <p:spPr>
          <a:xfrm>
            <a:off x="331431" y="3996256"/>
            <a:ext cx="5545586" cy="2278459"/>
          </a:xfrm>
          <a:prstGeom prst="rect">
            <a:avLst/>
          </a:prstGeom>
          <a:solidFill>
            <a:srgbClr val="C00000"/>
          </a:solidFill>
          <a:ln>
            <a:solidFill>
              <a:schemeClr val="tx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FontTx/>
              <a:buNone/>
              <a:defRPr/>
            </a:pPr>
            <a:r>
              <a:rPr lang="en-US" sz="2000" b="1" u="sng" dirty="0">
                <a:solidFill>
                  <a:schemeClr val="bg1"/>
                </a:solidFill>
                <a:latin typeface="Calibri"/>
                <a:cs typeface="Calibri"/>
                <a:sym typeface="Calibri"/>
              </a:rPr>
              <a:t>Major Equipment Program (2025)</a:t>
            </a:r>
          </a:p>
          <a:p>
            <a:pPr marL="0" indent="0" algn="ctr">
              <a:lnSpc>
                <a:spcPct val="100000"/>
              </a:lnSpc>
              <a:spcBef>
                <a:spcPts val="0"/>
              </a:spcBef>
              <a:spcAft>
                <a:spcPts val="500"/>
              </a:spcAft>
              <a:buFontTx/>
              <a:buNone/>
              <a:defRPr/>
            </a:pPr>
            <a:r>
              <a:rPr lang="en-US" sz="1800" b="1" dirty="0">
                <a:solidFill>
                  <a:schemeClr val="bg1"/>
                </a:solidFill>
                <a:latin typeface="Calibri"/>
                <a:cs typeface="Calibri"/>
                <a:sym typeface="Calibri"/>
              </a:rPr>
              <a:t>To provide funds </a:t>
            </a:r>
            <a:r>
              <a:rPr lang="en-US" sz="2000" b="1" dirty="0">
                <a:solidFill>
                  <a:schemeClr val="bg1"/>
                </a:solidFill>
                <a:latin typeface="Calibri"/>
                <a:cs typeface="Calibri"/>
                <a:sym typeface="Calibri"/>
              </a:rPr>
              <a:t>to support the purchase of research equipment by faculty </a:t>
            </a:r>
          </a:p>
          <a:p>
            <a:pPr marL="0" indent="0" algn="ctr">
              <a:lnSpc>
                <a:spcPct val="100000"/>
              </a:lnSpc>
              <a:spcBef>
                <a:spcPts val="0"/>
              </a:spcBef>
              <a:spcAft>
                <a:spcPts val="1200"/>
              </a:spcAft>
              <a:buFontTx/>
              <a:buNone/>
              <a:defRPr/>
            </a:pPr>
            <a:r>
              <a:rPr lang="en-US" sz="2000" b="1" dirty="0">
                <a:solidFill>
                  <a:schemeClr val="bg1"/>
                </a:solidFill>
                <a:latin typeface="Calibri"/>
                <a:cs typeface="Calibri"/>
                <a:sym typeface="Calibri"/>
              </a:rPr>
              <a:t>(</a:t>
            </a:r>
            <a:r>
              <a:rPr lang="en-US" sz="2000" b="1" dirty="0">
                <a:solidFill>
                  <a:schemeClr val="bg1"/>
                </a:solidFill>
                <a:latin typeface="Calibri"/>
                <a:cs typeface="Calibri"/>
              </a:rPr>
              <a:t>$</a:t>
            </a:r>
            <a:r>
              <a:rPr lang="en-US" sz="2000" b="1" dirty="0" err="1">
                <a:solidFill>
                  <a:schemeClr val="bg1"/>
                </a:solidFill>
                <a:latin typeface="Calibri"/>
                <a:cs typeface="Calibri"/>
              </a:rPr>
              <a:t>50K</a:t>
            </a:r>
            <a:r>
              <a:rPr lang="en-US" sz="2000" b="1" dirty="0">
                <a:solidFill>
                  <a:schemeClr val="bg1"/>
                </a:solidFill>
                <a:latin typeface="Calibri"/>
                <a:cs typeface="Calibri"/>
              </a:rPr>
              <a:t>/Award Max )</a:t>
            </a:r>
            <a:endParaRPr lang="en-US" sz="2000" b="1" dirty="0">
              <a:solidFill>
                <a:schemeClr val="bg1"/>
              </a:solidFill>
              <a:latin typeface="Calibri"/>
              <a:cs typeface="Calibri"/>
              <a:sym typeface="Calibri"/>
            </a:endParaRPr>
          </a:p>
          <a:p>
            <a:pPr marL="0" indent="0" algn="ctr">
              <a:lnSpc>
                <a:spcPct val="100000"/>
              </a:lnSpc>
              <a:spcBef>
                <a:spcPts val="0"/>
              </a:spcBef>
              <a:spcAft>
                <a:spcPts val="1200"/>
              </a:spcAft>
              <a:buFontTx/>
              <a:buNone/>
              <a:defRPr/>
            </a:pPr>
            <a:r>
              <a:rPr lang="en-US" sz="2000" b="1" dirty="0">
                <a:solidFill>
                  <a:schemeClr val="bg1"/>
                </a:solidFill>
                <a:latin typeface="Calibri"/>
                <a:cs typeface="Calibri"/>
                <a:sym typeface="Calibri"/>
              </a:rPr>
              <a:t>Funded 17 awards to 2 Research Universities and  8 PUIs and HBCUs</a:t>
            </a:r>
          </a:p>
        </p:txBody>
      </p:sp>
      <p:sp>
        <p:nvSpPr>
          <p:cNvPr id="6" name="Content Placeholder 3">
            <a:extLst>
              <a:ext uri="{FF2B5EF4-FFF2-40B4-BE49-F238E27FC236}">
                <a16:creationId xmlns:a16="http://schemas.microsoft.com/office/drawing/2014/main" id="{5FA394D2-5637-BB82-2D24-37639A4C692D}"/>
              </a:ext>
            </a:extLst>
          </p:cNvPr>
          <p:cNvSpPr txBox="1">
            <a:spLocks/>
          </p:cNvSpPr>
          <p:nvPr/>
        </p:nvSpPr>
        <p:spPr>
          <a:xfrm>
            <a:off x="6096001" y="3994270"/>
            <a:ext cx="5518962" cy="2280445"/>
          </a:xfrm>
          <a:prstGeom prst="rect">
            <a:avLst/>
          </a:prstGeom>
          <a:solidFill>
            <a:srgbClr val="FFC000"/>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buNone/>
            </a:pPr>
            <a:r>
              <a:rPr lang="en-US" sz="2000" b="1" u="sng" dirty="0">
                <a:solidFill>
                  <a:schemeClr val="dk1"/>
                </a:solidFill>
                <a:latin typeface="Calibri"/>
                <a:cs typeface="Calibri"/>
                <a:sym typeface="Calibri"/>
              </a:rPr>
              <a:t>NSF EPSCoR </a:t>
            </a:r>
            <a:r>
              <a:rPr lang="en-US" sz="2000" b="1" u="sng" dirty="0" err="1">
                <a:solidFill>
                  <a:schemeClr val="dk1"/>
                </a:solidFill>
                <a:latin typeface="Calibri"/>
                <a:cs typeface="Calibri"/>
                <a:sym typeface="Calibri"/>
              </a:rPr>
              <a:t>RII</a:t>
            </a:r>
            <a:r>
              <a:rPr lang="en-US" sz="2000" b="1" u="sng" dirty="0">
                <a:solidFill>
                  <a:schemeClr val="dk1"/>
                </a:solidFill>
                <a:latin typeface="Calibri"/>
                <a:cs typeface="Calibri"/>
                <a:sym typeface="Calibri"/>
              </a:rPr>
              <a:t> E-CORE Proposal (2025)</a:t>
            </a:r>
          </a:p>
          <a:p>
            <a:pPr marL="0" indent="0" algn="ctr">
              <a:lnSpc>
                <a:spcPct val="100000"/>
              </a:lnSpc>
              <a:spcBef>
                <a:spcPts val="0"/>
              </a:spcBef>
              <a:spcAft>
                <a:spcPts val="1200"/>
              </a:spcAft>
              <a:buNone/>
              <a:defRPr/>
            </a:pPr>
            <a:r>
              <a:rPr lang="en-US" sz="2000" b="1" dirty="0">
                <a:latin typeface="Calibri"/>
                <a:cs typeface="Calibri"/>
              </a:rPr>
              <a:t>To develop a capacity-building network to serve all SC 4-year institutions ($</a:t>
            </a:r>
            <a:r>
              <a:rPr lang="en-US" sz="2000" b="1" dirty="0" err="1">
                <a:latin typeface="Calibri"/>
                <a:cs typeface="Calibri"/>
              </a:rPr>
              <a:t>10M</a:t>
            </a:r>
            <a:r>
              <a:rPr lang="en-US" sz="2000" b="1" dirty="0">
                <a:latin typeface="Calibri"/>
                <a:cs typeface="Calibri"/>
              </a:rPr>
              <a:t> for 4 years)</a:t>
            </a:r>
          </a:p>
          <a:p>
            <a:pPr marL="0" indent="0" algn="ctr">
              <a:spcBef>
                <a:spcPts val="0"/>
              </a:spcBef>
              <a:spcAft>
                <a:spcPts val="1200"/>
              </a:spcAft>
              <a:buNone/>
            </a:pPr>
            <a:r>
              <a:rPr lang="en-US" sz="2000" b="1" dirty="0">
                <a:solidFill>
                  <a:schemeClr val="dk1"/>
                </a:solidFill>
                <a:latin typeface="Calibri"/>
                <a:cs typeface="Calibri"/>
              </a:rPr>
              <a:t>11 PUIs and HBCUs</a:t>
            </a:r>
          </a:p>
          <a:p>
            <a:pPr marL="0" indent="0" algn="ctr">
              <a:spcBef>
                <a:spcPts val="0"/>
              </a:spcBef>
              <a:spcAft>
                <a:spcPts val="1200"/>
              </a:spcAft>
              <a:buNone/>
            </a:pPr>
            <a:r>
              <a:rPr lang="en-US" sz="2000" b="1" dirty="0">
                <a:solidFill>
                  <a:schemeClr val="dk1"/>
                </a:solidFill>
                <a:latin typeface="Calibri"/>
                <a:cs typeface="Calibri"/>
              </a:rPr>
              <a:t>SCRA / SC EPSCoR is the lead organization</a:t>
            </a:r>
          </a:p>
          <a:p>
            <a:pPr marL="0" indent="0" algn="ctr">
              <a:spcAft>
                <a:spcPts val="1200"/>
              </a:spcAft>
              <a:buNone/>
            </a:pPr>
            <a:endParaRPr lang="en-US" sz="2000" b="1" dirty="0">
              <a:solidFill>
                <a:schemeClr val="dk1"/>
              </a:solidFill>
              <a:latin typeface="Calibri"/>
              <a:cs typeface="Calibri"/>
            </a:endParaRPr>
          </a:p>
          <a:p>
            <a:pPr marL="0" indent="0" algn="ctr">
              <a:spcAft>
                <a:spcPts val="1200"/>
              </a:spcAft>
              <a:buNone/>
            </a:pPr>
            <a:endParaRPr lang="en-US" sz="2000" dirty="0"/>
          </a:p>
          <a:p>
            <a:pPr marL="0" indent="0" algn="ctr">
              <a:lnSpc>
                <a:spcPct val="100000"/>
              </a:lnSpc>
              <a:spcBef>
                <a:spcPts val="0"/>
              </a:spcBef>
              <a:spcAft>
                <a:spcPts val="1200"/>
              </a:spcAft>
              <a:buFont typeface="Arial" panose="020B0604020202020204" pitchFamily="34" charset="0"/>
              <a:buNone/>
            </a:pPr>
            <a:endParaRPr lang="en-US" sz="2000" b="1" dirty="0">
              <a:solidFill>
                <a:prstClr val="black"/>
              </a:solidFill>
              <a:latin typeface="Calibri"/>
              <a:cs typeface="Calibri"/>
            </a:endParaRPr>
          </a:p>
        </p:txBody>
      </p:sp>
    </p:spTree>
    <p:extLst>
      <p:ext uri="{BB962C8B-B14F-4D97-AF65-F5344CB8AC3E}">
        <p14:creationId xmlns:p14="http://schemas.microsoft.com/office/powerpoint/2010/main" val="2694023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76;p5">
            <a:extLst>
              <a:ext uri="{FF2B5EF4-FFF2-40B4-BE49-F238E27FC236}">
                <a16:creationId xmlns:a16="http://schemas.microsoft.com/office/drawing/2014/main" id="{382AF68F-063E-FAA2-40EE-7893BE3F5EBA}"/>
              </a:ext>
            </a:extLst>
          </p:cNvPr>
          <p:cNvSpPr txBox="1">
            <a:spLocks noGrp="1"/>
          </p:cNvSpPr>
          <p:nvPr>
            <p:ph type="title" idx="4294967295"/>
          </p:nvPr>
        </p:nvSpPr>
        <p:spPr>
          <a:xfrm>
            <a:off x="1162050" y="404018"/>
            <a:ext cx="9801872" cy="563562"/>
          </a:xfrm>
          <a:prstGeom prst="rect">
            <a:avLst/>
          </a:prstGeom>
          <a:solidFill>
            <a:schemeClr val="lt1"/>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70C0"/>
              </a:buClr>
              <a:buSzPts val="2800"/>
              <a:buFontTx/>
              <a:buNone/>
              <a:tabLst/>
              <a:defRPr/>
            </a:pPr>
            <a:r>
              <a:rPr kumimoji="0" lang="en-US" sz="2800" b="1" i="0" u="none" strike="noStrike" kern="1200" cap="none" spc="0" normalizeH="0" baseline="0" noProof="0" dirty="0">
                <a:ln>
                  <a:noFill/>
                </a:ln>
                <a:solidFill>
                  <a:schemeClr val="tx1"/>
                </a:solidFill>
                <a:effectLst/>
                <a:uLnTx/>
                <a:uFillTx/>
                <a:latin typeface="Calibri"/>
                <a:ea typeface="Calibri"/>
                <a:cs typeface="Calibri"/>
                <a:sym typeface="Calibri"/>
              </a:rPr>
              <a:t>Stay Connected with SC </a:t>
            </a:r>
            <a:r>
              <a:rPr kumimoji="0" lang="en-US" sz="2800" b="1" i="0" u="none" strike="noStrike" kern="1200" cap="none" spc="0" normalizeH="0" baseline="0" noProof="0" dirty="0" err="1">
                <a:ln>
                  <a:noFill/>
                </a:ln>
                <a:solidFill>
                  <a:schemeClr val="tx1"/>
                </a:solidFill>
                <a:effectLst/>
                <a:uLnTx/>
                <a:uFillTx/>
                <a:latin typeface="Calibri"/>
                <a:ea typeface="Calibri"/>
                <a:cs typeface="Calibri"/>
                <a:sym typeface="Calibri"/>
              </a:rPr>
              <a:t>EPSCoR</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Google Shape;45;p2">
            <a:extLst>
              <a:ext uri="{FF2B5EF4-FFF2-40B4-BE49-F238E27FC236}">
                <a16:creationId xmlns:a16="http://schemas.microsoft.com/office/drawing/2014/main" id="{355E8412-1CAC-98B6-A2F7-D23CC9BEA784}"/>
              </a:ext>
            </a:extLst>
          </p:cNvPr>
          <p:cNvSpPr txBox="1">
            <a:spLocks noGrp="1"/>
          </p:cNvSpPr>
          <p:nvPr>
            <p:ph type="body" idx="1"/>
          </p:nvPr>
        </p:nvSpPr>
        <p:spPr>
          <a:xfrm>
            <a:off x="1162050" y="1304925"/>
            <a:ext cx="9048750" cy="4867276"/>
          </a:xfrm>
          <a:prstGeom prst="rect">
            <a:avLst/>
          </a:prstGeom>
          <a:noFill/>
          <a:ln>
            <a:noFill/>
          </a:ln>
        </p:spPr>
        <p:txBody>
          <a:bodyPr spcFirstLastPara="1" vert="horz" wrap="square" lIns="68569" tIns="34275" rIns="68569" bIns="34275" rtlCol="0" anchor="t" anchorCtr="0">
            <a:noAutofit/>
          </a:bodyPr>
          <a:lstStyle/>
          <a:p>
            <a:pPr marL="171450" indent="-171450">
              <a:spcBef>
                <a:spcPts val="0"/>
              </a:spcBef>
              <a:buClr>
                <a:schemeClr val="tx1"/>
              </a:buClr>
              <a:buSzPts val="2400"/>
            </a:pPr>
            <a:r>
              <a:rPr lang="en-US" sz="2400" b="1" dirty="0">
                <a:latin typeface="Calibri" panose="020F0502020204030204" pitchFamily="34" charset="0"/>
                <a:ea typeface="Arial"/>
                <a:cs typeface="Calibri" panose="020F0502020204030204" pitchFamily="34" charset="0"/>
                <a:sym typeface="Arial"/>
              </a:rPr>
              <a:t>Biweekly e-Newsletter</a:t>
            </a:r>
            <a:endParaRPr lang="en-US" sz="4000" dirty="0">
              <a:latin typeface="Calibri" panose="020F0502020204030204" pitchFamily="34" charset="0"/>
              <a:cs typeface="Calibri" panose="020F0502020204030204" pitchFamily="34" charset="0"/>
            </a:endParaRP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ea typeface="Arial"/>
                <a:cs typeface="Arial"/>
                <a:sym typeface="Arial"/>
              </a:rPr>
              <a:t>Focus articles related to the ADAPT in SC project</a:t>
            </a:r>
            <a:endParaRPr lang="en-US" sz="2000" dirty="0">
              <a:latin typeface="Aptos" panose="020B0004020202020204" pitchFamily="34" charset="0"/>
            </a:endParaRP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ea typeface="Arial"/>
                <a:cs typeface="Arial"/>
                <a:sym typeface="Arial"/>
              </a:rPr>
              <a:t>Seed funding announcements</a:t>
            </a: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cs typeface="Arial"/>
                <a:sym typeface="Arial"/>
              </a:rPr>
              <a:t>Announcement of new funding initiatives</a:t>
            </a:r>
            <a:endParaRPr sz="2000" dirty="0">
              <a:latin typeface="Aptos" panose="020B0004020202020204" pitchFamily="34" charset="0"/>
            </a:endParaRP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ea typeface="Arial"/>
                <a:cs typeface="Arial"/>
                <a:sym typeface="Arial"/>
              </a:rPr>
              <a:t>NSF information</a:t>
            </a:r>
            <a:endParaRPr sz="2000" dirty="0">
              <a:latin typeface="Aptos" panose="020B0004020202020204" pitchFamily="34" charset="0"/>
            </a:endParaRP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ea typeface="Arial"/>
                <a:cs typeface="Arial"/>
                <a:sym typeface="Arial"/>
              </a:rPr>
              <a:t>Other jurisdiction related information</a:t>
            </a:r>
          </a:p>
          <a:p>
            <a:pPr marL="171450" indent="-171450">
              <a:lnSpc>
                <a:spcPct val="100000"/>
              </a:lnSpc>
              <a:spcBef>
                <a:spcPts val="1800"/>
              </a:spcBef>
              <a:buClr>
                <a:schemeClr val="tx1"/>
              </a:buClr>
              <a:buSzPts val="2400"/>
            </a:pPr>
            <a:r>
              <a:rPr lang="en-US" sz="2000" b="1" dirty="0">
                <a:latin typeface="Calibri" panose="020F0502020204030204" pitchFamily="34" charset="0"/>
                <a:cs typeface="Calibri" panose="020F0502020204030204" pitchFamily="34" charset="0"/>
                <a:sym typeface="Arial"/>
              </a:rPr>
              <a:t>Monthly Webinar Series</a:t>
            </a: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cs typeface="Arial"/>
                <a:sym typeface="Arial"/>
              </a:rPr>
              <a:t>Faculty and Student Research</a:t>
            </a: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cs typeface="Arial"/>
                <a:sym typeface="Arial"/>
              </a:rPr>
              <a:t>Industry partners</a:t>
            </a: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cs typeface="Arial"/>
                <a:sym typeface="Arial"/>
              </a:rPr>
              <a:t>Technology Transfer and IP</a:t>
            </a:r>
          </a:p>
          <a:p>
            <a:pPr marL="628650" lvl="1" indent="-285750">
              <a:lnSpc>
                <a:spcPct val="100000"/>
              </a:lnSpc>
              <a:spcBef>
                <a:spcPts val="600"/>
              </a:spcBef>
              <a:buSzPts val="2000"/>
              <a:buFont typeface="Courier New" panose="02070309020205020404" pitchFamily="49" charset="0"/>
              <a:buChar char="o"/>
            </a:pPr>
            <a:r>
              <a:rPr lang="en-US" sz="2000" dirty="0">
                <a:latin typeface="Aptos" panose="020B0004020202020204" pitchFamily="34" charset="0"/>
                <a:cs typeface="Arial"/>
                <a:sym typeface="Arial"/>
              </a:rPr>
              <a:t>Others</a:t>
            </a:r>
            <a:endParaRPr sz="2000" dirty="0">
              <a:latin typeface="Aptos" panose="020B0004020202020204" pitchFamily="34" charset="0"/>
              <a:cs typeface="Arial"/>
            </a:endParaRPr>
          </a:p>
        </p:txBody>
      </p:sp>
      <p:pic>
        <p:nvPicPr>
          <p:cNvPr id="46" name="Google Shape;46;p2" descr="An image showing an example of the SC EPSCoR newsletter"/>
          <p:cNvPicPr preferRelativeResize="0"/>
          <p:nvPr/>
        </p:nvPicPr>
        <p:blipFill rotWithShape="1">
          <a:blip r:embed="rId2">
            <a:alphaModFix/>
          </a:blip>
          <a:srcRect b="4077"/>
          <a:stretch/>
        </p:blipFill>
        <p:spPr>
          <a:xfrm>
            <a:off x="7017058" y="2403629"/>
            <a:ext cx="4444014" cy="3149446"/>
          </a:xfrm>
          <a:prstGeom prst="rect">
            <a:avLst/>
          </a:prstGeom>
          <a:noFill/>
          <a:ln w="952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2228298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766B-C306-227D-1F01-D9162556B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3E237-8777-3CFA-C86E-B51E1FC72B68}"/>
              </a:ext>
            </a:extLst>
          </p:cNvPr>
          <p:cNvSpPr>
            <a:spLocks noGrp="1"/>
          </p:cNvSpPr>
          <p:nvPr>
            <p:ph type="ctrTitle"/>
          </p:nvPr>
        </p:nvSpPr>
        <p:spPr>
          <a:xfrm>
            <a:off x="957943" y="896196"/>
            <a:ext cx="10276114" cy="5298415"/>
          </a:xfrm>
        </p:spPr>
        <p:txBody>
          <a:bodyPr>
            <a:normAutofit fontScale="90000"/>
          </a:bodyPr>
          <a:lstStyle/>
          <a:p>
            <a:pPr>
              <a:spcAft>
                <a:spcPts val="600"/>
              </a:spcAft>
            </a:pPr>
            <a:br>
              <a:rPr lang="en-US" sz="4000" b="1" dirty="0">
                <a:solidFill>
                  <a:srgbClr val="002060"/>
                </a:solidFill>
                <a:latin typeface="+mn-lt"/>
              </a:rPr>
            </a:br>
            <a:br>
              <a:rPr lang="en-US" sz="4000" b="1" dirty="0">
                <a:solidFill>
                  <a:srgbClr val="002060"/>
                </a:solidFill>
                <a:latin typeface="+mn-lt"/>
              </a:rPr>
            </a:br>
            <a:r>
              <a:rPr lang="en-US" sz="4000" b="1" dirty="0">
                <a:solidFill>
                  <a:srgbClr val="002060"/>
                </a:solidFill>
                <a:latin typeface="+mn-lt"/>
              </a:rPr>
              <a:t>Questions?</a:t>
            </a:r>
            <a:br>
              <a:rPr lang="en-US" sz="4000" b="1" dirty="0">
                <a:solidFill>
                  <a:srgbClr val="002060"/>
                </a:solidFill>
                <a:latin typeface="+mn-lt"/>
              </a:rPr>
            </a:br>
            <a:br>
              <a:rPr lang="en-US" sz="4000" b="1" dirty="0">
                <a:solidFill>
                  <a:srgbClr val="002060"/>
                </a:solidFill>
                <a:latin typeface="+mn-lt"/>
              </a:rPr>
            </a:br>
            <a:br>
              <a:rPr lang="en-US" sz="4000" b="1" dirty="0">
                <a:solidFill>
                  <a:srgbClr val="002060"/>
                </a:solidFill>
                <a:latin typeface="+mn-lt"/>
              </a:rPr>
            </a:br>
            <a:br>
              <a:rPr lang="en-US" sz="4000" b="1" dirty="0">
                <a:solidFill>
                  <a:srgbClr val="002060"/>
                </a:solidFill>
                <a:latin typeface="+mn-lt"/>
              </a:rPr>
            </a:br>
            <a:r>
              <a:rPr lang="en-US" sz="3100" b="1" dirty="0">
                <a:solidFill>
                  <a:srgbClr val="002060"/>
                </a:solidFill>
                <a:latin typeface="+mn-lt"/>
                <a:hlinkClick r:id="rId2"/>
              </a:rPr>
              <a:t>Nadim.Aziz@scra.org</a:t>
            </a:r>
            <a:br>
              <a:rPr lang="en-US" sz="3100" b="1" dirty="0">
                <a:solidFill>
                  <a:srgbClr val="002060"/>
                </a:solidFill>
                <a:latin typeface="+mn-lt"/>
              </a:rPr>
            </a:br>
            <a:br>
              <a:rPr lang="en-US" sz="1800" b="1" dirty="0">
                <a:solidFill>
                  <a:srgbClr val="002060"/>
                </a:solidFill>
                <a:latin typeface="+mn-lt"/>
              </a:rPr>
            </a:br>
            <a:r>
              <a:rPr lang="en-US" sz="3100" b="1" dirty="0">
                <a:solidFill>
                  <a:srgbClr val="002060"/>
                </a:solidFill>
                <a:latin typeface="+mn-lt"/>
                <a:hlinkClick r:id="rId3"/>
              </a:rPr>
              <a:t>Megan.Souter@scra.org</a:t>
            </a:r>
            <a:br>
              <a:rPr lang="en-US" sz="3100" b="1" dirty="0">
                <a:solidFill>
                  <a:srgbClr val="002060"/>
                </a:solidFill>
                <a:latin typeface="+mn-lt"/>
              </a:rPr>
            </a:br>
            <a:br>
              <a:rPr lang="en-US" sz="1800" b="1" dirty="0">
                <a:solidFill>
                  <a:srgbClr val="002060"/>
                </a:solidFill>
                <a:latin typeface="+mn-lt"/>
              </a:rPr>
            </a:br>
            <a:r>
              <a:rPr lang="en-US" sz="3100" b="1" dirty="0">
                <a:solidFill>
                  <a:srgbClr val="002060"/>
                </a:solidFill>
                <a:latin typeface="+mn-lt"/>
                <a:hlinkClick r:id="rId4"/>
              </a:rPr>
              <a:t>Steve.Ramirez@scra.org</a:t>
            </a:r>
            <a:br>
              <a:rPr lang="en-US" sz="4000" b="1" dirty="0">
                <a:solidFill>
                  <a:srgbClr val="002060"/>
                </a:solidFill>
                <a:latin typeface="+mn-lt"/>
              </a:rPr>
            </a:br>
            <a:br>
              <a:rPr lang="en-US" sz="4000" b="1" dirty="0">
                <a:solidFill>
                  <a:srgbClr val="002060"/>
                </a:solidFill>
                <a:latin typeface="+mn-lt"/>
              </a:rPr>
            </a:br>
            <a:br>
              <a:rPr lang="en-US" sz="4000" b="1" dirty="0">
                <a:solidFill>
                  <a:srgbClr val="002060"/>
                </a:solidFill>
                <a:latin typeface="+mn-lt"/>
              </a:rPr>
            </a:br>
            <a:r>
              <a:rPr lang="en-US" sz="4000" b="1" dirty="0">
                <a:solidFill>
                  <a:srgbClr val="002060"/>
                </a:solidFill>
                <a:latin typeface="+mn-lt"/>
                <a:hlinkClick r:id="rId5"/>
              </a:rPr>
              <a:t>www.scepscor.org</a:t>
            </a:r>
            <a:endParaRPr lang="en-US" sz="4000" b="1" dirty="0">
              <a:solidFill>
                <a:srgbClr val="002060"/>
              </a:solidFill>
              <a:latin typeface="+mn-lt"/>
            </a:endParaRPr>
          </a:p>
        </p:txBody>
      </p:sp>
    </p:spTree>
    <p:extLst>
      <p:ext uri="{BB962C8B-B14F-4D97-AF65-F5344CB8AC3E}">
        <p14:creationId xmlns:p14="http://schemas.microsoft.com/office/powerpoint/2010/main" val="1160527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8C63-F95B-E641-FCB8-68B440EB55BC}"/>
              </a:ext>
            </a:extLst>
          </p:cNvPr>
          <p:cNvSpPr>
            <a:spLocks noGrp="1"/>
          </p:cNvSpPr>
          <p:nvPr>
            <p:ph type="title" idx="4294967295"/>
          </p:nvPr>
        </p:nvSpPr>
        <p:spPr>
          <a:xfrm>
            <a:off x="0" y="-921589"/>
            <a:ext cx="10515600" cy="921589"/>
          </a:xfrm>
        </p:spPr>
        <p:txBody>
          <a:bodyPr/>
          <a:lstStyle/>
          <a:p>
            <a:r>
              <a:rPr lang="en-US" dirty="0"/>
              <a:t>Fraction of NSF Funding by State</a:t>
            </a:r>
          </a:p>
        </p:txBody>
      </p:sp>
      <p:grpSp>
        <p:nvGrpSpPr>
          <p:cNvPr id="4" name="Group 3" descr="Bar chart showing the fraction of NSF funding by state from fiscal years 2022-2024. South Carolina is the 26th bar down, at around 1% of NSF funding.">
            <a:extLst>
              <a:ext uri="{FF2B5EF4-FFF2-40B4-BE49-F238E27FC236}">
                <a16:creationId xmlns:a16="http://schemas.microsoft.com/office/drawing/2014/main" id="{52FA7969-EAF6-8548-3478-E0CF8F4769D9}"/>
              </a:ext>
            </a:extLst>
          </p:cNvPr>
          <p:cNvGrpSpPr/>
          <p:nvPr/>
        </p:nvGrpSpPr>
        <p:grpSpPr>
          <a:xfrm>
            <a:off x="981012" y="588018"/>
            <a:ext cx="10229975" cy="5681964"/>
            <a:chOff x="981012" y="588018"/>
            <a:chExt cx="10229975" cy="5681964"/>
          </a:xfrm>
        </p:grpSpPr>
        <p:sp>
          <p:nvSpPr>
            <p:cNvPr id="5" name="TextBox 4">
              <a:extLst>
                <a:ext uri="{FF2B5EF4-FFF2-40B4-BE49-F238E27FC236}">
                  <a16:creationId xmlns:a16="http://schemas.microsoft.com/office/drawing/2014/main" id="{5880A619-64B5-7E39-C430-7074F082DF38}"/>
                </a:ext>
              </a:extLst>
            </p:cNvPr>
            <p:cNvSpPr txBox="1"/>
            <p:nvPr/>
          </p:nvSpPr>
          <p:spPr>
            <a:xfrm>
              <a:off x="5899264" y="2584071"/>
              <a:ext cx="2449484" cy="369332"/>
            </a:xfrm>
            <a:prstGeom prst="rect">
              <a:avLst/>
            </a:prstGeom>
            <a:noFill/>
          </p:spPr>
          <p:txBody>
            <a:bodyPr wrap="square" rtlCol="0">
              <a:spAutoFit/>
            </a:bodyPr>
            <a:lstStyle/>
            <a:p>
              <a:r>
                <a:rPr lang="en-US" dirty="0">
                  <a:solidFill>
                    <a:srgbClr val="FF0000"/>
                  </a:solidFill>
                </a:rPr>
                <a:t>SOUTH CAROLINA</a:t>
              </a:r>
            </a:p>
          </p:txBody>
        </p:sp>
        <p:cxnSp>
          <p:nvCxnSpPr>
            <p:cNvPr id="8" name="Straight Connector 7">
              <a:extLst>
                <a:ext uri="{FF2B5EF4-FFF2-40B4-BE49-F238E27FC236}">
                  <a16:creationId xmlns:a16="http://schemas.microsoft.com/office/drawing/2014/main" id="{EDEE76FC-2DB7-983B-EE2F-D6A83B5E3DE2}"/>
                </a:ext>
              </a:extLst>
            </p:cNvPr>
            <p:cNvCxnSpPr/>
            <p:nvPr/>
          </p:nvCxnSpPr>
          <p:spPr>
            <a:xfrm flipH="1">
              <a:off x="5985163" y="2953403"/>
              <a:ext cx="360218" cy="1213659"/>
            </a:xfrm>
            <a:prstGeom prst="line">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D970985-F747-E394-4E5D-6057143E36E8}"/>
                </a:ext>
              </a:extLst>
            </p:cNvPr>
            <p:cNvSpPr txBox="1"/>
            <p:nvPr/>
          </p:nvSpPr>
          <p:spPr>
            <a:xfrm>
              <a:off x="4438996" y="5676669"/>
              <a:ext cx="6001790" cy="461665"/>
            </a:xfrm>
            <a:prstGeom prst="rect">
              <a:avLst/>
            </a:prstGeom>
            <a:noFill/>
          </p:spPr>
          <p:txBody>
            <a:bodyPr wrap="square" rtlCol="0">
              <a:spAutoFit/>
            </a:bodyPr>
            <a:lstStyle/>
            <a:p>
              <a:r>
                <a:rPr lang="en-US" sz="2400" dirty="0"/>
                <a:t>US States &amp; Territories</a:t>
              </a:r>
            </a:p>
          </p:txBody>
        </p:sp>
        <p:pic>
          <p:nvPicPr>
            <p:cNvPr id="3" name="Picture 2">
              <a:extLst>
                <a:ext uri="{FF2B5EF4-FFF2-40B4-BE49-F238E27FC236}">
                  <a16:creationId xmlns:a16="http://schemas.microsoft.com/office/drawing/2014/main" id="{F67E645F-7E20-CD93-7511-9C9364E27F6F}"/>
                </a:ext>
              </a:extLst>
            </p:cNvPr>
            <p:cNvPicPr>
              <a:picLocks noChangeAspect="1"/>
            </p:cNvPicPr>
            <p:nvPr/>
          </p:nvPicPr>
          <p:blipFill>
            <a:blip r:embed="rId2"/>
            <a:stretch>
              <a:fillRect/>
            </a:stretch>
          </p:blipFill>
          <p:spPr>
            <a:xfrm>
              <a:off x="981012" y="588018"/>
              <a:ext cx="10229975" cy="5681964"/>
            </a:xfrm>
            <a:prstGeom prst="rect">
              <a:avLst/>
            </a:prstGeom>
          </p:spPr>
        </p:pic>
      </p:grpSp>
    </p:spTree>
    <p:extLst>
      <p:ext uri="{BB962C8B-B14F-4D97-AF65-F5344CB8AC3E}">
        <p14:creationId xmlns:p14="http://schemas.microsoft.com/office/powerpoint/2010/main" val="14710019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003C2-D5DB-E620-BAEF-5C496151B552}"/>
              </a:ext>
            </a:extLst>
          </p:cNvPr>
          <p:cNvSpPr>
            <a:spLocks noGrp="1"/>
          </p:cNvSpPr>
          <p:nvPr>
            <p:ph type="ctrTitle"/>
          </p:nvPr>
        </p:nvSpPr>
        <p:spPr>
          <a:xfrm>
            <a:off x="336570" y="254300"/>
            <a:ext cx="7593587" cy="953444"/>
          </a:xfrm>
        </p:spPr>
        <p:txBody>
          <a:bodyPr>
            <a:normAutofit/>
          </a:bodyPr>
          <a:lstStyle/>
          <a:p>
            <a:r>
              <a:rPr lang="en-US" dirty="0"/>
              <a:t>SC NASA </a:t>
            </a:r>
            <a:r>
              <a:rPr lang="en-US" dirty="0" err="1"/>
              <a:t>EPSCoR</a:t>
            </a:r>
            <a:endParaRPr lang="en-US" sz="2700" dirty="0"/>
          </a:p>
        </p:txBody>
      </p:sp>
      <p:sp>
        <p:nvSpPr>
          <p:cNvPr id="12" name="TextBox 11">
            <a:extLst>
              <a:ext uri="{FF2B5EF4-FFF2-40B4-BE49-F238E27FC236}">
                <a16:creationId xmlns:a16="http://schemas.microsoft.com/office/drawing/2014/main" id="{47D48C99-5145-BEAA-CE4F-BC17C84A476D}"/>
              </a:ext>
            </a:extLst>
          </p:cNvPr>
          <p:cNvSpPr txBox="1"/>
          <p:nvPr/>
        </p:nvSpPr>
        <p:spPr>
          <a:xfrm>
            <a:off x="700631" y="1250847"/>
            <a:ext cx="67845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Presented by Steve Creager, Associate Dean in SCIENCE and Clemson liaison for the SC NASA Space Grant program</a:t>
            </a:r>
          </a:p>
        </p:txBody>
      </p:sp>
      <p:pic>
        <p:nvPicPr>
          <p:cNvPr id="11" name="Picture 10" descr="Steve Creager picture">
            <a:extLst>
              <a:ext uri="{FF2B5EF4-FFF2-40B4-BE49-F238E27FC236}">
                <a16:creationId xmlns:a16="http://schemas.microsoft.com/office/drawing/2014/main" id="{5D6F0F19-853B-31CE-35A1-F3595F8CB1BB}"/>
              </a:ext>
            </a:extLst>
          </p:cNvPr>
          <p:cNvPicPr>
            <a:picLocks noChangeAspect="1"/>
          </p:cNvPicPr>
          <p:nvPr/>
        </p:nvPicPr>
        <p:blipFill>
          <a:blip r:embed="rId2">
            <a:extLst>
              <a:ext uri="{28A0092B-C50C-407E-A947-70E740481C1C}">
                <a14:useLocalDpi xmlns:a14="http://schemas.microsoft.com/office/drawing/2010/main" val="0"/>
              </a:ext>
            </a:extLst>
          </a:blip>
          <a:srcRect b="10836"/>
          <a:stretch>
            <a:fillRect/>
          </a:stretch>
        </p:blipFill>
        <p:spPr>
          <a:xfrm>
            <a:off x="8051865" y="254300"/>
            <a:ext cx="1390378" cy="1857561"/>
          </a:xfrm>
          <a:prstGeom prst="rect">
            <a:avLst/>
          </a:prstGeom>
        </p:spPr>
      </p:pic>
      <p:pic>
        <p:nvPicPr>
          <p:cNvPr id="13" name="Picture 12" descr="NASA EPSCoR South Carolina logo">
            <a:extLst>
              <a:ext uri="{FF2B5EF4-FFF2-40B4-BE49-F238E27FC236}">
                <a16:creationId xmlns:a16="http://schemas.microsoft.com/office/drawing/2014/main" id="{A92C3A5A-8758-550C-E645-BFED03DF0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8966" y="443825"/>
            <a:ext cx="1804443" cy="1574375"/>
          </a:xfrm>
          <a:prstGeom prst="rect">
            <a:avLst/>
          </a:prstGeom>
        </p:spPr>
      </p:pic>
      <p:sp>
        <p:nvSpPr>
          <p:cNvPr id="8" name="TextBox 7">
            <a:extLst>
              <a:ext uri="{FF2B5EF4-FFF2-40B4-BE49-F238E27FC236}">
                <a16:creationId xmlns:a16="http://schemas.microsoft.com/office/drawing/2014/main" id="{D36A4D4D-BFB4-F3BF-E85D-5AF88EBAE144}"/>
              </a:ext>
            </a:extLst>
          </p:cNvPr>
          <p:cNvSpPr txBox="1"/>
          <p:nvPr/>
        </p:nvSpPr>
        <p:spPr>
          <a:xfrm>
            <a:off x="1714179" y="2308741"/>
            <a:ext cx="30717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Aptos" panose="02110004020202020204"/>
                <a:ea typeface="+mn-ea"/>
                <a:cs typeface="+mn-cs"/>
              </a:rPr>
              <a:t>SC NASA </a:t>
            </a:r>
            <a:r>
              <a:rPr kumimoji="0" lang="en-US" sz="2400" b="0" i="0" u="none" strike="noStrike" kern="1200" cap="none" spc="0" normalizeH="0" baseline="0" noProof="0" dirty="0" err="1">
                <a:ln>
                  <a:noFill/>
                </a:ln>
                <a:solidFill>
                  <a:srgbClr val="FF0000"/>
                </a:solidFill>
                <a:effectLst/>
                <a:uLnTx/>
                <a:uFillTx/>
                <a:latin typeface="Aptos" panose="02110004020202020204"/>
                <a:ea typeface="+mn-ea"/>
                <a:cs typeface="+mn-cs"/>
              </a:rPr>
              <a:t>EPSCoR</a:t>
            </a:r>
            <a:r>
              <a:rPr kumimoji="0" lang="en-US" sz="2400" b="0" i="0" u="none" strike="noStrike" kern="1200" cap="none" spc="0" normalizeH="0" baseline="0" noProof="0" dirty="0">
                <a:ln>
                  <a:noFill/>
                </a:ln>
                <a:solidFill>
                  <a:srgbClr val="FF0000"/>
                </a:solidFill>
                <a:effectLst/>
                <a:uLnTx/>
                <a:uFillTx/>
                <a:latin typeface="Aptos" panose="02110004020202020204"/>
                <a:ea typeface="+mn-ea"/>
                <a:cs typeface="+mn-cs"/>
              </a:rPr>
              <a:t> </a:t>
            </a:r>
          </a:p>
        </p:txBody>
      </p:sp>
      <p:pic>
        <p:nvPicPr>
          <p:cNvPr id="5" name="Picture 4" descr="A screenshot of the SC NASA EPSCoR homepage ">
            <a:extLst>
              <a:ext uri="{FF2B5EF4-FFF2-40B4-BE49-F238E27FC236}">
                <a16:creationId xmlns:a16="http://schemas.microsoft.com/office/drawing/2014/main" id="{B7FCEFC1-CD1B-BD2A-D4E6-14F43EC0276C}"/>
              </a:ext>
            </a:extLst>
          </p:cNvPr>
          <p:cNvPicPr>
            <a:picLocks noChangeAspect="1"/>
          </p:cNvPicPr>
          <p:nvPr/>
        </p:nvPicPr>
        <p:blipFill>
          <a:blip r:embed="rId4"/>
          <a:stretch>
            <a:fillRect/>
          </a:stretch>
        </p:blipFill>
        <p:spPr>
          <a:xfrm>
            <a:off x="1533020" y="2839318"/>
            <a:ext cx="3763425" cy="2456995"/>
          </a:xfrm>
          <a:prstGeom prst="rect">
            <a:avLst/>
          </a:prstGeom>
          <a:ln>
            <a:solidFill>
              <a:schemeClr val="accent1"/>
            </a:solidFill>
          </a:ln>
        </p:spPr>
      </p:pic>
      <p:sp>
        <p:nvSpPr>
          <p:cNvPr id="4" name="TextBox 3">
            <a:extLst>
              <a:ext uri="{FF2B5EF4-FFF2-40B4-BE49-F238E27FC236}">
                <a16:creationId xmlns:a16="http://schemas.microsoft.com/office/drawing/2014/main" id="{465CA7D9-AE8B-F28F-70E8-E05C67E566DB}"/>
              </a:ext>
            </a:extLst>
          </p:cNvPr>
          <p:cNvSpPr txBox="1"/>
          <p:nvPr/>
        </p:nvSpPr>
        <p:spPr>
          <a:xfrm>
            <a:off x="1305002" y="5548205"/>
            <a:ext cx="42194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https://</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scnasaepscor.charleston.edu</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DDBC0F81-BB1F-81AF-FE25-BFC8C092C61A}"/>
              </a:ext>
            </a:extLst>
          </p:cNvPr>
          <p:cNvSpPr txBox="1"/>
          <p:nvPr/>
        </p:nvSpPr>
        <p:spPr>
          <a:xfrm>
            <a:off x="7121625" y="2308741"/>
            <a:ext cx="30717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Aptos" panose="02110004020202020204"/>
                <a:ea typeface="+mn-ea"/>
                <a:cs typeface="+mn-cs"/>
              </a:rPr>
              <a:t>SC NASA Space Grant</a:t>
            </a:r>
          </a:p>
        </p:txBody>
      </p:sp>
      <p:pic>
        <p:nvPicPr>
          <p:cNvPr id="6" name="Picture 5" descr="A screenshot of the SC NASA Space Grant homepage">
            <a:extLst>
              <a:ext uri="{FF2B5EF4-FFF2-40B4-BE49-F238E27FC236}">
                <a16:creationId xmlns:a16="http://schemas.microsoft.com/office/drawing/2014/main" id="{D2461008-E685-92B6-63EF-7A11360C7824}"/>
              </a:ext>
            </a:extLst>
          </p:cNvPr>
          <p:cNvPicPr>
            <a:picLocks noChangeAspect="1"/>
          </p:cNvPicPr>
          <p:nvPr/>
        </p:nvPicPr>
        <p:blipFill>
          <a:blip r:embed="rId5"/>
          <a:stretch>
            <a:fillRect/>
          </a:stretch>
        </p:blipFill>
        <p:spPr>
          <a:xfrm>
            <a:off x="7121625" y="2936838"/>
            <a:ext cx="3425855" cy="2449135"/>
          </a:xfrm>
          <a:prstGeom prst="rect">
            <a:avLst/>
          </a:prstGeom>
          <a:ln>
            <a:solidFill>
              <a:schemeClr val="accent1"/>
            </a:solidFill>
          </a:ln>
        </p:spPr>
      </p:pic>
      <p:sp>
        <p:nvSpPr>
          <p:cNvPr id="7" name="TextBox 6">
            <a:extLst>
              <a:ext uri="{FF2B5EF4-FFF2-40B4-BE49-F238E27FC236}">
                <a16:creationId xmlns:a16="http://schemas.microsoft.com/office/drawing/2014/main" id="{187E519A-64BA-AEFD-ED8B-5DC1B6611761}"/>
              </a:ext>
            </a:extLst>
          </p:cNvPr>
          <p:cNvSpPr txBox="1"/>
          <p:nvPr/>
        </p:nvSpPr>
        <p:spPr>
          <a:xfrm>
            <a:off x="6905010" y="5597263"/>
            <a:ext cx="489762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https://</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scspacegrant.charleston.edu</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ubtitle 2">
            <a:extLst>
              <a:ext uri="{FF2B5EF4-FFF2-40B4-BE49-F238E27FC236}">
                <a16:creationId xmlns:a16="http://schemas.microsoft.com/office/drawing/2014/main" id="{F3DBD73D-EAD2-EFE8-CECA-214EE99186F4}"/>
              </a:ext>
            </a:extLst>
          </p:cNvPr>
          <p:cNvSpPr>
            <a:spLocks noGrp="1"/>
          </p:cNvSpPr>
          <p:nvPr>
            <p:ph type="subTitle" idx="1"/>
          </p:nvPr>
        </p:nvSpPr>
        <p:spPr>
          <a:xfrm>
            <a:off x="1403480" y="6267545"/>
            <a:ext cx="9144000" cy="549952"/>
          </a:xfrm>
        </p:spPr>
        <p:txBody>
          <a:bodyPr/>
          <a:lstStyle/>
          <a:p>
            <a:r>
              <a:rPr lang="en-US" dirty="0"/>
              <a:t>CAUTION:  This material is pending approval of the FY26 budget.</a:t>
            </a:r>
          </a:p>
        </p:txBody>
      </p:sp>
    </p:spTree>
    <p:extLst>
      <p:ext uri="{BB962C8B-B14F-4D97-AF65-F5344CB8AC3E}">
        <p14:creationId xmlns:p14="http://schemas.microsoft.com/office/powerpoint/2010/main" val="42121274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3BB6D8-380F-DE9B-5AAE-00B957CF7EAF}"/>
              </a:ext>
            </a:extLst>
          </p:cNvPr>
          <p:cNvSpPr>
            <a:spLocks noGrp="1"/>
          </p:cNvSpPr>
          <p:nvPr>
            <p:ph type="title" idx="4294967295"/>
          </p:nvPr>
        </p:nvSpPr>
        <p:spPr>
          <a:xfrm>
            <a:off x="0" y="-662782"/>
            <a:ext cx="10515600" cy="662781"/>
          </a:xfrm>
          <a:prstGeom prst="rect">
            <a:avLst/>
          </a:prstGeom>
        </p:spPr>
        <p:txBody>
          <a:bodyPr/>
          <a:lstStyle/>
          <a:p>
            <a:r>
              <a:rPr lang="en-US" sz="4000" dirty="0"/>
              <a:t>NASA Has Five Mission Directorates</a:t>
            </a:r>
          </a:p>
        </p:txBody>
      </p:sp>
      <p:pic>
        <p:nvPicPr>
          <p:cNvPr id="3" name="Picture 2" descr="A figure describing each directorate mission. Further information can be found in the slide notes">
            <a:extLst>
              <a:ext uri="{FF2B5EF4-FFF2-40B4-BE49-F238E27FC236}">
                <a16:creationId xmlns:a16="http://schemas.microsoft.com/office/drawing/2014/main" id="{376C2943-D5DD-EA8A-B4EA-8D827D738961}"/>
              </a:ext>
            </a:extLst>
          </p:cNvPr>
          <p:cNvPicPr>
            <a:picLocks noChangeAspect="1"/>
          </p:cNvPicPr>
          <p:nvPr/>
        </p:nvPicPr>
        <p:blipFill>
          <a:blip r:embed="rId3">
            <a:extLst>
              <a:ext uri="{28A0092B-C50C-407E-A947-70E740481C1C}">
                <a14:useLocalDpi xmlns:a14="http://schemas.microsoft.com/office/drawing/2010/main" val="0"/>
              </a:ext>
            </a:extLst>
          </a:blip>
          <a:srcRect b="10768"/>
          <a:stretch/>
        </p:blipFill>
        <p:spPr>
          <a:xfrm>
            <a:off x="20" y="-1"/>
            <a:ext cx="12191980" cy="6065135"/>
          </a:xfrm>
          <a:prstGeom prst="rect">
            <a:avLst/>
          </a:prstGeom>
          <a:noFill/>
        </p:spPr>
      </p:pic>
      <p:sp>
        <p:nvSpPr>
          <p:cNvPr id="2" name="TextBox 1">
            <a:extLst>
              <a:ext uri="{FF2B5EF4-FFF2-40B4-BE49-F238E27FC236}">
                <a16:creationId xmlns:a16="http://schemas.microsoft.com/office/drawing/2014/main" id="{D0D3925C-8AFD-6DEC-BA57-6C340E588B91}"/>
              </a:ext>
            </a:extLst>
          </p:cNvPr>
          <p:cNvSpPr txBox="1"/>
          <p:nvPr/>
        </p:nvSpPr>
        <p:spPr>
          <a:xfrm>
            <a:off x="587829" y="792866"/>
            <a:ext cx="14761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arela"/>
                <a:ea typeface="+mn-ea"/>
                <a:cs typeface="+mn-cs"/>
              </a:rPr>
              <a:t>ARMD</a:t>
            </a:r>
          </a:p>
        </p:txBody>
      </p:sp>
      <p:sp>
        <p:nvSpPr>
          <p:cNvPr id="8" name="TextBox 7">
            <a:extLst>
              <a:ext uri="{FF2B5EF4-FFF2-40B4-BE49-F238E27FC236}">
                <a16:creationId xmlns:a16="http://schemas.microsoft.com/office/drawing/2014/main" id="{92F7ADFA-D7E2-C843-FAFD-0BCBD9756FAA}"/>
              </a:ext>
            </a:extLst>
          </p:cNvPr>
          <p:cNvSpPr txBox="1"/>
          <p:nvPr/>
        </p:nvSpPr>
        <p:spPr>
          <a:xfrm>
            <a:off x="2991394" y="792866"/>
            <a:ext cx="14761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arela"/>
                <a:ea typeface="+mn-ea"/>
                <a:cs typeface="+mn-cs"/>
              </a:rPr>
              <a:t>STMD</a:t>
            </a:r>
          </a:p>
        </p:txBody>
      </p:sp>
      <p:sp>
        <p:nvSpPr>
          <p:cNvPr id="7" name="TextBox 6">
            <a:extLst>
              <a:ext uri="{FF2B5EF4-FFF2-40B4-BE49-F238E27FC236}">
                <a16:creationId xmlns:a16="http://schemas.microsoft.com/office/drawing/2014/main" id="{7758095C-DDEB-2BBB-0EC7-3AF4E1E238FB}"/>
              </a:ext>
            </a:extLst>
          </p:cNvPr>
          <p:cNvSpPr txBox="1"/>
          <p:nvPr/>
        </p:nvSpPr>
        <p:spPr>
          <a:xfrm>
            <a:off x="5357948" y="792866"/>
            <a:ext cx="14761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arela"/>
                <a:ea typeface="+mn-ea"/>
                <a:cs typeface="+mn-cs"/>
              </a:rPr>
              <a:t>SMD</a:t>
            </a:r>
          </a:p>
        </p:txBody>
      </p:sp>
      <p:sp>
        <p:nvSpPr>
          <p:cNvPr id="6" name="TextBox 5">
            <a:extLst>
              <a:ext uri="{FF2B5EF4-FFF2-40B4-BE49-F238E27FC236}">
                <a16:creationId xmlns:a16="http://schemas.microsoft.com/office/drawing/2014/main" id="{C146004B-168C-06F6-E9C1-41DFA712ED16}"/>
              </a:ext>
            </a:extLst>
          </p:cNvPr>
          <p:cNvSpPr txBox="1"/>
          <p:nvPr/>
        </p:nvSpPr>
        <p:spPr>
          <a:xfrm>
            <a:off x="7545977" y="792866"/>
            <a:ext cx="14761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arela"/>
                <a:ea typeface="+mn-ea"/>
                <a:cs typeface="+mn-cs"/>
              </a:rPr>
              <a:t>ESDMD</a:t>
            </a:r>
          </a:p>
        </p:txBody>
      </p:sp>
      <p:sp>
        <p:nvSpPr>
          <p:cNvPr id="9" name="TextBox 8">
            <a:extLst>
              <a:ext uri="{FF2B5EF4-FFF2-40B4-BE49-F238E27FC236}">
                <a16:creationId xmlns:a16="http://schemas.microsoft.com/office/drawing/2014/main" id="{D0BB7513-D337-71F4-AB7F-6C5D460D59FD}"/>
              </a:ext>
            </a:extLst>
          </p:cNvPr>
          <p:cNvSpPr txBox="1"/>
          <p:nvPr/>
        </p:nvSpPr>
        <p:spPr>
          <a:xfrm>
            <a:off x="9868988" y="790684"/>
            <a:ext cx="14761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arela"/>
                <a:ea typeface="+mn-ea"/>
                <a:cs typeface="+mn-cs"/>
              </a:rPr>
              <a:t>SOMD</a:t>
            </a:r>
          </a:p>
        </p:txBody>
      </p:sp>
    </p:spTree>
    <p:extLst>
      <p:ext uri="{BB962C8B-B14F-4D97-AF65-F5344CB8AC3E}">
        <p14:creationId xmlns:p14="http://schemas.microsoft.com/office/powerpoint/2010/main" val="147027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10668" y="8382"/>
            <a:ext cx="12192000" cy="685800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object 53"/>
          <p:cNvSpPr txBox="1">
            <a:spLocks noGrp="1"/>
          </p:cNvSpPr>
          <p:nvPr>
            <p:ph type="title"/>
          </p:nvPr>
        </p:nvSpPr>
        <p:spPr>
          <a:xfrm>
            <a:off x="1336422" y="71011"/>
            <a:ext cx="8318879" cy="1075294"/>
          </a:xfrm>
          <a:prstGeom prst="rect">
            <a:avLst/>
          </a:prstGeom>
        </p:spPr>
        <p:txBody>
          <a:bodyPr vert="horz" wrap="square" lIns="0" tIns="74295" rIns="0" bIns="0" rtlCol="0">
            <a:spAutoFit/>
          </a:bodyPr>
          <a:lstStyle/>
          <a:p>
            <a:pPr marR="5080" algn="ctr">
              <a:lnSpc>
                <a:spcPts val="3890"/>
              </a:lnSpc>
              <a:spcBef>
                <a:spcPts val="585"/>
              </a:spcBef>
            </a:pPr>
            <a:r>
              <a:rPr lang="en-US" sz="3600" spc="-10" dirty="0">
                <a:solidFill>
                  <a:srgbClr val="585858"/>
                </a:solidFill>
                <a:latin typeface="Calibri"/>
                <a:cs typeface="Calibri"/>
              </a:rPr>
              <a:t>Office of STEM Engagement (</a:t>
            </a:r>
            <a:r>
              <a:rPr sz="3600" spc="-10" dirty="0">
                <a:solidFill>
                  <a:srgbClr val="585858"/>
                </a:solidFill>
                <a:latin typeface="Calibri"/>
                <a:cs typeface="Calibri"/>
              </a:rPr>
              <a:t>OSTEM</a:t>
            </a:r>
            <a:r>
              <a:rPr lang="en-US" sz="3600" spc="-10" dirty="0">
                <a:solidFill>
                  <a:srgbClr val="585858"/>
                </a:solidFill>
                <a:latin typeface="Calibri"/>
                <a:cs typeface="Calibri"/>
              </a:rPr>
              <a:t>) </a:t>
            </a:r>
            <a:br>
              <a:rPr lang="en-US" sz="3600" spc="-10" dirty="0">
                <a:solidFill>
                  <a:srgbClr val="585858"/>
                </a:solidFill>
                <a:latin typeface="Calibri"/>
                <a:cs typeface="Calibri"/>
              </a:rPr>
            </a:br>
            <a:r>
              <a:rPr lang="en-US" sz="3200" spc="-5" dirty="0">
                <a:solidFill>
                  <a:srgbClr val="585858"/>
                </a:solidFill>
                <a:latin typeface="Calibri"/>
                <a:cs typeface="Calibri"/>
              </a:rPr>
              <a:t>Separate from the Mission Directorates</a:t>
            </a:r>
            <a:endParaRPr sz="3200" dirty="0">
              <a:latin typeface="Calibri"/>
              <a:cs typeface="Calibri"/>
            </a:endParaRPr>
          </a:p>
        </p:txBody>
      </p:sp>
      <p:sp>
        <p:nvSpPr>
          <p:cNvPr id="5" name="object 5" descr="NASA EPSCoR logo"/>
          <p:cNvSpPr/>
          <p:nvPr/>
        </p:nvSpPr>
        <p:spPr>
          <a:xfrm>
            <a:off x="502919" y="173736"/>
            <a:ext cx="1085088" cy="900683"/>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5" name="Picture 64" descr="NASA EPSCoR South Carolina logo">
            <a:extLst>
              <a:ext uri="{FF2B5EF4-FFF2-40B4-BE49-F238E27FC236}">
                <a16:creationId xmlns:a16="http://schemas.microsoft.com/office/drawing/2014/main" id="{9A625B40-16E3-6226-D32C-85A3B15D6C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5960" y="181513"/>
            <a:ext cx="1014983" cy="885572"/>
          </a:xfrm>
          <a:prstGeom prst="rect">
            <a:avLst/>
          </a:prstGeom>
        </p:spPr>
      </p:pic>
      <p:sp>
        <p:nvSpPr>
          <p:cNvPr id="4" name="object 4" descr="NASA logo"/>
          <p:cNvSpPr/>
          <p:nvPr/>
        </p:nvSpPr>
        <p:spPr>
          <a:xfrm>
            <a:off x="10706100" y="202692"/>
            <a:ext cx="1014983" cy="835151"/>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7" name="Group 66" descr="Figure showing the five focus areas of the Office of STEM Engagement. The areas are detailed in the slide notes. The Space Grant and EPSCoR areas are highlighted with a red box in the figure.">
            <a:extLst>
              <a:ext uri="{FF2B5EF4-FFF2-40B4-BE49-F238E27FC236}">
                <a16:creationId xmlns:a16="http://schemas.microsoft.com/office/drawing/2014/main" id="{D99E3B9D-BB95-22E0-E1AF-B4294E3EB956}"/>
              </a:ext>
            </a:extLst>
          </p:cNvPr>
          <p:cNvGrpSpPr/>
          <p:nvPr/>
        </p:nvGrpSpPr>
        <p:grpSpPr>
          <a:xfrm>
            <a:off x="0" y="1240535"/>
            <a:ext cx="12191999" cy="5617462"/>
            <a:chOff x="0" y="1240535"/>
            <a:chExt cx="12191999" cy="5617462"/>
          </a:xfrm>
        </p:grpSpPr>
        <p:sp>
          <p:nvSpPr>
            <p:cNvPr id="3" name="object 3"/>
            <p:cNvSpPr/>
            <p:nvPr/>
          </p:nvSpPr>
          <p:spPr>
            <a:xfrm>
              <a:off x="0" y="1260347"/>
              <a:ext cx="12191999" cy="178308"/>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668" y="6176771"/>
              <a:ext cx="12181331" cy="213359"/>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7623047" y="6312406"/>
              <a:ext cx="4066032" cy="545591"/>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68324" y="2746248"/>
              <a:ext cx="1648968" cy="1834895"/>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211580" y="2891027"/>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3136392" y="2584704"/>
              <a:ext cx="1648968" cy="1834896"/>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3279647" y="2729483"/>
              <a:ext cx="1371600" cy="1554480"/>
            </a:xfrm>
            <a:custGeom>
              <a:avLst/>
              <a:gdLst/>
              <a:ahLst/>
              <a:cxnLst/>
              <a:rect l="l" t="t" r="r" b="b"/>
              <a:pathLst>
                <a:path w="1371600" h="1554479">
                  <a:moveTo>
                    <a:pt x="685800" y="0"/>
                  </a:moveTo>
                  <a:lnTo>
                    <a:pt x="0" y="407035"/>
                  </a:lnTo>
                  <a:lnTo>
                    <a:pt x="0" y="1147445"/>
                  </a:lnTo>
                  <a:lnTo>
                    <a:pt x="685800" y="1554479"/>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5190744" y="2746248"/>
              <a:ext cx="1648968" cy="1834895"/>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5334000" y="2891027"/>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7272528" y="2584704"/>
              <a:ext cx="1648968" cy="1834896"/>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7415783" y="2729483"/>
              <a:ext cx="1371600" cy="1554480"/>
            </a:xfrm>
            <a:custGeom>
              <a:avLst/>
              <a:gdLst/>
              <a:ahLst/>
              <a:cxnLst/>
              <a:rect l="l" t="t" r="r" b="b"/>
              <a:pathLst>
                <a:path w="1371600" h="1554479">
                  <a:moveTo>
                    <a:pt x="685800" y="0"/>
                  </a:moveTo>
                  <a:lnTo>
                    <a:pt x="0" y="407035"/>
                  </a:lnTo>
                  <a:lnTo>
                    <a:pt x="0" y="1147445"/>
                  </a:lnTo>
                  <a:lnTo>
                    <a:pt x="685800" y="1554479"/>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9326880" y="2746248"/>
              <a:ext cx="1648968" cy="1834895"/>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9470135" y="2891027"/>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884682" y="2983229"/>
              <a:ext cx="0" cy="1357630"/>
            </a:xfrm>
            <a:custGeom>
              <a:avLst/>
              <a:gdLst/>
              <a:ahLst/>
              <a:cxnLst/>
              <a:rect l="l" t="t" r="r" b="b"/>
              <a:pathLst>
                <a:path h="1357629">
                  <a:moveTo>
                    <a:pt x="0" y="0"/>
                  </a:moveTo>
                  <a:lnTo>
                    <a:pt x="0" y="135763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884682" y="2434589"/>
              <a:ext cx="1023619" cy="548640"/>
            </a:xfrm>
            <a:custGeom>
              <a:avLst/>
              <a:gdLst/>
              <a:ahLst/>
              <a:cxnLst/>
              <a:rect l="l" t="t" r="r" b="b"/>
              <a:pathLst>
                <a:path w="1023619"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1907285" y="2434589"/>
              <a:ext cx="1023619" cy="548640"/>
            </a:xfrm>
            <a:custGeom>
              <a:avLst/>
              <a:gdLst/>
              <a:ahLst/>
              <a:cxnLst/>
              <a:rect l="l" t="t" r="r" b="b"/>
              <a:pathLst>
                <a:path w="1023619"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3973829" y="4196334"/>
              <a:ext cx="1023619" cy="548640"/>
            </a:xfrm>
            <a:custGeom>
              <a:avLst/>
              <a:gdLst/>
              <a:ahLst/>
              <a:cxnLst/>
              <a:rect l="l" t="t" r="r" b="b"/>
              <a:pathLst>
                <a:path w="1023620" h="548639">
                  <a:moveTo>
                    <a:pt x="0" y="548640"/>
                  </a:moveTo>
                  <a:lnTo>
                    <a:pt x="1023112"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2928366" y="2983229"/>
              <a:ext cx="22225" cy="1174750"/>
            </a:xfrm>
            <a:custGeom>
              <a:avLst/>
              <a:gdLst/>
              <a:ahLst/>
              <a:cxnLst/>
              <a:rect l="l" t="t" r="r" b="b"/>
              <a:pathLst>
                <a:path w="22225" h="1174750">
                  <a:moveTo>
                    <a:pt x="22097" y="117475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2951226" y="4196334"/>
              <a:ext cx="1023619" cy="548640"/>
            </a:xfrm>
            <a:custGeom>
              <a:avLst/>
              <a:gdLst/>
              <a:ahLst/>
              <a:cxnLst/>
              <a:rect l="l" t="t" r="r" b="b"/>
              <a:pathLst>
                <a:path w="1023620" h="548639">
                  <a:moveTo>
                    <a:pt x="1023112" y="54864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4996434" y="2983229"/>
              <a:ext cx="2540" cy="1206500"/>
            </a:xfrm>
            <a:custGeom>
              <a:avLst/>
              <a:gdLst/>
              <a:ahLst/>
              <a:cxnLst/>
              <a:rect l="l" t="t" r="r" b="b"/>
              <a:pathLst>
                <a:path w="2539" h="1206500">
                  <a:moveTo>
                    <a:pt x="0" y="0"/>
                  </a:moveTo>
                  <a:lnTo>
                    <a:pt x="2286" y="120650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4999482" y="2434589"/>
              <a:ext cx="1023619" cy="548640"/>
            </a:xfrm>
            <a:custGeom>
              <a:avLst/>
              <a:gdLst/>
              <a:ahLst/>
              <a:cxnLst/>
              <a:rect l="l" t="t" r="r" b="b"/>
              <a:pathLst>
                <a:path w="1023620"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6022085" y="2434589"/>
              <a:ext cx="1023619" cy="548640"/>
            </a:xfrm>
            <a:custGeom>
              <a:avLst/>
              <a:gdLst/>
              <a:ahLst/>
              <a:cxnLst/>
              <a:rect l="l" t="t" r="r" b="b"/>
              <a:pathLst>
                <a:path w="1023620"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8088630" y="4196334"/>
              <a:ext cx="1023619" cy="548640"/>
            </a:xfrm>
            <a:custGeom>
              <a:avLst/>
              <a:gdLst/>
              <a:ahLst/>
              <a:cxnLst/>
              <a:rect l="l" t="t" r="r" b="b"/>
              <a:pathLst>
                <a:path w="1023620" h="548639">
                  <a:moveTo>
                    <a:pt x="0" y="548640"/>
                  </a:moveTo>
                  <a:lnTo>
                    <a:pt x="1023112"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7040118" y="3022854"/>
              <a:ext cx="29209" cy="1165860"/>
            </a:xfrm>
            <a:custGeom>
              <a:avLst/>
              <a:gdLst/>
              <a:ahLst/>
              <a:cxnLst/>
              <a:rect l="l" t="t" r="r" b="b"/>
              <a:pathLst>
                <a:path w="29209" h="1165860">
                  <a:moveTo>
                    <a:pt x="29082" y="116586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7066026" y="4196334"/>
              <a:ext cx="1023619" cy="548640"/>
            </a:xfrm>
            <a:custGeom>
              <a:avLst/>
              <a:gdLst/>
              <a:ahLst/>
              <a:cxnLst/>
              <a:rect l="l" t="t" r="r" b="b"/>
              <a:pathLst>
                <a:path w="1023620" h="548639">
                  <a:moveTo>
                    <a:pt x="1023112" y="54864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9111233" y="2983229"/>
              <a:ext cx="0" cy="1214120"/>
            </a:xfrm>
            <a:custGeom>
              <a:avLst/>
              <a:gdLst/>
              <a:ahLst/>
              <a:cxnLst/>
              <a:rect l="l" t="t" r="r" b="b"/>
              <a:pathLst>
                <a:path h="1214120">
                  <a:moveTo>
                    <a:pt x="0" y="0"/>
                  </a:moveTo>
                  <a:lnTo>
                    <a:pt x="0" y="121412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9112757" y="2434589"/>
              <a:ext cx="1023619" cy="548640"/>
            </a:xfrm>
            <a:custGeom>
              <a:avLst/>
              <a:gdLst/>
              <a:ahLst/>
              <a:cxnLst/>
              <a:rect l="l" t="t" r="r" b="b"/>
              <a:pathLst>
                <a:path w="1023620"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11159490" y="2983229"/>
              <a:ext cx="10160" cy="1303020"/>
            </a:xfrm>
            <a:custGeom>
              <a:avLst/>
              <a:gdLst/>
              <a:ahLst/>
              <a:cxnLst/>
              <a:rect l="l" t="t" r="r" b="b"/>
              <a:pathLst>
                <a:path w="10159" h="1303020">
                  <a:moveTo>
                    <a:pt x="0" y="0"/>
                  </a:moveTo>
                  <a:lnTo>
                    <a:pt x="10159" y="1302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10135361" y="2434589"/>
              <a:ext cx="1023619" cy="548640"/>
            </a:xfrm>
            <a:custGeom>
              <a:avLst/>
              <a:gdLst/>
              <a:ahLst/>
              <a:cxnLst/>
              <a:rect l="l" t="t" r="r" b="b"/>
              <a:pathLst>
                <a:path w="1023620"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660654" y="4112514"/>
              <a:ext cx="457200" cy="457200"/>
            </a:xfrm>
            <a:custGeom>
              <a:avLst/>
              <a:gdLst/>
              <a:ahLst/>
              <a:cxnLst/>
              <a:rect l="l" t="t" r="r" b="b"/>
              <a:pathLst>
                <a:path w="457200" h="457200">
                  <a:moveTo>
                    <a:pt x="228599" y="0"/>
                  </a:moveTo>
                  <a:lnTo>
                    <a:pt x="182529" y="4644"/>
                  </a:lnTo>
                  <a:lnTo>
                    <a:pt x="139619" y="17966"/>
                  </a:lnTo>
                  <a:lnTo>
                    <a:pt x="100788" y="39045"/>
                  </a:lnTo>
                  <a:lnTo>
                    <a:pt x="66955" y="66960"/>
                  </a:lnTo>
                  <a:lnTo>
                    <a:pt x="39041" y="100793"/>
                  </a:lnTo>
                  <a:lnTo>
                    <a:pt x="17964" y="139624"/>
                  </a:lnTo>
                  <a:lnTo>
                    <a:pt x="4644" y="182533"/>
                  </a:lnTo>
                  <a:lnTo>
                    <a:pt x="0" y="228600"/>
                  </a:lnTo>
                  <a:lnTo>
                    <a:pt x="4644" y="274666"/>
                  </a:lnTo>
                  <a:lnTo>
                    <a:pt x="17964" y="317575"/>
                  </a:lnTo>
                  <a:lnTo>
                    <a:pt x="39041" y="356406"/>
                  </a:lnTo>
                  <a:lnTo>
                    <a:pt x="66955" y="390239"/>
                  </a:lnTo>
                  <a:lnTo>
                    <a:pt x="100788" y="418154"/>
                  </a:lnTo>
                  <a:lnTo>
                    <a:pt x="139619" y="439233"/>
                  </a:lnTo>
                  <a:lnTo>
                    <a:pt x="182529" y="452555"/>
                  </a:lnTo>
                  <a:lnTo>
                    <a:pt x="228599" y="457200"/>
                  </a:lnTo>
                  <a:lnTo>
                    <a:pt x="274670" y="452555"/>
                  </a:lnTo>
                  <a:lnTo>
                    <a:pt x="317580" y="439233"/>
                  </a:lnTo>
                  <a:lnTo>
                    <a:pt x="356411" y="418154"/>
                  </a:lnTo>
                  <a:lnTo>
                    <a:pt x="390244" y="390239"/>
                  </a:lnTo>
                  <a:lnTo>
                    <a:pt x="418158" y="356406"/>
                  </a:lnTo>
                  <a:lnTo>
                    <a:pt x="439235" y="317575"/>
                  </a:lnTo>
                  <a:lnTo>
                    <a:pt x="452555" y="274666"/>
                  </a:lnTo>
                  <a:lnTo>
                    <a:pt x="457199" y="228600"/>
                  </a:lnTo>
                  <a:lnTo>
                    <a:pt x="452555" y="182533"/>
                  </a:lnTo>
                  <a:lnTo>
                    <a:pt x="439235" y="139624"/>
                  </a:lnTo>
                  <a:lnTo>
                    <a:pt x="418158" y="100793"/>
                  </a:lnTo>
                  <a:lnTo>
                    <a:pt x="390244" y="66960"/>
                  </a:lnTo>
                  <a:lnTo>
                    <a:pt x="356411" y="39045"/>
                  </a:lnTo>
                  <a:lnTo>
                    <a:pt x="317580" y="17966"/>
                  </a:lnTo>
                  <a:lnTo>
                    <a:pt x="274670" y="4644"/>
                  </a:lnTo>
                  <a:lnTo>
                    <a:pt x="22859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660654" y="4112514"/>
              <a:ext cx="457200" cy="457200"/>
            </a:xfrm>
            <a:custGeom>
              <a:avLst/>
              <a:gdLst/>
              <a:ahLst/>
              <a:cxnLst/>
              <a:rect l="l" t="t" r="r" b="b"/>
              <a:pathLst>
                <a:path w="457200" h="457200">
                  <a:moveTo>
                    <a:pt x="0" y="228600"/>
                  </a:moveTo>
                  <a:lnTo>
                    <a:pt x="4644" y="182533"/>
                  </a:lnTo>
                  <a:lnTo>
                    <a:pt x="17964" y="139624"/>
                  </a:lnTo>
                  <a:lnTo>
                    <a:pt x="39041" y="100793"/>
                  </a:lnTo>
                  <a:lnTo>
                    <a:pt x="66955" y="66960"/>
                  </a:lnTo>
                  <a:lnTo>
                    <a:pt x="100788" y="39045"/>
                  </a:lnTo>
                  <a:lnTo>
                    <a:pt x="139619" y="17966"/>
                  </a:lnTo>
                  <a:lnTo>
                    <a:pt x="182529" y="4644"/>
                  </a:lnTo>
                  <a:lnTo>
                    <a:pt x="228599" y="0"/>
                  </a:lnTo>
                  <a:lnTo>
                    <a:pt x="274670" y="4644"/>
                  </a:lnTo>
                  <a:lnTo>
                    <a:pt x="317580" y="17966"/>
                  </a:lnTo>
                  <a:lnTo>
                    <a:pt x="356411" y="39045"/>
                  </a:lnTo>
                  <a:lnTo>
                    <a:pt x="390244" y="66960"/>
                  </a:lnTo>
                  <a:lnTo>
                    <a:pt x="418158" y="100793"/>
                  </a:lnTo>
                  <a:lnTo>
                    <a:pt x="439235" y="139624"/>
                  </a:lnTo>
                  <a:lnTo>
                    <a:pt x="452555" y="182533"/>
                  </a:lnTo>
                  <a:lnTo>
                    <a:pt x="457199" y="228600"/>
                  </a:lnTo>
                  <a:lnTo>
                    <a:pt x="452555" y="274666"/>
                  </a:lnTo>
                  <a:lnTo>
                    <a:pt x="439235" y="317575"/>
                  </a:lnTo>
                  <a:lnTo>
                    <a:pt x="418158" y="356406"/>
                  </a:lnTo>
                  <a:lnTo>
                    <a:pt x="390244" y="390239"/>
                  </a:lnTo>
                  <a:lnTo>
                    <a:pt x="356411" y="418154"/>
                  </a:lnTo>
                  <a:lnTo>
                    <a:pt x="317580" y="439233"/>
                  </a:lnTo>
                  <a:lnTo>
                    <a:pt x="274670" y="452555"/>
                  </a:lnTo>
                  <a:lnTo>
                    <a:pt x="228599" y="457200"/>
                  </a:lnTo>
                  <a:lnTo>
                    <a:pt x="182529" y="452555"/>
                  </a:lnTo>
                  <a:lnTo>
                    <a:pt x="139619" y="439233"/>
                  </a:lnTo>
                  <a:lnTo>
                    <a:pt x="100788" y="418154"/>
                  </a:lnTo>
                  <a:lnTo>
                    <a:pt x="66955" y="390239"/>
                  </a:lnTo>
                  <a:lnTo>
                    <a:pt x="39041" y="356406"/>
                  </a:lnTo>
                  <a:lnTo>
                    <a:pt x="17964" y="317575"/>
                  </a:lnTo>
                  <a:lnTo>
                    <a:pt x="4644" y="274666"/>
                  </a:lnTo>
                  <a:lnTo>
                    <a:pt x="0" y="228600"/>
                  </a:lnTo>
                  <a:close/>
                </a:path>
              </a:pathLst>
            </a:custGeom>
            <a:ln w="101600">
              <a:solidFill>
                <a:srgbClr val="5B9BD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1678685" y="2268473"/>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1678685" y="2268473"/>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EC7C3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3746753" y="4525517"/>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599"/>
                  </a:lnTo>
                  <a:lnTo>
                    <a:pt x="4644" y="274666"/>
                  </a:lnTo>
                  <a:lnTo>
                    <a:pt x="17966" y="317575"/>
                  </a:lnTo>
                  <a:lnTo>
                    <a:pt x="39045" y="356406"/>
                  </a:lnTo>
                  <a:lnTo>
                    <a:pt x="66960" y="390239"/>
                  </a:lnTo>
                  <a:lnTo>
                    <a:pt x="100793" y="418154"/>
                  </a:lnTo>
                  <a:lnTo>
                    <a:pt x="139624" y="439233"/>
                  </a:lnTo>
                  <a:lnTo>
                    <a:pt x="182533" y="452555"/>
                  </a:lnTo>
                  <a:lnTo>
                    <a:pt x="228600" y="457199"/>
                  </a:lnTo>
                  <a:lnTo>
                    <a:pt x="274666" y="452555"/>
                  </a:lnTo>
                  <a:lnTo>
                    <a:pt x="317575" y="439233"/>
                  </a:lnTo>
                  <a:lnTo>
                    <a:pt x="356406" y="418154"/>
                  </a:lnTo>
                  <a:lnTo>
                    <a:pt x="390239" y="390239"/>
                  </a:lnTo>
                  <a:lnTo>
                    <a:pt x="418154" y="356406"/>
                  </a:lnTo>
                  <a:lnTo>
                    <a:pt x="439233" y="317575"/>
                  </a:lnTo>
                  <a:lnTo>
                    <a:pt x="452555" y="274666"/>
                  </a:lnTo>
                  <a:lnTo>
                    <a:pt x="457200" y="228599"/>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3746753" y="4525517"/>
              <a:ext cx="457200" cy="457200"/>
            </a:xfrm>
            <a:custGeom>
              <a:avLst/>
              <a:gdLst/>
              <a:ahLst/>
              <a:cxnLst/>
              <a:rect l="l" t="t" r="r" b="b"/>
              <a:pathLst>
                <a:path w="457200" h="457200">
                  <a:moveTo>
                    <a:pt x="0" y="228599"/>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599"/>
                  </a:lnTo>
                  <a:lnTo>
                    <a:pt x="452555" y="274666"/>
                  </a:lnTo>
                  <a:lnTo>
                    <a:pt x="439233" y="317575"/>
                  </a:lnTo>
                  <a:lnTo>
                    <a:pt x="418154" y="356406"/>
                  </a:lnTo>
                  <a:lnTo>
                    <a:pt x="390239" y="390239"/>
                  </a:lnTo>
                  <a:lnTo>
                    <a:pt x="356406" y="418154"/>
                  </a:lnTo>
                  <a:lnTo>
                    <a:pt x="317575" y="439233"/>
                  </a:lnTo>
                  <a:lnTo>
                    <a:pt x="274666" y="452555"/>
                  </a:lnTo>
                  <a:lnTo>
                    <a:pt x="228600" y="457199"/>
                  </a:lnTo>
                  <a:lnTo>
                    <a:pt x="182533" y="452555"/>
                  </a:lnTo>
                  <a:lnTo>
                    <a:pt x="139624" y="439233"/>
                  </a:lnTo>
                  <a:lnTo>
                    <a:pt x="100793" y="418154"/>
                  </a:lnTo>
                  <a:lnTo>
                    <a:pt x="66960" y="390239"/>
                  </a:lnTo>
                  <a:lnTo>
                    <a:pt x="39045" y="356406"/>
                  </a:lnTo>
                  <a:lnTo>
                    <a:pt x="17966" y="317575"/>
                  </a:lnTo>
                  <a:lnTo>
                    <a:pt x="4644" y="274666"/>
                  </a:lnTo>
                  <a:lnTo>
                    <a:pt x="0" y="228599"/>
                  </a:lnTo>
                  <a:close/>
                </a:path>
              </a:pathLst>
            </a:custGeom>
            <a:ln w="101600">
              <a:solidFill>
                <a:srgbClr val="A4A4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5801105" y="2268473"/>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5801105" y="2268473"/>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7882890" y="4501134"/>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7882890" y="4501134"/>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4471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9935718" y="2247138"/>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9935718" y="2247138"/>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6FAC4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10938509" y="4101846"/>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599"/>
                  </a:lnTo>
                  <a:lnTo>
                    <a:pt x="4644" y="274666"/>
                  </a:lnTo>
                  <a:lnTo>
                    <a:pt x="17966" y="317575"/>
                  </a:lnTo>
                  <a:lnTo>
                    <a:pt x="39045" y="356406"/>
                  </a:lnTo>
                  <a:lnTo>
                    <a:pt x="66960" y="390239"/>
                  </a:lnTo>
                  <a:lnTo>
                    <a:pt x="100793" y="418154"/>
                  </a:lnTo>
                  <a:lnTo>
                    <a:pt x="139624" y="439233"/>
                  </a:lnTo>
                  <a:lnTo>
                    <a:pt x="182533" y="452555"/>
                  </a:lnTo>
                  <a:lnTo>
                    <a:pt x="228600" y="457199"/>
                  </a:lnTo>
                  <a:lnTo>
                    <a:pt x="274666" y="452555"/>
                  </a:lnTo>
                  <a:lnTo>
                    <a:pt x="317575" y="439233"/>
                  </a:lnTo>
                  <a:lnTo>
                    <a:pt x="356406" y="418154"/>
                  </a:lnTo>
                  <a:lnTo>
                    <a:pt x="390239" y="390239"/>
                  </a:lnTo>
                  <a:lnTo>
                    <a:pt x="418154" y="356406"/>
                  </a:lnTo>
                  <a:lnTo>
                    <a:pt x="439233" y="317575"/>
                  </a:lnTo>
                  <a:lnTo>
                    <a:pt x="452555" y="274666"/>
                  </a:lnTo>
                  <a:lnTo>
                    <a:pt x="457200" y="228599"/>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10938509" y="4101846"/>
              <a:ext cx="457200" cy="457200"/>
            </a:xfrm>
            <a:custGeom>
              <a:avLst/>
              <a:gdLst/>
              <a:ahLst/>
              <a:cxnLst/>
              <a:rect l="l" t="t" r="r" b="b"/>
              <a:pathLst>
                <a:path w="457200" h="457200">
                  <a:moveTo>
                    <a:pt x="0" y="228599"/>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599"/>
                  </a:lnTo>
                  <a:lnTo>
                    <a:pt x="452555" y="274666"/>
                  </a:lnTo>
                  <a:lnTo>
                    <a:pt x="439233" y="317575"/>
                  </a:lnTo>
                  <a:lnTo>
                    <a:pt x="418154" y="356406"/>
                  </a:lnTo>
                  <a:lnTo>
                    <a:pt x="390239" y="390239"/>
                  </a:lnTo>
                  <a:lnTo>
                    <a:pt x="356406" y="418154"/>
                  </a:lnTo>
                  <a:lnTo>
                    <a:pt x="317575" y="439233"/>
                  </a:lnTo>
                  <a:lnTo>
                    <a:pt x="274666" y="452555"/>
                  </a:lnTo>
                  <a:lnTo>
                    <a:pt x="228600" y="457199"/>
                  </a:lnTo>
                  <a:lnTo>
                    <a:pt x="182533" y="452555"/>
                  </a:lnTo>
                  <a:lnTo>
                    <a:pt x="139624" y="439233"/>
                  </a:lnTo>
                  <a:lnTo>
                    <a:pt x="100793" y="418154"/>
                  </a:lnTo>
                  <a:lnTo>
                    <a:pt x="66960" y="390239"/>
                  </a:lnTo>
                  <a:lnTo>
                    <a:pt x="39045" y="356406"/>
                  </a:lnTo>
                  <a:lnTo>
                    <a:pt x="17966" y="317575"/>
                  </a:lnTo>
                  <a:lnTo>
                    <a:pt x="4644" y="274666"/>
                  </a:lnTo>
                  <a:lnTo>
                    <a:pt x="0" y="228599"/>
                  </a:lnTo>
                  <a:close/>
                </a:path>
              </a:pathLst>
            </a:custGeom>
            <a:ln w="101600">
              <a:solidFill>
                <a:srgbClr val="5B9BD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txBox="1"/>
            <p:nvPr/>
          </p:nvSpPr>
          <p:spPr>
            <a:xfrm>
              <a:off x="1643633" y="1599057"/>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EC7C30"/>
                  </a:solidFill>
                  <a:effectLst/>
                  <a:uLnTx/>
                  <a:uFillTx/>
                  <a:latin typeface="Calibri Light"/>
                  <a:ea typeface="+mn-ea"/>
                  <a:cs typeface="Calibri Light"/>
                </a:rPr>
                <a:t>01</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49" name="object 49"/>
            <p:cNvSpPr txBox="1"/>
            <p:nvPr/>
          </p:nvSpPr>
          <p:spPr>
            <a:xfrm>
              <a:off x="3777488" y="5014417"/>
              <a:ext cx="370205" cy="4375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A4A4A4"/>
                  </a:solidFill>
                  <a:effectLst/>
                  <a:uLnTx/>
                  <a:uFillTx/>
                  <a:latin typeface="Calibri Light"/>
                  <a:ea typeface="+mn-ea"/>
                  <a:cs typeface="Calibri Light"/>
                </a:rPr>
                <a:t>02</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0" name="object 50"/>
            <p:cNvSpPr txBox="1"/>
            <p:nvPr/>
          </p:nvSpPr>
          <p:spPr>
            <a:xfrm>
              <a:off x="5835522" y="1606041"/>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FFC000"/>
                  </a:solidFill>
                  <a:effectLst/>
                  <a:uLnTx/>
                  <a:uFillTx/>
                  <a:latin typeface="Calibri Light"/>
                  <a:ea typeface="+mn-ea"/>
                  <a:cs typeface="Calibri Light"/>
                </a:rPr>
                <a:t>03</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1" name="object 51"/>
            <p:cNvSpPr txBox="1"/>
            <p:nvPr/>
          </p:nvSpPr>
          <p:spPr>
            <a:xfrm>
              <a:off x="7918195" y="4995164"/>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4471C4"/>
                  </a:solidFill>
                  <a:effectLst/>
                  <a:uLnTx/>
                  <a:uFillTx/>
                  <a:latin typeface="Calibri Light"/>
                  <a:ea typeface="+mn-ea"/>
                  <a:cs typeface="Calibri Light"/>
                </a:rPr>
                <a:t>04</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2" name="object 52"/>
            <p:cNvSpPr txBox="1"/>
            <p:nvPr/>
          </p:nvSpPr>
          <p:spPr>
            <a:xfrm>
              <a:off x="9957561" y="1566798"/>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6FAC46"/>
                  </a:solidFill>
                  <a:effectLst/>
                  <a:uLnTx/>
                  <a:uFillTx/>
                  <a:latin typeface="Calibri Light"/>
                  <a:ea typeface="+mn-ea"/>
                  <a:cs typeface="Calibri Light"/>
                </a:rPr>
                <a:t>05</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4" name="object 54"/>
            <p:cNvSpPr txBox="1"/>
            <p:nvPr/>
          </p:nvSpPr>
          <p:spPr>
            <a:xfrm>
              <a:off x="997102" y="4761103"/>
              <a:ext cx="1711960" cy="1243965"/>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Next Gen </a:t>
              </a:r>
              <a:r>
                <a:rPr kumimoji="0" sz="1600" b="1" i="0" u="none" strike="noStrike" kern="1200" cap="none" spc="-15" normalizeH="0" baseline="0" noProof="0" dirty="0">
                  <a:ln>
                    <a:noFill/>
                  </a:ln>
                  <a:solidFill>
                    <a:prstClr val="black"/>
                  </a:solidFill>
                  <a:effectLst/>
                  <a:uLnTx/>
                  <a:uFillTx/>
                  <a:latin typeface="Calibri"/>
                  <a:ea typeface="+mn-ea"/>
                  <a:cs typeface="Calibri"/>
                </a:rPr>
                <a:t>Stem  </a:t>
              </a:r>
              <a:r>
                <a:rPr kumimoji="0" sz="1600" b="1" i="0" u="none" strike="noStrike" kern="1200" cap="none" spc="-10" normalizeH="0" baseline="0" noProof="0" dirty="0">
                  <a:ln>
                    <a:noFill/>
                  </a:ln>
                  <a:solidFill>
                    <a:prstClr val="black"/>
                  </a:solidFill>
                  <a:effectLst/>
                  <a:uLnTx/>
                  <a:uFillTx/>
                  <a:latin typeface="Calibri"/>
                  <a:ea typeface="+mn-ea"/>
                  <a:cs typeface="Calibri"/>
                </a:rPr>
                <a:t>Focus </a:t>
              </a:r>
              <a:r>
                <a:rPr kumimoji="0" sz="1600" b="1" i="0" u="none" strike="noStrike" kern="1200" cap="none" spc="-5" normalizeH="0" baseline="0" noProof="0" dirty="0">
                  <a:ln>
                    <a:noFill/>
                  </a:ln>
                  <a:solidFill>
                    <a:prstClr val="black"/>
                  </a:solidFill>
                  <a:effectLst/>
                  <a:uLnTx/>
                  <a:uFillTx/>
                  <a:latin typeface="Calibri"/>
                  <a:ea typeface="+mn-ea"/>
                  <a:cs typeface="Calibri"/>
                </a:rPr>
                <a:t>on K-12 </a:t>
              </a:r>
              <a:r>
                <a:rPr kumimoji="0" sz="1600" b="1" i="0" u="none" strike="noStrike" kern="1200" cap="none" spc="-10" normalizeH="0" baseline="0" noProof="0" dirty="0">
                  <a:ln>
                    <a:noFill/>
                  </a:ln>
                  <a:solidFill>
                    <a:prstClr val="black"/>
                  </a:solidFill>
                  <a:effectLst/>
                  <a:uLnTx/>
                  <a:uFillTx/>
                  <a:latin typeface="Calibri"/>
                  <a:ea typeface="+mn-ea"/>
                  <a:cs typeface="Calibri"/>
                </a:rPr>
                <a:t>STEM  </a:t>
              </a:r>
              <a:r>
                <a:rPr kumimoji="0" sz="1600" b="1" i="0" u="none" strike="noStrike" kern="1200" cap="none" spc="-5" normalizeH="0" baseline="0" noProof="0" dirty="0">
                  <a:ln>
                    <a:noFill/>
                  </a:ln>
                  <a:solidFill>
                    <a:prstClr val="black"/>
                  </a:solidFill>
                  <a:effectLst/>
                  <a:uLnTx/>
                  <a:uFillTx/>
                  <a:latin typeface="Calibri"/>
                  <a:ea typeface="+mn-ea"/>
                  <a:cs typeface="Calibri"/>
                </a:rPr>
                <a:t>activities </a:t>
              </a:r>
              <a:r>
                <a:rPr kumimoji="0" sz="1600" b="1" i="0" u="none" strike="noStrike" kern="1200" cap="none" spc="-10" normalizeH="0" baseline="0" noProof="0" dirty="0">
                  <a:ln>
                    <a:noFill/>
                  </a:ln>
                  <a:solidFill>
                    <a:prstClr val="black"/>
                  </a:solidFill>
                  <a:effectLst/>
                  <a:uLnTx/>
                  <a:uFillTx/>
                  <a:latin typeface="Calibri"/>
                  <a:ea typeface="+mn-ea"/>
                  <a:cs typeface="Calibri"/>
                </a:rPr>
                <a:t>that  stimulate </a:t>
              </a:r>
              <a:r>
                <a:rPr kumimoji="0" sz="1600" b="1" i="0" u="none" strike="noStrike" kern="1200" cap="none" spc="-15" normalizeH="0" baseline="0" noProof="0" dirty="0">
                  <a:ln>
                    <a:noFill/>
                  </a:ln>
                  <a:solidFill>
                    <a:prstClr val="black"/>
                  </a:solidFill>
                  <a:effectLst/>
                  <a:uLnTx/>
                  <a:uFillTx/>
                  <a:latin typeface="Calibri"/>
                  <a:ea typeface="+mn-ea"/>
                  <a:cs typeface="Calibri"/>
                </a:rPr>
                <a:t>interest</a:t>
              </a:r>
              <a:r>
                <a:rPr kumimoji="0" sz="1600" b="1" i="0" u="none" strike="noStrike" kern="1200" cap="none" spc="-60"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in  Space</a:t>
              </a:r>
              <a:r>
                <a:rPr kumimoji="0" sz="1600" b="1"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15" normalizeH="0" baseline="0" noProof="0" dirty="0">
                  <a:ln>
                    <a:noFill/>
                  </a:ln>
                  <a:solidFill>
                    <a:prstClr val="black"/>
                  </a:solidFill>
                  <a:effectLst/>
                  <a:uLnTx/>
                  <a:uFillTx/>
                  <a:latin typeface="Calibri"/>
                  <a:ea typeface="+mn-ea"/>
                  <a:cs typeface="Calibri"/>
                </a:rPr>
                <a:t>Careers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55" name="object 55"/>
            <p:cNvSpPr txBox="1"/>
            <p:nvPr/>
          </p:nvSpPr>
          <p:spPr>
            <a:xfrm>
              <a:off x="4794884" y="4502353"/>
              <a:ext cx="2637790" cy="1367155"/>
            </a:xfrm>
            <a:prstGeom prst="rect">
              <a:avLst/>
            </a:prstGeom>
          </p:spPr>
          <p:txBody>
            <a:bodyPr vert="horz" wrap="square" lIns="0" tIns="36195" rIns="0" bIns="0" rtlCol="0">
              <a:spAutoFit/>
            </a:bodyPr>
            <a:lstStyle/>
            <a:p>
              <a:pPr marL="12700" marR="564515" lvl="0" indent="0" algn="l" defTabSz="914400" rtl="0" eaLnBrk="1" fontAlgn="auto" latinLnBrk="0" hangingPunct="1">
                <a:lnSpc>
                  <a:spcPct val="90100"/>
                </a:lnSpc>
                <a:spcBef>
                  <a:spcPts val="285"/>
                </a:spcBef>
                <a:spcAft>
                  <a:spcPts val="0"/>
                </a:spcAft>
                <a:buClrTx/>
                <a:buSzTx/>
                <a:buFontTx/>
                <a:buNone/>
                <a:tabLst/>
                <a:defRPr/>
              </a:pPr>
              <a:r>
                <a:rPr kumimoji="0" sz="1600" b="1" i="0" u="none" strike="noStrike" kern="1200" cap="none" spc="-5" normalizeH="0" baseline="0" noProof="0" dirty="0">
                  <a:ln>
                    <a:noFill/>
                  </a:ln>
                  <a:solidFill>
                    <a:prstClr val="black"/>
                  </a:solidFill>
                  <a:effectLst/>
                  <a:uLnTx/>
                  <a:uFillTx/>
                  <a:latin typeface="Calibri"/>
                  <a:ea typeface="+mn-ea"/>
                  <a:cs typeface="Calibri"/>
                </a:rPr>
                <a:t>Space </a:t>
              </a:r>
              <a:r>
                <a:rPr kumimoji="0" sz="1600" b="1" i="0" u="none" strike="noStrike" kern="1200" cap="none" spc="-15" normalizeH="0" baseline="0" noProof="0" dirty="0">
                  <a:ln>
                    <a:noFill/>
                  </a:ln>
                  <a:solidFill>
                    <a:prstClr val="black"/>
                  </a:solidFill>
                  <a:effectLst/>
                  <a:uLnTx/>
                  <a:uFillTx/>
                  <a:latin typeface="Calibri"/>
                  <a:ea typeface="+mn-ea"/>
                  <a:cs typeface="Calibri"/>
                </a:rPr>
                <a:t>Grant  </a:t>
              </a:r>
              <a:r>
                <a:rPr kumimoji="0" sz="1600" b="1" i="0" u="none" strike="noStrike" kern="1200" cap="none" spc="-10" normalizeH="0" baseline="0" noProof="0" dirty="0">
                  <a:ln>
                    <a:noFill/>
                  </a:ln>
                  <a:solidFill>
                    <a:prstClr val="black"/>
                  </a:solidFill>
                  <a:effectLst/>
                  <a:uLnTx/>
                  <a:uFillTx/>
                  <a:latin typeface="Calibri"/>
                  <a:ea typeface="+mn-ea"/>
                  <a:cs typeface="Calibri"/>
                </a:rPr>
                <a:t>Opportunities for </a:t>
              </a:r>
              <a:r>
                <a:rPr kumimoji="0" sz="1600" b="1" i="0" u="none" strike="noStrike" kern="1200" cap="none" spc="-5" normalizeH="0" baseline="0" noProof="0" dirty="0">
                  <a:ln>
                    <a:noFill/>
                  </a:ln>
                  <a:solidFill>
                    <a:prstClr val="black"/>
                  </a:solidFill>
                  <a:effectLst/>
                  <a:uLnTx/>
                  <a:uFillTx/>
                  <a:latin typeface="Calibri"/>
                  <a:ea typeface="+mn-ea"/>
                  <a:cs typeface="Calibri"/>
                </a:rPr>
                <a:t>higher  </a:t>
              </a:r>
              <a:r>
                <a:rPr kumimoji="0" sz="1600" b="1" i="0" u="none" strike="noStrike" kern="1200" cap="none" spc="-10" normalizeH="0" baseline="0" noProof="0" dirty="0">
                  <a:ln>
                    <a:noFill/>
                  </a:ln>
                  <a:solidFill>
                    <a:prstClr val="black"/>
                  </a:solidFill>
                  <a:effectLst/>
                  <a:uLnTx/>
                  <a:uFillTx/>
                  <a:latin typeface="Calibri"/>
                  <a:ea typeface="+mn-ea"/>
                  <a:cs typeface="Calibri"/>
                </a:rPr>
                <a:t>education students</a:t>
              </a:r>
              <a:r>
                <a:rPr kumimoji="0" sz="1600" b="1"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that</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a:p>
              <a:pPr marL="12700" marR="5080" lvl="0" indent="0" algn="l" defTabSz="914400" rtl="0" eaLnBrk="1" fontAlgn="auto" latinLnBrk="0" hangingPunct="1">
                <a:lnSpc>
                  <a:spcPts val="1730"/>
                </a:lnSpc>
                <a:spcBef>
                  <a:spcPts val="25"/>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support </a:t>
              </a:r>
              <a:r>
                <a:rPr kumimoji="0" sz="1600" b="1" i="0" u="none" strike="noStrike" kern="1200" cap="none" spc="-5" normalizeH="0" baseline="0" noProof="0" dirty="0">
                  <a:ln>
                    <a:noFill/>
                  </a:ln>
                  <a:solidFill>
                    <a:prstClr val="black"/>
                  </a:solidFill>
                  <a:effectLst/>
                  <a:uLnTx/>
                  <a:uFillTx/>
                  <a:latin typeface="Calibri"/>
                  <a:ea typeface="+mn-ea"/>
                  <a:cs typeface="Calibri"/>
                </a:rPr>
                <a:t>and </a:t>
              </a:r>
              <a:r>
                <a:rPr kumimoji="0" sz="1600" b="1" i="0" u="none" strike="noStrike" kern="1200" cap="none" spc="-10" normalizeH="0" baseline="0" noProof="0" dirty="0">
                  <a:ln>
                    <a:noFill/>
                  </a:ln>
                  <a:solidFill>
                    <a:prstClr val="black"/>
                  </a:solidFill>
                  <a:effectLst/>
                  <a:uLnTx/>
                  <a:uFillTx/>
                  <a:latin typeface="Calibri"/>
                  <a:ea typeface="+mn-ea"/>
                  <a:cs typeface="Calibri"/>
                </a:rPr>
                <a:t>enhance </a:t>
              </a:r>
              <a:r>
                <a:rPr kumimoji="0" sz="1600" b="1" i="0" u="none" strike="noStrike" kern="1200" cap="none" spc="-5" normalizeH="0" baseline="0" noProof="0" dirty="0">
                  <a:ln>
                    <a:noFill/>
                  </a:ln>
                  <a:solidFill>
                    <a:prstClr val="black"/>
                  </a:solidFill>
                  <a:effectLst/>
                  <a:uLnTx/>
                  <a:uFillTx/>
                  <a:latin typeface="Calibri"/>
                  <a:ea typeface="+mn-ea"/>
                  <a:cs typeface="Calibri"/>
                </a:rPr>
                <a:t>science  and </a:t>
              </a:r>
              <a:r>
                <a:rPr kumimoji="0" sz="1600" b="1" i="0" u="none" strike="noStrike" kern="1200" cap="none" spc="-10" normalizeH="0" baseline="0" noProof="0" dirty="0">
                  <a:ln>
                    <a:noFill/>
                  </a:ln>
                  <a:solidFill>
                    <a:prstClr val="black"/>
                  </a:solidFill>
                  <a:effectLst/>
                  <a:uLnTx/>
                  <a:uFillTx/>
                  <a:latin typeface="Calibri"/>
                  <a:ea typeface="+mn-ea"/>
                  <a:cs typeface="Calibri"/>
                </a:rPr>
                <a:t>engineering education </a:t>
              </a:r>
              <a:r>
                <a:rPr kumimoji="0" sz="1600" b="1" i="0" u="none" strike="noStrike" kern="1200" cap="none" spc="-5" normalizeH="0" baseline="0" noProof="0" dirty="0">
                  <a:ln>
                    <a:noFill/>
                  </a:ln>
                  <a:solidFill>
                    <a:prstClr val="black"/>
                  </a:solidFill>
                  <a:effectLst/>
                  <a:uLnTx/>
                  <a:uFillTx/>
                  <a:latin typeface="Calibri"/>
                  <a:ea typeface="+mn-ea"/>
                  <a:cs typeface="Calibri"/>
                </a:rPr>
                <a:t>and  </a:t>
              </a:r>
              <a:r>
                <a:rPr kumimoji="0" sz="1600" b="1" i="0" u="none" strike="noStrike" kern="1200" cap="none" spc="-15" normalizeH="0" baseline="0" noProof="0" dirty="0">
                  <a:ln>
                    <a:noFill/>
                  </a:ln>
                  <a:solidFill>
                    <a:prstClr val="black"/>
                  </a:solidFill>
                  <a:effectLst/>
                  <a:uLnTx/>
                  <a:uFillTx/>
                  <a:latin typeface="Calibri"/>
                  <a:ea typeface="+mn-ea"/>
                  <a:cs typeface="Calibri"/>
                </a:rPr>
                <a:t>research</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6" name="object 56"/>
            <p:cNvSpPr txBox="1"/>
            <p:nvPr/>
          </p:nvSpPr>
          <p:spPr>
            <a:xfrm>
              <a:off x="7030973" y="1352549"/>
              <a:ext cx="2499360" cy="124460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5" normalizeH="0" baseline="0" noProof="0" dirty="0">
                  <a:ln>
                    <a:noFill/>
                  </a:ln>
                  <a:solidFill>
                    <a:prstClr val="black"/>
                  </a:solidFill>
                  <a:effectLst/>
                  <a:uLnTx/>
                  <a:uFillTx/>
                  <a:latin typeface="Calibri"/>
                  <a:ea typeface="+mn-ea"/>
                  <a:cs typeface="Calibri"/>
                </a:rPr>
                <a:t>EPSCoR</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NASA </a:t>
              </a:r>
              <a:r>
                <a:rPr kumimoji="0" sz="1600" b="1" i="0" u="none" strike="noStrike" kern="1200" cap="none" spc="-15" normalizeH="0" baseline="0" noProof="0" dirty="0">
                  <a:ln>
                    <a:noFill/>
                  </a:ln>
                  <a:solidFill>
                    <a:prstClr val="black"/>
                  </a:solidFill>
                  <a:effectLst/>
                  <a:uLnTx/>
                  <a:uFillTx/>
                  <a:latin typeface="Calibri"/>
                  <a:ea typeface="+mn-ea"/>
                  <a:cs typeface="Calibri"/>
                </a:rPr>
                <a:t>Research </a:t>
              </a:r>
              <a:r>
                <a:rPr kumimoji="0" sz="1600" b="1" i="0" u="none" strike="noStrike" kern="1200" cap="none" spc="-10" normalizeH="0" baseline="0" noProof="0" dirty="0">
                  <a:ln>
                    <a:noFill/>
                  </a:ln>
                  <a:solidFill>
                    <a:prstClr val="black"/>
                  </a:solidFill>
                  <a:effectLst/>
                  <a:uLnTx/>
                  <a:uFillTx/>
                  <a:latin typeface="Calibri"/>
                  <a:ea typeface="+mn-ea"/>
                  <a:cs typeface="Calibri"/>
                </a:rPr>
                <a:t>opportunities  supported </a:t>
              </a:r>
              <a:r>
                <a:rPr kumimoji="0" sz="1600" b="1" i="0" u="none" strike="noStrike" kern="1200" cap="none" spc="-15" normalizeH="0" baseline="0" noProof="0" dirty="0">
                  <a:ln>
                    <a:noFill/>
                  </a:ln>
                  <a:solidFill>
                    <a:prstClr val="black"/>
                  </a:solidFill>
                  <a:effectLst/>
                  <a:uLnTx/>
                  <a:uFillTx/>
                  <a:latin typeface="Calibri"/>
                  <a:ea typeface="+mn-ea"/>
                  <a:cs typeface="Calibri"/>
                </a:rPr>
                <a:t>by </a:t>
              </a:r>
              <a:r>
                <a:rPr kumimoji="0" sz="1600" b="1" i="0" u="none" strike="noStrike" kern="1200" cap="none" spc="-20" normalizeH="0" baseline="0" noProof="0" dirty="0">
                  <a:ln>
                    <a:noFill/>
                  </a:ln>
                  <a:solidFill>
                    <a:prstClr val="black"/>
                  </a:solidFill>
                  <a:effectLst/>
                  <a:uLnTx/>
                  <a:uFillTx/>
                  <a:latin typeface="Calibri"/>
                  <a:ea typeface="+mn-ea"/>
                  <a:cs typeface="Calibri"/>
                </a:rPr>
                <a:t>faculty,  </a:t>
              </a:r>
              <a:r>
                <a:rPr kumimoji="0" sz="1600" b="1" i="0" u="none" strike="noStrike" kern="1200" cap="none" spc="-15" normalizeH="0" baseline="0" noProof="0" dirty="0">
                  <a:ln>
                    <a:noFill/>
                  </a:ln>
                  <a:solidFill>
                    <a:prstClr val="black"/>
                  </a:solidFill>
                  <a:effectLst/>
                  <a:uLnTx/>
                  <a:uFillTx/>
                  <a:latin typeface="Calibri"/>
                  <a:ea typeface="+mn-ea"/>
                  <a:cs typeface="Calibri"/>
                </a:rPr>
                <a:t>undergraduate, </a:t>
              </a:r>
              <a:r>
                <a:rPr kumimoji="0" sz="1600" b="1" i="0" u="none" strike="noStrike" kern="1200" cap="none" spc="-5" normalizeH="0" baseline="0" noProof="0" dirty="0">
                  <a:ln>
                    <a:noFill/>
                  </a:ln>
                  <a:solidFill>
                    <a:prstClr val="black"/>
                  </a:solidFill>
                  <a:effectLst/>
                  <a:uLnTx/>
                  <a:uFillTx/>
                  <a:latin typeface="Calibri"/>
                  <a:ea typeface="+mn-ea"/>
                  <a:cs typeface="Calibri"/>
                </a:rPr>
                <a:t>and </a:t>
              </a:r>
              <a:r>
                <a:rPr kumimoji="0" sz="1600" b="1" i="0" u="none" strike="noStrike" kern="1200" cap="none" spc="-15" normalizeH="0" baseline="0" noProof="0" dirty="0">
                  <a:ln>
                    <a:noFill/>
                  </a:ln>
                  <a:solidFill>
                    <a:prstClr val="black"/>
                  </a:solidFill>
                  <a:effectLst/>
                  <a:uLnTx/>
                  <a:uFillTx/>
                  <a:latin typeface="Calibri"/>
                  <a:ea typeface="+mn-ea"/>
                  <a:cs typeface="Calibri"/>
                </a:rPr>
                <a:t>graduate  </a:t>
              </a:r>
              <a:r>
                <a:rPr kumimoji="0" sz="1600" b="1" i="0" u="none" strike="noStrike" kern="1200" cap="none" spc="-10" normalizeH="0" baseline="0" noProof="0" dirty="0">
                  <a:ln>
                    <a:noFill/>
                  </a:ln>
                  <a:solidFill>
                    <a:prstClr val="black"/>
                  </a:solidFill>
                  <a:effectLst/>
                  <a:uLnTx/>
                  <a:uFillTx/>
                  <a:latin typeface="Calibri"/>
                  <a:ea typeface="+mn-ea"/>
                  <a:cs typeface="Calibri"/>
                </a:rPr>
                <a:t>students</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7" name="object 57"/>
            <p:cNvSpPr txBox="1"/>
            <p:nvPr/>
          </p:nvSpPr>
          <p:spPr>
            <a:xfrm>
              <a:off x="3155442" y="1352549"/>
              <a:ext cx="2147570" cy="14884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5" normalizeH="0" baseline="0" noProof="0" dirty="0">
                  <a:ln>
                    <a:noFill/>
                  </a:ln>
                  <a:solidFill>
                    <a:prstClr val="black"/>
                  </a:solidFill>
                  <a:effectLst/>
                  <a:uLnTx/>
                  <a:uFillTx/>
                  <a:latin typeface="Calibri"/>
                  <a:ea typeface="+mn-ea"/>
                  <a:cs typeface="Calibri"/>
                </a:rPr>
                <a:t>MUREP</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10" normalizeH="0" baseline="0" noProof="0" dirty="0">
                  <a:ln>
                    <a:noFill/>
                  </a:ln>
                  <a:solidFill>
                    <a:srgbClr val="333333"/>
                  </a:solidFill>
                  <a:effectLst/>
                  <a:uLnTx/>
                  <a:uFillTx/>
                  <a:latin typeface="Calibri"/>
                  <a:ea typeface="+mn-ea"/>
                  <a:cs typeface="Calibri"/>
                </a:rPr>
                <a:t>Awards </a:t>
              </a:r>
              <a:r>
                <a:rPr kumimoji="0" sz="1600" b="1" i="0" u="none" strike="noStrike" kern="1200" cap="none" spc="-5" normalizeH="0" baseline="0" noProof="0" dirty="0">
                  <a:ln>
                    <a:noFill/>
                  </a:ln>
                  <a:solidFill>
                    <a:srgbClr val="333333"/>
                  </a:solidFill>
                  <a:effectLst/>
                  <a:uLnTx/>
                  <a:uFillTx/>
                  <a:latin typeface="Calibri"/>
                  <a:ea typeface="+mn-ea"/>
                  <a:cs typeface="Calibri"/>
                </a:rPr>
                <a:t>assist </a:t>
              </a:r>
              <a:r>
                <a:rPr kumimoji="0" sz="1600" b="1" i="0" u="none" strike="noStrike" kern="1200" cap="none" spc="-10" normalizeH="0" baseline="0" noProof="0" dirty="0">
                  <a:ln>
                    <a:noFill/>
                  </a:ln>
                  <a:solidFill>
                    <a:srgbClr val="333333"/>
                  </a:solidFill>
                  <a:effectLst/>
                  <a:uLnTx/>
                  <a:uFillTx/>
                  <a:latin typeface="Calibri"/>
                  <a:ea typeface="+mn-ea"/>
                  <a:cs typeface="Calibri"/>
                </a:rPr>
                <a:t>faculty </a:t>
              </a:r>
              <a:r>
                <a:rPr kumimoji="0" sz="1600" b="1" i="0" u="none" strike="noStrike" kern="1200" cap="none" spc="-5" normalizeH="0" baseline="0" noProof="0" dirty="0">
                  <a:ln>
                    <a:noFill/>
                  </a:ln>
                  <a:solidFill>
                    <a:srgbClr val="333333"/>
                  </a:solidFill>
                  <a:effectLst/>
                  <a:uLnTx/>
                  <a:uFillTx/>
                  <a:latin typeface="Calibri"/>
                  <a:ea typeface="+mn-ea"/>
                  <a:cs typeface="Calibri"/>
                </a:rPr>
                <a:t>and  </a:t>
              </a:r>
              <a:r>
                <a:rPr kumimoji="0" sz="1600" b="1" i="0" u="none" strike="noStrike" kern="1200" cap="none" spc="-10" normalizeH="0" baseline="0" noProof="0" dirty="0">
                  <a:ln>
                    <a:noFill/>
                  </a:ln>
                  <a:solidFill>
                    <a:srgbClr val="333333"/>
                  </a:solidFill>
                  <a:effectLst/>
                  <a:uLnTx/>
                  <a:uFillTx/>
                  <a:latin typeface="Calibri"/>
                  <a:ea typeface="+mn-ea"/>
                  <a:cs typeface="Calibri"/>
                </a:rPr>
                <a:t>students </a:t>
              </a:r>
              <a:r>
                <a:rPr kumimoji="0" sz="1600" b="1" i="0" u="none" strike="noStrike" kern="1200" cap="none" spc="-5" normalizeH="0" baseline="0" noProof="0" dirty="0">
                  <a:ln>
                    <a:noFill/>
                  </a:ln>
                  <a:solidFill>
                    <a:srgbClr val="333333"/>
                  </a:solidFill>
                  <a:effectLst/>
                  <a:uLnTx/>
                  <a:uFillTx/>
                  <a:latin typeface="Calibri"/>
                  <a:ea typeface="+mn-ea"/>
                  <a:cs typeface="Calibri"/>
                </a:rPr>
                <a:t>in </a:t>
              </a:r>
              <a:r>
                <a:rPr kumimoji="0" sz="1600" b="1" i="0" u="none" strike="noStrike" kern="1200" cap="none" spc="-10" normalizeH="0" baseline="0" noProof="0" dirty="0">
                  <a:ln>
                    <a:noFill/>
                  </a:ln>
                  <a:solidFill>
                    <a:srgbClr val="333333"/>
                  </a:solidFill>
                  <a:effectLst/>
                  <a:uLnTx/>
                  <a:uFillTx/>
                  <a:latin typeface="Calibri"/>
                  <a:ea typeface="+mn-ea"/>
                  <a:cs typeface="Calibri"/>
                </a:rPr>
                <a:t>research </a:t>
              </a:r>
              <a:r>
                <a:rPr kumimoji="0" sz="1600" b="1" i="0" u="none" strike="noStrike" kern="1200" cap="none" spc="-5" normalizeH="0" baseline="0" noProof="0" dirty="0">
                  <a:ln>
                    <a:noFill/>
                  </a:ln>
                  <a:solidFill>
                    <a:srgbClr val="333333"/>
                  </a:solidFill>
                  <a:effectLst/>
                  <a:uLnTx/>
                  <a:uFillTx/>
                  <a:latin typeface="Calibri"/>
                  <a:ea typeface="+mn-ea"/>
                  <a:cs typeface="Calibri"/>
                </a:rPr>
                <a:t>and  </a:t>
              </a:r>
              <a:r>
                <a:rPr kumimoji="0" sz="1600" b="1" i="0" u="none" strike="noStrike" kern="1200" cap="none" spc="-10" normalizeH="0" baseline="0" noProof="0" dirty="0">
                  <a:ln>
                    <a:noFill/>
                  </a:ln>
                  <a:solidFill>
                    <a:srgbClr val="333333"/>
                  </a:solidFill>
                  <a:effectLst/>
                  <a:uLnTx/>
                  <a:uFillTx/>
                  <a:latin typeface="Calibri"/>
                  <a:ea typeface="+mn-ea"/>
                  <a:cs typeface="Calibri"/>
                </a:rPr>
                <a:t>provide authentic STEM  </a:t>
              </a:r>
              <a:r>
                <a:rPr kumimoji="0" sz="1600" b="1" i="0" u="none" strike="noStrike" kern="1200" cap="none" spc="-15" normalizeH="0" baseline="0" noProof="0" dirty="0">
                  <a:ln>
                    <a:noFill/>
                  </a:ln>
                  <a:solidFill>
                    <a:srgbClr val="333333"/>
                  </a:solidFill>
                  <a:effectLst/>
                  <a:uLnTx/>
                  <a:uFillTx/>
                  <a:latin typeface="Calibri"/>
                  <a:ea typeface="+mn-ea"/>
                  <a:cs typeface="Calibri"/>
                </a:rPr>
                <a:t>engagement related to  </a:t>
              </a:r>
              <a:r>
                <a:rPr kumimoji="0" sz="1600" b="1" i="0" u="none" strike="noStrike" kern="1200" cap="none" spc="-10" normalizeH="0" baseline="0" noProof="0" dirty="0">
                  <a:ln>
                    <a:noFill/>
                  </a:ln>
                  <a:solidFill>
                    <a:srgbClr val="333333"/>
                  </a:solidFill>
                  <a:effectLst/>
                  <a:uLnTx/>
                  <a:uFillTx/>
                  <a:latin typeface="Calibri"/>
                  <a:ea typeface="+mn-ea"/>
                  <a:cs typeface="Calibri"/>
                </a:rPr>
                <a:t>NASA</a:t>
              </a:r>
              <a:r>
                <a:rPr kumimoji="0" sz="1600" b="1" i="0" u="none" strike="noStrike" kern="1200" cap="none" spc="5" normalizeH="0" baseline="0" noProof="0" dirty="0">
                  <a:ln>
                    <a:noFill/>
                  </a:ln>
                  <a:solidFill>
                    <a:srgbClr val="333333"/>
                  </a:solidFill>
                  <a:effectLst/>
                  <a:uLnTx/>
                  <a:uFillTx/>
                  <a:latin typeface="Calibri"/>
                  <a:ea typeface="+mn-ea"/>
                  <a:cs typeface="Calibri"/>
                </a:rPr>
                <a:t> </a:t>
              </a:r>
              <a:r>
                <a:rPr kumimoji="0" sz="1600" b="1" i="0" u="none" strike="noStrike" kern="1200" cap="none" spc="-5" normalizeH="0" baseline="0" noProof="0" dirty="0">
                  <a:ln>
                    <a:noFill/>
                  </a:ln>
                  <a:solidFill>
                    <a:srgbClr val="333333"/>
                  </a:solidFill>
                  <a:effectLst/>
                  <a:uLnTx/>
                  <a:uFillTx/>
                  <a:latin typeface="Calibri"/>
                  <a:ea typeface="+mn-ea"/>
                  <a:cs typeface="Calibri"/>
                </a:rPr>
                <a:t>missions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59"/>
            <p:cNvSpPr/>
            <p:nvPr/>
          </p:nvSpPr>
          <p:spPr>
            <a:xfrm>
              <a:off x="9659111" y="3180588"/>
              <a:ext cx="975359" cy="975360"/>
            </a:xfrm>
            <a:prstGeom prst="rect">
              <a:avLst/>
            </a:prstGeom>
            <a:blipFill>
              <a:blip r:embed="rId1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object 60"/>
            <p:cNvSpPr txBox="1"/>
            <p:nvPr/>
          </p:nvSpPr>
          <p:spPr>
            <a:xfrm>
              <a:off x="9169400" y="4605020"/>
              <a:ext cx="2392680" cy="793750"/>
            </a:xfrm>
            <a:prstGeom prst="rect">
              <a:avLst/>
            </a:prstGeom>
          </p:spPr>
          <p:txBody>
            <a:bodyPr vert="horz" wrap="square" lIns="0" tIns="43815" rIns="0" bIns="0" rtlCol="0">
              <a:spAutoFit/>
            </a:bodyPr>
            <a:lstStyle/>
            <a:p>
              <a:pPr marL="12700" marR="5080" lvl="0" indent="0" algn="l" defTabSz="914400" rtl="0" eaLnBrk="1" fontAlgn="auto" latinLnBrk="0" hangingPunct="1">
                <a:lnSpc>
                  <a:spcPts val="1939"/>
                </a:lnSpc>
                <a:spcBef>
                  <a:spcPts val="345"/>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Calibri"/>
                  <a:ea typeface="+mn-ea"/>
                  <a:cs typeface="Calibri"/>
                </a:rPr>
                <a:t>New </a:t>
              </a:r>
              <a:r>
                <a:rPr kumimoji="0" sz="1800" b="1" i="0" u="none" strike="noStrike" kern="1200" cap="none" spc="-10" normalizeH="0" baseline="0" noProof="0" dirty="0">
                  <a:ln>
                    <a:noFill/>
                  </a:ln>
                  <a:solidFill>
                    <a:prstClr val="black"/>
                  </a:solidFill>
                  <a:effectLst/>
                  <a:uLnTx/>
                  <a:uFillTx/>
                  <a:latin typeface="Calibri"/>
                  <a:ea typeface="+mn-ea"/>
                  <a:cs typeface="Calibri"/>
                </a:rPr>
                <a:t>Generation </a:t>
              </a:r>
              <a:r>
                <a:rPr kumimoji="0" sz="1800" b="1" i="0" u="none" strike="noStrike" kern="1200" cap="none" spc="0" normalizeH="0" baseline="0" noProof="0" dirty="0">
                  <a:ln>
                    <a:noFill/>
                  </a:ln>
                  <a:solidFill>
                    <a:prstClr val="black"/>
                  </a:solidFill>
                  <a:effectLst/>
                  <a:uLnTx/>
                  <a:uFillTx/>
                  <a:latin typeface="Calibri"/>
                  <a:ea typeface="+mn-ea"/>
                  <a:cs typeface="Calibri"/>
                </a:rPr>
                <a:t>of  </a:t>
              </a:r>
              <a:r>
                <a:rPr kumimoji="0" sz="1800" b="1" i="0" u="none" strike="noStrike" kern="1200" cap="none" spc="-5" normalizeH="0" baseline="0" noProof="0" dirty="0">
                  <a:ln>
                    <a:noFill/>
                  </a:ln>
                  <a:solidFill>
                    <a:prstClr val="black"/>
                  </a:solidFill>
                  <a:effectLst/>
                  <a:uLnTx/>
                  <a:uFillTx/>
                  <a:latin typeface="Calibri"/>
                  <a:ea typeface="+mn-ea"/>
                  <a:cs typeface="Calibri"/>
                </a:rPr>
                <a:t>Aerospace </a:t>
              </a:r>
              <a:r>
                <a:rPr kumimoji="0" sz="1800" b="1" i="0" u="none" strike="noStrike" kern="1200" cap="none" spc="-10" normalizeH="0" baseline="0" noProof="0" dirty="0">
                  <a:ln>
                    <a:noFill/>
                  </a:ln>
                  <a:solidFill>
                    <a:prstClr val="black"/>
                  </a:solidFill>
                  <a:effectLst/>
                  <a:uLnTx/>
                  <a:uFillTx/>
                  <a:latin typeface="Calibri"/>
                  <a:ea typeface="+mn-ea"/>
                  <a:cs typeface="Calibri"/>
                </a:rPr>
                <a:t>Engineers</a:t>
              </a:r>
              <a:r>
                <a:rPr kumimoji="0" sz="1800" b="1" i="0" u="none" strike="noStrike" kern="1200" cap="none" spc="-105" normalizeH="0" baseline="0" noProof="0" dirty="0">
                  <a:ln>
                    <a:noFill/>
                  </a:ln>
                  <a:solidFill>
                    <a:prstClr val="black"/>
                  </a:solidFill>
                  <a:effectLst/>
                  <a:uLnTx/>
                  <a:uFillTx/>
                  <a:latin typeface="Calibri"/>
                  <a:ea typeface="+mn-ea"/>
                  <a:cs typeface="Calibri"/>
                </a:rPr>
                <a:t> </a:t>
              </a:r>
              <a:r>
                <a:rPr kumimoji="0" sz="1800" b="1" i="0" u="none" strike="noStrike" kern="1200" cap="none" spc="0" normalizeH="0" baseline="0" noProof="0" dirty="0">
                  <a:ln>
                    <a:noFill/>
                  </a:ln>
                  <a:solidFill>
                    <a:prstClr val="black"/>
                  </a:solidFill>
                  <a:effectLst/>
                  <a:uLnTx/>
                  <a:uFillTx/>
                  <a:latin typeface="Calibri"/>
                  <a:ea typeface="+mn-ea"/>
                  <a:cs typeface="Calibri"/>
                </a:rPr>
                <a:t>and  </a:t>
              </a:r>
              <a:r>
                <a:rPr kumimoji="0" sz="1800" b="1" i="0" u="none" strike="noStrike" kern="1200" cap="none" spc="-5" normalizeH="0" baseline="0" noProof="0" dirty="0">
                  <a:ln>
                    <a:noFill/>
                  </a:ln>
                  <a:solidFill>
                    <a:prstClr val="black"/>
                  </a:solidFill>
                  <a:effectLst/>
                  <a:uLnTx/>
                  <a:uFillTx/>
                  <a:latin typeface="Calibri"/>
                  <a:ea typeface="+mn-ea"/>
                  <a:cs typeface="Calibri"/>
                </a:rPr>
                <a:t>Scientists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61" name="object 61"/>
            <p:cNvSpPr/>
            <p:nvPr/>
          </p:nvSpPr>
          <p:spPr>
            <a:xfrm>
              <a:off x="1397508" y="3171444"/>
              <a:ext cx="987552" cy="995171"/>
            </a:xfrm>
            <a:prstGeom prst="rect">
              <a:avLst/>
            </a:prstGeom>
            <a:blipFill>
              <a:blip r:embed="rId1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object 62"/>
            <p:cNvSpPr/>
            <p:nvPr/>
          </p:nvSpPr>
          <p:spPr>
            <a:xfrm>
              <a:off x="3016949" y="2555748"/>
              <a:ext cx="1950720" cy="1949195"/>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object 63"/>
            <p:cNvSpPr/>
            <p:nvPr/>
          </p:nvSpPr>
          <p:spPr>
            <a:xfrm>
              <a:off x="7338059" y="3105911"/>
              <a:ext cx="1309116" cy="833627"/>
            </a:xfrm>
            <a:prstGeom prst="rect">
              <a:avLst/>
            </a:prstGeom>
            <a:blipFill>
              <a:blip r:embed="rId1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object 64"/>
            <p:cNvSpPr/>
            <p:nvPr/>
          </p:nvSpPr>
          <p:spPr>
            <a:xfrm>
              <a:off x="5366003" y="3154679"/>
              <a:ext cx="1307592" cy="1028700"/>
            </a:xfrm>
            <a:prstGeom prst="rect">
              <a:avLst/>
            </a:prstGeom>
            <a:blipFill>
              <a:blip r:embed="rId1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Rounded Rectangle 57">
              <a:extLst>
                <a:ext uri="{FF2B5EF4-FFF2-40B4-BE49-F238E27FC236}">
                  <a16:creationId xmlns:a16="http://schemas.microsoft.com/office/drawing/2014/main" id="{C952C7D0-F27C-DF5F-F66D-1BAC9C98408A}"/>
                </a:ext>
              </a:extLst>
            </p:cNvPr>
            <p:cNvSpPr/>
            <p:nvPr/>
          </p:nvSpPr>
          <p:spPr>
            <a:xfrm>
              <a:off x="4704080" y="4426203"/>
              <a:ext cx="2845309" cy="1600454"/>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6" name="Rounded Rectangle 65">
              <a:extLst>
                <a:ext uri="{FF2B5EF4-FFF2-40B4-BE49-F238E27FC236}">
                  <a16:creationId xmlns:a16="http://schemas.microsoft.com/office/drawing/2014/main" id="{FE748B34-69A4-47F4-9402-4D146101596F}"/>
                </a:ext>
              </a:extLst>
            </p:cNvPr>
            <p:cNvSpPr/>
            <p:nvPr/>
          </p:nvSpPr>
          <p:spPr>
            <a:xfrm>
              <a:off x="6909044" y="1240535"/>
              <a:ext cx="2691652" cy="1424179"/>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object 53"/>
          <p:cNvSpPr txBox="1">
            <a:spLocks noGrp="1"/>
          </p:cNvSpPr>
          <p:nvPr>
            <p:ph type="title"/>
          </p:nvPr>
        </p:nvSpPr>
        <p:spPr>
          <a:xfrm>
            <a:off x="2981070" y="274065"/>
            <a:ext cx="513270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585858"/>
                </a:solidFill>
                <a:latin typeface="Calibri"/>
                <a:cs typeface="Calibri"/>
              </a:rPr>
              <a:t>NASA </a:t>
            </a:r>
            <a:r>
              <a:rPr sz="3600" dirty="0">
                <a:solidFill>
                  <a:srgbClr val="585858"/>
                </a:solidFill>
                <a:latin typeface="Calibri"/>
                <a:cs typeface="Calibri"/>
              </a:rPr>
              <a:t>EPSCoR</a:t>
            </a:r>
            <a:r>
              <a:rPr sz="3600" spc="-80" dirty="0">
                <a:solidFill>
                  <a:srgbClr val="585858"/>
                </a:solidFill>
                <a:latin typeface="Calibri"/>
                <a:cs typeface="Calibri"/>
              </a:rPr>
              <a:t> </a:t>
            </a:r>
            <a:r>
              <a:rPr sz="3600" spc="-10" dirty="0">
                <a:solidFill>
                  <a:srgbClr val="585858"/>
                </a:solidFill>
                <a:latin typeface="Calibri"/>
                <a:cs typeface="Calibri"/>
              </a:rPr>
              <a:t>Components</a:t>
            </a:r>
            <a:endParaRPr sz="3600">
              <a:latin typeface="Calibri"/>
              <a:cs typeface="Calibri"/>
            </a:endParaRPr>
          </a:p>
        </p:txBody>
      </p:sp>
      <p:sp>
        <p:nvSpPr>
          <p:cNvPr id="5" name="object 5" descr="NASA EPSCoR logo"/>
          <p:cNvSpPr/>
          <p:nvPr/>
        </p:nvSpPr>
        <p:spPr>
          <a:xfrm>
            <a:off x="502919" y="173736"/>
            <a:ext cx="1085088" cy="90068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9" name="Picture 68" descr="NASA EPSCoR South Carolina logo">
            <a:extLst>
              <a:ext uri="{FF2B5EF4-FFF2-40B4-BE49-F238E27FC236}">
                <a16:creationId xmlns:a16="http://schemas.microsoft.com/office/drawing/2014/main" id="{910AFF5B-7DC0-E6C5-6254-C77841CFA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135" y="214373"/>
            <a:ext cx="1014983" cy="885572"/>
          </a:xfrm>
          <a:prstGeom prst="rect">
            <a:avLst/>
          </a:prstGeom>
        </p:spPr>
      </p:pic>
      <p:sp>
        <p:nvSpPr>
          <p:cNvPr id="4" name="object 4" descr="NASA logo"/>
          <p:cNvSpPr/>
          <p:nvPr/>
        </p:nvSpPr>
        <p:spPr>
          <a:xfrm>
            <a:off x="10706100" y="202692"/>
            <a:ext cx="1014983" cy="835151"/>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3" name="Group 62" descr="A figure showing five NASA EPSCoR components: 1) Research Infrastructure Development, which funds the Research Grant Program in SC; 2) NSF Research Infrastructure Improvement - Track 4 at NASA (faculty fellowships); 3) Research (the &quot;$750K&quot; program); 4) Rapid Response Research (R3); and 5) International Space Station. Technology Readiness Levels increase from component 1 to 5.">
            <a:extLst>
              <a:ext uri="{FF2B5EF4-FFF2-40B4-BE49-F238E27FC236}">
                <a16:creationId xmlns:a16="http://schemas.microsoft.com/office/drawing/2014/main" id="{8A15E0A6-466E-8468-00DE-4E7856A03AF9}"/>
              </a:ext>
            </a:extLst>
          </p:cNvPr>
          <p:cNvGrpSpPr/>
          <p:nvPr/>
        </p:nvGrpSpPr>
        <p:grpSpPr>
          <a:xfrm>
            <a:off x="0" y="1260347"/>
            <a:ext cx="12191999" cy="5129783"/>
            <a:chOff x="0" y="1260347"/>
            <a:chExt cx="12191999" cy="5129783"/>
          </a:xfrm>
        </p:grpSpPr>
        <p:sp>
          <p:nvSpPr>
            <p:cNvPr id="3" name="object 3"/>
            <p:cNvSpPr/>
            <p:nvPr/>
          </p:nvSpPr>
          <p:spPr>
            <a:xfrm>
              <a:off x="0" y="1260347"/>
              <a:ext cx="12191999" cy="178308"/>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668" y="6176771"/>
              <a:ext cx="12181331" cy="213359"/>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03010" y="2631360"/>
              <a:ext cx="1648968" cy="1834895"/>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146266" y="2776139"/>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3071078" y="2469816"/>
              <a:ext cx="1648968" cy="1834896"/>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3214333" y="2614595"/>
              <a:ext cx="1371600" cy="1554480"/>
            </a:xfrm>
            <a:custGeom>
              <a:avLst/>
              <a:gdLst/>
              <a:ahLst/>
              <a:cxnLst/>
              <a:rect l="l" t="t" r="r" b="b"/>
              <a:pathLst>
                <a:path w="1371600" h="1554479">
                  <a:moveTo>
                    <a:pt x="685800" y="0"/>
                  </a:moveTo>
                  <a:lnTo>
                    <a:pt x="0" y="407035"/>
                  </a:lnTo>
                  <a:lnTo>
                    <a:pt x="0" y="1147445"/>
                  </a:lnTo>
                  <a:lnTo>
                    <a:pt x="685800" y="1554479"/>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5125430" y="2631360"/>
              <a:ext cx="1648968" cy="1834895"/>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5268686" y="2776139"/>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7207214" y="2469816"/>
              <a:ext cx="1648968" cy="1834896"/>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7350469" y="2614595"/>
              <a:ext cx="1371600" cy="1554480"/>
            </a:xfrm>
            <a:custGeom>
              <a:avLst/>
              <a:gdLst/>
              <a:ahLst/>
              <a:cxnLst/>
              <a:rect l="l" t="t" r="r" b="b"/>
              <a:pathLst>
                <a:path w="1371600" h="1554479">
                  <a:moveTo>
                    <a:pt x="685800" y="0"/>
                  </a:moveTo>
                  <a:lnTo>
                    <a:pt x="0" y="407035"/>
                  </a:lnTo>
                  <a:lnTo>
                    <a:pt x="0" y="1147445"/>
                  </a:lnTo>
                  <a:lnTo>
                    <a:pt x="685800" y="1554479"/>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9261566" y="2631360"/>
              <a:ext cx="1648968" cy="1834895"/>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9404821" y="2776139"/>
              <a:ext cx="1371600" cy="1554480"/>
            </a:xfrm>
            <a:custGeom>
              <a:avLst/>
              <a:gdLst/>
              <a:ahLst/>
              <a:cxnLst/>
              <a:rect l="l" t="t" r="r" b="b"/>
              <a:pathLst>
                <a:path w="1371600" h="1554479">
                  <a:moveTo>
                    <a:pt x="685800" y="0"/>
                  </a:moveTo>
                  <a:lnTo>
                    <a:pt x="0" y="407035"/>
                  </a:lnTo>
                  <a:lnTo>
                    <a:pt x="0" y="1147445"/>
                  </a:lnTo>
                  <a:lnTo>
                    <a:pt x="685800" y="1554480"/>
                  </a:lnTo>
                  <a:lnTo>
                    <a:pt x="1371600" y="1147445"/>
                  </a:lnTo>
                  <a:lnTo>
                    <a:pt x="1371600" y="407035"/>
                  </a:lnTo>
                  <a:lnTo>
                    <a:pt x="685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819368" y="2868341"/>
              <a:ext cx="0" cy="1357630"/>
            </a:xfrm>
            <a:custGeom>
              <a:avLst/>
              <a:gdLst/>
              <a:ahLst/>
              <a:cxnLst/>
              <a:rect l="l" t="t" r="r" b="b"/>
              <a:pathLst>
                <a:path h="1357629">
                  <a:moveTo>
                    <a:pt x="0" y="0"/>
                  </a:moveTo>
                  <a:lnTo>
                    <a:pt x="0" y="135763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819368" y="2319701"/>
              <a:ext cx="1023619" cy="548640"/>
            </a:xfrm>
            <a:custGeom>
              <a:avLst/>
              <a:gdLst/>
              <a:ahLst/>
              <a:cxnLst/>
              <a:rect l="l" t="t" r="r" b="b"/>
              <a:pathLst>
                <a:path w="1023619"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1841971" y="2319701"/>
              <a:ext cx="1023619" cy="548640"/>
            </a:xfrm>
            <a:custGeom>
              <a:avLst/>
              <a:gdLst/>
              <a:ahLst/>
              <a:cxnLst/>
              <a:rect l="l" t="t" r="r" b="b"/>
              <a:pathLst>
                <a:path w="1023619"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3908515" y="4081446"/>
              <a:ext cx="1023619" cy="548640"/>
            </a:xfrm>
            <a:custGeom>
              <a:avLst/>
              <a:gdLst/>
              <a:ahLst/>
              <a:cxnLst/>
              <a:rect l="l" t="t" r="r" b="b"/>
              <a:pathLst>
                <a:path w="1023620" h="548639">
                  <a:moveTo>
                    <a:pt x="0" y="548640"/>
                  </a:moveTo>
                  <a:lnTo>
                    <a:pt x="1023112"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2863052" y="2868341"/>
              <a:ext cx="22225" cy="1174750"/>
            </a:xfrm>
            <a:custGeom>
              <a:avLst/>
              <a:gdLst/>
              <a:ahLst/>
              <a:cxnLst/>
              <a:rect l="l" t="t" r="r" b="b"/>
              <a:pathLst>
                <a:path w="22225" h="1174750">
                  <a:moveTo>
                    <a:pt x="22097" y="117475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2885912" y="4081446"/>
              <a:ext cx="1023619" cy="548640"/>
            </a:xfrm>
            <a:custGeom>
              <a:avLst/>
              <a:gdLst/>
              <a:ahLst/>
              <a:cxnLst/>
              <a:rect l="l" t="t" r="r" b="b"/>
              <a:pathLst>
                <a:path w="1023620" h="548639">
                  <a:moveTo>
                    <a:pt x="1023112" y="54864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4931120" y="2868341"/>
              <a:ext cx="2540" cy="1206500"/>
            </a:xfrm>
            <a:custGeom>
              <a:avLst/>
              <a:gdLst/>
              <a:ahLst/>
              <a:cxnLst/>
              <a:rect l="l" t="t" r="r" b="b"/>
              <a:pathLst>
                <a:path w="2539" h="1206500">
                  <a:moveTo>
                    <a:pt x="0" y="0"/>
                  </a:moveTo>
                  <a:lnTo>
                    <a:pt x="2286" y="120650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4934168" y="2319701"/>
              <a:ext cx="1023619" cy="548640"/>
            </a:xfrm>
            <a:custGeom>
              <a:avLst/>
              <a:gdLst/>
              <a:ahLst/>
              <a:cxnLst/>
              <a:rect l="l" t="t" r="r" b="b"/>
              <a:pathLst>
                <a:path w="1023620"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5956771" y="2319701"/>
              <a:ext cx="1023619" cy="548640"/>
            </a:xfrm>
            <a:custGeom>
              <a:avLst/>
              <a:gdLst/>
              <a:ahLst/>
              <a:cxnLst/>
              <a:rect l="l" t="t" r="r" b="b"/>
              <a:pathLst>
                <a:path w="1023620"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8023316" y="4081446"/>
              <a:ext cx="1023619" cy="548640"/>
            </a:xfrm>
            <a:custGeom>
              <a:avLst/>
              <a:gdLst/>
              <a:ahLst/>
              <a:cxnLst/>
              <a:rect l="l" t="t" r="r" b="b"/>
              <a:pathLst>
                <a:path w="1023620" h="548639">
                  <a:moveTo>
                    <a:pt x="0" y="548640"/>
                  </a:moveTo>
                  <a:lnTo>
                    <a:pt x="1023112"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6974804" y="2907966"/>
              <a:ext cx="29209" cy="1165860"/>
            </a:xfrm>
            <a:custGeom>
              <a:avLst/>
              <a:gdLst/>
              <a:ahLst/>
              <a:cxnLst/>
              <a:rect l="l" t="t" r="r" b="b"/>
              <a:pathLst>
                <a:path w="29209" h="1165860">
                  <a:moveTo>
                    <a:pt x="29082" y="116586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7000712" y="4081446"/>
              <a:ext cx="1023619" cy="548640"/>
            </a:xfrm>
            <a:custGeom>
              <a:avLst/>
              <a:gdLst/>
              <a:ahLst/>
              <a:cxnLst/>
              <a:rect l="l" t="t" r="r" b="b"/>
              <a:pathLst>
                <a:path w="1023620" h="548639">
                  <a:moveTo>
                    <a:pt x="1023112" y="548640"/>
                  </a:moveTo>
                  <a:lnTo>
                    <a:pt x="0" y="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9045919" y="2868341"/>
              <a:ext cx="0" cy="1214120"/>
            </a:xfrm>
            <a:custGeom>
              <a:avLst/>
              <a:gdLst/>
              <a:ahLst/>
              <a:cxnLst/>
              <a:rect l="l" t="t" r="r" b="b"/>
              <a:pathLst>
                <a:path h="1214120">
                  <a:moveTo>
                    <a:pt x="0" y="0"/>
                  </a:moveTo>
                  <a:lnTo>
                    <a:pt x="0" y="1214120"/>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9047443" y="2319701"/>
              <a:ext cx="1023619" cy="548640"/>
            </a:xfrm>
            <a:custGeom>
              <a:avLst/>
              <a:gdLst/>
              <a:ahLst/>
              <a:cxnLst/>
              <a:rect l="l" t="t" r="r" b="b"/>
              <a:pathLst>
                <a:path w="1023620" h="548639">
                  <a:moveTo>
                    <a:pt x="1023112" y="0"/>
                  </a:moveTo>
                  <a:lnTo>
                    <a:pt x="0"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11094176" y="2868341"/>
              <a:ext cx="10160" cy="1303020"/>
            </a:xfrm>
            <a:custGeom>
              <a:avLst/>
              <a:gdLst/>
              <a:ahLst/>
              <a:cxnLst/>
              <a:rect l="l" t="t" r="r" b="b"/>
              <a:pathLst>
                <a:path w="10159" h="1303020">
                  <a:moveTo>
                    <a:pt x="0" y="0"/>
                  </a:moveTo>
                  <a:lnTo>
                    <a:pt x="10159" y="1302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10070047" y="2319701"/>
              <a:ext cx="1023619" cy="548640"/>
            </a:xfrm>
            <a:custGeom>
              <a:avLst/>
              <a:gdLst/>
              <a:ahLst/>
              <a:cxnLst/>
              <a:rect l="l" t="t" r="r" b="b"/>
              <a:pathLst>
                <a:path w="1023620" h="548639">
                  <a:moveTo>
                    <a:pt x="0" y="0"/>
                  </a:moveTo>
                  <a:lnTo>
                    <a:pt x="1023112" y="548639"/>
                  </a:lnTo>
                </a:path>
              </a:pathLst>
            </a:custGeom>
            <a:ln w="1016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595340" y="3997626"/>
              <a:ext cx="457200" cy="457200"/>
            </a:xfrm>
            <a:custGeom>
              <a:avLst/>
              <a:gdLst/>
              <a:ahLst/>
              <a:cxnLst/>
              <a:rect l="l" t="t" r="r" b="b"/>
              <a:pathLst>
                <a:path w="457200" h="457200">
                  <a:moveTo>
                    <a:pt x="228599" y="0"/>
                  </a:moveTo>
                  <a:lnTo>
                    <a:pt x="182529" y="4644"/>
                  </a:lnTo>
                  <a:lnTo>
                    <a:pt x="139619" y="17966"/>
                  </a:lnTo>
                  <a:lnTo>
                    <a:pt x="100788" y="39045"/>
                  </a:lnTo>
                  <a:lnTo>
                    <a:pt x="66955" y="66960"/>
                  </a:lnTo>
                  <a:lnTo>
                    <a:pt x="39041" y="100793"/>
                  </a:lnTo>
                  <a:lnTo>
                    <a:pt x="17964" y="139624"/>
                  </a:lnTo>
                  <a:lnTo>
                    <a:pt x="4644" y="182533"/>
                  </a:lnTo>
                  <a:lnTo>
                    <a:pt x="0" y="228600"/>
                  </a:lnTo>
                  <a:lnTo>
                    <a:pt x="4644" y="274666"/>
                  </a:lnTo>
                  <a:lnTo>
                    <a:pt x="17964" y="317575"/>
                  </a:lnTo>
                  <a:lnTo>
                    <a:pt x="39041" y="356406"/>
                  </a:lnTo>
                  <a:lnTo>
                    <a:pt x="66955" y="390239"/>
                  </a:lnTo>
                  <a:lnTo>
                    <a:pt x="100788" y="418154"/>
                  </a:lnTo>
                  <a:lnTo>
                    <a:pt x="139619" y="439233"/>
                  </a:lnTo>
                  <a:lnTo>
                    <a:pt x="182529" y="452555"/>
                  </a:lnTo>
                  <a:lnTo>
                    <a:pt x="228599" y="457200"/>
                  </a:lnTo>
                  <a:lnTo>
                    <a:pt x="274670" y="452555"/>
                  </a:lnTo>
                  <a:lnTo>
                    <a:pt x="317580" y="439233"/>
                  </a:lnTo>
                  <a:lnTo>
                    <a:pt x="356411" y="418154"/>
                  </a:lnTo>
                  <a:lnTo>
                    <a:pt x="390244" y="390239"/>
                  </a:lnTo>
                  <a:lnTo>
                    <a:pt x="418158" y="356406"/>
                  </a:lnTo>
                  <a:lnTo>
                    <a:pt x="439235" y="317575"/>
                  </a:lnTo>
                  <a:lnTo>
                    <a:pt x="452555" y="274666"/>
                  </a:lnTo>
                  <a:lnTo>
                    <a:pt x="457199" y="228600"/>
                  </a:lnTo>
                  <a:lnTo>
                    <a:pt x="452555" y="182533"/>
                  </a:lnTo>
                  <a:lnTo>
                    <a:pt x="439235" y="139624"/>
                  </a:lnTo>
                  <a:lnTo>
                    <a:pt x="418158" y="100793"/>
                  </a:lnTo>
                  <a:lnTo>
                    <a:pt x="390244" y="66960"/>
                  </a:lnTo>
                  <a:lnTo>
                    <a:pt x="356411" y="39045"/>
                  </a:lnTo>
                  <a:lnTo>
                    <a:pt x="317580" y="17966"/>
                  </a:lnTo>
                  <a:lnTo>
                    <a:pt x="274670" y="4644"/>
                  </a:lnTo>
                  <a:lnTo>
                    <a:pt x="22859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595340" y="3997626"/>
              <a:ext cx="457200" cy="457200"/>
            </a:xfrm>
            <a:custGeom>
              <a:avLst/>
              <a:gdLst/>
              <a:ahLst/>
              <a:cxnLst/>
              <a:rect l="l" t="t" r="r" b="b"/>
              <a:pathLst>
                <a:path w="457200" h="457200">
                  <a:moveTo>
                    <a:pt x="0" y="228600"/>
                  </a:moveTo>
                  <a:lnTo>
                    <a:pt x="4644" y="182533"/>
                  </a:lnTo>
                  <a:lnTo>
                    <a:pt x="17964" y="139624"/>
                  </a:lnTo>
                  <a:lnTo>
                    <a:pt x="39041" y="100793"/>
                  </a:lnTo>
                  <a:lnTo>
                    <a:pt x="66955" y="66960"/>
                  </a:lnTo>
                  <a:lnTo>
                    <a:pt x="100788" y="39045"/>
                  </a:lnTo>
                  <a:lnTo>
                    <a:pt x="139619" y="17966"/>
                  </a:lnTo>
                  <a:lnTo>
                    <a:pt x="182529" y="4644"/>
                  </a:lnTo>
                  <a:lnTo>
                    <a:pt x="228599" y="0"/>
                  </a:lnTo>
                  <a:lnTo>
                    <a:pt x="274670" y="4644"/>
                  </a:lnTo>
                  <a:lnTo>
                    <a:pt x="317580" y="17966"/>
                  </a:lnTo>
                  <a:lnTo>
                    <a:pt x="356411" y="39045"/>
                  </a:lnTo>
                  <a:lnTo>
                    <a:pt x="390244" y="66960"/>
                  </a:lnTo>
                  <a:lnTo>
                    <a:pt x="418158" y="100793"/>
                  </a:lnTo>
                  <a:lnTo>
                    <a:pt x="439235" y="139624"/>
                  </a:lnTo>
                  <a:lnTo>
                    <a:pt x="452555" y="182533"/>
                  </a:lnTo>
                  <a:lnTo>
                    <a:pt x="457199" y="228600"/>
                  </a:lnTo>
                  <a:lnTo>
                    <a:pt x="452555" y="274666"/>
                  </a:lnTo>
                  <a:lnTo>
                    <a:pt x="439235" y="317575"/>
                  </a:lnTo>
                  <a:lnTo>
                    <a:pt x="418158" y="356406"/>
                  </a:lnTo>
                  <a:lnTo>
                    <a:pt x="390244" y="390239"/>
                  </a:lnTo>
                  <a:lnTo>
                    <a:pt x="356411" y="418154"/>
                  </a:lnTo>
                  <a:lnTo>
                    <a:pt x="317580" y="439233"/>
                  </a:lnTo>
                  <a:lnTo>
                    <a:pt x="274670" y="452555"/>
                  </a:lnTo>
                  <a:lnTo>
                    <a:pt x="228599" y="457200"/>
                  </a:lnTo>
                  <a:lnTo>
                    <a:pt x="182529" y="452555"/>
                  </a:lnTo>
                  <a:lnTo>
                    <a:pt x="139619" y="439233"/>
                  </a:lnTo>
                  <a:lnTo>
                    <a:pt x="100788" y="418154"/>
                  </a:lnTo>
                  <a:lnTo>
                    <a:pt x="66955" y="390239"/>
                  </a:lnTo>
                  <a:lnTo>
                    <a:pt x="39041" y="356406"/>
                  </a:lnTo>
                  <a:lnTo>
                    <a:pt x="17964" y="317575"/>
                  </a:lnTo>
                  <a:lnTo>
                    <a:pt x="4644" y="274666"/>
                  </a:lnTo>
                  <a:lnTo>
                    <a:pt x="0" y="228600"/>
                  </a:lnTo>
                  <a:close/>
                </a:path>
              </a:pathLst>
            </a:custGeom>
            <a:ln w="101600">
              <a:solidFill>
                <a:srgbClr val="5B9BD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1613371" y="2153585"/>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1613371" y="2153585"/>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EC7C3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3681439" y="4410629"/>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599"/>
                  </a:lnTo>
                  <a:lnTo>
                    <a:pt x="4644" y="274666"/>
                  </a:lnTo>
                  <a:lnTo>
                    <a:pt x="17966" y="317575"/>
                  </a:lnTo>
                  <a:lnTo>
                    <a:pt x="39045" y="356406"/>
                  </a:lnTo>
                  <a:lnTo>
                    <a:pt x="66960" y="390239"/>
                  </a:lnTo>
                  <a:lnTo>
                    <a:pt x="100793" y="418154"/>
                  </a:lnTo>
                  <a:lnTo>
                    <a:pt x="139624" y="439233"/>
                  </a:lnTo>
                  <a:lnTo>
                    <a:pt x="182533" y="452555"/>
                  </a:lnTo>
                  <a:lnTo>
                    <a:pt x="228600" y="457199"/>
                  </a:lnTo>
                  <a:lnTo>
                    <a:pt x="274666" y="452555"/>
                  </a:lnTo>
                  <a:lnTo>
                    <a:pt x="317575" y="439233"/>
                  </a:lnTo>
                  <a:lnTo>
                    <a:pt x="356406" y="418154"/>
                  </a:lnTo>
                  <a:lnTo>
                    <a:pt x="390239" y="390239"/>
                  </a:lnTo>
                  <a:lnTo>
                    <a:pt x="418154" y="356406"/>
                  </a:lnTo>
                  <a:lnTo>
                    <a:pt x="439233" y="317575"/>
                  </a:lnTo>
                  <a:lnTo>
                    <a:pt x="452555" y="274666"/>
                  </a:lnTo>
                  <a:lnTo>
                    <a:pt x="457200" y="228599"/>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3681439" y="4410629"/>
              <a:ext cx="457200" cy="457200"/>
            </a:xfrm>
            <a:custGeom>
              <a:avLst/>
              <a:gdLst/>
              <a:ahLst/>
              <a:cxnLst/>
              <a:rect l="l" t="t" r="r" b="b"/>
              <a:pathLst>
                <a:path w="457200" h="457200">
                  <a:moveTo>
                    <a:pt x="0" y="228599"/>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599"/>
                  </a:lnTo>
                  <a:lnTo>
                    <a:pt x="452555" y="274666"/>
                  </a:lnTo>
                  <a:lnTo>
                    <a:pt x="439233" y="317575"/>
                  </a:lnTo>
                  <a:lnTo>
                    <a:pt x="418154" y="356406"/>
                  </a:lnTo>
                  <a:lnTo>
                    <a:pt x="390239" y="390239"/>
                  </a:lnTo>
                  <a:lnTo>
                    <a:pt x="356406" y="418154"/>
                  </a:lnTo>
                  <a:lnTo>
                    <a:pt x="317575" y="439233"/>
                  </a:lnTo>
                  <a:lnTo>
                    <a:pt x="274666" y="452555"/>
                  </a:lnTo>
                  <a:lnTo>
                    <a:pt x="228600" y="457199"/>
                  </a:lnTo>
                  <a:lnTo>
                    <a:pt x="182533" y="452555"/>
                  </a:lnTo>
                  <a:lnTo>
                    <a:pt x="139624" y="439233"/>
                  </a:lnTo>
                  <a:lnTo>
                    <a:pt x="100793" y="418154"/>
                  </a:lnTo>
                  <a:lnTo>
                    <a:pt x="66960" y="390239"/>
                  </a:lnTo>
                  <a:lnTo>
                    <a:pt x="39045" y="356406"/>
                  </a:lnTo>
                  <a:lnTo>
                    <a:pt x="17966" y="317575"/>
                  </a:lnTo>
                  <a:lnTo>
                    <a:pt x="4644" y="274666"/>
                  </a:lnTo>
                  <a:lnTo>
                    <a:pt x="0" y="228599"/>
                  </a:lnTo>
                  <a:close/>
                </a:path>
              </a:pathLst>
            </a:custGeom>
            <a:ln w="101600">
              <a:solidFill>
                <a:srgbClr val="A4A4A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5735791" y="2153585"/>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5735791" y="2153585"/>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7817576" y="4386246"/>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7817576" y="4386246"/>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4471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9870404" y="2132250"/>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9870404" y="2132250"/>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01600">
              <a:solidFill>
                <a:srgbClr val="6FAC4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10873195" y="3986958"/>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599"/>
                  </a:lnTo>
                  <a:lnTo>
                    <a:pt x="4644" y="274666"/>
                  </a:lnTo>
                  <a:lnTo>
                    <a:pt x="17966" y="317575"/>
                  </a:lnTo>
                  <a:lnTo>
                    <a:pt x="39045" y="356406"/>
                  </a:lnTo>
                  <a:lnTo>
                    <a:pt x="66960" y="390239"/>
                  </a:lnTo>
                  <a:lnTo>
                    <a:pt x="100793" y="418154"/>
                  </a:lnTo>
                  <a:lnTo>
                    <a:pt x="139624" y="439233"/>
                  </a:lnTo>
                  <a:lnTo>
                    <a:pt x="182533" y="452555"/>
                  </a:lnTo>
                  <a:lnTo>
                    <a:pt x="228600" y="457199"/>
                  </a:lnTo>
                  <a:lnTo>
                    <a:pt x="274666" y="452555"/>
                  </a:lnTo>
                  <a:lnTo>
                    <a:pt x="317575" y="439233"/>
                  </a:lnTo>
                  <a:lnTo>
                    <a:pt x="356406" y="418154"/>
                  </a:lnTo>
                  <a:lnTo>
                    <a:pt x="390239" y="390239"/>
                  </a:lnTo>
                  <a:lnTo>
                    <a:pt x="418154" y="356406"/>
                  </a:lnTo>
                  <a:lnTo>
                    <a:pt x="439233" y="317575"/>
                  </a:lnTo>
                  <a:lnTo>
                    <a:pt x="452555" y="274666"/>
                  </a:lnTo>
                  <a:lnTo>
                    <a:pt x="457200" y="228599"/>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10873195" y="3986958"/>
              <a:ext cx="457200" cy="457200"/>
            </a:xfrm>
            <a:custGeom>
              <a:avLst/>
              <a:gdLst/>
              <a:ahLst/>
              <a:cxnLst/>
              <a:rect l="l" t="t" r="r" b="b"/>
              <a:pathLst>
                <a:path w="457200" h="457200">
                  <a:moveTo>
                    <a:pt x="0" y="228599"/>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599"/>
                  </a:lnTo>
                  <a:lnTo>
                    <a:pt x="452555" y="274666"/>
                  </a:lnTo>
                  <a:lnTo>
                    <a:pt x="439233" y="317575"/>
                  </a:lnTo>
                  <a:lnTo>
                    <a:pt x="418154" y="356406"/>
                  </a:lnTo>
                  <a:lnTo>
                    <a:pt x="390239" y="390239"/>
                  </a:lnTo>
                  <a:lnTo>
                    <a:pt x="356406" y="418154"/>
                  </a:lnTo>
                  <a:lnTo>
                    <a:pt x="317575" y="439233"/>
                  </a:lnTo>
                  <a:lnTo>
                    <a:pt x="274666" y="452555"/>
                  </a:lnTo>
                  <a:lnTo>
                    <a:pt x="228600" y="457199"/>
                  </a:lnTo>
                  <a:lnTo>
                    <a:pt x="182533" y="452555"/>
                  </a:lnTo>
                  <a:lnTo>
                    <a:pt x="139624" y="439233"/>
                  </a:lnTo>
                  <a:lnTo>
                    <a:pt x="100793" y="418154"/>
                  </a:lnTo>
                  <a:lnTo>
                    <a:pt x="66960" y="390239"/>
                  </a:lnTo>
                  <a:lnTo>
                    <a:pt x="39045" y="356406"/>
                  </a:lnTo>
                  <a:lnTo>
                    <a:pt x="17966" y="317575"/>
                  </a:lnTo>
                  <a:lnTo>
                    <a:pt x="4644" y="274666"/>
                  </a:lnTo>
                  <a:lnTo>
                    <a:pt x="0" y="228599"/>
                  </a:lnTo>
                  <a:close/>
                </a:path>
              </a:pathLst>
            </a:custGeom>
            <a:ln w="101600">
              <a:solidFill>
                <a:srgbClr val="5B9BD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txBox="1"/>
            <p:nvPr/>
          </p:nvSpPr>
          <p:spPr>
            <a:xfrm>
              <a:off x="1578319" y="1484169"/>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EC7C30"/>
                  </a:solidFill>
                  <a:effectLst/>
                  <a:uLnTx/>
                  <a:uFillTx/>
                  <a:latin typeface="Calibri Light"/>
                  <a:ea typeface="+mn-ea"/>
                  <a:cs typeface="Calibri Light"/>
                </a:rPr>
                <a:t>01</a:t>
              </a:r>
              <a:endParaRPr kumimoji="0" sz="2700" b="0" i="0" u="none" strike="noStrike" kern="1200" cap="none" spc="0" normalizeH="0" baseline="0" noProof="0" dirty="0">
                <a:ln>
                  <a:noFill/>
                </a:ln>
                <a:solidFill>
                  <a:prstClr val="black"/>
                </a:solidFill>
                <a:effectLst/>
                <a:uLnTx/>
                <a:uFillTx/>
                <a:latin typeface="Calibri Light"/>
                <a:ea typeface="+mn-ea"/>
                <a:cs typeface="Calibri Light"/>
              </a:endParaRPr>
            </a:p>
          </p:txBody>
        </p:sp>
        <p:sp>
          <p:nvSpPr>
            <p:cNvPr id="49" name="object 49"/>
            <p:cNvSpPr txBox="1"/>
            <p:nvPr/>
          </p:nvSpPr>
          <p:spPr>
            <a:xfrm>
              <a:off x="3712174" y="4899529"/>
              <a:ext cx="370205" cy="4375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A4A4A4"/>
                  </a:solidFill>
                  <a:effectLst/>
                  <a:uLnTx/>
                  <a:uFillTx/>
                  <a:latin typeface="Calibri Light"/>
                  <a:ea typeface="+mn-ea"/>
                  <a:cs typeface="Calibri Light"/>
                </a:rPr>
                <a:t>02</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0" name="object 50"/>
            <p:cNvSpPr txBox="1"/>
            <p:nvPr/>
          </p:nvSpPr>
          <p:spPr>
            <a:xfrm>
              <a:off x="5770208" y="1491153"/>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FFC000"/>
                  </a:solidFill>
                  <a:effectLst/>
                  <a:uLnTx/>
                  <a:uFillTx/>
                  <a:latin typeface="Calibri Light"/>
                  <a:ea typeface="+mn-ea"/>
                  <a:cs typeface="Calibri Light"/>
                </a:rPr>
                <a:t>03</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1" name="object 51"/>
            <p:cNvSpPr txBox="1"/>
            <p:nvPr/>
          </p:nvSpPr>
          <p:spPr>
            <a:xfrm>
              <a:off x="7852881" y="4880276"/>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4471C4"/>
                  </a:solidFill>
                  <a:effectLst/>
                  <a:uLnTx/>
                  <a:uFillTx/>
                  <a:latin typeface="Calibri Light"/>
                  <a:ea typeface="+mn-ea"/>
                  <a:cs typeface="Calibri Light"/>
                </a:rPr>
                <a:t>04</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2" name="object 52"/>
            <p:cNvSpPr txBox="1"/>
            <p:nvPr/>
          </p:nvSpPr>
          <p:spPr>
            <a:xfrm>
              <a:off x="9892247" y="1451910"/>
              <a:ext cx="370205" cy="4368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15" normalizeH="0" baseline="0" noProof="0" dirty="0">
                  <a:ln>
                    <a:noFill/>
                  </a:ln>
                  <a:solidFill>
                    <a:srgbClr val="6FAC46"/>
                  </a:solidFill>
                  <a:effectLst/>
                  <a:uLnTx/>
                  <a:uFillTx/>
                  <a:latin typeface="Calibri Light"/>
                  <a:ea typeface="+mn-ea"/>
                  <a:cs typeface="Calibri Light"/>
                </a:rPr>
                <a:t>05</a:t>
              </a:r>
              <a:endParaRPr kumimoji="0" sz="27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4" name="object 54"/>
            <p:cNvSpPr txBox="1"/>
            <p:nvPr/>
          </p:nvSpPr>
          <p:spPr>
            <a:xfrm>
              <a:off x="312820" y="4571438"/>
              <a:ext cx="2858237" cy="1160254"/>
            </a:xfrm>
            <a:prstGeom prst="rect">
              <a:avLst/>
            </a:prstGeom>
          </p:spPr>
          <p:txBody>
            <a:bodyPr vert="horz" wrap="square" lIns="0" tIns="47625" rIns="0" bIns="0" rtlCol="0">
              <a:spAutoFit/>
            </a:bodyPr>
            <a:lstStyle/>
            <a:p>
              <a:pPr marL="0" marR="5080" lvl="0" indent="0" algn="ctr" defTabSz="914400" rtl="0" eaLnBrk="1" fontAlgn="auto" latinLnBrk="0" hangingPunct="1">
                <a:lnSpc>
                  <a:spcPts val="2160"/>
                </a:lnSpc>
                <a:spcBef>
                  <a:spcPts val="375"/>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Research Infrastructure  Development</a:t>
              </a:r>
              <a:r>
                <a:rPr kumimoji="0" sz="1600" b="1" i="0" u="none" strike="noStrike" kern="1200" cap="none" spc="-20" normalizeH="0" baseline="0" noProof="0" dirty="0">
                  <a:ln>
                    <a:noFill/>
                  </a:ln>
                  <a:solidFill>
                    <a:prstClr val="black"/>
                  </a:solidFill>
                  <a:effectLst/>
                  <a:uLnTx/>
                  <a:uFillTx/>
                  <a:latin typeface="Calibri"/>
                  <a:ea typeface="+mn-ea"/>
                  <a:cs typeface="Calibri"/>
                </a:rPr>
                <a:t> </a:t>
              </a:r>
              <a:r>
                <a:rPr kumimoji="0" sz="1600" b="1" i="0" u="none" strike="noStrike" kern="1200" cap="none" spc="0" normalizeH="0" baseline="0" noProof="0" dirty="0">
                  <a:ln>
                    <a:noFill/>
                  </a:ln>
                  <a:solidFill>
                    <a:prstClr val="black"/>
                  </a:solidFill>
                  <a:effectLst/>
                  <a:uLnTx/>
                  <a:uFillTx/>
                  <a:latin typeface="Calibri"/>
                  <a:ea typeface="+mn-ea"/>
                  <a:cs typeface="Calibri"/>
                </a:rPr>
                <a:t>(RID)</a:t>
              </a:r>
              <a:r>
                <a:rPr kumimoji="0" lang="en-US" sz="1600" b="1" i="0" u="none" strike="noStrike" kern="1200" cap="none" spc="0" normalizeH="0" baseline="0" noProof="0" dirty="0">
                  <a:ln>
                    <a:noFill/>
                  </a:ln>
                  <a:solidFill>
                    <a:prstClr val="black"/>
                  </a:solidFill>
                  <a:effectLst/>
                  <a:uLnTx/>
                  <a:uFillTx/>
                  <a:latin typeface="Calibri"/>
                  <a:ea typeface="+mn-ea"/>
                  <a:cs typeface="Calibri"/>
                </a:rPr>
                <a:t>, which funds the Research Grant Program (RGP) in SC</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5" name="object 55"/>
            <p:cNvSpPr txBox="1"/>
            <p:nvPr/>
          </p:nvSpPr>
          <p:spPr>
            <a:xfrm>
              <a:off x="7293459" y="1847260"/>
              <a:ext cx="1356995" cy="488315"/>
            </a:xfrm>
            <a:prstGeom prst="rect">
              <a:avLst/>
            </a:prstGeom>
          </p:spPr>
          <p:txBody>
            <a:bodyPr vert="horz" wrap="square" lIns="0" tIns="39370" rIns="0" bIns="0" rtlCol="0">
              <a:spAutoFit/>
            </a:bodyPr>
            <a:lstStyle/>
            <a:p>
              <a:pPr marL="103505" marR="5080" lvl="0" indent="-91440" algn="ctr" defTabSz="914400" rtl="0" eaLnBrk="1" fontAlgn="auto" latinLnBrk="0" hangingPunct="1">
                <a:lnSpc>
                  <a:spcPts val="1730"/>
                </a:lnSpc>
                <a:spcBef>
                  <a:spcPts val="310"/>
                </a:spcBef>
                <a:spcAft>
                  <a:spcPts val="0"/>
                </a:spcAft>
                <a:buClrTx/>
                <a:buSzTx/>
                <a:buFontTx/>
                <a:buNone/>
                <a:tabLst/>
                <a:defRPr/>
              </a:pPr>
              <a:r>
                <a:rPr kumimoji="0" sz="1600" b="1" i="0" u="none" strike="noStrike" kern="1200" cap="none" spc="-5" normalizeH="0" baseline="0" noProof="0" dirty="0">
                  <a:ln>
                    <a:noFill/>
                  </a:ln>
                  <a:solidFill>
                    <a:prstClr val="black"/>
                  </a:solidFill>
                  <a:effectLst/>
                  <a:uLnTx/>
                  <a:uFillTx/>
                  <a:latin typeface="Calibri"/>
                  <a:ea typeface="+mn-ea"/>
                  <a:cs typeface="Calibri"/>
                </a:rPr>
                <a:t>Rapid</a:t>
              </a:r>
              <a:r>
                <a:rPr kumimoji="0" sz="1600" b="1" i="0" u="none" strike="noStrike" kern="1200" cap="none" spc="-7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Response  </a:t>
              </a:r>
              <a:r>
                <a:rPr kumimoji="0" sz="1600" b="1" i="0" u="none" strike="noStrike" kern="1200" cap="none" spc="-15" normalizeH="0" baseline="0" noProof="0" dirty="0">
                  <a:ln>
                    <a:noFill/>
                  </a:ln>
                  <a:solidFill>
                    <a:prstClr val="black"/>
                  </a:solidFill>
                  <a:effectLst/>
                  <a:uLnTx/>
                  <a:uFillTx/>
                  <a:latin typeface="Calibri"/>
                  <a:ea typeface="+mn-ea"/>
                  <a:cs typeface="Calibri"/>
                </a:rPr>
                <a:t>Research</a:t>
              </a:r>
              <a:r>
                <a:rPr kumimoji="0" sz="1600" b="1" i="0" u="none" strike="noStrike" kern="1200" cap="none" spc="-20"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(R3)</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6" name="object 56"/>
            <p:cNvSpPr txBox="1"/>
            <p:nvPr/>
          </p:nvSpPr>
          <p:spPr>
            <a:xfrm>
              <a:off x="2528204" y="1661512"/>
              <a:ext cx="2737943" cy="878767"/>
            </a:xfrm>
            <a:prstGeom prst="rect">
              <a:avLst/>
            </a:prstGeom>
          </p:spPr>
          <p:txBody>
            <a:bodyPr vert="horz" wrap="square" lIns="0" tIns="13335" rIns="0" bIns="0" rtlCol="0">
              <a:spAutoFit/>
            </a:bodyPr>
            <a:lstStyle/>
            <a:p>
              <a:pPr marL="0" marR="0" lvl="0" indent="0" algn="ctr" defTabSz="914400" rtl="0" eaLnBrk="1" fontAlgn="auto" latinLnBrk="0" hangingPunct="1">
                <a:lnSpc>
                  <a:spcPts val="2280"/>
                </a:lnSpc>
                <a:spcBef>
                  <a:spcPts val="105"/>
                </a:spcBef>
                <a:spcAft>
                  <a:spcPts val="0"/>
                </a:spcAft>
                <a:buClrTx/>
                <a:buSzTx/>
                <a:buFontTx/>
                <a:buNone/>
                <a:tabLst/>
                <a:defRPr/>
              </a:pPr>
              <a:r>
                <a:rPr kumimoji="0" sz="1600" b="1" i="0" u="none" strike="noStrike" kern="1200" cap="none" spc="0" normalizeH="0" baseline="0" noProof="0" dirty="0">
                  <a:ln>
                    <a:noFill/>
                  </a:ln>
                  <a:solidFill>
                    <a:prstClr val="black"/>
                  </a:solidFill>
                  <a:effectLst/>
                  <a:uLnTx/>
                  <a:uFillTx/>
                  <a:latin typeface="Calibri"/>
                  <a:ea typeface="+mn-ea"/>
                  <a:cs typeface="Calibri"/>
                </a:rPr>
                <a:t>NSF </a:t>
              </a:r>
              <a:r>
                <a:rPr kumimoji="0" lang="en-US" sz="1600" b="1" i="0" u="none" strike="noStrike" kern="1200" cap="none" spc="0" normalizeH="0" baseline="0" noProof="0" dirty="0">
                  <a:ln>
                    <a:noFill/>
                  </a:ln>
                  <a:solidFill>
                    <a:prstClr val="black"/>
                  </a:solidFill>
                  <a:effectLst/>
                  <a:uLnTx/>
                  <a:uFillTx/>
                  <a:latin typeface="Calibri"/>
                  <a:ea typeface="+mn-ea"/>
                  <a:cs typeface="Calibri"/>
                </a:rPr>
                <a:t>Research Infrastructure Improvement (</a:t>
              </a:r>
              <a:r>
                <a:rPr kumimoji="0" sz="1600" b="1" i="0" u="none" strike="noStrike" kern="1200" cap="none" spc="0" normalizeH="0" baseline="0" noProof="0" dirty="0">
                  <a:ln>
                    <a:noFill/>
                  </a:ln>
                  <a:solidFill>
                    <a:prstClr val="black"/>
                  </a:solidFill>
                  <a:effectLst/>
                  <a:uLnTx/>
                  <a:uFillTx/>
                  <a:latin typeface="Calibri"/>
                  <a:ea typeface="+mn-ea"/>
                  <a:cs typeface="Calibri"/>
                </a:rPr>
                <a:t>RII</a:t>
              </a:r>
              <a:r>
                <a:rPr kumimoji="0" lang="en-US" sz="1600" b="1" i="0" u="none" strike="noStrike" kern="1200" cap="none" spc="0" normalizeH="0" baseline="0" noProof="0" dirty="0">
                  <a:ln>
                    <a:noFill/>
                  </a:ln>
                  <a:solidFill>
                    <a:prstClr val="black"/>
                  </a:solidFill>
                  <a:effectLst/>
                  <a:uLnTx/>
                  <a:uFillTx/>
                  <a:latin typeface="Calibri"/>
                  <a:ea typeface="+mn-ea"/>
                  <a:cs typeface="Calibri"/>
                </a:rPr>
                <a:t>)</a:t>
              </a:r>
              <a:r>
                <a:rPr kumimoji="0" sz="1600" b="1" i="0" u="none" strike="noStrike" kern="1200" cap="none" spc="0" normalizeH="0" baseline="0" noProof="0" dirty="0">
                  <a:ln>
                    <a:noFill/>
                  </a:ln>
                  <a:solidFill>
                    <a:prstClr val="black"/>
                  </a:solidFill>
                  <a:effectLst/>
                  <a:uLnTx/>
                  <a:uFillTx/>
                  <a:latin typeface="Calibri"/>
                  <a:ea typeface="+mn-ea"/>
                  <a:cs typeface="Calibri"/>
                </a:rPr>
                <a:t> – </a:t>
              </a:r>
              <a:r>
                <a:rPr kumimoji="0" sz="1600" b="1" i="0" u="none" strike="noStrike" kern="1200" cap="none" spc="-30" normalizeH="0" baseline="0" noProof="0" dirty="0">
                  <a:ln>
                    <a:noFill/>
                  </a:ln>
                  <a:solidFill>
                    <a:prstClr val="black"/>
                  </a:solidFill>
                  <a:effectLst/>
                  <a:uLnTx/>
                  <a:uFillTx/>
                  <a:latin typeface="Calibri"/>
                  <a:ea typeface="+mn-ea"/>
                  <a:cs typeface="Calibri"/>
                </a:rPr>
                <a:t>Track</a:t>
              </a:r>
              <a:r>
                <a:rPr kumimoji="0" sz="1600" b="1" i="0" u="none" strike="noStrike" kern="1200" cap="none" spc="-95" normalizeH="0" baseline="0" noProof="0" dirty="0">
                  <a:ln>
                    <a:noFill/>
                  </a:ln>
                  <a:solidFill>
                    <a:prstClr val="black"/>
                  </a:solidFill>
                  <a:effectLst/>
                  <a:uLnTx/>
                  <a:uFillTx/>
                  <a:latin typeface="Calibri"/>
                  <a:ea typeface="+mn-ea"/>
                  <a:cs typeface="Calibri"/>
                </a:rPr>
                <a:t> </a:t>
              </a:r>
              <a:r>
                <a:rPr kumimoji="0" sz="1600" b="1" i="0" u="none" strike="noStrike" kern="1200" cap="none" spc="0" normalizeH="0" baseline="0" noProof="0" dirty="0">
                  <a:ln>
                    <a:noFill/>
                  </a:ln>
                  <a:solidFill>
                    <a:prstClr val="black"/>
                  </a:solidFill>
                  <a:effectLst/>
                  <a:uLnTx/>
                  <a:uFillTx/>
                  <a:latin typeface="Calibri"/>
                  <a:ea typeface="+mn-ea"/>
                  <a:cs typeface="Calibri"/>
                </a:rPr>
                <a:t>4</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ts val="2280"/>
                </a:lnSpc>
                <a:spcBef>
                  <a:spcPts val="0"/>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@NASA</a:t>
              </a:r>
              <a:r>
                <a:rPr kumimoji="0" sz="1600" b="1" i="0" u="none" strike="noStrike" kern="1200" cap="none" spc="-30" normalizeH="0" baseline="0" noProof="0" dirty="0">
                  <a:ln>
                    <a:noFill/>
                  </a:ln>
                  <a:solidFill>
                    <a:prstClr val="black"/>
                  </a:solidFill>
                  <a:effectLst/>
                  <a:uLnTx/>
                  <a:uFillTx/>
                  <a:latin typeface="Calibri"/>
                  <a:ea typeface="+mn-ea"/>
                  <a:cs typeface="Calibri"/>
                </a:rPr>
                <a:t> </a:t>
              </a:r>
              <a:r>
                <a:rPr kumimoji="0" lang="en-US" sz="1600" b="1" i="0" u="none" strike="noStrike" kern="1200" cap="none" spc="-30" normalizeH="0" baseline="0" noProof="0" dirty="0">
                  <a:ln>
                    <a:noFill/>
                  </a:ln>
                  <a:solidFill>
                    <a:prstClr val="black"/>
                  </a:solidFill>
                  <a:effectLst/>
                  <a:uLnTx/>
                  <a:uFillTx/>
                  <a:latin typeface="Calibri"/>
                  <a:ea typeface="+mn-ea"/>
                  <a:cs typeface="Calibri"/>
                </a:rPr>
                <a:t>(Faculty Fellowships)</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7" name="object 57"/>
            <p:cNvSpPr txBox="1"/>
            <p:nvPr/>
          </p:nvSpPr>
          <p:spPr>
            <a:xfrm>
              <a:off x="5242905" y="4565141"/>
              <a:ext cx="1600530" cy="764312"/>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15" normalizeH="0" baseline="0" noProof="0" dirty="0">
                  <a:ln>
                    <a:noFill/>
                  </a:ln>
                  <a:solidFill>
                    <a:prstClr val="black"/>
                  </a:solidFill>
                  <a:effectLst/>
                  <a:uLnTx/>
                  <a:uFillTx/>
                  <a:latin typeface="Calibri"/>
                  <a:ea typeface="+mn-ea"/>
                  <a:cs typeface="Calibri"/>
                </a:rPr>
                <a:t>Research</a:t>
              </a:r>
              <a:r>
                <a:rPr kumimoji="0" lang="en-US" sz="1600" b="1" i="0" u="none" strike="noStrike" kern="1200" cap="none" spc="-15" normalizeH="0" baseline="0" noProof="0" dirty="0">
                  <a:ln>
                    <a:noFill/>
                  </a:ln>
                  <a:solidFill>
                    <a:prstClr val="black"/>
                  </a:solidFill>
                  <a:effectLst/>
                  <a:uLnTx/>
                  <a:uFillTx/>
                  <a:latin typeface="Calibri"/>
                  <a:ea typeface="+mn-ea"/>
                  <a:cs typeface="Calibri"/>
                </a:rPr>
                <a:t> </a:t>
              </a:r>
            </a:p>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1600" b="1" i="0" u="none" strike="noStrike" kern="1200" cap="none" spc="-15" normalizeH="0" baseline="0" noProof="0" dirty="0">
                  <a:ln>
                    <a:noFill/>
                  </a:ln>
                  <a:solidFill>
                    <a:prstClr val="black"/>
                  </a:solidFill>
                  <a:effectLst/>
                  <a:uLnTx/>
                  <a:uFillTx/>
                  <a:latin typeface="Calibri"/>
                  <a:ea typeface="+mn-ea"/>
                  <a:cs typeface="Calibri"/>
                </a:rPr>
                <a:t>(The “$750K” program)</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8" name="object 58"/>
            <p:cNvSpPr txBox="1"/>
            <p:nvPr/>
          </p:nvSpPr>
          <p:spPr>
            <a:xfrm>
              <a:off x="9642946" y="4520865"/>
              <a:ext cx="1167765" cy="693780"/>
            </a:xfrm>
            <a:prstGeom prst="rect">
              <a:avLst/>
            </a:prstGeom>
          </p:spPr>
          <p:txBody>
            <a:bodyPr vert="horz" wrap="square" lIns="0" tIns="39370" rIns="0" bIns="0" rtlCol="0">
              <a:spAutoFit/>
            </a:bodyPr>
            <a:lstStyle/>
            <a:p>
              <a:pPr marL="12700" marR="5080" lvl="0" indent="22860" algn="ctr" defTabSz="914400" rtl="0" eaLnBrk="1" fontAlgn="auto" latinLnBrk="0" hangingPunct="1">
                <a:lnSpc>
                  <a:spcPts val="1730"/>
                </a:lnSpc>
                <a:spcBef>
                  <a:spcPts val="310"/>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International  </a:t>
              </a:r>
              <a:r>
                <a:rPr kumimoji="0" sz="1600" b="1" i="0" u="none" strike="noStrike" kern="1200" cap="none" spc="-5" normalizeH="0" baseline="0" noProof="0" dirty="0">
                  <a:ln>
                    <a:noFill/>
                  </a:ln>
                  <a:solidFill>
                    <a:prstClr val="black"/>
                  </a:solidFill>
                  <a:effectLst/>
                  <a:uLnTx/>
                  <a:uFillTx/>
                  <a:latin typeface="Calibri"/>
                  <a:ea typeface="+mn-ea"/>
                  <a:cs typeface="Calibri"/>
                </a:rPr>
                <a:t>Space</a:t>
              </a:r>
              <a:r>
                <a:rPr kumimoji="0" sz="1600" b="1" i="0" u="none" strike="noStrike" kern="1200" cap="none" spc="-70"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Station</a:t>
              </a:r>
              <a:r>
                <a:rPr kumimoji="0" lang="en-US" sz="1600" b="1" i="0" u="none" strike="noStrike" kern="1200" cap="none" spc="-5" normalizeH="0" baseline="0" noProof="0" dirty="0">
                  <a:ln>
                    <a:noFill/>
                  </a:ln>
                  <a:solidFill>
                    <a:prstClr val="black"/>
                  </a:solidFill>
                  <a:effectLst/>
                  <a:uLnTx/>
                  <a:uFillTx/>
                  <a:latin typeface="Calibri"/>
                  <a:ea typeface="+mn-ea"/>
                  <a:cs typeface="Calibri"/>
                </a:rPr>
                <a:t> (ISS)</a:t>
              </a:r>
              <a:endParaRPr kumimoji="0"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9" name="object 59"/>
            <p:cNvSpPr/>
            <p:nvPr/>
          </p:nvSpPr>
          <p:spPr>
            <a:xfrm>
              <a:off x="5482045" y="3108372"/>
              <a:ext cx="886967" cy="868680"/>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object 60"/>
            <p:cNvSpPr/>
            <p:nvPr/>
          </p:nvSpPr>
          <p:spPr>
            <a:xfrm>
              <a:off x="9697683" y="2805222"/>
              <a:ext cx="776681" cy="776986"/>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p:nvPr/>
          </p:nvSpPr>
          <p:spPr>
            <a:xfrm>
              <a:off x="7670509" y="3090084"/>
              <a:ext cx="725424" cy="665988"/>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object 62"/>
            <p:cNvSpPr/>
            <p:nvPr/>
          </p:nvSpPr>
          <p:spPr>
            <a:xfrm>
              <a:off x="1455638" y="3154091"/>
              <a:ext cx="778764" cy="601979"/>
            </a:xfrm>
            <a:prstGeom prst="rect">
              <a:avLst/>
            </a:prstGeom>
            <a:blipFill>
              <a:blip r:embed="rId1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object 64"/>
            <p:cNvSpPr/>
            <p:nvPr/>
          </p:nvSpPr>
          <p:spPr>
            <a:xfrm>
              <a:off x="9936697" y="3582335"/>
              <a:ext cx="289559" cy="483107"/>
            </a:xfrm>
            <a:prstGeom prst="rect">
              <a:avLst/>
            </a:prstGeom>
            <a:blipFill>
              <a:blip r:embed="rId1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object 65"/>
            <p:cNvSpPr/>
            <p:nvPr/>
          </p:nvSpPr>
          <p:spPr>
            <a:xfrm>
              <a:off x="3535897" y="3047412"/>
              <a:ext cx="774191" cy="775716"/>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object 68"/>
            <p:cNvSpPr txBox="1"/>
            <p:nvPr/>
          </p:nvSpPr>
          <p:spPr>
            <a:xfrm>
              <a:off x="3071078" y="5698333"/>
              <a:ext cx="581596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 normalizeH="0" baseline="0" noProof="0" dirty="0">
                  <a:ln>
                    <a:noFill/>
                  </a:ln>
                  <a:solidFill>
                    <a:prstClr val="black"/>
                  </a:solidFill>
                  <a:effectLst/>
                  <a:uLnTx/>
                  <a:uFillTx/>
                  <a:latin typeface="Calibri"/>
                  <a:ea typeface="+mn-ea"/>
                  <a:cs typeface="Calibri"/>
                </a:rPr>
                <a:t>Increasing </a:t>
              </a:r>
              <a:r>
                <a:rPr kumimoji="0" sz="2400" b="1" i="0" u="none" strike="noStrike" kern="1200" cap="none" spc="-25" normalizeH="0" baseline="0" noProof="0" dirty="0">
                  <a:ln>
                    <a:noFill/>
                  </a:ln>
                  <a:solidFill>
                    <a:prstClr val="black"/>
                  </a:solidFill>
                  <a:effectLst/>
                  <a:uLnTx/>
                  <a:uFillTx/>
                  <a:latin typeface="Calibri"/>
                  <a:ea typeface="+mn-ea"/>
                  <a:cs typeface="Calibri"/>
                </a:rPr>
                <a:t>Technology </a:t>
              </a:r>
              <a:r>
                <a:rPr kumimoji="0" sz="2400" b="1" i="0" u="none" strike="noStrike" kern="1200" cap="none" spc="-10" normalizeH="0" baseline="0" noProof="0" dirty="0">
                  <a:ln>
                    <a:noFill/>
                  </a:ln>
                  <a:solidFill>
                    <a:prstClr val="black"/>
                  </a:solidFill>
                  <a:effectLst/>
                  <a:uLnTx/>
                  <a:uFillTx/>
                  <a:latin typeface="Calibri"/>
                  <a:ea typeface="+mn-ea"/>
                  <a:cs typeface="Calibri"/>
                </a:rPr>
                <a:t>Readiness </a:t>
              </a:r>
              <a:r>
                <a:rPr kumimoji="0" sz="2400" b="1" i="0" u="none" strike="noStrike" kern="1200" cap="none" spc="-5" normalizeH="0" baseline="0" noProof="0" dirty="0">
                  <a:ln>
                    <a:noFill/>
                  </a:ln>
                  <a:solidFill>
                    <a:prstClr val="black"/>
                  </a:solidFill>
                  <a:effectLst/>
                  <a:uLnTx/>
                  <a:uFillTx/>
                  <a:latin typeface="Calibri"/>
                  <a:ea typeface="+mn-ea"/>
                  <a:cs typeface="Calibri"/>
                </a:rPr>
                <a:t>Levels</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0" normalizeH="0" baseline="0" noProof="0" dirty="0">
                  <a:ln>
                    <a:noFill/>
                  </a:ln>
                  <a:solidFill>
                    <a:prstClr val="black"/>
                  </a:solidFill>
                  <a:effectLst/>
                  <a:uLnTx/>
                  <a:uFillTx/>
                  <a:latin typeface="Calibri"/>
                  <a:ea typeface="+mn-ea"/>
                  <a:cs typeface="Calibri"/>
                </a:rPr>
                <a:t>(TRLs)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71" name="Right Arrow 70">
              <a:extLst>
                <a:ext uri="{FF2B5EF4-FFF2-40B4-BE49-F238E27FC236}">
                  <a16:creationId xmlns:a16="http://schemas.microsoft.com/office/drawing/2014/main" id="{26D90E28-935B-BA34-8FC9-7A294ABB93F8}"/>
                </a:ext>
              </a:extLst>
            </p:cNvPr>
            <p:cNvSpPr/>
            <p:nvPr/>
          </p:nvSpPr>
          <p:spPr>
            <a:xfrm>
              <a:off x="595340" y="5772150"/>
              <a:ext cx="2385730" cy="3057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2" name="Right Arrow 71">
              <a:extLst>
                <a:ext uri="{FF2B5EF4-FFF2-40B4-BE49-F238E27FC236}">
                  <a16:creationId xmlns:a16="http://schemas.microsoft.com/office/drawing/2014/main" id="{993398FB-33EB-FAE6-86D1-2085EDF3AF70}"/>
                </a:ext>
              </a:extLst>
            </p:cNvPr>
            <p:cNvSpPr/>
            <p:nvPr/>
          </p:nvSpPr>
          <p:spPr>
            <a:xfrm>
              <a:off x="9045919" y="5772149"/>
              <a:ext cx="2744027" cy="3057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7" name="object 7">
            <a:extLst>
              <a:ext uri="{C183D7F6-B498-43B3-948B-1728B52AA6E4}">
                <adec:decorative xmlns:adec="http://schemas.microsoft.com/office/drawing/2017/decorative" val="1"/>
              </a:ext>
            </a:extLst>
          </p:cNvPr>
          <p:cNvSpPr/>
          <p:nvPr/>
        </p:nvSpPr>
        <p:spPr>
          <a:xfrm>
            <a:off x="7623047" y="6312406"/>
            <a:ext cx="4066032" cy="545591"/>
          </a:xfrm>
          <a:prstGeom prst="rect">
            <a:avLst/>
          </a:prstGeom>
          <a:blipFill>
            <a:blip r:embed="rId1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a:spLocks noGrp="1"/>
          </p:cNvSpPr>
          <p:nvPr>
            <p:ph type="title"/>
          </p:nvPr>
        </p:nvSpPr>
        <p:spPr>
          <a:xfrm>
            <a:off x="494393" y="382394"/>
            <a:ext cx="10369501" cy="443070"/>
          </a:xfrm>
          <a:prstGeom prst="rect">
            <a:avLst/>
          </a:prstGeom>
        </p:spPr>
        <p:txBody>
          <a:bodyPr vert="horz" wrap="square" lIns="0" tIns="12065" rIns="0" bIns="0" rtlCol="0">
            <a:spAutoFit/>
          </a:bodyPr>
          <a:lstStyle/>
          <a:p>
            <a:pPr marL="12700">
              <a:lnSpc>
                <a:spcPct val="100000"/>
              </a:lnSpc>
              <a:spcBef>
                <a:spcPts val="95"/>
              </a:spcBef>
            </a:pPr>
            <a:r>
              <a:rPr spc="-10" dirty="0"/>
              <a:t>NASA </a:t>
            </a:r>
            <a:r>
              <a:rPr spc="-10" dirty="0" err="1"/>
              <a:t>EPSCoR</a:t>
            </a:r>
            <a:r>
              <a:rPr spc="-180" dirty="0"/>
              <a:t> </a:t>
            </a:r>
            <a:r>
              <a:rPr lang="en-US" spc="-5" dirty="0"/>
              <a:t>Funding; National Totals 2024-2025 </a:t>
            </a:r>
            <a:endParaRPr spc="-5" dirty="0"/>
          </a:p>
        </p:txBody>
      </p:sp>
      <p:sp>
        <p:nvSpPr>
          <p:cNvPr id="4" name="object 4" descr="NASA logo"/>
          <p:cNvSpPr/>
          <p:nvPr/>
        </p:nvSpPr>
        <p:spPr>
          <a:xfrm>
            <a:off x="11465062" y="120395"/>
            <a:ext cx="650737" cy="54406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5" descr="A figure showing NASA EPSCoR funding totals across different programs: 1) 28 RID awards ($5.6M) - ~$200K each (made to states); 2) 16 Research awards ($11.6M) - ~$750K each (made to individuals); 3) 40 Rapid Research Response awards ($4M) - ~$100K each (made to individuals); 4) 5 ISS Flight Opportunity awards ($500K) - ~$100K each (made to individuals).">
            <a:extLst>
              <a:ext uri="{FF2B5EF4-FFF2-40B4-BE49-F238E27FC236}">
                <a16:creationId xmlns:a16="http://schemas.microsoft.com/office/drawing/2014/main" id="{4EFA9D9E-B267-4E1B-2802-42689AE8C135}"/>
              </a:ext>
            </a:extLst>
          </p:cNvPr>
          <p:cNvGrpSpPr/>
          <p:nvPr/>
        </p:nvGrpSpPr>
        <p:grpSpPr>
          <a:xfrm>
            <a:off x="415159" y="1056175"/>
            <a:ext cx="11672320" cy="4181873"/>
            <a:chOff x="415159" y="1056175"/>
            <a:chExt cx="11672320" cy="4181873"/>
          </a:xfrm>
        </p:grpSpPr>
        <p:sp>
          <p:nvSpPr>
            <p:cNvPr id="8" name="object 8"/>
            <p:cNvSpPr/>
            <p:nvPr/>
          </p:nvSpPr>
          <p:spPr>
            <a:xfrm>
              <a:off x="3249800" y="1696814"/>
              <a:ext cx="2045207" cy="203326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3193412" y="3411567"/>
              <a:ext cx="2154936" cy="93726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3252847" y="3451191"/>
              <a:ext cx="2040636" cy="824483"/>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5428740" y="1696814"/>
              <a:ext cx="2039620" cy="2170176"/>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7653398" y="1693892"/>
              <a:ext cx="2036826" cy="2036190"/>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9817477" y="1707353"/>
              <a:ext cx="2040636" cy="2022729"/>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415159" y="1687871"/>
              <a:ext cx="2179319" cy="2514600"/>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txBox="1"/>
            <p:nvPr/>
          </p:nvSpPr>
          <p:spPr>
            <a:xfrm>
              <a:off x="3647945" y="3601890"/>
              <a:ext cx="1260475" cy="448945"/>
            </a:xfrm>
            <a:prstGeom prst="rect">
              <a:avLst/>
            </a:prstGeom>
          </p:spPr>
          <p:txBody>
            <a:bodyPr vert="horz" wrap="square" lIns="0" tIns="13335" rIns="0" bIns="0" rtlCol="0">
              <a:spAutoFit/>
            </a:bodyPr>
            <a:lstStyle/>
            <a:p>
              <a:pPr marL="0" marR="0" lvl="0" indent="0" algn="ctr" defTabSz="914400" rtl="0" eaLnBrk="1" fontAlgn="auto" latinLnBrk="0" hangingPunct="1">
                <a:lnSpc>
                  <a:spcPts val="1664"/>
                </a:lnSpc>
                <a:spcBef>
                  <a:spcPts val="105"/>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28 RID</a:t>
              </a:r>
              <a:r>
                <a:rPr kumimoji="0" sz="1400" b="1" i="0" u="none" strike="noStrike" kern="1200" cap="none" spc="-160" normalizeH="0" baseline="0" noProof="0" dirty="0">
                  <a:ln>
                    <a:noFill/>
                  </a:ln>
                  <a:solidFill>
                    <a:srgbClr val="FFFFFF"/>
                  </a:solidFill>
                  <a:effectLst/>
                  <a:uLnTx/>
                  <a:uFillTx/>
                  <a:latin typeface="Arial"/>
                  <a:ea typeface="+mn-ea"/>
                  <a:cs typeface="Arial"/>
                </a:rPr>
                <a:t> </a:t>
              </a:r>
              <a:r>
                <a:rPr kumimoji="0" sz="1400" b="1" i="0" u="none" strike="noStrike" kern="1200" cap="none" spc="-5" normalizeH="0" baseline="0" noProof="0" dirty="0">
                  <a:ln>
                    <a:noFill/>
                  </a:ln>
                  <a:solidFill>
                    <a:srgbClr val="FFFFFF"/>
                  </a:solidFill>
                  <a:effectLst/>
                  <a:uLnTx/>
                  <a:uFillTx/>
                  <a:latin typeface="Arial"/>
                  <a:ea typeface="+mn-ea"/>
                  <a:cs typeface="Arial"/>
                </a:rPr>
                <a:t>Awards</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635" marR="0" lvl="0" indent="0" algn="ctr" defTabSz="914400" rtl="0" eaLnBrk="1" fontAlgn="auto" latinLnBrk="0" hangingPunct="1">
                <a:lnSpc>
                  <a:spcPts val="1664"/>
                </a:lnSpc>
                <a:spcBef>
                  <a:spcPts val="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($5.6M)</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9" name="object 19"/>
            <p:cNvSpPr/>
            <p:nvPr/>
          </p:nvSpPr>
          <p:spPr>
            <a:xfrm>
              <a:off x="9761090" y="3422234"/>
              <a:ext cx="2154935" cy="938771"/>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9820526" y="3461858"/>
              <a:ext cx="2040636" cy="826008"/>
            </a:xfrm>
            <a:prstGeom prst="rect">
              <a:avLst/>
            </a:prstGeom>
            <a:blipFill>
              <a:blip r:embed="rId1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7588627" y="3411567"/>
              <a:ext cx="2156459" cy="937260"/>
            </a:xfrm>
            <a:prstGeom prst="rect">
              <a:avLst/>
            </a:prstGeom>
            <a:blipFill>
              <a:blip r:embed="rId1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7648063" y="3451191"/>
              <a:ext cx="2042160" cy="824483"/>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5365874" y="3412837"/>
              <a:ext cx="2154935" cy="93726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5425310" y="3452461"/>
              <a:ext cx="2040635" cy="824483"/>
            </a:xfrm>
            <a:prstGeom prst="rect">
              <a:avLst/>
            </a:prstGeom>
            <a:blipFill>
              <a:blip r:embed="rId1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txBox="1"/>
            <p:nvPr/>
          </p:nvSpPr>
          <p:spPr>
            <a:xfrm>
              <a:off x="5576568" y="3603718"/>
              <a:ext cx="1751964" cy="448309"/>
            </a:xfrm>
            <a:prstGeom prst="rect">
              <a:avLst/>
            </a:prstGeom>
          </p:spPr>
          <p:txBody>
            <a:bodyPr vert="horz" wrap="square" lIns="0" tIns="24130" rIns="0" bIns="0" rtlCol="0">
              <a:spAutoFit/>
            </a:bodyPr>
            <a:lstStyle/>
            <a:p>
              <a:pPr marL="524510" marR="5080" lvl="0" indent="-512445" algn="l" defTabSz="914400" rtl="0" eaLnBrk="1" fontAlgn="auto" latinLnBrk="0" hangingPunct="1">
                <a:lnSpc>
                  <a:spcPts val="1639"/>
                </a:lnSpc>
                <a:spcBef>
                  <a:spcPts val="19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16 Research</a:t>
              </a:r>
              <a:r>
                <a:rPr kumimoji="0" sz="1400" b="1" i="0" u="none" strike="noStrike" kern="1200" cap="none" spc="-170" normalizeH="0" baseline="0" noProof="0" dirty="0">
                  <a:ln>
                    <a:noFill/>
                  </a:ln>
                  <a:solidFill>
                    <a:srgbClr val="FFFFFF"/>
                  </a:solidFill>
                  <a:effectLst/>
                  <a:uLnTx/>
                  <a:uFillTx/>
                  <a:latin typeface="Arial"/>
                  <a:ea typeface="+mn-ea"/>
                  <a:cs typeface="Arial"/>
                </a:rPr>
                <a:t> </a:t>
              </a:r>
              <a:r>
                <a:rPr kumimoji="0" sz="1400" b="1" i="0" u="none" strike="noStrike" kern="1200" cap="none" spc="-10" normalizeH="0" baseline="0" noProof="0" dirty="0">
                  <a:ln>
                    <a:noFill/>
                  </a:ln>
                  <a:solidFill>
                    <a:srgbClr val="FFFFFF"/>
                  </a:solidFill>
                  <a:effectLst/>
                  <a:uLnTx/>
                  <a:uFillTx/>
                  <a:latin typeface="Arial"/>
                  <a:ea typeface="+mn-ea"/>
                  <a:cs typeface="Arial"/>
                </a:rPr>
                <a:t>Awards  ($11.6M)</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26" name="object 26"/>
            <p:cNvSpPr txBox="1"/>
            <p:nvPr/>
          </p:nvSpPr>
          <p:spPr>
            <a:xfrm>
              <a:off x="10003152" y="3535721"/>
              <a:ext cx="1721485" cy="666750"/>
            </a:xfrm>
            <a:prstGeom prst="rect">
              <a:avLst/>
            </a:prstGeom>
          </p:spPr>
          <p:txBody>
            <a:bodyPr vert="horz" wrap="square" lIns="0" tIns="13335" rIns="0" bIns="0" rtlCol="0">
              <a:spAutoFit/>
            </a:bodyPr>
            <a:lstStyle/>
            <a:p>
              <a:pPr marL="12065" marR="5080" lvl="0" indent="3810" algn="ctr"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5 ISS Flight  </a:t>
              </a:r>
              <a:r>
                <a:rPr kumimoji="0" sz="1400" b="1" i="0" u="none" strike="noStrike" kern="1200" cap="none" spc="-5" normalizeH="0" baseline="0" noProof="0" dirty="0">
                  <a:ln>
                    <a:noFill/>
                  </a:ln>
                  <a:solidFill>
                    <a:srgbClr val="FFFFFF"/>
                  </a:solidFill>
                  <a:effectLst/>
                  <a:uLnTx/>
                  <a:uFillTx/>
                  <a:latin typeface="Arial"/>
                  <a:ea typeface="+mn-ea"/>
                  <a:cs typeface="Arial"/>
                </a:rPr>
                <a:t>Opportunity</a:t>
              </a:r>
              <a:r>
                <a:rPr kumimoji="0" sz="1400" b="1" i="0" u="none" strike="noStrike" kern="1200" cap="none" spc="-135" normalizeH="0" baseline="0" noProof="0" dirty="0">
                  <a:ln>
                    <a:noFill/>
                  </a:ln>
                  <a:solidFill>
                    <a:srgbClr val="FFFFFF"/>
                  </a:solidFill>
                  <a:effectLst/>
                  <a:uLnTx/>
                  <a:uFillTx/>
                  <a:latin typeface="Arial"/>
                  <a:ea typeface="+mn-ea"/>
                  <a:cs typeface="Arial"/>
                </a:rPr>
                <a:t> </a:t>
              </a:r>
              <a:r>
                <a:rPr kumimoji="0" sz="1400" b="1" i="0" u="none" strike="noStrike" kern="1200" cap="none" spc="-10" normalizeH="0" baseline="0" noProof="0" dirty="0">
                  <a:ln>
                    <a:noFill/>
                  </a:ln>
                  <a:solidFill>
                    <a:srgbClr val="FFFFFF"/>
                  </a:solidFill>
                  <a:effectLst/>
                  <a:uLnTx/>
                  <a:uFillTx/>
                  <a:latin typeface="Arial"/>
                  <a:ea typeface="+mn-ea"/>
                  <a:cs typeface="Arial"/>
                </a:rPr>
                <a:t>Awards  </a:t>
              </a:r>
              <a:r>
                <a:rPr kumimoji="0" sz="1400" b="1" i="0" u="none" strike="noStrike" kern="1200" cap="none" spc="0" normalizeH="0" baseline="0" noProof="0" dirty="0">
                  <a:ln>
                    <a:noFill/>
                  </a:ln>
                  <a:solidFill>
                    <a:srgbClr val="FFFFFF"/>
                  </a:solidFill>
                  <a:effectLst/>
                  <a:uLnTx/>
                  <a:uFillTx/>
                  <a:latin typeface="Arial"/>
                  <a:ea typeface="+mn-ea"/>
                  <a:cs typeface="Arial"/>
                </a:rPr>
                <a:t>($500K)</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27" name="object 27"/>
            <p:cNvSpPr txBox="1"/>
            <p:nvPr/>
          </p:nvSpPr>
          <p:spPr>
            <a:xfrm>
              <a:off x="7839834" y="3530185"/>
              <a:ext cx="1662430" cy="661670"/>
            </a:xfrm>
            <a:prstGeom prst="rect">
              <a:avLst/>
            </a:prstGeom>
          </p:spPr>
          <p:txBody>
            <a:bodyPr vert="horz" wrap="square" lIns="0" tIns="12700" rIns="0" bIns="0" rtlCol="0">
              <a:spAutoFit/>
            </a:bodyPr>
            <a:lstStyle/>
            <a:p>
              <a:pPr marL="429895" marR="5080" lvl="0" indent="-41783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40 </a:t>
              </a:r>
              <a:r>
                <a:rPr kumimoji="0" sz="1400" b="1" i="0" u="none" strike="noStrike" kern="1200" cap="none" spc="-5" normalizeH="0" baseline="0" noProof="0" dirty="0">
                  <a:ln>
                    <a:noFill/>
                  </a:ln>
                  <a:solidFill>
                    <a:srgbClr val="FFFFFF"/>
                  </a:solidFill>
                  <a:effectLst/>
                  <a:uLnTx/>
                  <a:uFillTx/>
                  <a:latin typeface="Arial"/>
                  <a:ea typeface="+mn-ea"/>
                  <a:cs typeface="Arial"/>
                </a:rPr>
                <a:t>Rapid</a:t>
              </a:r>
              <a:r>
                <a:rPr kumimoji="0" sz="1400" b="1" i="0" u="none" strike="noStrike" kern="1200" cap="none" spc="-90" normalizeH="0" baseline="0" noProof="0" dirty="0">
                  <a:ln>
                    <a:noFill/>
                  </a:ln>
                  <a:solidFill>
                    <a:srgbClr val="FFFFFF"/>
                  </a:solidFill>
                  <a:effectLst/>
                  <a:uLnTx/>
                  <a:uFillTx/>
                  <a:latin typeface="Arial"/>
                  <a:ea typeface="+mn-ea"/>
                  <a:cs typeface="Arial"/>
                </a:rPr>
                <a:t> </a:t>
              </a:r>
              <a:r>
                <a:rPr kumimoji="0" sz="1400" b="1" i="0" u="none" strike="noStrike" kern="1200" cap="none" spc="-5" normalizeH="0" baseline="0" noProof="0" dirty="0">
                  <a:ln>
                    <a:noFill/>
                  </a:ln>
                  <a:solidFill>
                    <a:srgbClr val="FFFFFF"/>
                  </a:solidFill>
                  <a:effectLst/>
                  <a:uLnTx/>
                  <a:uFillTx/>
                  <a:latin typeface="Arial"/>
                  <a:ea typeface="+mn-ea"/>
                  <a:cs typeface="Arial"/>
                </a:rPr>
                <a:t>Response  </a:t>
              </a:r>
              <a:r>
                <a:rPr kumimoji="0" sz="1400" b="1" i="0" u="none" strike="noStrike" kern="1200" cap="none" spc="0" normalizeH="0" baseline="0" noProof="0" dirty="0">
                  <a:ln>
                    <a:noFill/>
                  </a:ln>
                  <a:solidFill>
                    <a:srgbClr val="FFFFFF"/>
                  </a:solidFill>
                  <a:effectLst/>
                  <a:uLnTx/>
                  <a:uFillTx/>
                  <a:latin typeface="Arial"/>
                  <a:ea typeface="+mn-ea"/>
                  <a:cs typeface="Arial"/>
                </a:rPr>
                <a:t>Research</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60960" marR="0" lvl="0" indent="0" algn="l" defTabSz="914400" rtl="0" eaLnBrk="1" fontAlgn="auto" latinLnBrk="0" hangingPunct="1">
                <a:lnSpc>
                  <a:spcPts val="1645"/>
                </a:lnSpc>
                <a:spcBef>
                  <a:spcPts val="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(R3) </a:t>
              </a:r>
              <a:r>
                <a:rPr kumimoji="0" sz="1400" b="1" i="0" u="none" strike="noStrike" kern="1200" cap="none" spc="-5" normalizeH="0" baseline="0" noProof="0" dirty="0">
                  <a:ln>
                    <a:noFill/>
                  </a:ln>
                  <a:solidFill>
                    <a:srgbClr val="FFFFFF"/>
                  </a:solidFill>
                  <a:effectLst/>
                  <a:uLnTx/>
                  <a:uFillTx/>
                  <a:latin typeface="Arial"/>
                  <a:ea typeface="+mn-ea"/>
                  <a:cs typeface="Arial"/>
                </a:rPr>
                <a:t>Awards</a:t>
              </a:r>
              <a:r>
                <a:rPr kumimoji="0" sz="1400" b="1" i="0" u="none" strike="noStrike" kern="1200" cap="none" spc="-145" normalizeH="0" baseline="0" noProof="0" dirty="0">
                  <a:ln>
                    <a:noFill/>
                  </a:ln>
                  <a:solidFill>
                    <a:srgbClr val="FFFFFF"/>
                  </a:solidFill>
                  <a:effectLst/>
                  <a:uLnTx/>
                  <a:uFillTx/>
                  <a:latin typeface="Arial"/>
                  <a:ea typeface="+mn-ea"/>
                  <a:cs typeface="Arial"/>
                </a:rPr>
                <a:t> </a:t>
              </a:r>
              <a:r>
                <a:rPr kumimoji="0" sz="1400" b="1" i="0" u="none" strike="noStrike" kern="1200" cap="none" spc="5" normalizeH="0" baseline="0" noProof="0" dirty="0">
                  <a:ln>
                    <a:noFill/>
                  </a:ln>
                  <a:solidFill>
                    <a:srgbClr val="FFFFFF"/>
                  </a:solidFill>
                  <a:effectLst/>
                  <a:uLnTx/>
                  <a:uFillTx/>
                  <a:latin typeface="Arial"/>
                  <a:ea typeface="+mn-ea"/>
                  <a:cs typeface="Arial"/>
                </a:rPr>
                <a:t>($4M)</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cxnSp>
          <p:nvCxnSpPr>
            <p:cNvPr id="34" name="Straight Connector 33">
              <a:extLst>
                <a:ext uri="{FF2B5EF4-FFF2-40B4-BE49-F238E27FC236}">
                  <a16:creationId xmlns:a16="http://schemas.microsoft.com/office/drawing/2014/main" id="{0F70AFB0-5C2A-9356-8951-92315185E837}"/>
                </a:ext>
              </a:extLst>
            </p:cNvPr>
            <p:cNvCxnSpPr/>
            <p:nvPr/>
          </p:nvCxnSpPr>
          <p:spPr>
            <a:xfrm>
              <a:off x="2880360" y="1056175"/>
              <a:ext cx="0" cy="4080510"/>
            </a:xfrm>
            <a:prstGeom prst="line">
              <a:avLst/>
            </a:prstGeom>
            <a:ln w="1524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90E8459-78CC-5D76-4F5B-6BCA46D923AA}"/>
                </a:ext>
              </a:extLst>
            </p:cNvPr>
            <p:cNvSpPr txBox="1"/>
            <p:nvPr/>
          </p:nvSpPr>
          <p:spPr>
            <a:xfrm>
              <a:off x="3249800" y="4591717"/>
              <a:ext cx="192049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$200 K each (made to states)</a:t>
              </a:r>
            </a:p>
          </p:txBody>
        </p:sp>
        <p:sp>
          <p:nvSpPr>
            <p:cNvPr id="36" name="TextBox 35">
              <a:extLst>
                <a:ext uri="{FF2B5EF4-FFF2-40B4-BE49-F238E27FC236}">
                  <a16:creationId xmlns:a16="http://schemas.microsoft.com/office/drawing/2014/main" id="{2AD0D5AE-79F8-FD63-7B3C-4426A5E3F835}"/>
                </a:ext>
              </a:extLst>
            </p:cNvPr>
            <p:cNvSpPr txBox="1"/>
            <p:nvPr/>
          </p:nvSpPr>
          <p:spPr>
            <a:xfrm>
              <a:off x="5447408" y="4591716"/>
              <a:ext cx="21549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$750 K each (made to individuals)</a:t>
              </a:r>
            </a:p>
          </p:txBody>
        </p:sp>
        <p:sp>
          <p:nvSpPr>
            <p:cNvPr id="37" name="TextBox 36">
              <a:extLst>
                <a:ext uri="{FF2B5EF4-FFF2-40B4-BE49-F238E27FC236}">
                  <a16:creationId xmlns:a16="http://schemas.microsoft.com/office/drawing/2014/main" id="{75E6B591-BD35-83D2-66F2-98C9C3373109}"/>
                </a:ext>
              </a:extLst>
            </p:cNvPr>
            <p:cNvSpPr txBox="1"/>
            <p:nvPr/>
          </p:nvSpPr>
          <p:spPr>
            <a:xfrm>
              <a:off x="7661777" y="4591716"/>
              <a:ext cx="221436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$100 K each (made to individuals) </a:t>
              </a:r>
            </a:p>
          </p:txBody>
        </p:sp>
        <p:sp>
          <p:nvSpPr>
            <p:cNvPr id="38" name="TextBox 37">
              <a:extLst>
                <a:ext uri="{FF2B5EF4-FFF2-40B4-BE49-F238E27FC236}">
                  <a16:creationId xmlns:a16="http://schemas.microsoft.com/office/drawing/2014/main" id="{DAD6004A-5785-3E18-6A51-A23B71C1D0F3}"/>
                </a:ext>
              </a:extLst>
            </p:cNvPr>
            <p:cNvSpPr txBox="1"/>
            <p:nvPr/>
          </p:nvSpPr>
          <p:spPr>
            <a:xfrm>
              <a:off x="9876146" y="4591716"/>
              <a:ext cx="22113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$100 K each (made to individuals)</a:t>
              </a:r>
            </a:p>
          </p:txBody>
        </p:sp>
      </p:grpSp>
      <p:sp>
        <p:nvSpPr>
          <p:cNvPr id="2" name="object 2">
            <a:extLst>
              <a:ext uri="{C183D7F6-B498-43B3-948B-1728B52AA6E4}">
                <adec:decorative xmlns:adec="http://schemas.microsoft.com/office/drawing/2017/decorative" val="1"/>
              </a:ext>
            </a:extLst>
          </p:cNvPr>
          <p:cNvSpPr/>
          <p:nvPr/>
        </p:nvSpPr>
        <p:spPr>
          <a:xfrm>
            <a:off x="108204" y="6063996"/>
            <a:ext cx="11979275" cy="0"/>
          </a:xfrm>
          <a:custGeom>
            <a:avLst/>
            <a:gdLst/>
            <a:ahLst/>
            <a:cxnLst/>
            <a:rect l="l" t="t" r="r" b="b"/>
            <a:pathLst>
              <a:path w="11979275">
                <a:moveTo>
                  <a:pt x="0" y="0"/>
                </a:moveTo>
                <a:lnTo>
                  <a:pt x="11979275" y="0"/>
                </a:lnTo>
              </a:path>
            </a:pathLst>
          </a:custGeom>
          <a:ln w="1270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descr="NASA STEM logo"/>
          <p:cNvSpPr/>
          <p:nvPr/>
        </p:nvSpPr>
        <p:spPr>
          <a:xfrm>
            <a:off x="175260" y="6158482"/>
            <a:ext cx="4471416" cy="586740"/>
          </a:xfrm>
          <a:prstGeom prst="rect">
            <a:avLst/>
          </a:prstGeom>
          <a:blipFill>
            <a:blip r:embed="rId1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descr="QR code for NASA STEM"/>
          <p:cNvSpPr/>
          <p:nvPr/>
        </p:nvSpPr>
        <p:spPr>
          <a:xfrm>
            <a:off x="10452512" y="6170071"/>
            <a:ext cx="597091" cy="597090"/>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srgbClr val="001F5F"/>
                </a:solidFill>
                <a:effectLst/>
                <a:uLnTx/>
                <a:uFillTx/>
                <a:latin typeface="Arial"/>
                <a:ea typeface="+mn-ea"/>
                <a:cs typeface="Arial"/>
              </a:rPr>
              <a:t>stem.nasa.gov</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D2E5F1F-402F-DC65-78BD-D8DF86DC6854}"/>
            </a:ext>
          </a:extLst>
        </p:cNvPr>
        <p:cNvGrpSpPr/>
        <p:nvPr/>
      </p:nvGrpSpPr>
      <p:grpSpPr>
        <a:xfrm>
          <a:off x="0" y="0"/>
          <a:ext cx="0" cy="0"/>
          <a:chOff x="0" y="0"/>
          <a:chExt cx="0" cy="0"/>
        </a:xfrm>
      </p:grpSpPr>
      <p:sp>
        <p:nvSpPr>
          <p:cNvPr id="13" name="object 13">
            <a:extLst>
              <a:ext uri="{FF2B5EF4-FFF2-40B4-BE49-F238E27FC236}">
                <a16:creationId xmlns:a16="http://schemas.microsoft.com/office/drawing/2014/main" id="{C0E35B68-C65C-FA4C-BE97-5F143B5002C4}"/>
              </a:ext>
            </a:extLst>
          </p:cNvPr>
          <p:cNvSpPr txBox="1">
            <a:spLocks noGrp="1"/>
          </p:cNvSpPr>
          <p:nvPr>
            <p:ph type="title"/>
          </p:nvPr>
        </p:nvSpPr>
        <p:spPr>
          <a:xfrm>
            <a:off x="466139" y="149098"/>
            <a:ext cx="9553071" cy="443070"/>
          </a:xfrm>
          <a:prstGeom prst="rect">
            <a:avLst/>
          </a:prstGeom>
        </p:spPr>
        <p:txBody>
          <a:bodyPr vert="horz" wrap="square" lIns="0" tIns="12065" rIns="0" bIns="0" rtlCol="0">
            <a:spAutoFit/>
          </a:bodyPr>
          <a:lstStyle/>
          <a:p>
            <a:pPr marL="12700">
              <a:lnSpc>
                <a:spcPct val="100000"/>
              </a:lnSpc>
              <a:spcBef>
                <a:spcPts val="95"/>
              </a:spcBef>
            </a:pPr>
            <a:r>
              <a:rPr spc="-10" dirty="0"/>
              <a:t>NASA </a:t>
            </a:r>
            <a:r>
              <a:rPr lang="en-US" spc="-10" dirty="0"/>
              <a:t>/ NSF </a:t>
            </a:r>
            <a:r>
              <a:rPr spc="-10" dirty="0" err="1"/>
              <a:t>EPSCoR</a:t>
            </a:r>
            <a:r>
              <a:rPr spc="-180" dirty="0"/>
              <a:t> </a:t>
            </a:r>
            <a:r>
              <a:rPr lang="en-US" spc="-10" dirty="0"/>
              <a:t>Partnership </a:t>
            </a:r>
            <a:endParaRPr spc="-5" dirty="0"/>
          </a:p>
        </p:txBody>
      </p:sp>
      <p:sp>
        <p:nvSpPr>
          <p:cNvPr id="4" name="object 4" descr="NASA logo">
            <a:extLst>
              <a:ext uri="{FF2B5EF4-FFF2-40B4-BE49-F238E27FC236}">
                <a16:creationId xmlns:a16="http://schemas.microsoft.com/office/drawing/2014/main" id="{54E2421E-5020-E3D8-4A03-24CED4ABDFE1}"/>
              </a:ext>
            </a:extLst>
          </p:cNvPr>
          <p:cNvSpPr/>
          <p:nvPr/>
        </p:nvSpPr>
        <p:spPr>
          <a:xfrm>
            <a:off x="11465062" y="120395"/>
            <a:ext cx="650737" cy="54406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a:extLst>
              <a:ext uri="{FF2B5EF4-FFF2-40B4-BE49-F238E27FC236}">
                <a16:creationId xmlns:a16="http://schemas.microsoft.com/office/drawing/2014/main" id="{1C291D16-7AA2-3B03-5C02-B52945D08E0F}"/>
              </a:ext>
              <a:ext uri="{C183D7F6-B498-43B3-948B-1728B52AA6E4}">
                <adec:decorative xmlns:adec="http://schemas.microsoft.com/office/drawing/2017/decorative" val="1"/>
              </a:ext>
            </a:extLst>
          </p:cNvPr>
          <p:cNvSpPr/>
          <p:nvPr/>
        </p:nvSpPr>
        <p:spPr>
          <a:xfrm>
            <a:off x="-1523" y="746758"/>
            <a:ext cx="12187555" cy="5326383"/>
          </a:xfrm>
          <a:custGeom>
            <a:avLst/>
            <a:gdLst/>
            <a:ahLst/>
            <a:cxnLst/>
            <a:rect l="l" t="t" r="r" b="b"/>
            <a:pathLst>
              <a:path w="12187555" h="2551429">
                <a:moveTo>
                  <a:pt x="0" y="2551176"/>
                </a:moveTo>
                <a:lnTo>
                  <a:pt x="12187428" y="2551176"/>
                </a:lnTo>
                <a:lnTo>
                  <a:pt x="12187428" y="0"/>
                </a:lnTo>
                <a:lnTo>
                  <a:pt x="0" y="0"/>
                </a:lnTo>
                <a:lnTo>
                  <a:pt x="0" y="255117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descr="NASA EPSCoR logo">
            <a:extLst>
              <a:ext uri="{FF2B5EF4-FFF2-40B4-BE49-F238E27FC236}">
                <a16:creationId xmlns:a16="http://schemas.microsoft.com/office/drawing/2014/main" id="{6C6D22EE-0B6B-522C-5211-D696639EB9EC}"/>
              </a:ext>
            </a:extLst>
          </p:cNvPr>
          <p:cNvSpPr/>
          <p:nvPr/>
        </p:nvSpPr>
        <p:spPr>
          <a:xfrm>
            <a:off x="195071" y="784859"/>
            <a:ext cx="2179319" cy="251460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29">
            <a:extLst>
              <a:ext uri="{FF2B5EF4-FFF2-40B4-BE49-F238E27FC236}">
                <a16:creationId xmlns:a16="http://schemas.microsoft.com/office/drawing/2014/main" id="{39460FBD-9FF9-FCEA-A673-C1B1CE581118}"/>
              </a:ext>
              <a:ext uri="{C183D7F6-B498-43B3-948B-1728B52AA6E4}">
                <adec:decorative xmlns:adec="http://schemas.microsoft.com/office/drawing/2017/decorative" val="1"/>
              </a:ext>
            </a:extLst>
          </p:cNvPr>
          <p:cNvSpPr/>
          <p:nvPr/>
        </p:nvSpPr>
        <p:spPr>
          <a:xfrm>
            <a:off x="863537" y="3799409"/>
            <a:ext cx="2923032" cy="1708404"/>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0">
            <a:extLst>
              <a:ext uri="{FF2B5EF4-FFF2-40B4-BE49-F238E27FC236}">
                <a16:creationId xmlns:a16="http://schemas.microsoft.com/office/drawing/2014/main" id="{0C35391F-3679-073F-2120-EC0EE76DF1AF}"/>
              </a:ext>
            </a:extLst>
          </p:cNvPr>
          <p:cNvSpPr txBox="1"/>
          <p:nvPr/>
        </p:nvSpPr>
        <p:spPr>
          <a:xfrm>
            <a:off x="1146189" y="4031172"/>
            <a:ext cx="2245995" cy="1306830"/>
          </a:xfrm>
          <a:prstGeom prst="rect">
            <a:avLst/>
          </a:prstGeom>
        </p:spPr>
        <p:txBody>
          <a:bodyPr vert="horz" wrap="square" lIns="0" tIns="12700" rIns="0" bIns="0" rtlCol="0">
            <a:spAutoFit/>
          </a:bodyPr>
          <a:lstStyle/>
          <a:p>
            <a:pPr marL="53340" marR="0" lvl="0" indent="0" algn="ctr"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10 </a:t>
            </a:r>
            <a:r>
              <a:rPr kumimoji="0" sz="1400" b="1" i="0" u="none" strike="noStrike" kern="1200" cap="none" spc="-5" normalizeH="0" baseline="0" noProof="0" dirty="0">
                <a:ln>
                  <a:noFill/>
                </a:ln>
                <a:solidFill>
                  <a:srgbClr val="FFFFFF"/>
                </a:solidFill>
                <a:effectLst/>
                <a:uLnTx/>
                <a:uFillTx/>
                <a:latin typeface="Arial"/>
                <a:ea typeface="+mn-ea"/>
                <a:cs typeface="Arial"/>
              </a:rPr>
              <a:t>FY2</a:t>
            </a:r>
            <a:r>
              <a:rPr kumimoji="0" lang="en-US" sz="1400" b="1" i="0" u="none" strike="noStrike" kern="1200" cap="none" spc="-5" normalizeH="0" baseline="0" noProof="0" dirty="0">
                <a:ln>
                  <a:noFill/>
                </a:ln>
                <a:solidFill>
                  <a:srgbClr val="FFFFFF"/>
                </a:solidFill>
                <a:effectLst/>
                <a:uLnTx/>
                <a:uFillTx/>
                <a:latin typeface="Arial"/>
                <a:ea typeface="+mn-ea"/>
                <a:cs typeface="Arial"/>
              </a:rPr>
              <a:t>4</a:t>
            </a:r>
            <a:r>
              <a:rPr kumimoji="0" sz="1400" b="1" i="0" u="none" strike="noStrike" kern="1200" cap="none" spc="-45" normalizeH="0" baseline="0" noProof="0" dirty="0">
                <a:ln>
                  <a:noFill/>
                </a:ln>
                <a:solidFill>
                  <a:srgbClr val="FFFFFF"/>
                </a:solidFill>
                <a:effectLst/>
                <a:uLnTx/>
                <a:uFillTx/>
                <a:latin typeface="Arial"/>
                <a:ea typeface="+mn-ea"/>
                <a:cs typeface="Arial"/>
              </a:rPr>
              <a:t> </a:t>
            </a:r>
            <a:r>
              <a:rPr kumimoji="0" sz="1400" b="1" i="0" u="none" strike="noStrike" kern="1200" cap="none" spc="-10" normalizeH="0" baseline="0" noProof="0" dirty="0">
                <a:ln>
                  <a:noFill/>
                </a:ln>
                <a:solidFill>
                  <a:srgbClr val="FFFFFF"/>
                </a:solidFill>
                <a:effectLst/>
                <a:uLnTx/>
                <a:uFillTx/>
                <a:latin typeface="Arial"/>
                <a:ea typeface="+mn-ea"/>
                <a:cs typeface="Arial"/>
              </a:rPr>
              <a:t>NSF-NASA</a:t>
            </a:r>
            <a:endParaRPr kumimoji="0" sz="1400" b="0" i="0" u="none" strike="noStrike" kern="1200" cap="none" spc="0" normalizeH="0" baseline="0" noProof="0" dirty="0">
              <a:ln>
                <a:noFill/>
              </a:ln>
              <a:solidFill>
                <a:prstClr val="black"/>
              </a:solidFill>
              <a:effectLst/>
              <a:uLnTx/>
              <a:uFillTx/>
              <a:latin typeface="Arial"/>
              <a:ea typeface="+mn-ea"/>
              <a:cs typeface="Arial"/>
            </a:endParaRPr>
          </a:p>
          <a:p>
            <a:pPr marL="12065" marR="5080" lvl="0" indent="0" algn="ctr" defTabSz="914400" rtl="0" eaLnBrk="1" fontAlgn="auto" latinLnBrk="0" hangingPunct="1">
              <a:lnSpc>
                <a:spcPct val="100000"/>
              </a:lnSpc>
              <a:spcBef>
                <a:spcPts val="5"/>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Research Fellows</a:t>
            </a:r>
            <a:r>
              <a:rPr kumimoji="0" sz="1400" b="1" i="0" u="none" strike="noStrike" kern="1200" cap="none" spc="-155" normalizeH="0" baseline="0" noProof="0" dirty="0">
                <a:ln>
                  <a:noFill/>
                </a:ln>
                <a:solidFill>
                  <a:srgbClr val="FFFFFF"/>
                </a:solidFill>
                <a:effectLst/>
                <a:uLnTx/>
                <a:uFillTx/>
                <a:latin typeface="Arial"/>
                <a:ea typeface="+mn-ea"/>
                <a:cs typeface="Arial"/>
              </a:rPr>
              <a:t> </a:t>
            </a:r>
            <a:r>
              <a:rPr kumimoji="0" sz="1400" b="1" i="0" u="none" strike="noStrike" kern="1200" cap="none" spc="-10" normalizeH="0" baseline="0" noProof="0" dirty="0">
                <a:ln>
                  <a:noFill/>
                </a:ln>
                <a:solidFill>
                  <a:srgbClr val="FFFFFF"/>
                </a:solidFill>
                <a:effectLst/>
                <a:uLnTx/>
                <a:uFillTx/>
                <a:latin typeface="Arial"/>
                <a:ea typeface="+mn-ea"/>
                <a:cs typeface="Arial"/>
              </a:rPr>
              <a:t>@NASA  </a:t>
            </a:r>
            <a:r>
              <a:rPr kumimoji="0" sz="1400" b="1" i="0" u="none" strike="noStrike" kern="1200" cap="none" spc="0" normalizeH="0" baseline="0" noProof="0" dirty="0">
                <a:ln>
                  <a:noFill/>
                </a:ln>
                <a:solidFill>
                  <a:srgbClr val="FFFFFF"/>
                </a:solidFill>
                <a:effectLst/>
                <a:uLnTx/>
                <a:uFillTx/>
                <a:latin typeface="Arial"/>
                <a:ea typeface="+mn-ea"/>
                <a:cs typeface="Arial"/>
              </a:rPr>
              <a:t>&amp;</a:t>
            </a:r>
            <a:endParaRPr kumimoji="0" sz="1400" b="0" i="0" u="none" strike="noStrike" kern="1200" cap="none" spc="0" normalizeH="0" baseline="0" noProof="0" dirty="0">
              <a:ln>
                <a:noFill/>
              </a:ln>
              <a:solidFill>
                <a:prstClr val="black"/>
              </a:solidFill>
              <a:effectLst/>
              <a:uLnTx/>
              <a:uFillTx/>
              <a:latin typeface="Arial"/>
              <a:ea typeface="+mn-ea"/>
              <a:cs typeface="Arial"/>
            </a:endParaRPr>
          </a:p>
          <a:p>
            <a:pPr marL="45085"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FFFFFF"/>
                </a:solidFill>
                <a:effectLst/>
                <a:uLnTx/>
                <a:uFillTx/>
                <a:latin typeface="Arial"/>
                <a:ea typeface="+mn-ea"/>
                <a:cs typeface="Arial"/>
              </a:rPr>
              <a:t>5 </a:t>
            </a:r>
            <a:r>
              <a:rPr kumimoji="0" sz="1400" b="1" i="0" u="none" strike="noStrike" kern="1200" cap="none" spc="-10" normalizeH="0" baseline="0" noProof="0" dirty="0">
                <a:ln>
                  <a:noFill/>
                </a:ln>
                <a:solidFill>
                  <a:srgbClr val="FFFFFF"/>
                </a:solidFill>
                <a:effectLst/>
                <a:uLnTx/>
                <a:uFillTx/>
                <a:latin typeface="Arial"/>
                <a:ea typeface="+mn-ea"/>
                <a:cs typeface="Arial"/>
              </a:rPr>
              <a:t>NSF-NASA</a:t>
            </a:r>
            <a:r>
              <a:rPr kumimoji="0" sz="1400" b="1" i="0" u="none" strike="noStrike" kern="1200" cap="none" spc="-50" normalizeH="0" baseline="0" noProof="0" dirty="0">
                <a:ln>
                  <a:noFill/>
                </a:ln>
                <a:solidFill>
                  <a:srgbClr val="FFFFFF"/>
                </a:solidFill>
                <a:effectLst/>
                <a:uLnTx/>
                <a:uFillTx/>
                <a:latin typeface="Arial"/>
                <a:ea typeface="+mn-ea"/>
                <a:cs typeface="Arial"/>
              </a:rPr>
              <a:t> </a:t>
            </a:r>
            <a:r>
              <a:rPr kumimoji="0" sz="1400" b="1" i="0" u="none" strike="noStrike" kern="1200" cap="none" spc="-5" normalizeH="0" baseline="0" noProof="0" dirty="0">
                <a:ln>
                  <a:noFill/>
                </a:ln>
                <a:solidFill>
                  <a:srgbClr val="FFFFFF"/>
                </a:solidFill>
                <a:effectLst/>
                <a:uLnTx/>
                <a:uFillTx/>
                <a:latin typeface="Arial"/>
                <a:ea typeface="+mn-ea"/>
                <a:cs typeface="Arial"/>
              </a:rPr>
              <a:t>R3</a:t>
            </a:r>
            <a:endParaRPr kumimoji="0" sz="1400" b="0" i="0" u="none" strike="noStrike" kern="1200" cap="none" spc="0" normalizeH="0" baseline="0" noProof="0" dirty="0">
              <a:ln>
                <a:noFill/>
              </a:ln>
              <a:solidFill>
                <a:prstClr val="black"/>
              </a:solidFill>
              <a:effectLst/>
              <a:uLnTx/>
              <a:uFillTx/>
              <a:latin typeface="Arial"/>
              <a:ea typeface="+mn-ea"/>
              <a:cs typeface="Arial"/>
            </a:endParaRPr>
          </a:p>
          <a:p>
            <a:pPr marL="4445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Arial"/>
                <a:ea typeface="+mn-ea"/>
                <a:cs typeface="Arial"/>
              </a:rPr>
              <a:t>(NASA </a:t>
            </a:r>
            <a:r>
              <a:rPr kumimoji="0" sz="1400" b="1" i="0" u="none" strike="noStrike" kern="1200" cap="none" spc="-5" normalizeH="0" baseline="0" noProof="0" dirty="0">
                <a:ln>
                  <a:noFill/>
                </a:ln>
                <a:solidFill>
                  <a:srgbClr val="FFFFFF"/>
                </a:solidFill>
                <a:effectLst/>
                <a:uLnTx/>
                <a:uFillTx/>
                <a:latin typeface="Arial"/>
                <a:ea typeface="+mn-ea"/>
                <a:cs typeface="Arial"/>
              </a:rPr>
              <a:t>matching</a:t>
            </a:r>
            <a:r>
              <a:rPr kumimoji="0" sz="1400" b="1" i="0" u="none" strike="noStrike" kern="1200" cap="none" spc="-65" normalizeH="0" baseline="0" noProof="0" dirty="0">
                <a:ln>
                  <a:noFill/>
                </a:ln>
                <a:solidFill>
                  <a:srgbClr val="FFFFFF"/>
                </a:solidFill>
                <a:effectLst/>
                <a:uLnTx/>
                <a:uFillTx/>
                <a:latin typeface="Arial"/>
                <a:ea typeface="+mn-ea"/>
                <a:cs typeface="Arial"/>
              </a:rPr>
              <a:t> </a:t>
            </a:r>
            <a:r>
              <a:rPr kumimoji="0" sz="1400" b="1" i="0" u="none" strike="noStrike" kern="1200" cap="none" spc="-5" normalizeH="0" baseline="0" noProof="0" dirty="0">
                <a:ln>
                  <a:noFill/>
                </a:ln>
                <a:solidFill>
                  <a:srgbClr val="FFFFFF"/>
                </a:solidFill>
                <a:effectLst/>
                <a:uLnTx/>
                <a:uFillTx/>
                <a:latin typeface="Arial"/>
                <a:ea typeface="+mn-ea"/>
                <a:cs typeface="Arial"/>
              </a:rPr>
              <a:t>funds</a:t>
            </a:r>
            <a:endParaRPr kumimoji="0" sz="1400" b="0" i="0" u="none" strike="noStrike" kern="1200" cap="none" spc="0" normalizeH="0" baseline="0" noProof="0" dirty="0">
              <a:ln>
                <a:noFill/>
              </a:ln>
              <a:solidFill>
                <a:prstClr val="black"/>
              </a:solidFill>
              <a:effectLst/>
              <a:uLnTx/>
              <a:uFillTx/>
              <a:latin typeface="Arial"/>
              <a:ea typeface="+mn-ea"/>
              <a:cs typeface="Arial"/>
            </a:endParaRPr>
          </a:p>
          <a:p>
            <a:pPr marL="127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5" normalizeH="0" baseline="0" noProof="0" dirty="0">
                <a:ln>
                  <a:noFill/>
                </a:ln>
                <a:solidFill>
                  <a:srgbClr val="FFFFFF"/>
                </a:solidFill>
                <a:effectLst/>
                <a:uLnTx/>
                <a:uFillTx/>
                <a:latin typeface="Arial"/>
                <a:ea typeface="+mn-ea"/>
                <a:cs typeface="Arial"/>
              </a:rPr>
              <a:t>$600,000)</a:t>
            </a:r>
            <a:endParaRPr kumimoji="0" sz="1400" b="0" i="0" u="none" strike="noStrike" kern="1200" cap="none" spc="0" normalizeH="0" baseline="0" noProof="0" dirty="0">
              <a:ln>
                <a:noFill/>
              </a:ln>
              <a:solidFill>
                <a:prstClr val="black"/>
              </a:solidFill>
              <a:effectLst/>
              <a:uLnTx/>
              <a:uFillTx/>
              <a:latin typeface="Arial"/>
              <a:ea typeface="+mn-ea"/>
              <a:cs typeface="Arial"/>
            </a:endParaRPr>
          </a:p>
        </p:txBody>
      </p:sp>
      <p:sp>
        <p:nvSpPr>
          <p:cNvPr id="31" name="object 31">
            <a:extLst>
              <a:ext uri="{FF2B5EF4-FFF2-40B4-BE49-F238E27FC236}">
                <a16:creationId xmlns:a16="http://schemas.microsoft.com/office/drawing/2014/main" id="{BA747D6F-E394-A0E8-2D53-270BCF9F7A83}"/>
              </a:ext>
            </a:extLst>
          </p:cNvPr>
          <p:cNvSpPr txBox="1"/>
          <p:nvPr/>
        </p:nvSpPr>
        <p:spPr>
          <a:xfrm>
            <a:off x="2762345" y="1072425"/>
            <a:ext cx="9082279" cy="4936608"/>
          </a:xfrm>
          <a:prstGeom prst="rect">
            <a:avLst/>
          </a:prstGeom>
        </p:spPr>
        <p:txBody>
          <a:bodyPr vert="horz" wrap="square" lIns="0" tIns="12065" rIns="0" bIns="0" rtlCol="0">
            <a:spAutoFit/>
          </a:bodyPr>
          <a:lstStyle/>
          <a:p>
            <a:pPr marL="2072639" marR="0" lvl="0" indent="0" algn="l" defTabSz="914400" rtl="0" eaLnBrk="1" fontAlgn="auto" latinLnBrk="0" hangingPunct="1">
              <a:lnSpc>
                <a:spcPct val="100000"/>
              </a:lnSpc>
              <a:spcBef>
                <a:spcPts val="95"/>
              </a:spcBef>
              <a:spcAft>
                <a:spcPts val="0"/>
              </a:spcAft>
              <a:buClrTx/>
              <a:buSzTx/>
              <a:buFontTx/>
              <a:buNone/>
              <a:tabLst/>
              <a:defRPr/>
            </a:pPr>
            <a:r>
              <a:rPr kumimoji="0" sz="2000" b="1" i="0" u="sng" strike="noStrike" kern="1200" cap="none" spc="-5" normalizeH="0" baseline="0" noProof="0" dirty="0">
                <a:ln>
                  <a:noFill/>
                </a:ln>
                <a:solidFill>
                  <a:srgbClr val="FFFFFF"/>
                </a:solidFill>
                <a:effectLst/>
                <a:uLnTx/>
                <a:uFillTx/>
                <a:latin typeface="Calibri"/>
                <a:ea typeface="+mn-ea"/>
                <a:cs typeface="Calibri"/>
              </a:rPr>
              <a:t>NASA, NSF </a:t>
            </a:r>
            <a:r>
              <a:rPr kumimoji="0" sz="2000" b="1" i="0" u="sng" strike="noStrike" kern="1200" cap="none" spc="-10" normalizeH="0" baseline="0" noProof="0" dirty="0">
                <a:ln>
                  <a:noFill/>
                </a:ln>
                <a:solidFill>
                  <a:srgbClr val="FFFFFF"/>
                </a:solidFill>
                <a:effectLst/>
                <a:uLnTx/>
                <a:uFillTx/>
                <a:latin typeface="Calibri"/>
                <a:ea typeface="+mn-ea"/>
                <a:cs typeface="Calibri"/>
              </a:rPr>
              <a:t>Collaborate to Strengthen </a:t>
            </a:r>
            <a:r>
              <a:rPr kumimoji="0" sz="2000" b="1" i="0" u="sng" strike="noStrike" kern="1200" cap="none" spc="-15" normalizeH="0" baseline="0" noProof="0" dirty="0">
                <a:ln>
                  <a:noFill/>
                </a:ln>
                <a:solidFill>
                  <a:srgbClr val="FFFFFF"/>
                </a:solidFill>
                <a:effectLst/>
                <a:uLnTx/>
                <a:uFillTx/>
                <a:latin typeface="Calibri"/>
                <a:ea typeface="+mn-ea"/>
                <a:cs typeface="Calibri"/>
              </a:rPr>
              <a:t>Research</a:t>
            </a:r>
            <a:r>
              <a:rPr kumimoji="0" sz="2000" b="1" i="0" u="sng" strike="noStrike" kern="1200" cap="none" spc="70" normalizeH="0" baseline="0" noProof="0" dirty="0">
                <a:ln>
                  <a:noFill/>
                </a:ln>
                <a:solidFill>
                  <a:srgbClr val="FFFFFF"/>
                </a:solidFill>
                <a:effectLst/>
                <a:uLnTx/>
                <a:uFillTx/>
                <a:latin typeface="Calibri"/>
                <a:ea typeface="+mn-ea"/>
                <a:cs typeface="Calibri"/>
              </a:rPr>
              <a:t> </a:t>
            </a:r>
            <a:r>
              <a:rPr kumimoji="0" sz="2000" b="1" i="0" u="sng" strike="noStrike" kern="1200" cap="none" spc="-5" normalizeH="0" baseline="0" noProof="0" dirty="0">
                <a:ln>
                  <a:noFill/>
                </a:ln>
                <a:solidFill>
                  <a:srgbClr val="FFFFFF"/>
                </a:solidFill>
                <a:effectLst/>
                <a:uLnTx/>
                <a:uFillTx/>
                <a:latin typeface="Calibri"/>
                <a:ea typeface="+mn-ea"/>
                <a:cs typeface="Calibri"/>
              </a:rPr>
              <a:t>Capabilities</a:t>
            </a:r>
            <a:endParaRPr kumimoji="0" sz="2000" b="0" i="0" u="sng" strike="noStrike" kern="1200" cap="none" spc="0" normalizeH="0" baseline="0" noProof="0" dirty="0">
              <a:ln>
                <a:noFill/>
              </a:ln>
              <a:solidFill>
                <a:prstClr val="black"/>
              </a:solidFill>
              <a:effectLst/>
              <a:uLnTx/>
              <a:uFillTx/>
              <a:latin typeface="Calibri"/>
              <a:ea typeface="+mn-ea"/>
              <a:cs typeface="Calibri"/>
            </a:endParaRPr>
          </a:p>
          <a:p>
            <a:pPr marL="2072639"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10" normalizeH="0" baseline="0" noProof="0" dirty="0">
                <a:ln>
                  <a:noFill/>
                </a:ln>
                <a:solidFill>
                  <a:srgbClr val="FFFFFF"/>
                </a:solidFill>
                <a:effectLst/>
                <a:uLnTx/>
                <a:uFillTx/>
                <a:latin typeface="Calibri"/>
                <a:ea typeface="+mn-ea"/>
                <a:cs typeface="Calibri"/>
              </a:rPr>
              <a:t>Fifteen </a:t>
            </a:r>
            <a:r>
              <a:rPr kumimoji="0" sz="2000" b="0" i="0" u="none" strike="noStrike" kern="1200" cap="none" spc="-15" normalizeH="0" baseline="0" noProof="0" dirty="0">
                <a:ln>
                  <a:noFill/>
                </a:ln>
                <a:solidFill>
                  <a:srgbClr val="FFFFFF"/>
                </a:solidFill>
                <a:effectLst/>
                <a:uLnTx/>
                <a:uFillTx/>
                <a:latin typeface="Calibri"/>
                <a:ea typeface="+mn-ea"/>
                <a:cs typeface="Calibri"/>
              </a:rPr>
              <a:t>research investigators </a:t>
            </a:r>
            <a:r>
              <a:rPr kumimoji="0" sz="2000" b="0" i="0" u="none" strike="noStrike" kern="1200" cap="none" spc="-5" normalizeH="0" baseline="0" noProof="0" dirty="0">
                <a:ln>
                  <a:noFill/>
                </a:ln>
                <a:solidFill>
                  <a:srgbClr val="FFFFFF"/>
                </a:solidFill>
                <a:effectLst/>
                <a:uLnTx/>
                <a:uFillTx/>
                <a:latin typeface="Calibri"/>
                <a:ea typeface="+mn-ea"/>
                <a:cs typeface="Calibri"/>
              </a:rPr>
              <a:t>will </a:t>
            </a:r>
            <a:r>
              <a:rPr kumimoji="0" sz="2000" b="0" i="0" u="none" strike="noStrike" kern="1200" cap="none" spc="-10" normalizeH="0" baseline="0" noProof="0" dirty="0">
                <a:ln>
                  <a:noFill/>
                </a:ln>
                <a:solidFill>
                  <a:srgbClr val="FFFFFF"/>
                </a:solidFill>
                <a:effectLst/>
                <a:uLnTx/>
                <a:uFillTx/>
                <a:latin typeface="Calibri"/>
                <a:ea typeface="+mn-ea"/>
                <a:cs typeface="Calibri"/>
              </a:rPr>
              <a:t>advance </a:t>
            </a:r>
            <a:r>
              <a:rPr kumimoji="0" sz="2000" b="0" i="0" u="none" strike="noStrike" kern="1200" cap="none" spc="-5" normalizeH="0" baseline="0" noProof="0" dirty="0">
                <a:ln>
                  <a:noFill/>
                </a:ln>
                <a:solidFill>
                  <a:srgbClr val="FFFFFF"/>
                </a:solidFill>
                <a:effectLst/>
                <a:uLnTx/>
                <a:uFillTx/>
                <a:latin typeface="Calibri"/>
                <a:ea typeface="+mn-ea"/>
                <a:cs typeface="Calibri"/>
              </a:rPr>
              <a:t>their science and </a:t>
            </a:r>
            <a:r>
              <a:rPr kumimoji="0" sz="2000" b="0" i="0" u="none" strike="noStrike" kern="1200" cap="none" spc="-10" normalizeH="0" baseline="0" noProof="0" dirty="0">
                <a:ln>
                  <a:noFill/>
                </a:ln>
                <a:solidFill>
                  <a:srgbClr val="FFFFFF"/>
                </a:solidFill>
                <a:effectLst/>
                <a:uLnTx/>
                <a:uFillTx/>
                <a:latin typeface="Calibri"/>
                <a:ea typeface="+mn-ea"/>
                <a:cs typeface="Calibri"/>
              </a:rPr>
              <a:t>technology projects </a:t>
            </a:r>
            <a:r>
              <a:rPr kumimoji="0" sz="2000" b="0" i="0" u="none" strike="noStrike" kern="1200" cap="none" spc="-5" normalizeH="0" baseline="0" noProof="0" dirty="0">
                <a:ln>
                  <a:noFill/>
                </a:ln>
                <a:solidFill>
                  <a:srgbClr val="FFFFFF"/>
                </a:solidFill>
                <a:effectLst/>
                <a:uLnTx/>
                <a:uFillTx/>
                <a:latin typeface="Calibri"/>
                <a:ea typeface="+mn-ea"/>
                <a:cs typeface="Calibri"/>
              </a:rPr>
              <a:t>while </a:t>
            </a:r>
            <a:r>
              <a:rPr kumimoji="0" sz="2000" b="0" i="0" u="none" strike="noStrike" kern="1200" cap="none" spc="-10" normalizeH="0" baseline="0" noProof="0" dirty="0">
                <a:ln>
                  <a:noFill/>
                </a:ln>
                <a:solidFill>
                  <a:srgbClr val="FFFFFF"/>
                </a:solidFill>
                <a:effectLst/>
                <a:uLnTx/>
                <a:uFillTx/>
                <a:latin typeface="Calibri"/>
                <a:ea typeface="+mn-ea"/>
                <a:cs typeface="Calibri"/>
              </a:rPr>
              <a:t>contributing to</a:t>
            </a:r>
            <a:r>
              <a:rPr kumimoji="0" sz="2000" b="0" i="0" u="none" strike="noStrike" kern="1200" cap="none" spc="229" normalizeH="0" baseline="0" noProof="0" dirty="0">
                <a:ln>
                  <a:noFill/>
                </a:ln>
                <a:solidFill>
                  <a:srgbClr val="FFFFFF"/>
                </a:solidFill>
                <a:effectLst/>
                <a:uLnTx/>
                <a:uFillTx/>
                <a:latin typeface="Calibri"/>
                <a:ea typeface="+mn-ea"/>
                <a:cs typeface="Calibri"/>
              </a:rPr>
              <a:t> </a:t>
            </a:r>
            <a:r>
              <a:rPr kumimoji="0" sz="2000" b="0" i="0" u="none" strike="noStrike" kern="1200" cap="none" spc="-35" normalizeH="0" baseline="0" noProof="0" dirty="0">
                <a:ln>
                  <a:noFill/>
                </a:ln>
                <a:solidFill>
                  <a:srgbClr val="FFFFFF"/>
                </a:solidFill>
                <a:effectLst/>
                <a:uLnTx/>
                <a:uFillTx/>
                <a:latin typeface="Calibri"/>
                <a:ea typeface="+mn-ea"/>
                <a:cs typeface="Calibri"/>
              </a:rPr>
              <a:t>NASA’s</a:t>
            </a:r>
            <a:r>
              <a:rPr kumimoji="0" lang="en-US"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srgbClr val="FFFFFF"/>
                </a:solidFill>
                <a:effectLst/>
                <a:uLnTx/>
                <a:uFillTx/>
                <a:latin typeface="Calibri"/>
                <a:ea typeface="+mn-ea"/>
                <a:cs typeface="Calibri"/>
              </a:rPr>
              <a:t>research </a:t>
            </a:r>
            <a:r>
              <a:rPr kumimoji="0" sz="2000" b="0" i="0" u="none" strike="noStrike" kern="1200" cap="none" spc="-5" normalizeH="0" baseline="0" noProof="0" dirty="0">
                <a:ln>
                  <a:noFill/>
                </a:ln>
                <a:solidFill>
                  <a:srgbClr val="FFFFFF"/>
                </a:solidFill>
                <a:effectLst/>
                <a:uLnTx/>
                <a:uFillTx/>
                <a:latin typeface="Calibri"/>
                <a:ea typeface="+mn-ea"/>
                <a:cs typeface="Calibri"/>
              </a:rPr>
              <a:t>priorities </a:t>
            </a:r>
            <a:r>
              <a:rPr kumimoji="0" sz="2000" b="0" i="0" u="none" strike="noStrike" kern="1200" cap="none" spc="-10" normalizeH="0" baseline="0" noProof="0" dirty="0">
                <a:ln>
                  <a:noFill/>
                </a:ln>
                <a:solidFill>
                  <a:srgbClr val="FFFFFF"/>
                </a:solidFill>
                <a:effectLst/>
                <a:uLnTx/>
                <a:uFillTx/>
                <a:latin typeface="Calibri"/>
                <a:ea typeface="+mn-ea"/>
                <a:cs typeface="Calibri"/>
              </a:rPr>
              <a:t>through </a:t>
            </a:r>
            <a:r>
              <a:rPr kumimoji="0" sz="2000" b="0" i="0" u="none" strike="noStrike" kern="1200" cap="none" spc="-5" normalizeH="0" baseline="0" noProof="0" dirty="0">
                <a:ln>
                  <a:noFill/>
                </a:ln>
                <a:solidFill>
                  <a:srgbClr val="FFFFFF"/>
                </a:solidFill>
                <a:effectLst/>
                <a:uLnTx/>
                <a:uFillTx/>
                <a:latin typeface="Calibri"/>
                <a:ea typeface="+mn-ea"/>
                <a:cs typeface="Calibri"/>
              </a:rPr>
              <a:t>an agency </a:t>
            </a:r>
            <a:r>
              <a:rPr kumimoji="0" sz="2000" b="0" i="0" u="none" strike="noStrike" kern="1200" cap="none" spc="-10" normalizeH="0" baseline="0" noProof="0" dirty="0">
                <a:ln>
                  <a:noFill/>
                </a:ln>
                <a:solidFill>
                  <a:srgbClr val="FFFFFF"/>
                </a:solidFill>
                <a:effectLst/>
                <a:uLnTx/>
                <a:uFillTx/>
                <a:latin typeface="Calibri"/>
                <a:ea typeface="+mn-ea"/>
                <a:cs typeface="Calibri"/>
              </a:rPr>
              <a:t>collaboration </a:t>
            </a:r>
            <a:r>
              <a:rPr kumimoji="0" sz="2000" b="0" i="0" u="none" strike="noStrike" kern="1200" cap="none" spc="-5" normalizeH="0" baseline="0" noProof="0" dirty="0">
                <a:ln>
                  <a:noFill/>
                </a:ln>
                <a:solidFill>
                  <a:srgbClr val="FFFFFF"/>
                </a:solidFill>
                <a:effectLst/>
                <a:uLnTx/>
                <a:uFillTx/>
                <a:latin typeface="Calibri"/>
                <a:ea typeface="+mn-ea"/>
                <a:cs typeface="Calibri"/>
              </a:rPr>
              <a:t>with the </a:t>
            </a:r>
            <a:r>
              <a:rPr kumimoji="0" sz="2000" b="0" i="0" u="none" strike="noStrike" kern="1200" cap="none" spc="-15" normalizeH="0" baseline="0" noProof="0" dirty="0">
                <a:ln>
                  <a:noFill/>
                </a:ln>
                <a:solidFill>
                  <a:srgbClr val="FFFFFF"/>
                </a:solidFill>
                <a:effectLst/>
                <a:uLnTx/>
                <a:uFillTx/>
                <a:latin typeface="Calibri"/>
                <a:ea typeface="+mn-ea"/>
                <a:cs typeface="Calibri"/>
              </a:rPr>
              <a:t>U.S. </a:t>
            </a:r>
            <a:r>
              <a:rPr kumimoji="0" sz="2000" b="0" i="0" u="none" strike="noStrike" kern="1200" cap="none" spc="-5" normalizeH="0" baseline="0" noProof="0" dirty="0">
                <a:ln>
                  <a:noFill/>
                </a:ln>
                <a:solidFill>
                  <a:srgbClr val="FFFFFF"/>
                </a:solidFill>
                <a:effectLst/>
                <a:uLnTx/>
                <a:uFillTx/>
                <a:latin typeface="Calibri"/>
                <a:ea typeface="+mn-ea"/>
                <a:cs typeface="Calibri"/>
              </a:rPr>
              <a:t>National </a:t>
            </a:r>
            <a:r>
              <a:rPr kumimoji="0" sz="2000" b="0" i="0" u="none" strike="noStrike" kern="1200" cap="none" spc="-10" normalizeH="0" baseline="0" noProof="0" dirty="0">
                <a:ln>
                  <a:noFill/>
                </a:ln>
                <a:solidFill>
                  <a:srgbClr val="FFFFFF"/>
                </a:solidFill>
                <a:effectLst/>
                <a:uLnTx/>
                <a:uFillTx/>
                <a:latin typeface="Calibri"/>
                <a:ea typeface="+mn-ea"/>
                <a:cs typeface="Calibri"/>
              </a:rPr>
              <a:t>Science Foundation (NSF). </a:t>
            </a:r>
            <a:endParaRPr kumimoji="0" lang="en-US" sz="2000" b="0" i="0" u="none" strike="noStrike" kern="1200" cap="none" spc="-10" normalizeH="0" baseline="0" noProof="0" dirty="0">
              <a:ln>
                <a:noFill/>
              </a:ln>
              <a:solidFill>
                <a:srgbClr val="FFFFFF"/>
              </a:solidFill>
              <a:effectLst/>
              <a:uLnTx/>
              <a:uFillTx/>
              <a:latin typeface="Calibri"/>
              <a:ea typeface="+mn-ea"/>
              <a:cs typeface="Calibri"/>
            </a:endParaRPr>
          </a:p>
          <a:p>
            <a:pPr marL="2072639"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0" normalizeH="0" baseline="0" noProof="0" dirty="0">
              <a:ln>
                <a:noFill/>
              </a:ln>
              <a:solidFill>
                <a:srgbClr val="FFFFFF"/>
              </a:solidFill>
              <a:effectLst/>
              <a:uLnTx/>
              <a:uFillTx/>
              <a:latin typeface="Calibri"/>
              <a:ea typeface="+mn-ea"/>
              <a:cs typeface="Calibri"/>
            </a:endParaRPr>
          </a:p>
          <a:p>
            <a:pPr marL="2072639"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srgbClr val="FFFFFF"/>
                </a:solidFill>
                <a:effectLst/>
                <a:uLnTx/>
                <a:uFillTx/>
                <a:latin typeface="Calibri"/>
                <a:ea typeface="+mn-ea"/>
                <a:cs typeface="Calibri"/>
              </a:rPr>
              <a:t>NSF</a:t>
            </a:r>
            <a:r>
              <a:rPr kumimoji="0" sz="2000" b="0" i="0" u="none" strike="noStrike" kern="1200" cap="none" spc="250" normalizeH="0" baseline="0" noProof="0" dirty="0">
                <a:ln>
                  <a:noFill/>
                </a:ln>
                <a:solidFill>
                  <a:srgbClr val="FFFFFF"/>
                </a:solidFill>
                <a:effectLst/>
                <a:uLnTx/>
                <a:uFillTx/>
                <a:latin typeface="Calibri"/>
                <a:ea typeface="+mn-ea"/>
                <a:cs typeface="Calibri"/>
              </a:rPr>
              <a:t> </a:t>
            </a:r>
            <a:r>
              <a:rPr kumimoji="0" sz="2000" b="0" i="0" u="none" strike="noStrike" kern="1200" cap="none" spc="-15" normalizeH="0" baseline="0" noProof="0" dirty="0">
                <a:ln>
                  <a:noFill/>
                </a:ln>
                <a:solidFill>
                  <a:srgbClr val="FFFFFF"/>
                </a:solidFill>
                <a:effectLst/>
                <a:uLnTx/>
                <a:uFillTx/>
                <a:latin typeface="Calibri"/>
                <a:ea typeface="+mn-ea"/>
                <a:cs typeface="Calibri"/>
              </a:rPr>
              <a:t>awarded</a:t>
            </a:r>
            <a:r>
              <a:rPr kumimoji="0" lang="en-US" sz="2000" b="0"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srgbClr val="FFFFFF"/>
                </a:solidFill>
                <a:effectLst/>
                <a:uLnTx/>
                <a:uFillTx/>
                <a:latin typeface="Calibri"/>
                <a:ea typeface="+mn-ea"/>
                <a:cs typeface="Calibri"/>
              </a:rPr>
              <a:t>$4.5 </a:t>
            </a:r>
            <a:r>
              <a:rPr kumimoji="0" sz="2000" b="1" i="0" u="none" strike="noStrike" kern="1200" cap="none" spc="-5" normalizeH="0" baseline="0" noProof="0" dirty="0">
                <a:ln>
                  <a:noFill/>
                </a:ln>
                <a:solidFill>
                  <a:srgbClr val="FFFFFF"/>
                </a:solidFill>
                <a:effectLst/>
                <a:uLnTx/>
                <a:uFillTx/>
                <a:latin typeface="Calibri"/>
                <a:ea typeface="+mn-ea"/>
                <a:cs typeface="Calibri"/>
              </a:rPr>
              <a:t>million </a:t>
            </a:r>
            <a:r>
              <a:rPr kumimoji="0" sz="2000" b="0" i="0" u="none" strike="noStrike" kern="1200" cap="none" spc="-5" normalizeH="0" baseline="0" noProof="0" dirty="0">
                <a:ln>
                  <a:noFill/>
                </a:ln>
                <a:solidFill>
                  <a:srgbClr val="FFFFFF"/>
                </a:solidFill>
                <a:effectLst/>
                <a:uLnTx/>
                <a:uFillTx/>
                <a:latin typeface="Calibri"/>
                <a:ea typeface="+mn-ea"/>
                <a:cs typeface="Calibri"/>
              </a:rPr>
              <a:t>in funding </a:t>
            </a:r>
            <a:r>
              <a:rPr kumimoji="0" sz="2000" b="0" i="0" u="none" strike="noStrike" kern="1200" cap="none" spc="-10" normalizeH="0" baseline="0" noProof="0" dirty="0">
                <a:ln>
                  <a:noFill/>
                </a:ln>
                <a:solidFill>
                  <a:srgbClr val="FFFFFF"/>
                </a:solidFill>
                <a:effectLst/>
                <a:uLnTx/>
                <a:uFillTx/>
                <a:latin typeface="Calibri"/>
                <a:ea typeface="+mn-ea"/>
                <a:cs typeface="Calibri"/>
              </a:rPr>
              <a:t>through </a:t>
            </a:r>
            <a:r>
              <a:rPr kumimoji="0" sz="2000" b="0" i="0" u="none" strike="noStrike" kern="1200" cap="none" spc="0" normalizeH="0" baseline="0" noProof="0" dirty="0">
                <a:ln>
                  <a:noFill/>
                </a:ln>
                <a:solidFill>
                  <a:srgbClr val="FFFFFF"/>
                </a:solidFill>
                <a:effectLst/>
                <a:uLnTx/>
                <a:uFillTx/>
                <a:latin typeface="Calibri"/>
                <a:ea typeface="+mn-ea"/>
                <a:cs typeface="Calibri"/>
              </a:rPr>
              <a:t>its </a:t>
            </a:r>
            <a:r>
              <a:rPr kumimoji="0" sz="2000" b="0" i="0" u="none" strike="noStrike" kern="1200" cap="none" spc="-10" normalizeH="0" baseline="0" noProof="0" dirty="0">
                <a:ln>
                  <a:noFill/>
                </a:ln>
                <a:solidFill>
                  <a:srgbClr val="FFFFFF"/>
                </a:solidFill>
                <a:effectLst/>
                <a:uLnTx/>
                <a:uFillTx/>
                <a:latin typeface="Calibri"/>
                <a:ea typeface="+mn-ea"/>
                <a:cs typeface="Calibri"/>
              </a:rPr>
              <a:t>(EPSCoR) </a:t>
            </a:r>
            <a:r>
              <a:rPr kumimoji="0" sz="2000" b="0" i="0" u="none" strike="noStrike" kern="1200" cap="none" spc="-15" normalizeH="0" baseline="0" noProof="0" dirty="0">
                <a:ln>
                  <a:noFill/>
                </a:ln>
                <a:solidFill>
                  <a:srgbClr val="FFFFFF"/>
                </a:solidFill>
                <a:effectLst/>
                <a:uLnTx/>
                <a:uFillTx/>
                <a:latin typeface="Calibri"/>
                <a:ea typeface="+mn-ea"/>
                <a:cs typeface="Calibri"/>
              </a:rPr>
              <a:t>program</a:t>
            </a:r>
            <a:r>
              <a:rPr kumimoji="0" sz="2000" b="0" i="0" u="none" strike="noStrike" kern="1200" cap="none" spc="160" normalizeH="0" baseline="0" noProof="0" dirty="0">
                <a:ln>
                  <a:noFill/>
                </a:ln>
                <a:solidFill>
                  <a:srgbClr val="FFFFFF"/>
                </a:solidFill>
                <a:effectLst/>
                <a:uLnTx/>
                <a:uFillTx/>
                <a:latin typeface="Calibri"/>
                <a:ea typeface="+mn-ea"/>
                <a:cs typeface="Calibri"/>
              </a:rPr>
              <a:t> </a:t>
            </a:r>
            <a:r>
              <a:rPr kumimoji="0" sz="2000" b="0" i="0" u="none" strike="noStrike" kern="1200" cap="none" spc="-10" normalizeH="0" baseline="0" noProof="0" dirty="0">
                <a:ln>
                  <a:noFill/>
                </a:ln>
                <a:solidFill>
                  <a:srgbClr val="FFFFFF"/>
                </a:solidFill>
                <a:effectLst/>
                <a:uLnTx/>
                <a:uFillTx/>
                <a:latin typeface="Calibri"/>
                <a:ea typeface="+mn-ea"/>
                <a:cs typeface="Calibri"/>
              </a:rPr>
              <a:t>to</a:t>
            </a:r>
            <a:r>
              <a:rPr kumimoji="0" lang="en-US"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srgbClr val="FFFFFF"/>
                </a:solidFill>
                <a:effectLst/>
                <a:uLnTx/>
                <a:uFillTx/>
                <a:latin typeface="Calibri"/>
                <a:ea typeface="+mn-ea"/>
                <a:cs typeface="Calibri"/>
              </a:rPr>
              <a:t>strengthen </a:t>
            </a:r>
            <a:r>
              <a:rPr kumimoji="0" sz="2000" b="0" i="0" u="none" strike="noStrike" kern="1200" cap="none" spc="-15" normalizeH="0" baseline="0" noProof="0" dirty="0">
                <a:ln>
                  <a:noFill/>
                </a:ln>
                <a:solidFill>
                  <a:srgbClr val="FFFFFF"/>
                </a:solidFill>
                <a:effectLst/>
                <a:uLnTx/>
                <a:uFillTx/>
                <a:latin typeface="Calibri"/>
                <a:ea typeface="+mn-ea"/>
                <a:cs typeface="Calibri"/>
              </a:rPr>
              <a:t>research infrastructure </a:t>
            </a:r>
            <a:r>
              <a:rPr kumimoji="0" sz="2000" b="0" i="0" u="none" strike="noStrike" kern="1200" cap="none" spc="-5" normalizeH="0" baseline="0" noProof="0" dirty="0">
                <a:ln>
                  <a:noFill/>
                </a:ln>
                <a:solidFill>
                  <a:srgbClr val="FFFFFF"/>
                </a:solidFill>
                <a:effectLst/>
                <a:uLnTx/>
                <a:uFillTx/>
                <a:latin typeface="Calibri"/>
                <a:ea typeface="+mn-ea"/>
                <a:cs typeface="Calibri"/>
              </a:rPr>
              <a:t>and NASA is </a:t>
            </a:r>
            <a:r>
              <a:rPr kumimoji="0" sz="2000" b="0" i="0" u="none" strike="noStrike" kern="1200" cap="none" spc="-10" normalizeH="0" baseline="0" noProof="0" dirty="0">
                <a:ln>
                  <a:noFill/>
                </a:ln>
                <a:solidFill>
                  <a:srgbClr val="FFFFFF"/>
                </a:solidFill>
                <a:effectLst/>
                <a:uLnTx/>
                <a:uFillTx/>
                <a:latin typeface="Calibri"/>
                <a:ea typeface="+mn-ea"/>
                <a:cs typeface="Calibri"/>
              </a:rPr>
              <a:t>providing </a:t>
            </a:r>
            <a:r>
              <a:rPr kumimoji="0" sz="2000" b="0" i="0" u="none" strike="noStrike" kern="1200" cap="none" spc="-5" normalizeH="0" baseline="0" noProof="0" dirty="0">
                <a:ln>
                  <a:noFill/>
                </a:ln>
                <a:solidFill>
                  <a:srgbClr val="FFFFFF"/>
                </a:solidFill>
                <a:effectLst/>
                <a:uLnTx/>
                <a:uFillTx/>
                <a:latin typeface="Calibri"/>
                <a:ea typeface="+mn-ea"/>
                <a:cs typeface="Calibri"/>
              </a:rPr>
              <a:t>$600,000 in </a:t>
            </a:r>
            <a:r>
              <a:rPr kumimoji="0" sz="2000" b="0" i="0" u="none" strike="noStrike" kern="1200" cap="none" spc="-10" normalizeH="0" baseline="0" noProof="0" dirty="0">
                <a:ln>
                  <a:noFill/>
                </a:ln>
                <a:solidFill>
                  <a:srgbClr val="FFFFFF"/>
                </a:solidFill>
                <a:effectLst/>
                <a:uLnTx/>
                <a:uFillTx/>
                <a:latin typeface="Calibri"/>
                <a:ea typeface="+mn-ea"/>
                <a:cs typeface="Calibri"/>
              </a:rPr>
              <a:t>matching</a:t>
            </a:r>
            <a:r>
              <a:rPr kumimoji="0" sz="2000" b="0" i="0" u="none" strike="noStrike" kern="1200" cap="none" spc="140" normalizeH="0" baseline="0" noProof="0" dirty="0">
                <a:ln>
                  <a:noFill/>
                </a:ln>
                <a:solidFill>
                  <a:srgbClr val="FFFFFF"/>
                </a:solidFill>
                <a:effectLst/>
                <a:uLnTx/>
                <a:uFillTx/>
                <a:latin typeface="Calibri"/>
                <a:ea typeface="+mn-ea"/>
                <a:cs typeface="Calibri"/>
              </a:rPr>
              <a:t> </a:t>
            </a:r>
            <a:r>
              <a:rPr kumimoji="0" sz="2000" b="0" i="0" u="none" strike="noStrike" kern="1200" cap="none" spc="-5" normalizeH="0" baseline="0" noProof="0" dirty="0">
                <a:ln>
                  <a:noFill/>
                </a:ln>
                <a:solidFill>
                  <a:srgbClr val="FFFFFF"/>
                </a:solidFill>
                <a:effectLst/>
                <a:uLnTx/>
                <a:uFillTx/>
                <a:latin typeface="Calibri"/>
                <a:ea typeface="+mn-ea"/>
                <a:cs typeface="Calibri"/>
              </a:rPr>
              <a:t>funds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2072639" marR="508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srgbClr val="FFFFFF"/>
                </a:solidFill>
                <a:effectLst/>
                <a:uLnTx/>
                <a:uFillTx/>
                <a:latin typeface="Calibri"/>
                <a:ea typeface="+mn-ea"/>
                <a:cs typeface="Calibri"/>
              </a:rPr>
              <a:t>The </a:t>
            </a:r>
            <a:r>
              <a:rPr kumimoji="0" sz="2000" b="0" i="0" u="none" strike="noStrike" kern="1200" cap="none" spc="-10" normalizeH="0" baseline="0" noProof="0" dirty="0">
                <a:ln>
                  <a:noFill/>
                </a:ln>
                <a:solidFill>
                  <a:srgbClr val="FFFFFF"/>
                </a:solidFill>
                <a:effectLst/>
                <a:uLnTx/>
                <a:uFillTx/>
                <a:latin typeface="Calibri"/>
                <a:ea typeface="+mn-ea"/>
                <a:cs typeface="Calibri"/>
              </a:rPr>
              <a:t>partnership provides </a:t>
            </a:r>
            <a:r>
              <a:rPr kumimoji="0" sz="2000" b="0" i="0" u="none" strike="noStrike" kern="1200" cap="none" spc="-5" normalizeH="0" baseline="0" noProof="0" dirty="0">
                <a:ln>
                  <a:noFill/>
                </a:ln>
                <a:solidFill>
                  <a:srgbClr val="FFFFFF"/>
                </a:solidFill>
                <a:effectLst/>
                <a:uLnTx/>
                <a:uFillTx/>
                <a:latin typeface="Calibri"/>
                <a:ea typeface="+mn-ea"/>
                <a:cs typeface="Calibri"/>
              </a:rPr>
              <a:t>NSF </a:t>
            </a:r>
            <a:r>
              <a:rPr kumimoji="0" sz="2000" b="0" i="0" u="none" strike="noStrike" kern="1200" cap="none" spc="-10" normalizeH="0" baseline="0" noProof="0" dirty="0">
                <a:ln>
                  <a:noFill/>
                </a:ln>
                <a:solidFill>
                  <a:srgbClr val="FFFFFF"/>
                </a:solidFill>
                <a:effectLst/>
                <a:uLnTx/>
                <a:uFillTx/>
                <a:latin typeface="Calibri"/>
                <a:ea typeface="+mn-ea"/>
                <a:cs typeface="Calibri"/>
              </a:rPr>
              <a:t>EPSCoR </a:t>
            </a:r>
            <a:r>
              <a:rPr kumimoji="0" sz="2000" b="0" i="0" u="none" strike="noStrike" kern="1200" cap="none" spc="-15" normalizeH="0" baseline="0" noProof="0" dirty="0">
                <a:ln>
                  <a:noFill/>
                </a:ln>
                <a:solidFill>
                  <a:srgbClr val="FFFFFF"/>
                </a:solidFill>
                <a:effectLst/>
                <a:uLnTx/>
                <a:uFillTx/>
                <a:latin typeface="Calibri"/>
                <a:ea typeface="+mn-ea"/>
                <a:cs typeface="Calibri"/>
              </a:rPr>
              <a:t>Research </a:t>
            </a:r>
            <a:r>
              <a:rPr kumimoji="0" sz="2000" b="0" i="0" u="none" strike="noStrike" kern="1200" cap="none" spc="-10" normalizeH="0" baseline="0" noProof="0" dirty="0">
                <a:ln>
                  <a:noFill/>
                </a:ln>
                <a:solidFill>
                  <a:srgbClr val="FFFFFF"/>
                </a:solidFill>
                <a:effectLst/>
                <a:uLnTx/>
                <a:uFillTx/>
                <a:latin typeface="Calibri"/>
                <a:ea typeface="+mn-ea"/>
                <a:cs typeface="Calibri"/>
              </a:rPr>
              <a:t>Fellows </a:t>
            </a:r>
            <a:r>
              <a:rPr kumimoji="0" sz="2000" b="0" i="0" u="none" strike="noStrike" kern="1200" cap="none" spc="-5" normalizeH="0" baseline="0" noProof="0" dirty="0">
                <a:ln>
                  <a:noFill/>
                </a:ln>
                <a:solidFill>
                  <a:srgbClr val="FFFFFF"/>
                </a:solidFill>
                <a:effectLst/>
                <a:uLnTx/>
                <a:uFillTx/>
                <a:latin typeface="Calibri"/>
                <a:ea typeface="+mn-ea"/>
                <a:cs typeface="Calibri"/>
              </a:rPr>
              <a:t>access </a:t>
            </a:r>
            <a:r>
              <a:rPr kumimoji="0" sz="2000" b="0" i="0" u="none" strike="noStrike" kern="1200" cap="none" spc="-10" normalizeH="0" baseline="0" noProof="0" dirty="0">
                <a:ln>
                  <a:noFill/>
                </a:ln>
                <a:solidFill>
                  <a:srgbClr val="FFFFFF"/>
                </a:solidFill>
                <a:effectLst/>
                <a:uLnTx/>
                <a:uFillTx/>
                <a:latin typeface="Calibri"/>
                <a:ea typeface="+mn-ea"/>
                <a:cs typeface="Calibri"/>
              </a:rPr>
              <a:t>to </a:t>
            </a:r>
            <a:r>
              <a:rPr kumimoji="0" sz="2000" b="0" i="0" u="none" strike="noStrike" kern="1200" cap="none" spc="-5" normalizeH="0" baseline="0" noProof="0" dirty="0">
                <a:ln>
                  <a:noFill/>
                </a:ln>
                <a:solidFill>
                  <a:srgbClr val="FFFFFF"/>
                </a:solidFill>
                <a:effectLst/>
                <a:uLnTx/>
                <a:uFillTx/>
                <a:latin typeface="Calibri"/>
                <a:ea typeface="+mn-ea"/>
                <a:cs typeface="Calibri"/>
              </a:rPr>
              <a:t>the </a:t>
            </a:r>
            <a:r>
              <a:rPr kumimoji="0" sz="2000" b="0" i="0" u="none" strike="noStrike" kern="1200" cap="none" spc="-10" normalizeH="0" baseline="0" noProof="0" dirty="0">
                <a:ln>
                  <a:noFill/>
                </a:ln>
                <a:solidFill>
                  <a:srgbClr val="FFFFFF"/>
                </a:solidFill>
                <a:effectLst/>
                <a:uLnTx/>
                <a:uFillTx/>
                <a:latin typeface="Calibri"/>
                <a:ea typeface="+mn-ea"/>
                <a:cs typeface="Calibri"/>
              </a:rPr>
              <a:t>space </a:t>
            </a:r>
            <a:r>
              <a:rPr kumimoji="0" sz="2000" b="0" i="0" u="none" strike="noStrike" kern="1200" cap="none" spc="-15" normalizeH="0" baseline="0" noProof="0" dirty="0">
                <a:ln>
                  <a:noFill/>
                </a:ln>
                <a:solidFill>
                  <a:srgbClr val="FFFFFF"/>
                </a:solidFill>
                <a:effectLst/>
                <a:uLnTx/>
                <a:uFillTx/>
                <a:latin typeface="Calibri"/>
                <a:ea typeface="+mn-ea"/>
                <a:cs typeface="Calibri"/>
              </a:rPr>
              <a:t>agency’s expert workforce </a:t>
            </a:r>
            <a:r>
              <a:rPr kumimoji="0" sz="2000" b="0" i="0" u="none" strike="noStrike" kern="1200" cap="none" spc="-5" normalizeH="0" baseline="0" noProof="0" dirty="0">
                <a:ln>
                  <a:noFill/>
                </a:ln>
                <a:solidFill>
                  <a:srgbClr val="FFFFFF"/>
                </a:solidFill>
                <a:effectLst/>
                <a:uLnTx/>
                <a:uFillTx/>
                <a:latin typeface="Calibri"/>
                <a:ea typeface="+mn-ea"/>
                <a:cs typeface="Calibri"/>
              </a:rPr>
              <a:t>and </a:t>
            </a:r>
            <a:r>
              <a:rPr kumimoji="0" sz="2000" b="0" i="0" u="none" strike="noStrike" kern="1200" cap="none" spc="-10" normalizeH="0" baseline="0" noProof="0" dirty="0">
                <a:ln>
                  <a:noFill/>
                </a:ln>
                <a:solidFill>
                  <a:srgbClr val="FFFFFF"/>
                </a:solidFill>
                <a:effectLst/>
                <a:uLnTx/>
                <a:uFillTx/>
                <a:latin typeface="Calibri"/>
                <a:ea typeface="+mn-ea"/>
                <a:cs typeface="Calibri"/>
              </a:rPr>
              <a:t>unique  facilities </a:t>
            </a:r>
            <a:r>
              <a:rPr kumimoji="0" sz="2000" b="0" i="0" u="none" strike="noStrike" kern="1200" cap="none" spc="-5" normalizeH="0" baseline="0" noProof="0" dirty="0">
                <a:ln>
                  <a:noFill/>
                </a:ln>
                <a:solidFill>
                  <a:srgbClr val="FFFFFF"/>
                </a:solidFill>
                <a:effectLst/>
                <a:uLnTx/>
                <a:uFillTx/>
                <a:latin typeface="Calibri"/>
                <a:ea typeface="+mn-ea"/>
                <a:cs typeface="Calibri"/>
              </a:rPr>
              <a:t>and equipment. </a:t>
            </a:r>
            <a:r>
              <a:rPr kumimoji="0" sz="2000" b="0" i="0" u="none" strike="noStrike" kern="1200" cap="none" spc="-10" normalizeH="0" baseline="0" noProof="0" dirty="0">
                <a:ln>
                  <a:noFill/>
                </a:ln>
                <a:solidFill>
                  <a:srgbClr val="FFFFFF"/>
                </a:solidFill>
                <a:effectLst/>
                <a:uLnTx/>
                <a:uFillTx/>
                <a:latin typeface="Calibri"/>
                <a:ea typeface="+mn-ea"/>
                <a:cs typeface="Calibri"/>
              </a:rPr>
              <a:t>Fellows </a:t>
            </a:r>
            <a:r>
              <a:rPr kumimoji="0" sz="2000" b="0" i="0" u="none" strike="noStrike" kern="1200" cap="none" spc="-5" normalizeH="0" baseline="0" noProof="0" dirty="0">
                <a:ln>
                  <a:noFill/>
                </a:ln>
                <a:solidFill>
                  <a:srgbClr val="FFFFFF"/>
                </a:solidFill>
                <a:effectLst/>
                <a:uLnTx/>
                <a:uFillTx/>
                <a:latin typeface="Calibri"/>
                <a:ea typeface="+mn-ea"/>
                <a:cs typeface="Calibri"/>
              </a:rPr>
              <a:t>will learn </a:t>
            </a:r>
            <a:r>
              <a:rPr kumimoji="0" sz="2000" b="0" i="0" u="none" strike="noStrike" kern="1200" cap="none" spc="-10" normalizeH="0" baseline="0" noProof="0" dirty="0">
                <a:ln>
                  <a:noFill/>
                </a:ln>
                <a:solidFill>
                  <a:srgbClr val="FFFFFF"/>
                </a:solidFill>
                <a:effectLst/>
                <a:uLnTx/>
                <a:uFillTx/>
                <a:latin typeface="Calibri"/>
                <a:ea typeface="+mn-ea"/>
                <a:cs typeface="Calibri"/>
              </a:rPr>
              <a:t>new techniques, develop new connections, </a:t>
            </a:r>
            <a:r>
              <a:rPr kumimoji="0" sz="2000" b="0" i="0" u="none" strike="noStrike" kern="1200" cap="none" spc="-5" normalizeH="0" baseline="0" noProof="0" dirty="0">
                <a:ln>
                  <a:noFill/>
                </a:ln>
                <a:solidFill>
                  <a:srgbClr val="FFFFFF"/>
                </a:solidFill>
                <a:effectLst/>
                <a:uLnTx/>
                <a:uFillTx/>
                <a:latin typeface="Calibri"/>
                <a:ea typeface="+mn-ea"/>
                <a:cs typeface="Calibri"/>
              </a:rPr>
              <a:t>and </a:t>
            </a:r>
            <a:r>
              <a:rPr kumimoji="0" sz="2000" b="0" i="0" u="none" strike="noStrike" kern="1200" cap="none" spc="-10" normalizeH="0" baseline="0" noProof="0" dirty="0">
                <a:ln>
                  <a:noFill/>
                </a:ln>
                <a:solidFill>
                  <a:srgbClr val="FFFFFF"/>
                </a:solidFill>
                <a:effectLst/>
                <a:uLnTx/>
                <a:uFillTx/>
                <a:latin typeface="Calibri"/>
                <a:ea typeface="+mn-ea"/>
                <a:cs typeface="Calibri"/>
              </a:rPr>
              <a:t>advance </a:t>
            </a:r>
            <a:r>
              <a:rPr kumimoji="0" sz="2000" b="0" i="0" u="none" strike="noStrike" kern="1200" cap="none" spc="-5" normalizeH="0" baseline="0" noProof="0" dirty="0">
                <a:ln>
                  <a:noFill/>
                </a:ln>
                <a:solidFill>
                  <a:srgbClr val="FFFFFF"/>
                </a:solidFill>
                <a:effectLst/>
                <a:uLnTx/>
                <a:uFillTx/>
                <a:latin typeface="Calibri"/>
                <a:ea typeface="+mn-ea"/>
                <a:cs typeface="Calibri"/>
              </a:rPr>
              <a:t>their </a:t>
            </a:r>
            <a:r>
              <a:rPr kumimoji="0" sz="2000" b="0" i="0" u="none" strike="noStrike" kern="1200" cap="none" spc="-10" normalizeH="0" baseline="0" noProof="0" dirty="0">
                <a:ln>
                  <a:noFill/>
                </a:ln>
                <a:solidFill>
                  <a:srgbClr val="FFFFFF"/>
                </a:solidFill>
                <a:effectLst/>
                <a:uLnTx/>
                <a:uFillTx/>
                <a:latin typeface="Calibri"/>
                <a:ea typeface="+mn-ea"/>
                <a:cs typeface="Calibri"/>
              </a:rPr>
              <a:t>research,  </a:t>
            </a:r>
            <a:r>
              <a:rPr kumimoji="0" sz="2000" b="0" i="0" u="none" strike="noStrike" kern="1200" cap="none" spc="-5" normalizeH="0" baseline="0" noProof="0" dirty="0">
                <a:ln>
                  <a:noFill/>
                </a:ln>
                <a:solidFill>
                  <a:srgbClr val="FFFFFF"/>
                </a:solidFill>
                <a:effectLst/>
                <a:uLnTx/>
                <a:uFillTx/>
                <a:latin typeface="Calibri"/>
                <a:ea typeface="+mn-ea"/>
                <a:cs typeface="Calibri"/>
              </a:rPr>
              <a:t>all </a:t>
            </a:r>
            <a:r>
              <a:rPr kumimoji="0" sz="2000" b="0" i="0" u="none" strike="noStrike" kern="1200" cap="none" spc="0" normalizeH="0" baseline="0" noProof="0" dirty="0">
                <a:ln>
                  <a:noFill/>
                </a:ln>
                <a:solidFill>
                  <a:srgbClr val="FFFFFF"/>
                </a:solidFill>
                <a:effectLst/>
                <a:uLnTx/>
                <a:uFillTx/>
                <a:latin typeface="Calibri"/>
                <a:ea typeface="+mn-ea"/>
                <a:cs typeface="Calibri"/>
              </a:rPr>
              <a:t>while </a:t>
            </a:r>
            <a:r>
              <a:rPr kumimoji="0" sz="2000" b="0" i="0" u="none" strike="noStrike" kern="1200" cap="none" spc="-10" normalizeH="0" baseline="0" noProof="0" dirty="0">
                <a:ln>
                  <a:noFill/>
                </a:ln>
                <a:solidFill>
                  <a:srgbClr val="FFFFFF"/>
                </a:solidFill>
                <a:effectLst/>
                <a:uLnTx/>
                <a:uFillTx/>
                <a:latin typeface="Calibri"/>
                <a:ea typeface="+mn-ea"/>
                <a:cs typeface="Calibri"/>
              </a:rPr>
              <a:t>boosting </a:t>
            </a:r>
            <a:r>
              <a:rPr kumimoji="0" sz="2000" b="0" i="0" u="none" strike="noStrike" kern="1200" cap="none" spc="-5" normalizeH="0" baseline="0" noProof="0" dirty="0">
                <a:ln>
                  <a:noFill/>
                </a:ln>
                <a:solidFill>
                  <a:srgbClr val="FFFFFF"/>
                </a:solidFill>
                <a:effectLst/>
                <a:uLnTx/>
                <a:uFillTx/>
                <a:latin typeface="Calibri"/>
                <a:ea typeface="+mn-ea"/>
                <a:cs typeface="Calibri"/>
              </a:rPr>
              <a:t>the </a:t>
            </a:r>
            <a:r>
              <a:rPr kumimoji="0" sz="2000" b="0" i="0" u="none" strike="noStrike" kern="1200" cap="none" spc="-15" normalizeH="0" baseline="0" noProof="0" dirty="0">
                <a:ln>
                  <a:noFill/>
                </a:ln>
                <a:solidFill>
                  <a:srgbClr val="FFFFFF"/>
                </a:solidFill>
                <a:effectLst/>
                <a:uLnTx/>
                <a:uFillTx/>
                <a:latin typeface="Calibri"/>
                <a:ea typeface="+mn-ea"/>
                <a:cs typeface="Calibri"/>
              </a:rPr>
              <a:t>research </a:t>
            </a:r>
            <a:r>
              <a:rPr kumimoji="0" sz="2000" b="0" i="0" u="none" strike="noStrike" kern="1200" cap="none" spc="-5" normalizeH="0" baseline="0" noProof="0" dirty="0">
                <a:ln>
                  <a:noFill/>
                </a:ln>
                <a:solidFill>
                  <a:srgbClr val="FFFFFF"/>
                </a:solidFill>
                <a:effectLst/>
                <a:uLnTx/>
                <a:uFillTx/>
                <a:latin typeface="Calibri"/>
                <a:ea typeface="+mn-ea"/>
                <a:cs typeface="Calibri"/>
              </a:rPr>
              <a:t>capacity </a:t>
            </a:r>
            <a:r>
              <a:rPr kumimoji="0" sz="2000" b="0" i="0" u="none" strike="noStrike" kern="1200" cap="none" spc="-10" normalizeH="0" baseline="0" noProof="0" dirty="0">
                <a:ln>
                  <a:noFill/>
                </a:ln>
                <a:solidFill>
                  <a:srgbClr val="FFFFFF"/>
                </a:solidFill>
                <a:effectLst/>
                <a:uLnTx/>
                <a:uFillTx/>
                <a:latin typeface="Calibri"/>
                <a:ea typeface="+mn-ea"/>
                <a:cs typeface="Calibri"/>
              </a:rPr>
              <a:t>at </a:t>
            </a:r>
            <a:r>
              <a:rPr kumimoji="0" sz="2000" b="0" i="0" u="none" strike="noStrike" kern="1200" cap="none" spc="-5" normalizeH="0" baseline="0" noProof="0" dirty="0">
                <a:ln>
                  <a:noFill/>
                </a:ln>
                <a:solidFill>
                  <a:srgbClr val="FFFFFF"/>
                </a:solidFill>
                <a:effectLst/>
                <a:uLnTx/>
                <a:uFillTx/>
                <a:latin typeface="Calibri"/>
                <a:ea typeface="+mn-ea"/>
                <a:cs typeface="Calibri"/>
              </a:rPr>
              <a:t>their</a:t>
            </a:r>
            <a:r>
              <a:rPr kumimoji="0" sz="2000" b="0" i="0" u="none" strike="noStrike" kern="1200" cap="none" spc="20" normalizeH="0" baseline="0" noProof="0" dirty="0">
                <a:ln>
                  <a:noFill/>
                </a:ln>
                <a:solidFill>
                  <a:srgbClr val="FFFFFF"/>
                </a:solidFill>
                <a:effectLst/>
                <a:uLnTx/>
                <a:uFillTx/>
                <a:latin typeface="Calibri"/>
                <a:ea typeface="+mn-ea"/>
                <a:cs typeface="Calibri"/>
              </a:rPr>
              <a:t> </a:t>
            </a:r>
            <a:r>
              <a:rPr kumimoji="0" sz="2000" b="0" i="0" u="none" strike="noStrike" kern="1200" cap="none" spc="-5" normalizeH="0" baseline="0" noProof="0" dirty="0">
                <a:ln>
                  <a:noFill/>
                </a:ln>
                <a:solidFill>
                  <a:srgbClr val="FFFFFF"/>
                </a:solidFill>
                <a:effectLst/>
                <a:uLnTx/>
                <a:uFillTx/>
                <a:latin typeface="Calibri"/>
                <a:ea typeface="+mn-ea"/>
                <a:cs typeface="Calibri"/>
              </a:rPr>
              <a:t>institutions.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 name="object 3" descr="NASA STEM logo">
            <a:extLst>
              <a:ext uri="{FF2B5EF4-FFF2-40B4-BE49-F238E27FC236}">
                <a16:creationId xmlns:a16="http://schemas.microsoft.com/office/drawing/2014/main" id="{DDCE84BF-3FB4-DA13-E1B2-F7B37D5FB0F0}"/>
              </a:ext>
            </a:extLst>
          </p:cNvPr>
          <p:cNvSpPr/>
          <p:nvPr/>
        </p:nvSpPr>
        <p:spPr>
          <a:xfrm>
            <a:off x="175260" y="6158482"/>
            <a:ext cx="4471416" cy="586740"/>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descr="QR code for NASA STEM">
            <a:extLst>
              <a:ext uri="{FF2B5EF4-FFF2-40B4-BE49-F238E27FC236}">
                <a16:creationId xmlns:a16="http://schemas.microsoft.com/office/drawing/2014/main" id="{A8E27668-745F-21C9-F812-7A83CB92B21C}"/>
              </a:ext>
            </a:extLst>
          </p:cNvPr>
          <p:cNvSpPr/>
          <p:nvPr/>
        </p:nvSpPr>
        <p:spPr>
          <a:xfrm>
            <a:off x="10452512" y="6170071"/>
            <a:ext cx="597091" cy="597090"/>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a:extLst>
              <a:ext uri="{FF2B5EF4-FFF2-40B4-BE49-F238E27FC236}">
                <a16:creationId xmlns:a16="http://schemas.microsoft.com/office/drawing/2014/main" id="{AE0C31EC-780E-2299-B298-F08E6DF10462}"/>
              </a:ext>
            </a:extLst>
          </p:cNvPr>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srgbClr val="001F5F"/>
                </a:solidFill>
                <a:effectLst/>
                <a:uLnTx/>
                <a:uFillTx/>
                <a:latin typeface="Arial"/>
                <a:ea typeface="+mn-ea"/>
                <a:cs typeface="Arial"/>
              </a:rPr>
              <a:t>stem.nasa.gov</a:t>
            </a:r>
          </a:p>
        </p:txBody>
      </p:sp>
    </p:spTree>
    <p:extLst>
      <p:ext uri="{BB962C8B-B14F-4D97-AF65-F5344CB8AC3E}">
        <p14:creationId xmlns:p14="http://schemas.microsoft.com/office/powerpoint/2010/main" val="260565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96B8EC-E91D-457F-9613-11F6D8746A09}"/>
              </a:ext>
            </a:extLst>
          </p:cNvPr>
          <p:cNvSpPr>
            <a:spLocks noGrp="1"/>
          </p:cNvSpPr>
          <p:nvPr>
            <p:ph type="title"/>
          </p:nvPr>
        </p:nvSpPr>
        <p:spPr>
          <a:xfrm>
            <a:off x="488577" y="257968"/>
            <a:ext cx="10515600" cy="706640"/>
          </a:xfrm>
        </p:spPr>
        <p:txBody>
          <a:bodyPr vert="horz" wrap="square" lIns="0" tIns="12065" rIns="0" bIns="0" rtlCol="0">
            <a:spAutoFit/>
          </a:bodyPr>
          <a:lstStyle/>
          <a:p>
            <a:pPr marL="12700">
              <a:lnSpc>
                <a:spcPct val="100000"/>
              </a:lnSpc>
              <a:spcBef>
                <a:spcPts val="95"/>
              </a:spcBef>
            </a:pPr>
            <a:r>
              <a:rPr lang="en-US" sz="2800" b="1" spc="-10" dirty="0">
                <a:solidFill>
                  <a:srgbClr val="001F5F"/>
                </a:solidFill>
                <a:latin typeface="Arial"/>
                <a:cs typeface="Arial"/>
              </a:rPr>
              <a:t>South Carolina NASA EPSCOR Funding 2024 – 2025 </a:t>
            </a:r>
          </a:p>
        </p:txBody>
      </p:sp>
      <p:pic>
        <p:nvPicPr>
          <p:cNvPr id="5" name="Picture 4" descr="NASA EPSCoR South Carolina logo">
            <a:extLst>
              <a:ext uri="{FF2B5EF4-FFF2-40B4-BE49-F238E27FC236}">
                <a16:creationId xmlns:a16="http://schemas.microsoft.com/office/drawing/2014/main" id="{AA01BFE0-1D6E-2F0A-1D23-703CEDEDBF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1069" y="365125"/>
            <a:ext cx="1345461" cy="1173914"/>
          </a:xfrm>
          <a:prstGeom prst="rect">
            <a:avLst/>
          </a:prstGeom>
        </p:spPr>
      </p:pic>
      <p:sp>
        <p:nvSpPr>
          <p:cNvPr id="2" name="TextBox 1">
            <a:extLst>
              <a:ext uri="{FF2B5EF4-FFF2-40B4-BE49-F238E27FC236}">
                <a16:creationId xmlns:a16="http://schemas.microsoft.com/office/drawing/2014/main" id="{BC3FD7DC-F028-C0A7-37A1-36B333D56337}"/>
              </a:ext>
            </a:extLst>
          </p:cNvPr>
          <p:cNvSpPr txBox="1"/>
          <p:nvPr/>
        </p:nvSpPr>
        <p:spPr>
          <a:xfrm>
            <a:off x="674370" y="1192316"/>
            <a:ext cx="4937760" cy="2031325"/>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Research Grant Program (RGP)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Award size approx. $35K each from NASA plus match, typically 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Six seed grant projects in 24-25, four in 25-26.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Research areas for current awards: AI, Astrophysics, Earth Science, Engineering and Physics</a:t>
            </a:r>
          </a:p>
        </p:txBody>
      </p:sp>
      <p:sp>
        <p:nvSpPr>
          <p:cNvPr id="6" name="TextBox 5">
            <a:extLst>
              <a:ext uri="{FF2B5EF4-FFF2-40B4-BE49-F238E27FC236}">
                <a16:creationId xmlns:a16="http://schemas.microsoft.com/office/drawing/2014/main" id="{882096F2-C77C-2FAF-560B-03467856E8CE}"/>
              </a:ext>
            </a:extLst>
          </p:cNvPr>
          <p:cNvSpPr txBox="1"/>
          <p:nvPr/>
        </p:nvSpPr>
        <p:spPr>
          <a:xfrm>
            <a:off x="674370" y="3648157"/>
            <a:ext cx="4937760" cy="2585323"/>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Rapid Response Research (R3</a:t>
            </a: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Award size $100K, no match needed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Two current active awards in SC</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a:t>
            </a:r>
            <a:r>
              <a:rPr kumimoji="0" lang="en-US" sz="1800" b="0" i="0" u="none" strike="noStrike" kern="1200" cap="none" spc="0" normalizeH="0" baseline="-25000" noProof="0" dirty="0">
                <a:ln>
                  <a:noFill/>
                </a:ln>
                <a:solidFill>
                  <a:prstClr val="black"/>
                </a:solidFill>
                <a:effectLst/>
                <a:uLnTx/>
                <a:uFillTx/>
                <a:latin typeface="Aptos" panose="02110004020202020204"/>
                <a:ea typeface="+mn-ea"/>
                <a:cs typeface="+mn-cs"/>
              </a:rPr>
              <a:t>2</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Capture &amp; Utilization</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Composite   materials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SC allowed only one applicant per year in a national competition. We select the applicant via internal competition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03195268-3D74-6AFF-605E-C3A0F77184F4}"/>
              </a:ext>
            </a:extLst>
          </p:cNvPr>
          <p:cNvSpPr txBox="1"/>
          <p:nvPr/>
        </p:nvSpPr>
        <p:spPr>
          <a:xfrm>
            <a:off x="5986407" y="1720840"/>
            <a:ext cx="4937760" cy="3416320"/>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Basic Research (“The $750K program”)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Award size $750K from NASA plus $375K match (2:1)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Three awards in SC since 2019</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Physics-based design &amp; manufacturing</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Producing pure O</a:t>
            </a:r>
            <a:r>
              <a:rPr kumimoji="0" lang="en-US" sz="1800" b="0" i="0" u="none" strike="noStrike" kern="1200" cap="none" spc="0" normalizeH="0" baseline="-25000" noProof="0" dirty="0">
                <a:ln>
                  <a:noFill/>
                </a:ln>
                <a:solidFill>
                  <a:prstClr val="black"/>
                </a:solidFill>
                <a:effectLst/>
                <a:uLnTx/>
                <a:uFillTx/>
                <a:latin typeface="Aptos" panose="02110004020202020204"/>
                <a:ea typeface="+mn-ea"/>
                <a:cs typeface="+mn-cs"/>
              </a:rPr>
              <a:t>2</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from CO</a:t>
            </a:r>
            <a:r>
              <a:rPr kumimoji="0" lang="en-US" sz="1800" b="0" i="0" u="none" strike="noStrike" kern="1200" cap="none" spc="0" normalizeH="0" baseline="-25000" noProof="0" dirty="0">
                <a:ln>
                  <a:noFill/>
                </a:ln>
                <a:solidFill>
                  <a:prstClr val="black"/>
                </a:solidFill>
                <a:effectLst/>
                <a:uLnTx/>
                <a:uFillTx/>
                <a:latin typeface="Aptos" panose="02110004020202020204"/>
                <a:ea typeface="+mn-ea"/>
                <a:cs typeface="+mn-cs"/>
              </a:rPr>
              <a:t>2</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&amp; Storing electricity</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Peroxide-producing microbial fuel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SC allowed only one applicant per year in a national competition. We select the applicant via internal competition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7548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81C38B-CDB6-924E-9269-F0482C7DF695}"/>
              </a:ext>
            </a:extLst>
          </p:cNvPr>
          <p:cNvSpPr>
            <a:spLocks noGrp="1"/>
          </p:cNvSpPr>
          <p:nvPr>
            <p:ph type="title"/>
          </p:nvPr>
        </p:nvSpPr>
        <p:spPr>
          <a:xfrm>
            <a:off x="422426" y="432324"/>
            <a:ext cx="5360670" cy="699571"/>
          </a:xfrm>
        </p:spPr>
        <p:txBody>
          <a:bodyPr>
            <a:normAutofit/>
          </a:bodyPr>
          <a:lstStyle/>
          <a:p>
            <a:r>
              <a:rPr lang="en-US" sz="4000" dirty="0">
                <a:solidFill>
                  <a:schemeClr val="accent6">
                    <a:lumMod val="75000"/>
                  </a:schemeClr>
                </a:solidFill>
              </a:rPr>
              <a:t>2025-2026 SC Updates</a:t>
            </a:r>
          </a:p>
        </p:txBody>
      </p:sp>
      <p:sp>
        <p:nvSpPr>
          <p:cNvPr id="2" name="TextBox 1">
            <a:extLst>
              <a:ext uri="{FF2B5EF4-FFF2-40B4-BE49-F238E27FC236}">
                <a16:creationId xmlns:a16="http://schemas.microsoft.com/office/drawing/2014/main" id="{9FCE05A5-1C22-9120-34FF-5547146F59D8}"/>
              </a:ext>
            </a:extLst>
          </p:cNvPr>
          <p:cNvSpPr txBox="1"/>
          <p:nvPr/>
        </p:nvSpPr>
        <p:spPr>
          <a:xfrm>
            <a:off x="422426" y="1225689"/>
            <a:ext cx="5542682"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ptos" panose="02110004020202020204"/>
                <a:ea typeface="+mn-ea"/>
                <a:cs typeface="+mn-cs"/>
              </a:rPr>
              <a:t>PROGRAMS THAT PROBABLY WILL CONTINUE;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Basic Research Program ($</a:t>
            </a:r>
            <a:r>
              <a:rPr kumimoji="0" lang="en-US" sz="1800" b="0" i="0" u="sng" strike="noStrike" kern="1200" cap="none" spc="0" normalizeH="0" baseline="0" noProof="0">
                <a:ln>
                  <a:noFill/>
                </a:ln>
                <a:solidFill>
                  <a:prstClr val="black"/>
                </a:solidFill>
                <a:effectLst/>
                <a:uLnTx/>
                <a:uFillTx/>
                <a:latin typeface="Aptos" panose="02110004020202020204"/>
                <a:ea typeface="+mn-ea"/>
                <a:cs typeface="+mn-cs"/>
              </a:rPr>
              <a:t>750K per </a:t>
            </a: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award)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the past, announcement came in Sept with proposals due in Oct. This year is different…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Announcement expected in January 2026 with proposals likely due Feb 2026</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The continuance of this program is pending due to federal budget 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Research Grant Program (RGP, $35K per award)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Call for proposals expected in January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ptos" panose="02110004020202020204"/>
                <a:ea typeface="+mn-ea"/>
                <a:cs typeface="+mn-cs"/>
              </a:rPr>
              <a:t>PROGRAMS CURRENTLY ON PAUSE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Rapid Research Response (R3</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ptos" panose="02110004020202020204"/>
                <a:ea typeface="+mn-ea"/>
                <a:cs typeface="+mn-cs"/>
              </a:rPr>
              <a:t>ISS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Content Placeholder 6" descr="A close-up of the moon">
            <a:extLst>
              <a:ext uri="{FF2B5EF4-FFF2-40B4-BE49-F238E27FC236}">
                <a16:creationId xmlns:a16="http://schemas.microsoft.com/office/drawing/2014/main" id="{BDB1DB9D-FA82-A765-AE81-E39B009058B6}"/>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599" r="6294"/>
          <a:stretch/>
        </p:blipFill>
        <p:spPr>
          <a:xfrm>
            <a:off x="6226893" y="0"/>
            <a:ext cx="5965107" cy="6858000"/>
          </a:xfrm>
        </p:spPr>
      </p:pic>
    </p:spTree>
    <p:extLst>
      <p:ext uri="{BB962C8B-B14F-4D97-AF65-F5344CB8AC3E}">
        <p14:creationId xmlns:p14="http://schemas.microsoft.com/office/powerpoint/2010/main" val="1110193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C9607E-383D-36A9-1220-1FD388646CF5}"/>
              </a:ext>
            </a:extLst>
          </p:cNvPr>
          <p:cNvSpPr>
            <a:spLocks noGrp="1"/>
          </p:cNvSpPr>
          <p:nvPr>
            <p:ph type="title"/>
          </p:nvPr>
        </p:nvSpPr>
        <p:spPr>
          <a:xfrm>
            <a:off x="701040" y="113665"/>
            <a:ext cx="10515600" cy="1143635"/>
          </a:xfrm>
        </p:spPr>
        <p:txBody>
          <a:bodyPr/>
          <a:lstStyle/>
          <a:p>
            <a:r>
              <a:rPr lang="en-US" dirty="0"/>
              <a:t>SC NASA Space Grant programs</a:t>
            </a:r>
          </a:p>
        </p:txBody>
      </p:sp>
      <p:sp>
        <p:nvSpPr>
          <p:cNvPr id="6" name="TextBox 5">
            <a:extLst>
              <a:ext uri="{FF2B5EF4-FFF2-40B4-BE49-F238E27FC236}">
                <a16:creationId xmlns:a16="http://schemas.microsoft.com/office/drawing/2014/main" id="{29D0CCE8-58F2-04D2-4657-305B8BA940EC}"/>
              </a:ext>
            </a:extLst>
          </p:cNvPr>
          <p:cNvSpPr txBox="1"/>
          <p:nvPr/>
        </p:nvSpPr>
        <p:spPr>
          <a:xfrm>
            <a:off x="701040" y="1257300"/>
            <a:ext cx="91287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Mission: </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“…We promote activity in research, education, and public service related to NASA”</a:t>
            </a:r>
          </a:p>
        </p:txBody>
      </p:sp>
      <p:sp>
        <p:nvSpPr>
          <p:cNvPr id="7" name="TextBox 6">
            <a:extLst>
              <a:ext uri="{FF2B5EF4-FFF2-40B4-BE49-F238E27FC236}">
                <a16:creationId xmlns:a16="http://schemas.microsoft.com/office/drawing/2014/main" id="{77C41D53-300D-19EF-FCB4-C36DF43BBBF0}"/>
              </a:ext>
            </a:extLst>
          </p:cNvPr>
          <p:cNvSpPr txBox="1"/>
          <p:nvPr/>
        </p:nvSpPr>
        <p:spPr>
          <a:xfrm>
            <a:off x="563880" y="1943914"/>
            <a:ext cx="5394960" cy="1754326"/>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Research and Education Awards Program (REAP)</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Research facilitation award (up to $20K)</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Education research award (up to $8K)</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Curriculum development award (up to $4K)</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Travel award (up to $2K)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Awards for 12 months, requires 1:1 cost sharing</a:t>
            </a:r>
          </a:p>
        </p:txBody>
      </p:sp>
      <p:sp>
        <p:nvSpPr>
          <p:cNvPr id="8" name="TextBox 7">
            <a:extLst>
              <a:ext uri="{FF2B5EF4-FFF2-40B4-BE49-F238E27FC236}">
                <a16:creationId xmlns:a16="http://schemas.microsoft.com/office/drawing/2014/main" id="{1DB4FB4A-874E-E051-C971-A3AA1DECC8FA}"/>
              </a:ext>
            </a:extLst>
          </p:cNvPr>
          <p:cNvSpPr txBox="1"/>
          <p:nvPr/>
        </p:nvSpPr>
        <p:spPr>
          <a:xfrm>
            <a:off x="563880" y="4283234"/>
            <a:ext cx="5394960" cy="1477328"/>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Palmetto Academy (for faculty)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Funding request can vary between $15K and $32K depending on number of students to be supported.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Requires 1:1 cost sharing</a:t>
            </a:r>
          </a:p>
        </p:txBody>
      </p:sp>
      <p:sp>
        <p:nvSpPr>
          <p:cNvPr id="9" name="TextBox 8">
            <a:extLst>
              <a:ext uri="{FF2B5EF4-FFF2-40B4-BE49-F238E27FC236}">
                <a16:creationId xmlns:a16="http://schemas.microsoft.com/office/drawing/2014/main" id="{33808136-EC16-E011-5B50-CC04D9A83D35}"/>
              </a:ext>
            </a:extLst>
          </p:cNvPr>
          <p:cNvSpPr txBox="1"/>
          <p:nvPr/>
        </p:nvSpPr>
        <p:spPr>
          <a:xfrm>
            <a:off x="6583680" y="2267079"/>
            <a:ext cx="4743450" cy="2862322"/>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FF0000"/>
                </a:solidFill>
                <a:effectLst/>
                <a:uLnTx/>
                <a:uFillTx/>
                <a:latin typeface="Aptos" panose="02110004020202020204"/>
                <a:ea typeface="+mn-ea"/>
                <a:cs typeface="+mn-cs"/>
              </a:rPr>
              <a:t>Student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Graduate Research Fellowship (up to $16K from NASA, requires 1:1 match)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Kathryn Sullivan Earth and Marine Science Fellowship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Undergraduate Student Research Award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Technical College Research Award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Ray Green Technology Internship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NASA student internship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Palmetto Academy Research (for students)</a:t>
            </a:r>
          </a:p>
        </p:txBody>
      </p:sp>
    </p:spTree>
    <p:extLst>
      <p:ext uri="{BB962C8B-B14F-4D97-AF65-F5344CB8AC3E}">
        <p14:creationId xmlns:p14="http://schemas.microsoft.com/office/powerpoint/2010/main" val="23784392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D232B9-A067-FCDD-0932-7931F6DFDAA5}"/>
              </a:ext>
            </a:extLst>
          </p:cNvPr>
          <p:cNvSpPr>
            <a:spLocks noGrp="1"/>
          </p:cNvSpPr>
          <p:nvPr>
            <p:ph type="ctrTitle"/>
          </p:nvPr>
        </p:nvSpPr>
        <p:spPr>
          <a:xfrm>
            <a:off x="1524000" y="1430973"/>
            <a:ext cx="9144000" cy="1003617"/>
          </a:xfrm>
        </p:spPr>
        <p:txBody>
          <a:bodyPr/>
          <a:lstStyle/>
          <a:p>
            <a:r>
              <a:rPr lang="en-US" dirty="0"/>
              <a:t>Reminder</a:t>
            </a:r>
          </a:p>
        </p:txBody>
      </p:sp>
      <p:sp>
        <p:nvSpPr>
          <p:cNvPr id="4" name="Subtitle 3">
            <a:extLst>
              <a:ext uri="{FF2B5EF4-FFF2-40B4-BE49-F238E27FC236}">
                <a16:creationId xmlns:a16="http://schemas.microsoft.com/office/drawing/2014/main" id="{7A2DC184-D9AB-14CD-02CE-8B0F3D1E00D6}"/>
              </a:ext>
            </a:extLst>
          </p:cNvPr>
          <p:cNvSpPr>
            <a:spLocks noGrp="1"/>
          </p:cNvSpPr>
          <p:nvPr>
            <p:ph type="subTitle" idx="1"/>
          </p:nvPr>
        </p:nvSpPr>
        <p:spPr>
          <a:xfrm>
            <a:off x="1821180" y="3338513"/>
            <a:ext cx="9144000" cy="775652"/>
          </a:xfrm>
        </p:spPr>
        <p:txBody>
          <a:bodyPr>
            <a:normAutofit/>
          </a:bodyPr>
          <a:lstStyle/>
          <a:p>
            <a:r>
              <a:rPr lang="en-US" sz="3200" dirty="0"/>
              <a:t>All of this is pending survival in the FY 26 budget!</a:t>
            </a:r>
          </a:p>
        </p:txBody>
      </p:sp>
    </p:spTree>
    <p:extLst>
      <p:ext uri="{BB962C8B-B14F-4D97-AF65-F5344CB8AC3E}">
        <p14:creationId xmlns:p14="http://schemas.microsoft.com/office/powerpoint/2010/main" val="724931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31070-0ACD-B6B5-3917-5441A4718FA4}"/>
              </a:ext>
            </a:extLst>
          </p:cNvPr>
          <p:cNvSpPr>
            <a:spLocks noGrp="1"/>
          </p:cNvSpPr>
          <p:nvPr>
            <p:ph type="title"/>
          </p:nvPr>
        </p:nvSpPr>
        <p:spPr>
          <a:xfrm>
            <a:off x="838200" y="365126"/>
            <a:ext cx="10515600" cy="977900"/>
          </a:xfrm>
        </p:spPr>
        <p:txBody>
          <a:bodyPr>
            <a:normAutofit/>
          </a:bodyPr>
          <a:lstStyle/>
          <a:p>
            <a:pPr algn="ctr"/>
            <a:r>
              <a:rPr lang="en-US" sz="2800" b="1" dirty="0">
                <a:latin typeface="+mn-lt"/>
              </a:rPr>
              <a:t>Motivation, History of </a:t>
            </a:r>
            <a:r>
              <a:rPr lang="en-US" sz="2800" b="1" dirty="0" err="1">
                <a:latin typeface="+mn-lt"/>
              </a:rPr>
              <a:t>EPSCoR</a:t>
            </a:r>
            <a:r>
              <a:rPr lang="en-US" sz="2800" b="1" dirty="0">
                <a:latin typeface="+mn-lt"/>
              </a:rPr>
              <a:t>/</a:t>
            </a:r>
            <a:r>
              <a:rPr lang="en-US" sz="2800" b="1" dirty="0" err="1">
                <a:latin typeface="+mn-lt"/>
              </a:rPr>
              <a:t>IDeA</a:t>
            </a:r>
            <a:r>
              <a:rPr lang="en-US" sz="2800" b="1" dirty="0">
                <a:latin typeface="+mn-lt"/>
              </a:rPr>
              <a:t> Programs</a:t>
            </a:r>
          </a:p>
        </p:txBody>
      </p:sp>
      <p:sp>
        <p:nvSpPr>
          <p:cNvPr id="3" name="Content Placeholder 2">
            <a:extLst>
              <a:ext uri="{FF2B5EF4-FFF2-40B4-BE49-F238E27FC236}">
                <a16:creationId xmlns:a16="http://schemas.microsoft.com/office/drawing/2014/main" id="{4D01887B-2787-5279-D5EA-28E76E8C333E}"/>
              </a:ext>
            </a:extLst>
          </p:cNvPr>
          <p:cNvSpPr>
            <a:spLocks noGrp="1"/>
          </p:cNvSpPr>
          <p:nvPr>
            <p:ph idx="1"/>
          </p:nvPr>
        </p:nvSpPr>
        <p:spPr>
          <a:xfrm>
            <a:off x="838200" y="1230086"/>
            <a:ext cx="10515600" cy="5135088"/>
          </a:xfrm>
        </p:spPr>
        <p:txBody>
          <a:bodyPr>
            <a:normAutofit fontScale="85000" lnSpcReduction="20000"/>
          </a:bodyPr>
          <a:lstStyle/>
          <a:p>
            <a:r>
              <a:rPr lang="en-US" b="1" dirty="0"/>
              <a:t>Concern: geographical concentration of federal R&amp;D funding</a:t>
            </a:r>
          </a:p>
          <a:p>
            <a:endParaRPr lang="en-US" sz="1100" b="1" dirty="0"/>
          </a:p>
          <a:p>
            <a:r>
              <a:rPr lang="en-US" b="1" dirty="0"/>
              <a:t>1977: National Science Board study highlights concern</a:t>
            </a:r>
          </a:p>
          <a:p>
            <a:endParaRPr lang="en-US" sz="1200" b="1" dirty="0"/>
          </a:p>
          <a:p>
            <a:r>
              <a:rPr lang="en-US" b="1" dirty="0"/>
              <a:t>1979: NSF </a:t>
            </a:r>
            <a:r>
              <a:rPr lang="en-US" b="1" u="sng" dirty="0"/>
              <a:t>Experimental Program to Stimulate Competitive Research</a:t>
            </a:r>
            <a:r>
              <a:rPr lang="en-US" b="1" dirty="0"/>
              <a:t> (</a:t>
            </a:r>
            <a:r>
              <a:rPr lang="en-US" b="1" dirty="0" err="1"/>
              <a:t>EPSCoR</a:t>
            </a:r>
            <a:r>
              <a:rPr lang="en-US" b="1" dirty="0"/>
              <a:t>) funded ($1 million)</a:t>
            </a:r>
          </a:p>
          <a:p>
            <a:pPr marL="0" indent="0">
              <a:buNone/>
            </a:pPr>
            <a:endParaRPr lang="en-US" sz="1200" b="1" dirty="0"/>
          </a:p>
          <a:p>
            <a:r>
              <a:rPr lang="en-US" b="1" dirty="0"/>
              <a:t>1988: US statute establishes purpose for </a:t>
            </a:r>
            <a:r>
              <a:rPr lang="en-US" b="1" dirty="0" err="1"/>
              <a:t>EPSCoR</a:t>
            </a:r>
            <a:endParaRPr lang="en-US" b="1" dirty="0"/>
          </a:p>
          <a:p>
            <a:endParaRPr lang="en-US" sz="2600" b="1" dirty="0"/>
          </a:p>
          <a:p>
            <a:r>
              <a:rPr lang="en-US" b="1" dirty="0"/>
              <a:t>1991-1996: Four additional </a:t>
            </a:r>
            <a:r>
              <a:rPr lang="en-US" b="1" dirty="0" err="1"/>
              <a:t>EPSCoR</a:t>
            </a:r>
            <a:r>
              <a:rPr lang="en-US" b="1" dirty="0"/>
              <a:t> agencies (DOD, DOE, NASA, USDA) &amp; NIH Institutional Development Award (</a:t>
            </a:r>
            <a:r>
              <a:rPr lang="en-US" b="1" dirty="0" err="1"/>
              <a:t>IDeA</a:t>
            </a:r>
            <a:r>
              <a:rPr lang="en-US" b="1" dirty="0"/>
              <a:t>)</a:t>
            </a:r>
          </a:p>
          <a:p>
            <a:endParaRPr lang="en-US" sz="1200" b="1" dirty="0"/>
          </a:p>
          <a:p>
            <a:r>
              <a:rPr lang="en-US" b="1" dirty="0"/>
              <a:t>2017: “Experimental” changed to “Established” in title</a:t>
            </a:r>
          </a:p>
          <a:p>
            <a:endParaRPr lang="en-US" b="1" dirty="0"/>
          </a:p>
          <a:p>
            <a:r>
              <a:rPr lang="en-US" b="1" dirty="0"/>
              <a:t>Each state/territory qualifying for an agency’s </a:t>
            </a:r>
            <a:r>
              <a:rPr lang="en-US" b="1" dirty="0" err="1"/>
              <a:t>EPSCoR</a:t>
            </a:r>
            <a:r>
              <a:rPr lang="en-US" b="1" dirty="0"/>
              <a:t>/</a:t>
            </a:r>
            <a:r>
              <a:rPr lang="en-US" b="1" dirty="0" err="1"/>
              <a:t>IDeA</a:t>
            </a:r>
            <a:r>
              <a:rPr lang="en-US" b="1" dirty="0"/>
              <a:t> program is designated a </a:t>
            </a:r>
            <a:r>
              <a:rPr lang="en-US" b="1" i="1" dirty="0"/>
              <a:t>jurisdiction </a:t>
            </a:r>
            <a:r>
              <a:rPr lang="en-US" b="1" dirty="0"/>
              <a:t>within that program.</a:t>
            </a:r>
          </a:p>
          <a:p>
            <a:endParaRPr lang="en-US" b="1" dirty="0"/>
          </a:p>
          <a:p>
            <a:endParaRPr lang="en-US" b="1" dirty="0"/>
          </a:p>
          <a:p>
            <a:endParaRPr lang="en-US" b="1" dirty="0"/>
          </a:p>
        </p:txBody>
      </p:sp>
    </p:spTree>
    <p:extLst>
      <p:ext uri="{BB962C8B-B14F-4D97-AF65-F5344CB8AC3E}">
        <p14:creationId xmlns:p14="http://schemas.microsoft.com/office/powerpoint/2010/main" val="22243443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0A188-4653-284B-82E1-6D180FDDFA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09CE0-9EC9-67EF-2CB7-FF3C4EA5DAB1}"/>
              </a:ext>
            </a:extLst>
          </p:cNvPr>
          <p:cNvSpPr>
            <a:spLocks noGrp="1"/>
          </p:cNvSpPr>
          <p:nvPr>
            <p:ph type="ctrTitle"/>
          </p:nvPr>
        </p:nvSpPr>
        <p:spPr/>
        <p:txBody>
          <a:bodyPr>
            <a:normAutofit/>
          </a:bodyPr>
          <a:lstStyle/>
          <a:p>
            <a:r>
              <a:rPr lang="en-US" sz="4800" dirty="0"/>
              <a:t>Questions?</a:t>
            </a:r>
          </a:p>
        </p:txBody>
      </p:sp>
    </p:spTree>
    <p:extLst>
      <p:ext uri="{BB962C8B-B14F-4D97-AF65-F5344CB8AC3E}">
        <p14:creationId xmlns:p14="http://schemas.microsoft.com/office/powerpoint/2010/main" val="3120949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45B92-08BC-571F-977C-EE5D5AAAD29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DB65023-66CC-F5CB-7396-EA6C0FA2BDF7}"/>
              </a:ext>
            </a:extLst>
          </p:cNvPr>
          <p:cNvSpPr>
            <a:spLocks noGrp="1"/>
          </p:cNvSpPr>
          <p:nvPr>
            <p:ph type="title"/>
          </p:nvPr>
        </p:nvSpPr>
        <p:spPr>
          <a:xfrm>
            <a:off x="838200" y="620897"/>
            <a:ext cx="10515600" cy="785166"/>
          </a:xfrm>
        </p:spPr>
        <p:txBody>
          <a:bodyPr/>
          <a:lstStyle/>
          <a:p>
            <a:pPr algn="ctr"/>
            <a:r>
              <a:rPr lang="en-US" b="1" dirty="0">
                <a:solidFill>
                  <a:srgbClr val="002060"/>
                </a:solidFill>
              </a:rPr>
              <a:t>NSF EPSCoR Jurisdictions</a:t>
            </a:r>
          </a:p>
        </p:txBody>
      </p:sp>
      <p:pic>
        <p:nvPicPr>
          <p:cNvPr id="4" name="Picture 3" descr="A map of the United States with all NSF EPSCoR jurisdictions highlighted.">
            <a:extLst>
              <a:ext uri="{FF2B5EF4-FFF2-40B4-BE49-F238E27FC236}">
                <a16:creationId xmlns:a16="http://schemas.microsoft.com/office/drawing/2014/main" id="{F0F5F219-5308-84AA-B7EE-84361A02D32F}"/>
              </a:ext>
            </a:extLst>
          </p:cNvPr>
          <p:cNvPicPr>
            <a:picLocks noChangeAspect="1"/>
          </p:cNvPicPr>
          <p:nvPr/>
        </p:nvPicPr>
        <p:blipFill>
          <a:blip r:embed="rId2"/>
          <a:stretch>
            <a:fillRect/>
          </a:stretch>
        </p:blipFill>
        <p:spPr>
          <a:xfrm>
            <a:off x="2468376" y="1406063"/>
            <a:ext cx="7255248" cy="5177399"/>
          </a:xfrm>
          <a:prstGeom prst="rect">
            <a:avLst/>
          </a:prstGeom>
        </p:spPr>
      </p:pic>
    </p:spTree>
    <p:extLst>
      <p:ext uri="{BB962C8B-B14F-4D97-AF65-F5344CB8AC3E}">
        <p14:creationId xmlns:p14="http://schemas.microsoft.com/office/powerpoint/2010/main" val="3464262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C6876-7C31-EA54-3E11-849DBC950D12}"/>
              </a:ext>
            </a:extLst>
          </p:cNvPr>
          <p:cNvSpPr>
            <a:spLocks noGrp="1"/>
          </p:cNvSpPr>
          <p:nvPr>
            <p:ph type="title"/>
          </p:nvPr>
        </p:nvSpPr>
        <p:spPr>
          <a:xfrm>
            <a:off x="838200" y="365126"/>
            <a:ext cx="10515600" cy="886732"/>
          </a:xfrm>
        </p:spPr>
        <p:txBody>
          <a:bodyPr vert="horz" lIns="91440" tIns="45720" rIns="91440" bIns="45720" rtlCol="0" anchor="ctr">
            <a:normAutofit/>
          </a:bodyPr>
          <a:lstStyle/>
          <a:p>
            <a:pPr algn="ctr"/>
            <a:r>
              <a:rPr lang="en-US" sz="3200" b="1" dirty="0">
                <a:latin typeface="+mn-lt"/>
              </a:rPr>
              <a:t>Funding of EPSCoR and </a:t>
            </a:r>
            <a:r>
              <a:rPr lang="en-US" sz="3200" b="1" dirty="0" err="1">
                <a:latin typeface="+mn-lt"/>
              </a:rPr>
              <a:t>IDeA</a:t>
            </a:r>
            <a:r>
              <a:rPr lang="en-US" sz="3200" b="1" dirty="0">
                <a:latin typeface="+mn-lt"/>
              </a:rPr>
              <a:t> by Agency</a:t>
            </a:r>
          </a:p>
        </p:txBody>
      </p:sp>
      <p:graphicFrame>
        <p:nvGraphicFramePr>
          <p:cNvPr id="5" name="Content Placeholder 4">
            <a:extLst>
              <a:ext uri="{FF2B5EF4-FFF2-40B4-BE49-F238E27FC236}">
                <a16:creationId xmlns:a16="http://schemas.microsoft.com/office/drawing/2014/main" id="{B83CB622-DC7D-6191-39B2-97F1EBE3D0ED}"/>
              </a:ext>
            </a:extLst>
          </p:cNvPr>
          <p:cNvGraphicFramePr>
            <a:graphicFrameLocks noGrp="1"/>
          </p:cNvGraphicFramePr>
          <p:nvPr>
            <p:ph idx="1"/>
          </p:nvPr>
        </p:nvGraphicFramePr>
        <p:xfrm>
          <a:off x="1051034" y="1345325"/>
          <a:ext cx="10328997" cy="4676162"/>
        </p:xfrm>
        <a:graphic>
          <a:graphicData uri="http://schemas.openxmlformats.org/drawingml/2006/table">
            <a:tbl>
              <a:tblPr firstRow="1" bandRow="1">
                <a:tableStyleId>{5C22544A-7EE6-4342-B048-85BDC9FD1C3A}</a:tableStyleId>
              </a:tblPr>
              <a:tblGrid>
                <a:gridCol w="1203389">
                  <a:extLst>
                    <a:ext uri="{9D8B030D-6E8A-4147-A177-3AD203B41FA5}">
                      <a16:colId xmlns:a16="http://schemas.microsoft.com/office/drawing/2014/main" val="3547244651"/>
                    </a:ext>
                  </a:extLst>
                </a:gridCol>
                <a:gridCol w="1744717">
                  <a:extLst>
                    <a:ext uri="{9D8B030D-6E8A-4147-A177-3AD203B41FA5}">
                      <a16:colId xmlns:a16="http://schemas.microsoft.com/office/drawing/2014/main" val="1103641091"/>
                    </a:ext>
                  </a:extLst>
                </a:gridCol>
                <a:gridCol w="2112580">
                  <a:extLst>
                    <a:ext uri="{9D8B030D-6E8A-4147-A177-3AD203B41FA5}">
                      <a16:colId xmlns:a16="http://schemas.microsoft.com/office/drawing/2014/main" val="1372990801"/>
                    </a:ext>
                  </a:extLst>
                </a:gridCol>
                <a:gridCol w="1755227">
                  <a:extLst>
                    <a:ext uri="{9D8B030D-6E8A-4147-A177-3AD203B41FA5}">
                      <a16:colId xmlns:a16="http://schemas.microsoft.com/office/drawing/2014/main" val="2387252248"/>
                    </a:ext>
                  </a:extLst>
                </a:gridCol>
                <a:gridCol w="1766219">
                  <a:extLst>
                    <a:ext uri="{9D8B030D-6E8A-4147-A177-3AD203B41FA5}">
                      <a16:colId xmlns:a16="http://schemas.microsoft.com/office/drawing/2014/main" val="93016823"/>
                    </a:ext>
                  </a:extLst>
                </a:gridCol>
                <a:gridCol w="1746865">
                  <a:extLst>
                    <a:ext uri="{9D8B030D-6E8A-4147-A177-3AD203B41FA5}">
                      <a16:colId xmlns:a16="http://schemas.microsoft.com/office/drawing/2014/main" val="2183330851"/>
                    </a:ext>
                  </a:extLst>
                </a:gridCol>
              </a:tblGrid>
              <a:tr h="714195">
                <a:tc>
                  <a:txBody>
                    <a:bodyPr/>
                    <a:lstStyle/>
                    <a:p>
                      <a:pPr algn="ctr"/>
                      <a:r>
                        <a:rPr lang="en-US" sz="2200" dirty="0"/>
                        <a:t>AGENCY</a:t>
                      </a:r>
                    </a:p>
                  </a:txBody>
                  <a:tcPr/>
                </a:tc>
                <a:tc>
                  <a:txBody>
                    <a:bodyPr/>
                    <a:lstStyle/>
                    <a:p>
                      <a:pPr algn="ctr"/>
                      <a:r>
                        <a:rPr lang="en-US" sz="2200" dirty="0"/>
                        <a:t>FY23</a:t>
                      </a:r>
                    </a:p>
                    <a:p>
                      <a:pPr algn="ctr"/>
                      <a:r>
                        <a:rPr lang="en-US" sz="2200" dirty="0"/>
                        <a:t>ENACTED</a:t>
                      </a:r>
                    </a:p>
                  </a:txBody>
                  <a:tcPr/>
                </a:tc>
                <a:tc>
                  <a:txBody>
                    <a:bodyPr/>
                    <a:lstStyle/>
                    <a:p>
                      <a:pPr algn="ctr"/>
                      <a:r>
                        <a:rPr lang="en-US" sz="2200" dirty="0"/>
                        <a:t>FY24</a:t>
                      </a:r>
                    </a:p>
                    <a:p>
                      <a:pPr algn="ctr"/>
                      <a:r>
                        <a:rPr lang="en-US" sz="2200" dirty="0"/>
                        <a:t>ENACTED</a:t>
                      </a:r>
                    </a:p>
                  </a:txBody>
                  <a:tcPr/>
                </a:tc>
                <a:tc>
                  <a:txBody>
                    <a:bodyPr/>
                    <a:lstStyle/>
                    <a:p>
                      <a:pPr algn="ctr"/>
                      <a:r>
                        <a:rPr lang="en-US" sz="2200" dirty="0"/>
                        <a:t>FY25</a:t>
                      </a:r>
                    </a:p>
                    <a:p>
                      <a:pPr algn="ctr"/>
                      <a:r>
                        <a:rPr lang="en-US" sz="2200" dirty="0"/>
                        <a:t>CR</a:t>
                      </a:r>
                    </a:p>
                  </a:txBody>
                  <a:tcPr/>
                </a:tc>
                <a:tc>
                  <a:txBody>
                    <a:bodyPr/>
                    <a:lstStyle/>
                    <a:p>
                      <a:pPr algn="ctr"/>
                      <a:r>
                        <a:rPr lang="en-US" sz="2200" dirty="0"/>
                        <a:t>FY26 HOUSE</a:t>
                      </a:r>
                    </a:p>
                    <a:p>
                      <a:pPr algn="ctr"/>
                      <a:r>
                        <a:rPr lang="en-US" sz="2200" dirty="0"/>
                        <a:t>APPROPs</a:t>
                      </a:r>
                    </a:p>
                  </a:txBody>
                  <a:tcPr/>
                </a:tc>
                <a:tc>
                  <a:txBody>
                    <a:bodyPr/>
                    <a:lstStyle/>
                    <a:p>
                      <a:pPr algn="ctr"/>
                      <a:r>
                        <a:rPr lang="en-US" sz="2200" dirty="0"/>
                        <a:t>FY26 SENATE</a:t>
                      </a:r>
                    </a:p>
                    <a:p>
                      <a:pPr algn="ctr"/>
                      <a:r>
                        <a:rPr lang="en-US" sz="2200" dirty="0"/>
                        <a:t>APPROPS</a:t>
                      </a:r>
                    </a:p>
                  </a:txBody>
                  <a:tcPr/>
                </a:tc>
                <a:extLst>
                  <a:ext uri="{0D108BD9-81ED-4DB2-BD59-A6C34878D82A}">
                    <a16:rowId xmlns:a16="http://schemas.microsoft.com/office/drawing/2014/main" val="553728077"/>
                  </a:ext>
                </a:extLst>
              </a:tr>
              <a:tr h="559166">
                <a:tc>
                  <a:txBody>
                    <a:bodyPr/>
                    <a:lstStyle/>
                    <a:p>
                      <a:pPr algn="l"/>
                      <a:r>
                        <a:rPr lang="en-US" sz="2200" dirty="0"/>
                        <a:t>NSF</a:t>
                      </a:r>
                    </a:p>
                  </a:txBody>
                  <a:tcPr/>
                </a:tc>
                <a:tc>
                  <a:txBody>
                    <a:bodyPr/>
                    <a:lstStyle/>
                    <a:p>
                      <a:pPr algn="ctr"/>
                      <a:r>
                        <a:rPr lang="en-US" sz="2200" dirty="0"/>
                        <a:t>$245 M</a:t>
                      </a:r>
                    </a:p>
                  </a:txBody>
                  <a:tcPr/>
                </a:tc>
                <a:tc>
                  <a:txBody>
                    <a:bodyPr/>
                    <a:lstStyle/>
                    <a:p>
                      <a:pPr algn="ctr"/>
                      <a:r>
                        <a:rPr lang="en-US" sz="2200" dirty="0"/>
                        <a:t>$250 M</a:t>
                      </a:r>
                    </a:p>
                  </a:txBody>
                  <a:tcPr/>
                </a:tc>
                <a:tc>
                  <a:txBody>
                    <a:bodyPr/>
                    <a:lstStyle/>
                    <a:p>
                      <a:pPr algn="ctr"/>
                      <a:r>
                        <a:rPr lang="en-US" sz="2200" dirty="0"/>
                        <a:t>$250 M</a:t>
                      </a:r>
                    </a:p>
                  </a:txBody>
                  <a:tcPr/>
                </a:tc>
                <a:tc>
                  <a:txBody>
                    <a:bodyPr/>
                    <a:lstStyle/>
                    <a:p>
                      <a:pPr algn="ctr"/>
                      <a:r>
                        <a:rPr lang="en-US" sz="2200" dirty="0"/>
                        <a:t>$250 M</a:t>
                      </a:r>
                    </a:p>
                  </a:txBody>
                  <a:tcPr/>
                </a:tc>
                <a:tc>
                  <a:txBody>
                    <a:bodyPr/>
                    <a:lstStyle/>
                    <a:p>
                      <a:pPr algn="ctr"/>
                      <a:r>
                        <a:rPr lang="en-US" sz="2200" dirty="0"/>
                        <a:t>$255 M</a:t>
                      </a:r>
                    </a:p>
                  </a:txBody>
                  <a:tcPr/>
                </a:tc>
                <a:extLst>
                  <a:ext uri="{0D108BD9-81ED-4DB2-BD59-A6C34878D82A}">
                    <a16:rowId xmlns:a16="http://schemas.microsoft.com/office/drawing/2014/main" val="676635907"/>
                  </a:ext>
                </a:extLst>
              </a:tr>
              <a:tr h="559166">
                <a:tc>
                  <a:txBody>
                    <a:bodyPr/>
                    <a:lstStyle/>
                    <a:p>
                      <a:pPr algn="l"/>
                      <a:r>
                        <a:rPr lang="en-US" sz="2200" dirty="0"/>
                        <a:t>NIH</a:t>
                      </a:r>
                    </a:p>
                  </a:txBody>
                  <a:tcPr/>
                </a:tc>
                <a:tc>
                  <a:txBody>
                    <a:bodyPr/>
                    <a:lstStyle/>
                    <a:p>
                      <a:pPr algn="ctr"/>
                      <a:r>
                        <a:rPr lang="en-US" sz="2200" dirty="0"/>
                        <a:t>$426 M</a:t>
                      </a:r>
                    </a:p>
                  </a:txBody>
                  <a:tcPr/>
                </a:tc>
                <a:tc>
                  <a:txBody>
                    <a:bodyPr/>
                    <a:lstStyle/>
                    <a:p>
                      <a:pPr algn="ctr"/>
                      <a:r>
                        <a:rPr lang="en-US" sz="2200" dirty="0"/>
                        <a:t>$431 M</a:t>
                      </a:r>
                    </a:p>
                  </a:txBody>
                  <a:tcPr/>
                </a:tc>
                <a:tc>
                  <a:txBody>
                    <a:bodyPr/>
                    <a:lstStyle/>
                    <a:p>
                      <a:pPr algn="ctr"/>
                      <a:r>
                        <a:rPr lang="en-US" sz="2200" dirty="0"/>
                        <a:t>$431 M</a:t>
                      </a:r>
                    </a:p>
                  </a:txBody>
                  <a:tcPr/>
                </a:tc>
                <a:tc>
                  <a:txBody>
                    <a:bodyPr/>
                    <a:lstStyle/>
                    <a:p>
                      <a:pPr algn="ctr"/>
                      <a:r>
                        <a:rPr lang="en-US" sz="2200" dirty="0"/>
                        <a:t>TBD</a:t>
                      </a:r>
                    </a:p>
                  </a:txBody>
                  <a:tcPr/>
                </a:tc>
                <a:tc>
                  <a:txBody>
                    <a:bodyPr/>
                    <a:lstStyle/>
                    <a:p>
                      <a:pPr algn="ctr"/>
                      <a:r>
                        <a:rPr lang="en-US" sz="2200" dirty="0"/>
                        <a:t>TBD</a:t>
                      </a:r>
                    </a:p>
                  </a:txBody>
                  <a:tcPr/>
                </a:tc>
                <a:extLst>
                  <a:ext uri="{0D108BD9-81ED-4DB2-BD59-A6C34878D82A}">
                    <a16:rowId xmlns:a16="http://schemas.microsoft.com/office/drawing/2014/main" val="1887184998"/>
                  </a:ext>
                </a:extLst>
              </a:tr>
              <a:tr h="559166">
                <a:tc>
                  <a:txBody>
                    <a:bodyPr/>
                    <a:lstStyle/>
                    <a:p>
                      <a:pPr algn="l"/>
                      <a:r>
                        <a:rPr lang="en-US" sz="2200" dirty="0"/>
                        <a:t>DOD</a:t>
                      </a:r>
                    </a:p>
                  </a:txBody>
                  <a:tcPr/>
                </a:tc>
                <a:tc>
                  <a:txBody>
                    <a:bodyPr/>
                    <a:lstStyle/>
                    <a:p>
                      <a:pPr algn="ctr"/>
                      <a:r>
                        <a:rPr lang="en-US" sz="2200" dirty="0"/>
                        <a:t>$20 M</a:t>
                      </a:r>
                    </a:p>
                  </a:txBody>
                  <a:tcPr/>
                </a:tc>
                <a:tc>
                  <a:txBody>
                    <a:bodyPr/>
                    <a:lstStyle/>
                    <a:p>
                      <a:pPr algn="ctr"/>
                      <a:r>
                        <a:rPr lang="en-US" sz="2200" dirty="0"/>
                        <a:t>$20 M</a:t>
                      </a:r>
                    </a:p>
                  </a:txBody>
                  <a:tcPr/>
                </a:tc>
                <a:tc>
                  <a:txBody>
                    <a:bodyPr/>
                    <a:lstStyle/>
                    <a:p>
                      <a:pPr algn="ctr"/>
                      <a:r>
                        <a:rPr lang="en-US" sz="2200" dirty="0"/>
                        <a:t>$20 M</a:t>
                      </a:r>
                    </a:p>
                  </a:txBody>
                  <a:tcPr/>
                </a:tc>
                <a:tc>
                  <a:txBody>
                    <a:bodyPr/>
                    <a:lstStyle/>
                    <a:p>
                      <a:pPr algn="ctr"/>
                      <a:r>
                        <a:rPr lang="en-US" sz="2200" dirty="0"/>
                        <a:t>TBD</a:t>
                      </a:r>
                    </a:p>
                  </a:txBody>
                  <a:tcPr/>
                </a:tc>
                <a:tc>
                  <a:txBody>
                    <a:bodyPr/>
                    <a:lstStyle/>
                    <a:p>
                      <a:pPr algn="ctr"/>
                      <a:r>
                        <a:rPr lang="en-US" sz="2200" dirty="0"/>
                        <a:t>$30 M</a:t>
                      </a:r>
                    </a:p>
                  </a:txBody>
                  <a:tcPr/>
                </a:tc>
                <a:extLst>
                  <a:ext uri="{0D108BD9-81ED-4DB2-BD59-A6C34878D82A}">
                    <a16:rowId xmlns:a16="http://schemas.microsoft.com/office/drawing/2014/main" val="1214728998"/>
                  </a:ext>
                </a:extLst>
              </a:tr>
              <a:tr h="559166">
                <a:tc>
                  <a:txBody>
                    <a:bodyPr/>
                    <a:lstStyle/>
                    <a:p>
                      <a:pPr algn="l"/>
                      <a:r>
                        <a:rPr lang="en-US" sz="2200" dirty="0"/>
                        <a:t>DOE</a:t>
                      </a:r>
                    </a:p>
                  </a:txBody>
                  <a:tcPr/>
                </a:tc>
                <a:tc>
                  <a:txBody>
                    <a:bodyPr/>
                    <a:lstStyle/>
                    <a:p>
                      <a:pPr algn="ctr"/>
                      <a:r>
                        <a:rPr lang="en-US" sz="2200" dirty="0"/>
                        <a:t>$35 M</a:t>
                      </a:r>
                    </a:p>
                  </a:txBody>
                  <a:tcPr/>
                </a:tc>
                <a:tc>
                  <a:txBody>
                    <a:bodyPr/>
                    <a:lstStyle/>
                    <a:p>
                      <a:pPr algn="ctr"/>
                      <a:r>
                        <a:rPr lang="en-US" sz="2200" dirty="0"/>
                        <a:t>$35 M</a:t>
                      </a:r>
                    </a:p>
                  </a:txBody>
                  <a:tcPr/>
                </a:tc>
                <a:tc>
                  <a:txBody>
                    <a:bodyPr/>
                    <a:lstStyle/>
                    <a:p>
                      <a:pPr algn="ctr"/>
                      <a:r>
                        <a:rPr lang="en-US" sz="2200" dirty="0"/>
                        <a:t>$35 M</a:t>
                      </a:r>
                    </a:p>
                  </a:txBody>
                  <a:tcPr/>
                </a:tc>
                <a:tc>
                  <a:txBody>
                    <a:bodyPr/>
                    <a:lstStyle/>
                    <a:p>
                      <a:pPr algn="ctr"/>
                      <a:r>
                        <a:rPr lang="en-US" sz="2200" dirty="0"/>
                        <a:t>$35 M</a:t>
                      </a:r>
                    </a:p>
                  </a:txBody>
                  <a:tcPr/>
                </a:tc>
                <a:tc>
                  <a:txBody>
                    <a:bodyPr/>
                    <a:lstStyle/>
                    <a:p>
                      <a:pPr algn="ctr"/>
                      <a:r>
                        <a:rPr lang="en-US" sz="2200" dirty="0"/>
                        <a:t>TBD</a:t>
                      </a:r>
                    </a:p>
                  </a:txBody>
                  <a:tcPr/>
                </a:tc>
                <a:extLst>
                  <a:ext uri="{0D108BD9-81ED-4DB2-BD59-A6C34878D82A}">
                    <a16:rowId xmlns:a16="http://schemas.microsoft.com/office/drawing/2014/main" val="3903905751"/>
                  </a:ext>
                </a:extLst>
              </a:tr>
              <a:tr h="559166">
                <a:tc>
                  <a:txBody>
                    <a:bodyPr/>
                    <a:lstStyle/>
                    <a:p>
                      <a:pPr algn="l"/>
                      <a:r>
                        <a:rPr lang="en-US" sz="2200" dirty="0"/>
                        <a:t>NASA</a:t>
                      </a:r>
                    </a:p>
                  </a:txBody>
                  <a:tcPr/>
                </a:tc>
                <a:tc>
                  <a:txBody>
                    <a:bodyPr/>
                    <a:lstStyle/>
                    <a:p>
                      <a:pPr algn="ctr"/>
                      <a:r>
                        <a:rPr lang="en-US" sz="2200" dirty="0"/>
                        <a:t>$26 M</a:t>
                      </a:r>
                    </a:p>
                  </a:txBody>
                  <a:tcPr/>
                </a:tc>
                <a:tc>
                  <a:txBody>
                    <a:bodyPr/>
                    <a:lstStyle/>
                    <a:p>
                      <a:pPr algn="ctr"/>
                      <a:r>
                        <a:rPr lang="en-US" sz="2200" dirty="0"/>
                        <a:t>$26 M</a:t>
                      </a:r>
                    </a:p>
                  </a:txBody>
                  <a:tcPr/>
                </a:tc>
                <a:tc>
                  <a:txBody>
                    <a:bodyPr/>
                    <a:lstStyle/>
                    <a:p>
                      <a:pPr algn="ctr"/>
                      <a:r>
                        <a:rPr lang="en-US" sz="2200" dirty="0"/>
                        <a:t>$26 M</a:t>
                      </a:r>
                    </a:p>
                  </a:txBody>
                  <a:tcPr/>
                </a:tc>
                <a:tc>
                  <a:txBody>
                    <a:bodyPr/>
                    <a:lstStyle/>
                    <a:p>
                      <a:pPr algn="ctr"/>
                      <a:r>
                        <a:rPr lang="en-US" sz="2200" dirty="0"/>
                        <a:t>$26 M</a:t>
                      </a:r>
                    </a:p>
                  </a:txBody>
                  <a:tcPr/>
                </a:tc>
                <a:tc>
                  <a:txBody>
                    <a:bodyPr/>
                    <a:lstStyle/>
                    <a:p>
                      <a:pPr algn="ctr"/>
                      <a:r>
                        <a:rPr lang="en-US" sz="2200" dirty="0"/>
                        <a:t>$26 M</a:t>
                      </a:r>
                    </a:p>
                  </a:txBody>
                  <a:tcPr/>
                </a:tc>
                <a:extLst>
                  <a:ext uri="{0D108BD9-81ED-4DB2-BD59-A6C34878D82A}">
                    <a16:rowId xmlns:a16="http://schemas.microsoft.com/office/drawing/2014/main" val="1402837211"/>
                  </a:ext>
                </a:extLst>
              </a:tr>
              <a:tr h="559166">
                <a:tc>
                  <a:txBody>
                    <a:bodyPr/>
                    <a:lstStyle/>
                    <a:p>
                      <a:pPr algn="l"/>
                      <a:r>
                        <a:rPr lang="en-US" sz="2200" dirty="0"/>
                        <a:t>USDA</a:t>
                      </a:r>
                    </a:p>
                  </a:txBody>
                  <a:tcPr/>
                </a:tc>
                <a:tc>
                  <a:txBody>
                    <a:bodyPr/>
                    <a:lstStyle/>
                    <a:p>
                      <a:pPr algn="ctr"/>
                      <a:r>
                        <a:rPr lang="en-US" sz="2200" dirty="0"/>
                        <a:t>$68 M*</a:t>
                      </a:r>
                    </a:p>
                  </a:txBody>
                  <a:tcPr/>
                </a:tc>
                <a:tc>
                  <a:txBody>
                    <a:bodyPr/>
                    <a:lstStyle/>
                    <a:p>
                      <a:pPr algn="ctr"/>
                      <a:r>
                        <a:rPr lang="en-US" sz="2200" dirty="0"/>
                        <a:t>$67 M*</a:t>
                      </a:r>
                    </a:p>
                  </a:txBody>
                  <a:tcPr/>
                </a:tc>
                <a:tc>
                  <a:txBody>
                    <a:bodyPr/>
                    <a:lstStyle/>
                    <a:p>
                      <a:pPr algn="ctr"/>
                      <a:r>
                        <a:rPr lang="en-US" sz="2200" dirty="0"/>
                        <a:t>$67 M*</a:t>
                      </a:r>
                    </a:p>
                  </a:txBody>
                  <a:tcPr/>
                </a:tc>
                <a:tc>
                  <a:txBody>
                    <a:bodyPr/>
                    <a:lstStyle/>
                    <a:p>
                      <a:pPr algn="ctr"/>
                      <a:r>
                        <a:rPr lang="en-US" sz="2200" dirty="0"/>
                        <a:t>15%*</a:t>
                      </a:r>
                    </a:p>
                  </a:txBody>
                  <a:tcPr/>
                </a:tc>
                <a:tc>
                  <a:txBody>
                    <a:bodyPr/>
                    <a:lstStyle/>
                    <a:p>
                      <a:pPr algn="ctr"/>
                      <a:r>
                        <a:rPr lang="en-US" sz="2200" dirty="0"/>
                        <a:t>15%*</a:t>
                      </a:r>
                    </a:p>
                  </a:txBody>
                  <a:tcPr/>
                </a:tc>
                <a:extLst>
                  <a:ext uri="{0D108BD9-81ED-4DB2-BD59-A6C34878D82A}">
                    <a16:rowId xmlns:a16="http://schemas.microsoft.com/office/drawing/2014/main" val="3742136330"/>
                  </a:ext>
                </a:extLst>
              </a:tr>
              <a:tr h="559166">
                <a:tc>
                  <a:txBody>
                    <a:bodyPr/>
                    <a:lstStyle/>
                    <a:p>
                      <a:pPr algn="l"/>
                      <a:r>
                        <a:rPr lang="en-US" sz="2200" b="1" dirty="0"/>
                        <a:t>TOTAL</a:t>
                      </a:r>
                    </a:p>
                  </a:txBody>
                  <a:tcPr/>
                </a:tc>
                <a:tc>
                  <a:txBody>
                    <a:bodyPr/>
                    <a:lstStyle/>
                    <a:p>
                      <a:pPr algn="ctr"/>
                      <a:r>
                        <a:rPr lang="en-US" sz="2200" b="1" dirty="0"/>
                        <a:t>$820 M</a:t>
                      </a:r>
                    </a:p>
                  </a:txBody>
                  <a:tcPr/>
                </a:tc>
                <a:tc>
                  <a:txBody>
                    <a:bodyPr/>
                    <a:lstStyle/>
                    <a:p>
                      <a:pPr algn="ctr"/>
                      <a:r>
                        <a:rPr lang="en-US" sz="2200" b="1" dirty="0"/>
                        <a:t>$828 M</a:t>
                      </a:r>
                    </a:p>
                  </a:txBody>
                  <a:tcPr/>
                </a:tc>
                <a:tc>
                  <a:txBody>
                    <a:bodyPr/>
                    <a:lstStyle/>
                    <a:p>
                      <a:pPr algn="ctr"/>
                      <a:r>
                        <a:rPr lang="en-US" sz="2200" b="1" dirty="0"/>
                        <a:t>$828 M</a:t>
                      </a:r>
                    </a:p>
                  </a:txBody>
                  <a:tcPr/>
                </a:tc>
                <a:tc>
                  <a:txBody>
                    <a:bodyPr/>
                    <a:lstStyle/>
                    <a:p>
                      <a:pPr algn="ctr"/>
                      <a:endParaRPr lang="en-US" sz="2200"/>
                    </a:p>
                  </a:txBody>
                  <a:tcPr/>
                </a:tc>
                <a:tc>
                  <a:txBody>
                    <a:bodyPr/>
                    <a:lstStyle/>
                    <a:p>
                      <a:pPr algn="ctr"/>
                      <a:endParaRPr lang="en-US" sz="2200" dirty="0"/>
                    </a:p>
                  </a:txBody>
                  <a:tcPr/>
                </a:tc>
                <a:extLst>
                  <a:ext uri="{0D108BD9-81ED-4DB2-BD59-A6C34878D82A}">
                    <a16:rowId xmlns:a16="http://schemas.microsoft.com/office/drawing/2014/main" val="3345957814"/>
                  </a:ext>
                </a:extLst>
              </a:tr>
            </a:tbl>
          </a:graphicData>
        </a:graphic>
      </p:graphicFrame>
      <p:sp>
        <p:nvSpPr>
          <p:cNvPr id="6" name="TextBox 5">
            <a:extLst>
              <a:ext uri="{FF2B5EF4-FFF2-40B4-BE49-F238E27FC236}">
                <a16:creationId xmlns:a16="http://schemas.microsoft.com/office/drawing/2014/main" id="{D25FEECD-2B62-9FEB-DAD9-919BA527A3DF}"/>
              </a:ext>
            </a:extLst>
          </p:cNvPr>
          <p:cNvSpPr txBox="1"/>
          <p:nvPr/>
        </p:nvSpPr>
        <p:spPr>
          <a:xfrm>
            <a:off x="1051034" y="6114954"/>
            <a:ext cx="9895114" cy="646331"/>
          </a:xfrm>
          <a:prstGeom prst="rect">
            <a:avLst/>
          </a:prstGeom>
          <a:noFill/>
        </p:spPr>
        <p:txBody>
          <a:bodyPr wrap="square" rtlCol="0">
            <a:spAutoFit/>
          </a:bodyPr>
          <a:lstStyle/>
          <a:p>
            <a:r>
              <a:rPr lang="en-US" dirty="0"/>
              <a:t>Each rounded to nearest million. (Rounding error in TOTAL.) FY26 appropriations status as of July 24.</a:t>
            </a:r>
          </a:p>
          <a:p>
            <a:r>
              <a:rPr lang="en-US" dirty="0"/>
              <a:t>*15% of NIFA AFRI total.</a:t>
            </a:r>
          </a:p>
        </p:txBody>
      </p:sp>
    </p:spTree>
    <p:extLst>
      <p:ext uri="{BB962C8B-B14F-4D97-AF65-F5344CB8AC3E}">
        <p14:creationId xmlns:p14="http://schemas.microsoft.com/office/powerpoint/2010/main" val="57123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6A265-D5FA-30EF-1517-114EB423B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F4838E-4286-C6D2-948B-3DF2369E1BF2}"/>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NSF </a:t>
            </a:r>
            <a:r>
              <a:rPr lang="en-US" sz="3200" b="1" dirty="0" err="1">
                <a:latin typeface="+mn-lt"/>
              </a:rPr>
              <a:t>EPSCoR</a:t>
            </a:r>
            <a:r>
              <a:rPr lang="en-US" sz="3200" b="1" dirty="0">
                <a:latin typeface="+mn-lt"/>
              </a:rPr>
              <a:t> Programs</a:t>
            </a:r>
          </a:p>
        </p:txBody>
      </p:sp>
      <p:sp>
        <p:nvSpPr>
          <p:cNvPr id="3" name="Content Placeholder 2">
            <a:extLst>
              <a:ext uri="{FF2B5EF4-FFF2-40B4-BE49-F238E27FC236}">
                <a16:creationId xmlns:a16="http://schemas.microsoft.com/office/drawing/2014/main" id="{4938F323-B003-8F62-3916-1B9577F6D1D6}"/>
              </a:ext>
            </a:extLst>
          </p:cNvPr>
          <p:cNvSpPr>
            <a:spLocks noGrp="1"/>
          </p:cNvSpPr>
          <p:nvPr>
            <p:ph idx="1"/>
          </p:nvPr>
        </p:nvSpPr>
        <p:spPr>
          <a:xfrm>
            <a:off x="838200" y="1343026"/>
            <a:ext cx="10515600" cy="5149848"/>
          </a:xfrm>
        </p:spPr>
        <p:txBody>
          <a:bodyPr>
            <a:normAutofit/>
          </a:bodyPr>
          <a:lstStyle/>
          <a:p>
            <a:r>
              <a:rPr lang="en-US" b="1" dirty="0"/>
              <a:t>NSF </a:t>
            </a:r>
            <a:r>
              <a:rPr lang="en-US" b="1" dirty="0" err="1"/>
              <a:t>EPSCoR</a:t>
            </a:r>
            <a:r>
              <a:rPr lang="en-US" b="1" dirty="0"/>
              <a:t> (FY25: $250M, 28 jurisdictions)</a:t>
            </a:r>
          </a:p>
          <a:p>
            <a:endParaRPr lang="en-US" b="1" dirty="0"/>
          </a:p>
          <a:p>
            <a:pPr lvl="1">
              <a:buFont typeface="Courier New" panose="02070309020205020404" pitchFamily="49" charset="0"/>
              <a:buChar char="o"/>
            </a:pPr>
            <a:r>
              <a:rPr lang="en-US" b="1" dirty="0"/>
              <a:t>	Research Infrastructure Improvement (RII) programs </a:t>
            </a:r>
          </a:p>
          <a:p>
            <a:endParaRPr lang="en-US" b="1" dirty="0"/>
          </a:p>
          <a:p>
            <a:pPr lvl="1">
              <a:buFont typeface="Courier New" panose="02070309020205020404" pitchFamily="49" charset="0"/>
              <a:buChar char="o"/>
            </a:pPr>
            <a:r>
              <a:rPr lang="en-US" b="1" dirty="0"/>
              <a:t>	</a:t>
            </a:r>
            <a:r>
              <a:rPr lang="en-US" b="1" dirty="0" err="1"/>
              <a:t>EPSCoR</a:t>
            </a:r>
            <a:r>
              <a:rPr lang="en-US" b="1" dirty="0"/>
              <a:t> Research Fellowships</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   Co-funding for </a:t>
            </a:r>
            <a:r>
              <a:rPr lang="en-US" b="1" dirty="0" err="1"/>
              <a:t>EPSCoR</a:t>
            </a:r>
            <a:r>
              <a:rPr lang="en-US" b="1" dirty="0"/>
              <a:t>-jurisdiction proposals to other NSF programs</a:t>
            </a:r>
          </a:p>
          <a:p>
            <a:endParaRPr lang="en-US" b="1" dirty="0"/>
          </a:p>
          <a:p>
            <a:endParaRPr lang="en-US" b="1" dirty="0"/>
          </a:p>
          <a:p>
            <a:endParaRPr lang="en-US" b="1" dirty="0"/>
          </a:p>
          <a:p>
            <a:endParaRPr lang="en-US" b="1" dirty="0"/>
          </a:p>
          <a:p>
            <a:endParaRPr lang="en-US" b="1" dirty="0"/>
          </a:p>
        </p:txBody>
      </p:sp>
      <p:pic>
        <p:nvPicPr>
          <p:cNvPr id="5" name="Picture 4" descr="NSF logo">
            <a:extLst>
              <a:ext uri="{FF2B5EF4-FFF2-40B4-BE49-F238E27FC236}">
                <a16:creationId xmlns:a16="http://schemas.microsoft.com/office/drawing/2014/main" id="{CE23BB6D-7AF3-CE11-39B9-3C758887F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3919" y="288926"/>
            <a:ext cx="2108200" cy="2108200"/>
          </a:xfrm>
          <a:prstGeom prst="rect">
            <a:avLst/>
          </a:prstGeom>
        </p:spPr>
      </p:pic>
    </p:spTree>
    <p:extLst>
      <p:ext uri="{BB962C8B-B14F-4D97-AF65-F5344CB8AC3E}">
        <p14:creationId xmlns:p14="http://schemas.microsoft.com/office/powerpoint/2010/main" val="1072148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C2EB-2C19-3CE4-3B3F-043B29B13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9E41E-3D06-3252-9512-083BDA463773}"/>
              </a:ext>
            </a:extLst>
          </p:cNvPr>
          <p:cNvSpPr>
            <a:spLocks noGrp="1"/>
          </p:cNvSpPr>
          <p:nvPr>
            <p:ph type="title"/>
          </p:nvPr>
        </p:nvSpPr>
        <p:spPr>
          <a:xfrm>
            <a:off x="838200" y="365126"/>
            <a:ext cx="10515600" cy="977900"/>
          </a:xfrm>
        </p:spPr>
        <p:txBody>
          <a:bodyPr>
            <a:normAutofit/>
          </a:bodyPr>
          <a:lstStyle/>
          <a:p>
            <a:pPr algn="ctr"/>
            <a:r>
              <a:rPr lang="en-US" sz="3200" b="1" dirty="0">
                <a:latin typeface="+mn-lt"/>
              </a:rPr>
              <a:t>NIH </a:t>
            </a:r>
            <a:r>
              <a:rPr lang="en-US" sz="3200" b="1" dirty="0" err="1">
                <a:latin typeface="+mn-lt"/>
              </a:rPr>
              <a:t>IDeA</a:t>
            </a:r>
            <a:r>
              <a:rPr lang="en-US" sz="3200" b="1" dirty="0">
                <a:latin typeface="+mn-lt"/>
              </a:rPr>
              <a:t> Programs</a:t>
            </a:r>
          </a:p>
        </p:txBody>
      </p:sp>
      <p:sp>
        <p:nvSpPr>
          <p:cNvPr id="3" name="Content Placeholder 2">
            <a:extLst>
              <a:ext uri="{FF2B5EF4-FFF2-40B4-BE49-F238E27FC236}">
                <a16:creationId xmlns:a16="http://schemas.microsoft.com/office/drawing/2014/main" id="{9C269B91-CBFF-08A1-172D-5AFEDECE0775}"/>
              </a:ext>
            </a:extLst>
          </p:cNvPr>
          <p:cNvSpPr>
            <a:spLocks noGrp="1"/>
          </p:cNvSpPr>
          <p:nvPr>
            <p:ph idx="1"/>
          </p:nvPr>
        </p:nvSpPr>
        <p:spPr>
          <a:xfrm>
            <a:off x="838200" y="1343026"/>
            <a:ext cx="10515600" cy="4833937"/>
          </a:xfrm>
        </p:spPr>
        <p:txBody>
          <a:bodyPr>
            <a:normAutofit lnSpcReduction="10000"/>
          </a:bodyPr>
          <a:lstStyle/>
          <a:p>
            <a:r>
              <a:rPr lang="en-US" b="1" dirty="0"/>
              <a:t>NIH </a:t>
            </a:r>
            <a:r>
              <a:rPr lang="en-US" b="1" dirty="0" err="1"/>
              <a:t>IDeA</a:t>
            </a:r>
            <a:r>
              <a:rPr lang="en-US" b="1" dirty="0"/>
              <a:t> (FY25: $427M, 24 jurisdictions)</a:t>
            </a:r>
          </a:p>
          <a:p>
            <a:endParaRPr lang="en-US" b="1" dirty="0"/>
          </a:p>
          <a:p>
            <a:pPr lvl="1">
              <a:buFont typeface="Courier New" panose="02070309020205020404" pitchFamily="49" charset="0"/>
              <a:buChar char="o"/>
            </a:pPr>
            <a:r>
              <a:rPr lang="en-US" b="1" dirty="0" err="1"/>
              <a:t>IDeA</a:t>
            </a:r>
            <a:r>
              <a:rPr lang="en-US" b="1" dirty="0"/>
              <a:t> Networks of Biomedical Research Excellence (INBRE)</a:t>
            </a:r>
          </a:p>
          <a:p>
            <a:pPr lvl="1">
              <a:buFont typeface="Courier New" panose="02070309020205020404" pitchFamily="49" charset="0"/>
              <a:buChar char="o"/>
            </a:pPr>
            <a:endParaRPr lang="en-US" b="1" dirty="0"/>
          </a:p>
          <a:p>
            <a:pPr lvl="2">
              <a:buFont typeface="Courier New" panose="02070309020205020404" pitchFamily="49" charset="0"/>
              <a:buChar char="o"/>
            </a:pPr>
            <a:r>
              <a:rPr lang="en-US" b="1" dirty="0"/>
              <a:t>USC School of Medicine Columbia administers state’s award</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Centers of Biomedical Research Excellence (COBRE)</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err="1"/>
              <a:t>IDeA</a:t>
            </a:r>
            <a:r>
              <a:rPr lang="en-US" b="1" dirty="0"/>
              <a:t> Clinical and Translational Research Program</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err="1"/>
              <a:t>IDeA</a:t>
            </a:r>
            <a:r>
              <a:rPr lang="en-US" b="1" dirty="0"/>
              <a:t> Regional Entrepreneurship Development (I-RED)</a:t>
            </a:r>
          </a:p>
          <a:p>
            <a:pPr lvl="1">
              <a:buFont typeface="Courier New" panose="02070309020205020404" pitchFamily="49" charset="0"/>
              <a:buChar char="o"/>
            </a:pPr>
            <a:endParaRPr lang="en-US" b="1" dirty="0"/>
          </a:p>
          <a:p>
            <a:pPr lvl="1">
              <a:buFont typeface="Courier New" panose="02070309020205020404" pitchFamily="49" charset="0"/>
              <a:buChar char="o"/>
            </a:pPr>
            <a:r>
              <a:rPr lang="en-US" b="1" dirty="0"/>
              <a:t>Co-funding for R01 and R15 awards</a:t>
            </a:r>
          </a:p>
          <a:p>
            <a:endParaRPr lang="en-US" b="1" dirty="0"/>
          </a:p>
          <a:p>
            <a:endParaRPr lang="en-US" b="1" dirty="0"/>
          </a:p>
          <a:p>
            <a:endParaRPr lang="en-US" b="1" dirty="0"/>
          </a:p>
          <a:p>
            <a:endParaRPr lang="en-US" b="1" dirty="0"/>
          </a:p>
          <a:p>
            <a:endParaRPr lang="en-US" b="1" dirty="0"/>
          </a:p>
        </p:txBody>
      </p:sp>
      <p:pic>
        <p:nvPicPr>
          <p:cNvPr id="5" name="Picture 4" descr="NIH logo">
            <a:extLst>
              <a:ext uri="{FF2B5EF4-FFF2-40B4-BE49-F238E27FC236}">
                <a16:creationId xmlns:a16="http://schemas.microsoft.com/office/drawing/2014/main" id="{2849487F-A87C-A9AA-EBEA-FF3B7E2E9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018" y="466046"/>
            <a:ext cx="1990982" cy="1753960"/>
          </a:xfrm>
          <a:prstGeom prst="rect">
            <a:avLst/>
          </a:prstGeom>
        </p:spPr>
      </p:pic>
    </p:spTree>
    <p:extLst>
      <p:ext uri="{BB962C8B-B14F-4D97-AF65-F5344CB8AC3E}">
        <p14:creationId xmlns:p14="http://schemas.microsoft.com/office/powerpoint/2010/main" val="1766353930"/>
      </p:ext>
    </p:extLst>
  </p:cSld>
  <p:clrMapOvr>
    <a:masterClrMapping/>
  </p:clrMapOvr>
</p:sld>
</file>

<file path=ppt/theme/theme1.xml><?xml version="1.0" encoding="utf-8"?>
<a:theme xmlns:a="http://schemas.openxmlformats.org/drawingml/2006/main" name="2_Office Theme">
  <a:themeElements>
    <a:clrScheme name="Clemson Colors 2021 1">
      <a:dk1>
        <a:srgbClr val="323332"/>
      </a:dk1>
      <a:lt1>
        <a:srgbClr val="FFFFFF"/>
      </a:lt1>
      <a:dk2>
        <a:srgbClr val="2E1A47"/>
      </a:dk2>
      <a:lt2>
        <a:srgbClr val="C8C9C7"/>
      </a:lt2>
      <a:accent1>
        <a:srgbClr val="512C80"/>
      </a:accent1>
      <a:accent2>
        <a:srgbClr val="B94700"/>
      </a:accent2>
      <a:accent3>
        <a:srgbClr val="EFDBB2"/>
      </a:accent3>
      <a:accent4>
        <a:srgbClr val="00205A"/>
      </a:accent4>
      <a:accent5>
        <a:srgbClr val="546123"/>
      </a:accent5>
      <a:accent6>
        <a:srgbClr val="8C8279"/>
      </a:accent6>
      <a:hlink>
        <a:srgbClr val="025DB8"/>
      </a:hlink>
      <a:folHlink>
        <a:srgbClr val="888B8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STEM Blues">
      <a:dk1>
        <a:srgbClr val="000000"/>
      </a:dk1>
      <a:lt1>
        <a:sysClr val="window" lastClr="FFFFFF"/>
      </a:lt1>
      <a:dk2>
        <a:srgbClr val="55595D"/>
      </a:dk2>
      <a:lt2>
        <a:srgbClr val="CCDDEA"/>
      </a:lt2>
      <a:accent1>
        <a:srgbClr val="00B0F0"/>
      </a:accent1>
      <a:accent2>
        <a:srgbClr val="002060"/>
      </a:accent2>
      <a:accent3>
        <a:srgbClr val="1773B1"/>
      </a:accent3>
      <a:accent4>
        <a:srgbClr val="7EC1EE"/>
      </a:accent4>
      <a:accent5>
        <a:srgbClr val="A9D5F3"/>
      </a:accent5>
      <a:accent6>
        <a:srgbClr val="D4EAF9"/>
      </a:accent6>
      <a:hlink>
        <a:srgbClr val="2998E3"/>
      </a:hlink>
      <a:folHlink>
        <a:srgbClr val="8C8C8C"/>
      </a:folHlink>
    </a:clrScheme>
    <a:fontScheme name="Custom 2">
      <a:majorFont>
        <a:latin typeface="Arial"/>
        <a:ea typeface=""/>
        <a:cs typeface=""/>
      </a:majorFont>
      <a:minorFont>
        <a:latin typeface="Varel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OSTEM PPT Template" id="{B9ECFFCC-5234-4218-A2B0-6C02A5476FFE}" vid="{5BEF0CB0-265D-4465-BFA1-6F372915C915}"/>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6785D74FDAC9B419B07503F5390CD25" ma:contentTypeVersion="18" ma:contentTypeDescription="Create a new document." ma:contentTypeScope="" ma:versionID="ce35c33e3c69fa3765c0dcea5cf6f838">
  <xsd:schema xmlns:xsd="http://www.w3.org/2001/XMLSchema" xmlns:xs="http://www.w3.org/2001/XMLSchema" xmlns:p="http://schemas.microsoft.com/office/2006/metadata/properties" xmlns:ns2="b27187fc-5fe9-464c-b7e6-02ee57c044ec" xmlns:ns3="a285d1b9-71e5-4f7e-96d9-cc15b01b3bcc" targetNamespace="http://schemas.microsoft.com/office/2006/metadata/properties" ma:root="true" ma:fieldsID="b161779e2bc06e67137f45ee24468213" ns2:_="" ns3:_="">
    <xsd:import namespace="b27187fc-5fe9-464c-b7e6-02ee57c044ec"/>
    <xsd:import namespace="a285d1b9-71e5-4f7e-96d9-cc15b01b3b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7187fc-5fe9-464c-b7e6-02ee57c044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6246e5-a6e5-4eb2-9fa7-3646699119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85d1b9-71e5-4f7e-96d9-cc15b01b3bc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046e4af-9556-4aa0-abe1-ee41d961c010}" ma:internalName="TaxCatchAll" ma:showField="CatchAllData" ma:web="a285d1b9-71e5-4f7e-96d9-cc15b01b3b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27187fc-5fe9-464c-b7e6-02ee57c044ec">
      <Terms xmlns="http://schemas.microsoft.com/office/infopath/2007/PartnerControls"/>
    </lcf76f155ced4ddcb4097134ff3c332f>
    <TaxCatchAll xmlns="a285d1b9-71e5-4f7e-96d9-cc15b01b3bcc" xsi:nil="true"/>
  </documentManagement>
</p:properties>
</file>

<file path=customXml/itemProps1.xml><?xml version="1.0" encoding="utf-8"?>
<ds:datastoreItem xmlns:ds="http://schemas.openxmlformats.org/officeDocument/2006/customXml" ds:itemID="{F778183E-F2C6-45B8-8B18-D1404F18CF02}">
  <ds:schemaRefs>
    <ds:schemaRef ds:uri="http://schemas.microsoft.com/sharepoint/v3/contenttype/forms"/>
  </ds:schemaRefs>
</ds:datastoreItem>
</file>

<file path=customXml/itemProps2.xml><?xml version="1.0" encoding="utf-8"?>
<ds:datastoreItem xmlns:ds="http://schemas.openxmlformats.org/officeDocument/2006/customXml" ds:itemID="{23E186F1-17A5-46B9-B2BE-54AD4D5AB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7187fc-5fe9-464c-b7e6-02ee57c044ec"/>
    <ds:schemaRef ds:uri="a285d1b9-71e5-4f7e-96d9-cc15b01b3b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BB7BA7-AF6B-4177-81DF-8144902E20ED}">
  <ds:schemaRefs>
    <ds:schemaRef ds:uri="http://schemas.microsoft.com/office/2006/metadata/properties"/>
    <ds:schemaRef ds:uri="http://schemas.microsoft.com/office/infopath/2007/PartnerControls"/>
    <ds:schemaRef ds:uri="b27187fc-5fe9-464c-b7e6-02ee57c044ec"/>
    <ds:schemaRef ds:uri="a285d1b9-71e5-4f7e-96d9-cc15b01b3bcc"/>
  </ds:schemaRefs>
</ds:datastoreItem>
</file>

<file path=docProps/app.xml><?xml version="1.0" encoding="utf-8"?>
<Properties xmlns="http://schemas.openxmlformats.org/officeDocument/2006/extended-properties" xmlns:vt="http://schemas.openxmlformats.org/officeDocument/2006/docPropsVTypes">
  <TotalTime>119</TotalTime>
  <Words>3641</Words>
  <Application>Microsoft Office PowerPoint</Application>
  <PresentationFormat>Widescreen</PresentationFormat>
  <Paragraphs>591</Paragraphs>
  <Slides>50</Slides>
  <Notes>7</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50</vt:i4>
      </vt:variant>
    </vt:vector>
  </HeadingPairs>
  <TitlesOfParts>
    <vt:vector size="68" baseType="lpstr">
      <vt:lpstr>Aptos</vt:lpstr>
      <vt:lpstr>Aptos Display</vt:lpstr>
      <vt:lpstr>Arial</vt:lpstr>
      <vt:lpstr>Calibri</vt:lpstr>
      <vt:lpstr>Calibri Light</vt:lpstr>
      <vt:lpstr>Courier New</vt:lpstr>
      <vt:lpstr>Open Sans</vt:lpstr>
      <vt:lpstr>Raleway bold</vt:lpstr>
      <vt:lpstr>Source Sans Pro</vt:lpstr>
      <vt:lpstr>Times New Roman</vt:lpstr>
      <vt:lpstr>Trade Gothic Next LT Pro</vt:lpstr>
      <vt:lpstr>Trade Gothic Next LT Pro Lt</vt:lpstr>
      <vt:lpstr>Varela</vt:lpstr>
      <vt:lpstr>2_Office Theme</vt:lpstr>
      <vt:lpstr>Office Theme</vt:lpstr>
      <vt:lpstr>3_Office Theme</vt:lpstr>
      <vt:lpstr>1_Office Theme</vt:lpstr>
      <vt:lpstr>4_Office Theme</vt:lpstr>
      <vt:lpstr>Demystifying EPSCoR Opportunities</vt:lpstr>
      <vt:lpstr>Agenda</vt:lpstr>
      <vt:lpstr>Demystifying EPSCoR</vt:lpstr>
      <vt:lpstr>Fraction of NSF Funding by State</vt:lpstr>
      <vt:lpstr>Motivation, History of EPSCoR/IDeA Programs</vt:lpstr>
      <vt:lpstr>NSF EPSCoR Jurisdictions</vt:lpstr>
      <vt:lpstr>Funding of EPSCoR and IDeA by Agency</vt:lpstr>
      <vt:lpstr>NSF EPSCoR Programs</vt:lpstr>
      <vt:lpstr>NIH IDeA Programs</vt:lpstr>
      <vt:lpstr>DOD EPSCoR (DEPSCoR) Programs</vt:lpstr>
      <vt:lpstr>DOE EPSCoR Programs</vt:lpstr>
      <vt:lpstr>NASA EPSCoR Programs</vt:lpstr>
      <vt:lpstr>USDA EPSCoR Programs</vt:lpstr>
      <vt:lpstr>SC EPSCoR</vt:lpstr>
      <vt:lpstr>Helping Increase South Carolina’s Research Capabilities </vt:lpstr>
      <vt:lpstr>Jurisdictions</vt:lpstr>
      <vt:lpstr>NSF EPSCoR Eligibility</vt:lpstr>
      <vt:lpstr>SC EPSCoR State Committee</vt:lpstr>
      <vt:lpstr>Vision 2030: South Carolina Science and Technology Plan</vt:lpstr>
      <vt:lpstr> Investment Strategies</vt:lpstr>
      <vt:lpstr>NSF EPSCoR Collaborations for Optimizing Research Ecosystems  (E-CORE)</vt:lpstr>
      <vt:lpstr>NSF EPSCoR Research Incubators for STEM Excellence  (E-RISE)</vt:lpstr>
      <vt:lpstr>Faculty Hiring in SC</vt:lpstr>
      <vt:lpstr>SC EPSCoR Source of Funding and Operation</vt:lpstr>
      <vt:lpstr>SC EPSCoR Funding Programs</vt:lpstr>
      <vt:lpstr>Seed Funding to Support ADAPT in SC and S&amp;T Plan  (2 years)</vt:lpstr>
      <vt:lpstr>GAIN Program</vt:lpstr>
      <vt:lpstr>GAIN CRP Program</vt:lpstr>
      <vt:lpstr>ADAPT in SC</vt:lpstr>
      <vt:lpstr>ADAPT in SC Project Areas</vt:lpstr>
      <vt:lpstr>ADAPT in SC Project Areas (con’t)</vt:lpstr>
      <vt:lpstr>GAIN and GAIN CRP Research Topics</vt:lpstr>
      <vt:lpstr>GAIN and GAIN CRP Research Topics (con’t)</vt:lpstr>
      <vt:lpstr>SPARK Program</vt:lpstr>
      <vt:lpstr>Phase-0 Program</vt:lpstr>
      <vt:lpstr>Proposal Submission Deadlines</vt:lpstr>
      <vt:lpstr>Special Initiatives</vt:lpstr>
      <vt:lpstr>Stay Connected with SC EPSCoR</vt:lpstr>
      <vt:lpstr>  Questions?    Nadim.Aziz@scra.org  Megan.Souter@scra.org  Steve.Ramirez@scra.org   www.scepscor.org</vt:lpstr>
      <vt:lpstr>SC NASA EPSCoR</vt:lpstr>
      <vt:lpstr>NASA Has Five Mission Directorates</vt:lpstr>
      <vt:lpstr>Office of STEM Engagement (OSTEM)  Separate from the Mission Directorates</vt:lpstr>
      <vt:lpstr>NASA EPSCoR Components</vt:lpstr>
      <vt:lpstr>NASA EPSCoR Funding; National Totals 2024-2025 </vt:lpstr>
      <vt:lpstr>NASA / NSF EPSCoR Partnership </vt:lpstr>
      <vt:lpstr>South Carolina NASA EPSCOR Funding 2024 – 2025 </vt:lpstr>
      <vt:lpstr>2025-2026 SC Updates</vt:lpstr>
      <vt:lpstr>SC NASA Space Grant programs</vt:lpstr>
      <vt:lpstr>Reminder</vt:lpstr>
      <vt:lpstr>Questions?</vt:lpstr>
    </vt:vector>
  </TitlesOfParts>
  <Company>Clemson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Morgan Elizabeth Simpson</dc:creator>
  <cp:lastModifiedBy>Morgan Elizabeth Simpson</cp:lastModifiedBy>
  <cp:revision>1</cp:revision>
  <dcterms:created xsi:type="dcterms:W3CDTF">2025-10-08T13:59:59Z</dcterms:created>
  <dcterms:modified xsi:type="dcterms:W3CDTF">2026-07-06T13:35:50Z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0x010100B6785D74FDAC9B419B07503F5390CD25</vt:lpwstr>
  </property>
  <property fmtid="{D5CDD505-2E9C-101B-9397-08002B2CF9AE}" pid="3" name="MediaServiceImageTags">
    <vt:lpwstr/>
  </property>
</Properties>
</file>