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72" r:id="rId1"/>
  </p:sldMasterIdLst>
  <p:notesMasterIdLst>
    <p:notesMasterId r:id="rId71"/>
  </p:notesMasterIdLst>
  <p:handoutMasterIdLst>
    <p:handoutMasterId r:id="rId72"/>
  </p:handoutMasterIdLst>
  <p:sldIdLst>
    <p:sldId id="1445" r:id="rId2"/>
    <p:sldId id="1443" r:id="rId3"/>
    <p:sldId id="1534" r:id="rId4"/>
    <p:sldId id="1446" r:id="rId5"/>
    <p:sldId id="1554" r:id="rId6"/>
    <p:sldId id="1470" r:id="rId7"/>
    <p:sldId id="1546" r:id="rId8"/>
    <p:sldId id="1547" r:id="rId9"/>
    <p:sldId id="1502" r:id="rId10"/>
    <p:sldId id="1513" r:id="rId11"/>
    <p:sldId id="1498" r:id="rId12"/>
    <p:sldId id="1512" r:id="rId13"/>
    <p:sldId id="1522" r:id="rId14"/>
    <p:sldId id="1519" r:id="rId15"/>
    <p:sldId id="1504" r:id="rId16"/>
    <p:sldId id="1493" r:id="rId17"/>
    <p:sldId id="1543" r:id="rId18"/>
    <p:sldId id="1536" r:id="rId19"/>
    <p:sldId id="1505" r:id="rId20"/>
    <p:sldId id="1518" r:id="rId21"/>
    <p:sldId id="1548" r:id="rId22"/>
    <p:sldId id="1544" r:id="rId23"/>
    <p:sldId id="1466" r:id="rId24"/>
    <p:sldId id="1471" r:id="rId25"/>
    <p:sldId id="1474" r:id="rId26"/>
    <p:sldId id="1472" r:id="rId27"/>
    <p:sldId id="1467" r:id="rId28"/>
    <p:sldId id="1477" r:id="rId29"/>
    <p:sldId id="1478" r:id="rId30"/>
    <p:sldId id="1479" r:id="rId31"/>
    <p:sldId id="1480" r:id="rId32"/>
    <p:sldId id="1481" r:id="rId33"/>
    <p:sldId id="1482" r:id="rId34"/>
    <p:sldId id="1503" r:id="rId35"/>
    <p:sldId id="1516" r:id="rId36"/>
    <p:sldId id="1535" r:id="rId37"/>
    <p:sldId id="1497" r:id="rId38"/>
    <p:sldId id="1492" r:id="rId39"/>
    <p:sldId id="1510" r:id="rId40"/>
    <p:sldId id="1499" r:id="rId41"/>
    <p:sldId id="1514" r:id="rId42"/>
    <p:sldId id="1525" r:id="rId43"/>
    <p:sldId id="1524" r:id="rId44"/>
    <p:sldId id="1500" r:id="rId45"/>
    <p:sldId id="1528" r:id="rId46"/>
    <p:sldId id="1529" r:id="rId47"/>
    <p:sldId id="1469" r:id="rId48"/>
    <p:sldId id="1495" r:id="rId49"/>
    <p:sldId id="1488" r:id="rId50"/>
    <p:sldId id="1501" r:id="rId51"/>
    <p:sldId id="1515" r:id="rId52"/>
    <p:sldId id="1531" r:id="rId53"/>
    <p:sldId id="1468" r:id="rId54"/>
    <p:sldId id="1483" r:id="rId55"/>
    <p:sldId id="1484" r:id="rId56"/>
    <p:sldId id="1485" r:id="rId57"/>
    <p:sldId id="1545" r:id="rId58"/>
    <p:sldId id="334" r:id="rId59"/>
    <p:sldId id="335" r:id="rId60"/>
    <p:sldId id="1444" r:id="rId61"/>
    <p:sldId id="331" r:id="rId62"/>
    <p:sldId id="333" r:id="rId63"/>
    <p:sldId id="332" r:id="rId64"/>
    <p:sldId id="1537" r:id="rId65"/>
    <p:sldId id="1550" r:id="rId66"/>
    <p:sldId id="1551" r:id="rId67"/>
    <p:sldId id="1552" r:id="rId68"/>
    <p:sldId id="1553" r:id="rId69"/>
    <p:sldId id="337" r:id="rId7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E153424-1F71-D972-3E90-65500C9AA208}" name="Jane E Jacobi" initials="JJ" userId="S::JACOBIJ@clemson.edu::97d88810-abdf-4cc7-980e-896e41e1429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Vincie Albritton" initials="VA" lastIdx="9"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5A23"/>
    <a:srgbClr val="F66733"/>
    <a:srgbClr val="522D80"/>
    <a:srgbClr val="915DD7"/>
    <a:srgbClr val="3A4958"/>
    <a:srgbClr val="109DC0"/>
    <a:srgbClr val="685C53"/>
    <a:srgbClr val="566127"/>
    <a:srgbClr val="8689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1C846F-92C1-46CC-A05A-E3C6172D4884}" v="444" dt="2026-06-26T17:04:34.8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969" autoAdjust="0"/>
    <p:restoredTop sz="92131" autoAdjust="0"/>
  </p:normalViewPr>
  <p:slideViewPr>
    <p:cSldViewPr snapToGrid="0" snapToObjects="1">
      <p:cViewPr varScale="1">
        <p:scale>
          <a:sx n="102" d="100"/>
          <a:sy n="102" d="100"/>
        </p:scale>
        <p:origin x="378" y="126"/>
      </p:cViewPr>
      <p:guideLst>
        <p:guide orient="horz" pos="2160"/>
        <p:guide pos="3840"/>
      </p:guideLst>
    </p:cSldViewPr>
  </p:slideViewPr>
  <p:outlineViewPr>
    <p:cViewPr>
      <p:scale>
        <a:sx n="33" d="100"/>
        <a:sy n="33" d="100"/>
      </p:scale>
      <p:origin x="0" y="-19368"/>
    </p:cViewPr>
  </p:outlin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105" d="100"/>
          <a:sy n="105" d="100"/>
        </p:scale>
        <p:origin x="3264" y="19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79"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80"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commentAuthors" Target="commentAuthors.xml"/><Relationship Id="rId78"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rgan Elizabeth Simpson" userId="def46521-07bd-41dc-add4-13deb8067538" providerId="ADAL" clId="{3DB99F0C-4DB7-4920-8BD6-33F2A71867A9}"/>
    <pc:docChg chg="undo custSel addSld delSld modSld">
      <pc:chgData name="Morgan Elizabeth Simpson" userId="def46521-07bd-41dc-add4-13deb8067538" providerId="ADAL" clId="{3DB99F0C-4DB7-4920-8BD6-33F2A71867A9}" dt="2026-06-26T17:04:56.576" v="524" actId="47"/>
      <pc:docMkLst>
        <pc:docMk/>
      </pc:docMkLst>
      <pc:sldChg chg="modSp">
        <pc:chgData name="Morgan Elizabeth Simpson" userId="def46521-07bd-41dc-add4-13deb8067538" providerId="ADAL" clId="{3DB99F0C-4DB7-4920-8BD6-33F2A71867A9}" dt="2026-06-26T17:01:18.067" v="464"/>
        <pc:sldMkLst>
          <pc:docMk/>
          <pc:sldMk cId="3605113628" sldId="331"/>
        </pc:sldMkLst>
        <pc:spChg chg="mod">
          <ac:chgData name="Morgan Elizabeth Simpson" userId="def46521-07bd-41dc-add4-13deb8067538" providerId="ADAL" clId="{3DB99F0C-4DB7-4920-8BD6-33F2A71867A9}" dt="2026-06-26T17:01:18.067" v="464"/>
          <ac:spMkLst>
            <pc:docMk/>
            <pc:sldMk cId="3605113628" sldId="331"/>
            <ac:spMk id="2" creationId="{65BE0A68-8231-4A98-9624-44C420D84155}"/>
          </ac:spMkLst>
        </pc:spChg>
      </pc:sldChg>
      <pc:sldChg chg="modSp">
        <pc:chgData name="Morgan Elizabeth Simpson" userId="def46521-07bd-41dc-add4-13deb8067538" providerId="ADAL" clId="{3DB99F0C-4DB7-4920-8BD6-33F2A71867A9}" dt="2026-06-26T17:01:53.859" v="478"/>
        <pc:sldMkLst>
          <pc:docMk/>
          <pc:sldMk cId="3373641298" sldId="332"/>
        </pc:sldMkLst>
        <pc:spChg chg="mod">
          <ac:chgData name="Morgan Elizabeth Simpson" userId="def46521-07bd-41dc-add4-13deb8067538" providerId="ADAL" clId="{3DB99F0C-4DB7-4920-8BD6-33F2A71867A9}" dt="2026-06-26T17:01:53.859" v="478"/>
          <ac:spMkLst>
            <pc:docMk/>
            <pc:sldMk cId="3373641298" sldId="332"/>
            <ac:spMk id="2" creationId="{65BE0A68-8231-4A98-9624-44C420D84155}"/>
          </ac:spMkLst>
        </pc:spChg>
      </pc:sldChg>
      <pc:sldChg chg="modSp">
        <pc:chgData name="Morgan Elizabeth Simpson" userId="def46521-07bd-41dc-add4-13deb8067538" providerId="ADAL" clId="{3DB99F0C-4DB7-4920-8BD6-33F2A71867A9}" dt="2026-06-26T17:01:42.105" v="471"/>
        <pc:sldMkLst>
          <pc:docMk/>
          <pc:sldMk cId="1617862172" sldId="333"/>
        </pc:sldMkLst>
        <pc:spChg chg="mod">
          <ac:chgData name="Morgan Elizabeth Simpson" userId="def46521-07bd-41dc-add4-13deb8067538" providerId="ADAL" clId="{3DB99F0C-4DB7-4920-8BD6-33F2A71867A9}" dt="2026-06-26T17:01:42.105" v="471"/>
          <ac:spMkLst>
            <pc:docMk/>
            <pc:sldMk cId="1617862172" sldId="333"/>
            <ac:spMk id="2" creationId="{65BE0A68-8231-4A98-9624-44C420D84155}"/>
          </ac:spMkLst>
        </pc:spChg>
      </pc:sldChg>
      <pc:sldChg chg="modSp">
        <pc:chgData name="Morgan Elizabeth Simpson" userId="def46521-07bd-41dc-add4-13deb8067538" providerId="ADAL" clId="{3DB99F0C-4DB7-4920-8BD6-33F2A71867A9}" dt="2026-06-26T17:00:12.844" v="461"/>
        <pc:sldMkLst>
          <pc:docMk/>
          <pc:sldMk cId="2071440227" sldId="335"/>
        </pc:sldMkLst>
        <pc:spChg chg="mod">
          <ac:chgData name="Morgan Elizabeth Simpson" userId="def46521-07bd-41dc-add4-13deb8067538" providerId="ADAL" clId="{3DB99F0C-4DB7-4920-8BD6-33F2A71867A9}" dt="2026-06-26T17:00:12.844" v="461"/>
          <ac:spMkLst>
            <pc:docMk/>
            <pc:sldMk cId="2071440227" sldId="335"/>
            <ac:spMk id="2" creationId="{06A238F0-83AB-4828-B523-5D7CC3D477D4}"/>
          </ac:spMkLst>
        </pc:spChg>
      </pc:sldChg>
      <pc:sldChg chg="addSp modSp mod">
        <pc:chgData name="Morgan Elizabeth Simpson" userId="def46521-07bd-41dc-add4-13deb8067538" providerId="ADAL" clId="{3DB99F0C-4DB7-4920-8BD6-33F2A71867A9}" dt="2026-06-26T17:04:34.898" v="521"/>
        <pc:sldMkLst>
          <pc:docMk/>
          <pc:sldMk cId="3723849666" sldId="337"/>
        </pc:sldMkLst>
        <pc:spChg chg="add mod">
          <ac:chgData name="Morgan Elizabeth Simpson" userId="def46521-07bd-41dc-add4-13deb8067538" providerId="ADAL" clId="{3DB99F0C-4DB7-4920-8BD6-33F2A71867A9}" dt="2026-06-26T17:04:33.351" v="520"/>
          <ac:spMkLst>
            <pc:docMk/>
            <pc:sldMk cId="3723849666" sldId="337"/>
            <ac:spMk id="4" creationId="{82ECF322-5EED-9AD6-402D-CFE500B12F36}"/>
          </ac:spMkLst>
        </pc:spChg>
        <pc:picChg chg="mod">
          <ac:chgData name="Morgan Elizabeth Simpson" userId="def46521-07bd-41dc-add4-13deb8067538" providerId="ADAL" clId="{3DB99F0C-4DB7-4920-8BD6-33F2A71867A9}" dt="2026-06-26T17:04:34.898" v="521"/>
          <ac:picMkLst>
            <pc:docMk/>
            <pc:sldMk cId="3723849666" sldId="337"/>
            <ac:picMk id="2" creationId="{5D899A9D-9966-3245-7D56-856715DE9520}"/>
          </ac:picMkLst>
        </pc:picChg>
      </pc:sldChg>
      <pc:sldChg chg="modSp">
        <pc:chgData name="Morgan Elizabeth Simpson" userId="def46521-07bd-41dc-add4-13deb8067538" providerId="ADAL" clId="{3DB99F0C-4DB7-4920-8BD6-33F2A71867A9}" dt="2026-06-02T12:43:29.794" v="4" actId="962"/>
        <pc:sldMkLst>
          <pc:docMk/>
          <pc:sldMk cId="3053698952" sldId="1443"/>
        </pc:sldMkLst>
        <pc:graphicFrameChg chg="mod">
          <ac:chgData name="Morgan Elizabeth Simpson" userId="def46521-07bd-41dc-add4-13deb8067538" providerId="ADAL" clId="{3DB99F0C-4DB7-4920-8BD6-33F2A71867A9}" dt="2026-06-02T12:43:29.794" v="4" actId="962"/>
          <ac:graphicFrameMkLst>
            <pc:docMk/>
            <pc:sldMk cId="3053698952" sldId="1443"/>
            <ac:graphicFrameMk id="6" creationId="{EF91EF37-57F0-8F4D-97FC-0EB52D8855FA}"/>
          </ac:graphicFrameMkLst>
        </pc:graphicFrameChg>
      </pc:sldChg>
      <pc:sldChg chg="modSp">
        <pc:chgData name="Morgan Elizabeth Simpson" userId="def46521-07bd-41dc-add4-13deb8067538" providerId="ADAL" clId="{3DB99F0C-4DB7-4920-8BD6-33F2A71867A9}" dt="2026-06-26T17:01:10.381" v="463" actId="962"/>
        <pc:sldMkLst>
          <pc:docMk/>
          <pc:sldMk cId="266925888" sldId="1444"/>
        </pc:sldMkLst>
        <pc:picChg chg="mod">
          <ac:chgData name="Morgan Elizabeth Simpson" userId="def46521-07bd-41dc-add4-13deb8067538" providerId="ADAL" clId="{3DB99F0C-4DB7-4920-8BD6-33F2A71867A9}" dt="2026-06-26T17:01:10.381" v="463" actId="962"/>
          <ac:picMkLst>
            <pc:docMk/>
            <pc:sldMk cId="266925888" sldId="1444"/>
            <ac:picMk id="5" creationId="{24F25AD8-0EDE-4865-8ADB-7D927EE20680}"/>
          </ac:picMkLst>
        </pc:picChg>
      </pc:sldChg>
      <pc:sldChg chg="modSp mod">
        <pc:chgData name="Morgan Elizabeth Simpson" userId="def46521-07bd-41dc-add4-13deb8067538" providerId="ADAL" clId="{3DB99F0C-4DB7-4920-8BD6-33F2A71867A9}" dt="2026-06-02T12:41:16.494" v="2" actId="33553"/>
        <pc:sldMkLst>
          <pc:docMk/>
          <pc:sldMk cId="4292201424" sldId="1445"/>
        </pc:sldMkLst>
        <pc:spChg chg="mod">
          <ac:chgData name="Morgan Elizabeth Simpson" userId="def46521-07bd-41dc-add4-13deb8067538" providerId="ADAL" clId="{3DB99F0C-4DB7-4920-8BD6-33F2A71867A9}" dt="2026-06-02T12:41:16.494" v="2" actId="33553"/>
          <ac:spMkLst>
            <pc:docMk/>
            <pc:sldMk cId="4292201424" sldId="1445"/>
            <ac:spMk id="10" creationId="{00000000-0000-0000-0000-000000000000}"/>
          </ac:spMkLst>
        </pc:spChg>
        <pc:picChg chg="mod">
          <ac:chgData name="Morgan Elizabeth Simpson" userId="def46521-07bd-41dc-add4-13deb8067538" providerId="ADAL" clId="{3DB99F0C-4DB7-4920-8BD6-33F2A71867A9}" dt="2026-06-02T12:41:04.871" v="1" actId="962"/>
          <ac:picMkLst>
            <pc:docMk/>
            <pc:sldMk cId="4292201424" sldId="1445"/>
            <ac:picMk id="3" creationId="{3E104654-32A5-7443-299B-65AC14A3D01A}"/>
          </ac:picMkLst>
        </pc:picChg>
      </pc:sldChg>
      <pc:sldChg chg="addSp delSp modSp mod">
        <pc:chgData name="Morgan Elizabeth Simpson" userId="def46521-07bd-41dc-add4-13deb8067538" providerId="ADAL" clId="{3DB99F0C-4DB7-4920-8BD6-33F2A71867A9}" dt="2026-06-26T16:48:50.847" v="196" actId="27636"/>
        <pc:sldMkLst>
          <pc:docMk/>
          <pc:sldMk cId="1426351144" sldId="1446"/>
        </pc:sldMkLst>
        <pc:spChg chg="add mod">
          <ac:chgData name="Morgan Elizabeth Simpson" userId="def46521-07bd-41dc-add4-13deb8067538" providerId="ADAL" clId="{3DB99F0C-4DB7-4920-8BD6-33F2A71867A9}" dt="2026-06-26T16:48:50.847" v="196" actId="27636"/>
          <ac:spMkLst>
            <pc:docMk/>
            <pc:sldMk cId="1426351144" sldId="1446"/>
            <ac:spMk id="3" creationId="{7CC48504-503C-8E5E-47BF-614635AED5EE}"/>
          </ac:spMkLst>
        </pc:spChg>
        <pc:spChg chg="del mod">
          <ac:chgData name="Morgan Elizabeth Simpson" userId="def46521-07bd-41dc-add4-13deb8067538" providerId="ADAL" clId="{3DB99F0C-4DB7-4920-8BD6-33F2A71867A9}" dt="2026-06-26T16:46:15.552" v="162" actId="478"/>
          <ac:spMkLst>
            <pc:docMk/>
            <pc:sldMk cId="1426351144" sldId="1446"/>
            <ac:spMk id="10" creationId="{00000000-0000-0000-0000-000000000000}"/>
          </ac:spMkLst>
        </pc:spChg>
        <pc:picChg chg="mod">
          <ac:chgData name="Morgan Elizabeth Simpson" userId="def46521-07bd-41dc-add4-13deb8067538" providerId="ADAL" clId="{3DB99F0C-4DB7-4920-8BD6-33F2A71867A9}" dt="2026-06-26T16:48:14.625" v="194"/>
          <ac:picMkLst>
            <pc:docMk/>
            <pc:sldMk cId="1426351144" sldId="1446"/>
            <ac:picMk id="4" creationId="{C7F9F9D8-E3A8-2C7C-0A40-98DF3FEBB7D3}"/>
          </ac:picMkLst>
        </pc:picChg>
      </pc:sldChg>
      <pc:sldChg chg="modSp mod">
        <pc:chgData name="Morgan Elizabeth Simpson" userId="def46521-07bd-41dc-add4-13deb8067538" providerId="ADAL" clId="{3DB99F0C-4DB7-4920-8BD6-33F2A71867A9}" dt="2026-06-26T16:54:08.793" v="307" actId="6549"/>
        <pc:sldMkLst>
          <pc:docMk/>
          <pc:sldMk cId="4172354804" sldId="1466"/>
        </pc:sldMkLst>
        <pc:spChg chg="mod">
          <ac:chgData name="Morgan Elizabeth Simpson" userId="def46521-07bd-41dc-add4-13deb8067538" providerId="ADAL" clId="{3DB99F0C-4DB7-4920-8BD6-33F2A71867A9}" dt="2026-06-26T16:54:08.793" v="307" actId="6549"/>
          <ac:spMkLst>
            <pc:docMk/>
            <pc:sldMk cId="4172354804" sldId="1466"/>
            <ac:spMk id="10" creationId="{00000000-0000-0000-0000-000000000000}"/>
          </ac:spMkLst>
        </pc:spChg>
        <pc:picChg chg="mod">
          <ac:chgData name="Morgan Elizabeth Simpson" userId="def46521-07bd-41dc-add4-13deb8067538" providerId="ADAL" clId="{3DB99F0C-4DB7-4920-8BD6-33F2A71867A9}" dt="2026-06-26T16:54:04.332" v="305" actId="962"/>
          <ac:picMkLst>
            <pc:docMk/>
            <pc:sldMk cId="4172354804" sldId="1466"/>
            <ac:picMk id="2" creationId="{8F23CE23-46C7-B376-4A96-4CB83C572ED8}"/>
          </ac:picMkLst>
        </pc:picChg>
      </pc:sldChg>
      <pc:sldChg chg="modSp mod">
        <pc:chgData name="Morgan Elizabeth Simpson" userId="def46521-07bd-41dc-add4-13deb8067538" providerId="ADAL" clId="{3DB99F0C-4DB7-4920-8BD6-33F2A71867A9}" dt="2026-06-26T16:54:47.827" v="327" actId="33553"/>
        <pc:sldMkLst>
          <pc:docMk/>
          <pc:sldMk cId="3264775942" sldId="1467"/>
        </pc:sldMkLst>
        <pc:spChg chg="mod">
          <ac:chgData name="Morgan Elizabeth Simpson" userId="def46521-07bd-41dc-add4-13deb8067538" providerId="ADAL" clId="{3DB99F0C-4DB7-4920-8BD6-33F2A71867A9}" dt="2026-06-26T16:54:47.827" v="327" actId="33553"/>
          <ac:spMkLst>
            <pc:docMk/>
            <pc:sldMk cId="3264775942" sldId="1467"/>
            <ac:spMk id="10" creationId="{06F65AB5-04BE-4540-EDA0-9E4693AF3B4A}"/>
          </ac:spMkLst>
        </pc:spChg>
        <pc:picChg chg="mod">
          <ac:chgData name="Morgan Elizabeth Simpson" userId="def46521-07bd-41dc-add4-13deb8067538" providerId="ADAL" clId="{3DB99F0C-4DB7-4920-8BD6-33F2A71867A9}" dt="2026-06-26T16:54:44.089" v="325" actId="962"/>
          <ac:picMkLst>
            <pc:docMk/>
            <pc:sldMk cId="3264775942" sldId="1467"/>
            <ac:picMk id="2" creationId="{991476EB-BE9C-3CE2-D65E-258D78BA65CF}"/>
          </ac:picMkLst>
        </pc:picChg>
      </pc:sldChg>
      <pc:sldChg chg="modSp mod">
        <pc:chgData name="Morgan Elizabeth Simpson" userId="def46521-07bd-41dc-add4-13deb8067538" providerId="ADAL" clId="{3DB99F0C-4DB7-4920-8BD6-33F2A71867A9}" dt="2026-06-26T16:59:21.905" v="433" actId="20577"/>
        <pc:sldMkLst>
          <pc:docMk/>
          <pc:sldMk cId="1241940742" sldId="1468"/>
        </pc:sldMkLst>
        <pc:spChg chg="mod">
          <ac:chgData name="Morgan Elizabeth Simpson" userId="def46521-07bd-41dc-add4-13deb8067538" providerId="ADAL" clId="{3DB99F0C-4DB7-4920-8BD6-33F2A71867A9}" dt="2026-06-26T16:59:21.905" v="433" actId="20577"/>
          <ac:spMkLst>
            <pc:docMk/>
            <pc:sldMk cId="1241940742" sldId="1468"/>
            <ac:spMk id="10" creationId="{5CE93F6B-EB7D-D925-0016-B512E2FA7036}"/>
          </ac:spMkLst>
        </pc:spChg>
        <pc:picChg chg="mod">
          <ac:chgData name="Morgan Elizabeth Simpson" userId="def46521-07bd-41dc-add4-13deb8067538" providerId="ADAL" clId="{3DB99F0C-4DB7-4920-8BD6-33F2A71867A9}" dt="2026-06-26T16:59:11.139" v="431" actId="962"/>
          <ac:picMkLst>
            <pc:docMk/>
            <pc:sldMk cId="1241940742" sldId="1468"/>
            <ac:picMk id="2" creationId="{EE300EA4-E611-3846-E88F-83DDD57360BA}"/>
          </ac:picMkLst>
        </pc:picChg>
      </pc:sldChg>
      <pc:sldChg chg="modSp mod">
        <pc:chgData name="Morgan Elizabeth Simpson" userId="def46521-07bd-41dc-add4-13deb8067538" providerId="ADAL" clId="{3DB99F0C-4DB7-4920-8BD6-33F2A71867A9}" dt="2026-06-26T16:58:22.038" v="415" actId="33553"/>
        <pc:sldMkLst>
          <pc:docMk/>
          <pc:sldMk cId="1655558070" sldId="1469"/>
        </pc:sldMkLst>
        <pc:spChg chg="mod">
          <ac:chgData name="Morgan Elizabeth Simpson" userId="def46521-07bd-41dc-add4-13deb8067538" providerId="ADAL" clId="{3DB99F0C-4DB7-4920-8BD6-33F2A71867A9}" dt="2026-06-26T16:58:22.038" v="415" actId="33553"/>
          <ac:spMkLst>
            <pc:docMk/>
            <pc:sldMk cId="1655558070" sldId="1469"/>
            <ac:spMk id="10" creationId="{237D49B7-8B45-5245-1CF3-A330C5962F38}"/>
          </ac:spMkLst>
        </pc:spChg>
        <pc:picChg chg="mod">
          <ac:chgData name="Morgan Elizabeth Simpson" userId="def46521-07bd-41dc-add4-13deb8067538" providerId="ADAL" clId="{3DB99F0C-4DB7-4920-8BD6-33F2A71867A9}" dt="2026-06-26T16:58:18.684" v="413" actId="962"/>
          <ac:picMkLst>
            <pc:docMk/>
            <pc:sldMk cId="1655558070" sldId="1469"/>
            <ac:picMk id="2" creationId="{F96DF697-CD57-00A2-736C-C7980B422293}"/>
          </ac:picMkLst>
        </pc:picChg>
      </pc:sldChg>
      <pc:sldChg chg="modSp mod">
        <pc:chgData name="Morgan Elizabeth Simpson" userId="def46521-07bd-41dc-add4-13deb8067538" providerId="ADAL" clId="{3DB99F0C-4DB7-4920-8BD6-33F2A71867A9}" dt="2026-06-26T16:51:21.246" v="239" actId="6549"/>
        <pc:sldMkLst>
          <pc:docMk/>
          <pc:sldMk cId="3220173145" sldId="1470"/>
        </pc:sldMkLst>
        <pc:spChg chg="mod">
          <ac:chgData name="Morgan Elizabeth Simpson" userId="def46521-07bd-41dc-add4-13deb8067538" providerId="ADAL" clId="{3DB99F0C-4DB7-4920-8BD6-33F2A71867A9}" dt="2026-06-26T16:51:21.246" v="239" actId="6549"/>
          <ac:spMkLst>
            <pc:docMk/>
            <pc:sldMk cId="3220173145" sldId="1470"/>
            <ac:spMk id="10" creationId="{8FB4B1E5-DF29-B7CA-7AEE-180669644FDB}"/>
          </ac:spMkLst>
        </pc:spChg>
        <pc:picChg chg="mod">
          <ac:chgData name="Morgan Elizabeth Simpson" userId="def46521-07bd-41dc-add4-13deb8067538" providerId="ADAL" clId="{3DB99F0C-4DB7-4920-8BD6-33F2A71867A9}" dt="2026-06-26T16:51:12.374" v="236" actId="962"/>
          <ac:picMkLst>
            <pc:docMk/>
            <pc:sldMk cId="3220173145" sldId="1470"/>
            <ac:picMk id="2" creationId="{CCA36225-085D-3C2E-2952-BD2F5227E773}"/>
          </ac:picMkLst>
        </pc:picChg>
      </pc:sldChg>
      <pc:sldChg chg="modSp">
        <pc:chgData name="Morgan Elizabeth Simpson" userId="def46521-07bd-41dc-add4-13deb8067538" providerId="ADAL" clId="{3DB99F0C-4DB7-4920-8BD6-33F2A71867A9}" dt="2026-06-26T16:54:26.168" v="323" actId="20577"/>
        <pc:sldMkLst>
          <pc:docMk/>
          <pc:sldMk cId="2704179502" sldId="1472"/>
        </pc:sldMkLst>
        <pc:spChg chg="mod">
          <ac:chgData name="Morgan Elizabeth Simpson" userId="def46521-07bd-41dc-add4-13deb8067538" providerId="ADAL" clId="{3DB99F0C-4DB7-4920-8BD6-33F2A71867A9}" dt="2026-06-26T16:54:26.168" v="323" actId="20577"/>
          <ac:spMkLst>
            <pc:docMk/>
            <pc:sldMk cId="2704179502" sldId="1472"/>
            <ac:spMk id="2" creationId="{0EFBB6B0-2237-661C-1D59-43C360EFAFCF}"/>
          </ac:spMkLst>
        </pc:spChg>
      </pc:sldChg>
      <pc:sldChg chg="modSp">
        <pc:chgData name="Morgan Elizabeth Simpson" userId="def46521-07bd-41dc-add4-13deb8067538" providerId="ADAL" clId="{3DB99F0C-4DB7-4920-8BD6-33F2A71867A9}" dt="2026-06-26T16:54:19.486" v="315" actId="20577"/>
        <pc:sldMkLst>
          <pc:docMk/>
          <pc:sldMk cId="3898529348" sldId="1474"/>
        </pc:sldMkLst>
        <pc:spChg chg="mod">
          <ac:chgData name="Morgan Elizabeth Simpson" userId="def46521-07bd-41dc-add4-13deb8067538" providerId="ADAL" clId="{3DB99F0C-4DB7-4920-8BD6-33F2A71867A9}" dt="2026-06-26T16:54:19.486" v="315" actId="20577"/>
          <ac:spMkLst>
            <pc:docMk/>
            <pc:sldMk cId="3898529348" sldId="1474"/>
            <ac:spMk id="2" creationId="{A8E182B4-07D3-5FAD-5F29-05D37F3B1A82}"/>
          </ac:spMkLst>
        </pc:spChg>
      </pc:sldChg>
      <pc:sldChg chg="modSp">
        <pc:chgData name="Morgan Elizabeth Simpson" userId="def46521-07bd-41dc-add4-13deb8067538" providerId="ADAL" clId="{3DB99F0C-4DB7-4920-8BD6-33F2A71867A9}" dt="2026-06-26T16:54:59.680" v="336" actId="20577"/>
        <pc:sldMkLst>
          <pc:docMk/>
          <pc:sldMk cId="345349840" sldId="1478"/>
        </pc:sldMkLst>
        <pc:spChg chg="mod">
          <ac:chgData name="Morgan Elizabeth Simpson" userId="def46521-07bd-41dc-add4-13deb8067538" providerId="ADAL" clId="{3DB99F0C-4DB7-4920-8BD6-33F2A71867A9}" dt="2026-06-26T16:54:59.680" v="336" actId="20577"/>
          <ac:spMkLst>
            <pc:docMk/>
            <pc:sldMk cId="345349840" sldId="1478"/>
            <ac:spMk id="2" creationId="{0412DB7A-55AF-34E1-CCDE-2DE13E9D5B30}"/>
          </ac:spMkLst>
        </pc:spChg>
      </pc:sldChg>
      <pc:sldChg chg="modSp">
        <pc:chgData name="Morgan Elizabeth Simpson" userId="def46521-07bd-41dc-add4-13deb8067538" providerId="ADAL" clId="{3DB99F0C-4DB7-4920-8BD6-33F2A71867A9}" dt="2026-06-26T16:56:12.319" v="337"/>
        <pc:sldMkLst>
          <pc:docMk/>
          <pc:sldMk cId="3301838367" sldId="1479"/>
        </pc:sldMkLst>
        <pc:spChg chg="mod">
          <ac:chgData name="Morgan Elizabeth Simpson" userId="def46521-07bd-41dc-add4-13deb8067538" providerId="ADAL" clId="{3DB99F0C-4DB7-4920-8BD6-33F2A71867A9}" dt="2026-06-26T16:56:12.319" v="337"/>
          <ac:spMkLst>
            <pc:docMk/>
            <pc:sldMk cId="3301838367" sldId="1479"/>
            <ac:spMk id="3" creationId="{A119A388-47C2-5865-6435-6D378E9A9B80}"/>
          </ac:spMkLst>
        </pc:spChg>
      </pc:sldChg>
      <pc:sldChg chg="modSp">
        <pc:chgData name="Morgan Elizabeth Simpson" userId="def46521-07bd-41dc-add4-13deb8067538" providerId="ADAL" clId="{3DB99F0C-4DB7-4920-8BD6-33F2A71867A9}" dt="2026-06-26T16:56:26.897" v="346" actId="20577"/>
        <pc:sldMkLst>
          <pc:docMk/>
          <pc:sldMk cId="3813476403" sldId="1480"/>
        </pc:sldMkLst>
        <pc:spChg chg="mod">
          <ac:chgData name="Morgan Elizabeth Simpson" userId="def46521-07bd-41dc-add4-13deb8067538" providerId="ADAL" clId="{3DB99F0C-4DB7-4920-8BD6-33F2A71867A9}" dt="2026-06-26T16:56:26.897" v="346" actId="20577"/>
          <ac:spMkLst>
            <pc:docMk/>
            <pc:sldMk cId="3813476403" sldId="1480"/>
            <ac:spMk id="2" creationId="{453F871A-6991-D1A6-ED41-AF2C866456A4}"/>
          </ac:spMkLst>
        </pc:spChg>
      </pc:sldChg>
      <pc:sldChg chg="modSp">
        <pc:chgData name="Morgan Elizabeth Simpson" userId="def46521-07bd-41dc-add4-13deb8067538" providerId="ADAL" clId="{3DB99F0C-4DB7-4920-8BD6-33F2A71867A9}" dt="2026-06-26T16:56:39.581" v="357" actId="20577"/>
        <pc:sldMkLst>
          <pc:docMk/>
          <pc:sldMk cId="3623259202" sldId="1482"/>
        </pc:sldMkLst>
        <pc:spChg chg="mod">
          <ac:chgData name="Morgan Elizabeth Simpson" userId="def46521-07bd-41dc-add4-13deb8067538" providerId="ADAL" clId="{3DB99F0C-4DB7-4920-8BD6-33F2A71867A9}" dt="2026-06-26T16:56:39.581" v="357" actId="20577"/>
          <ac:spMkLst>
            <pc:docMk/>
            <pc:sldMk cId="3623259202" sldId="1482"/>
            <ac:spMk id="2" creationId="{B4C531C1-75AA-2533-A9FE-B2617C0D01A9}"/>
          </ac:spMkLst>
        </pc:spChg>
      </pc:sldChg>
      <pc:sldChg chg="modSp">
        <pc:chgData name="Morgan Elizabeth Simpson" userId="def46521-07bd-41dc-add4-13deb8067538" providerId="ADAL" clId="{3DB99F0C-4DB7-4920-8BD6-33F2A71867A9}" dt="2026-06-26T16:59:29.512" v="439" actId="20577"/>
        <pc:sldMkLst>
          <pc:docMk/>
          <pc:sldMk cId="929877638" sldId="1484"/>
        </pc:sldMkLst>
        <pc:spChg chg="mod">
          <ac:chgData name="Morgan Elizabeth Simpson" userId="def46521-07bd-41dc-add4-13deb8067538" providerId="ADAL" clId="{3DB99F0C-4DB7-4920-8BD6-33F2A71867A9}" dt="2026-06-26T16:59:29.512" v="439" actId="20577"/>
          <ac:spMkLst>
            <pc:docMk/>
            <pc:sldMk cId="929877638" sldId="1484"/>
            <ac:spMk id="2" creationId="{9903F68A-90AA-2DB7-C8D5-D6E78A5F43C0}"/>
          </ac:spMkLst>
        </pc:spChg>
      </pc:sldChg>
      <pc:sldChg chg="modSp">
        <pc:chgData name="Morgan Elizabeth Simpson" userId="def46521-07bd-41dc-add4-13deb8067538" providerId="ADAL" clId="{3DB99F0C-4DB7-4920-8BD6-33F2A71867A9}" dt="2026-06-26T16:59:37.760" v="447" actId="20577"/>
        <pc:sldMkLst>
          <pc:docMk/>
          <pc:sldMk cId="2453110750" sldId="1485"/>
        </pc:sldMkLst>
        <pc:spChg chg="mod">
          <ac:chgData name="Morgan Elizabeth Simpson" userId="def46521-07bd-41dc-add4-13deb8067538" providerId="ADAL" clId="{3DB99F0C-4DB7-4920-8BD6-33F2A71867A9}" dt="2026-06-26T16:59:37.760" v="447" actId="20577"/>
          <ac:spMkLst>
            <pc:docMk/>
            <pc:sldMk cId="2453110750" sldId="1485"/>
            <ac:spMk id="2" creationId="{DBB29ED1-1504-AC48-2614-339E7539617E}"/>
          </ac:spMkLst>
        </pc:spChg>
      </pc:sldChg>
      <pc:sldChg chg="del">
        <pc:chgData name="Morgan Elizabeth Simpson" userId="def46521-07bd-41dc-add4-13deb8067538" providerId="ADAL" clId="{3DB99F0C-4DB7-4920-8BD6-33F2A71867A9}" dt="2026-06-26T17:04:55.500" v="523" actId="47"/>
        <pc:sldMkLst>
          <pc:docMk/>
          <pc:sldMk cId="3163268064" sldId="1487"/>
        </pc:sldMkLst>
      </pc:sldChg>
      <pc:sldChg chg="modSp">
        <pc:chgData name="Morgan Elizabeth Simpson" userId="def46521-07bd-41dc-add4-13deb8067538" providerId="ADAL" clId="{3DB99F0C-4DB7-4920-8BD6-33F2A71867A9}" dt="2026-06-26T16:58:50.683" v="425" actId="20577"/>
        <pc:sldMkLst>
          <pc:docMk/>
          <pc:sldMk cId="149199527" sldId="1488"/>
        </pc:sldMkLst>
        <pc:spChg chg="mod">
          <ac:chgData name="Morgan Elizabeth Simpson" userId="def46521-07bd-41dc-add4-13deb8067538" providerId="ADAL" clId="{3DB99F0C-4DB7-4920-8BD6-33F2A71867A9}" dt="2026-06-26T16:58:50.683" v="425" actId="20577"/>
          <ac:spMkLst>
            <pc:docMk/>
            <pc:sldMk cId="149199527" sldId="1488"/>
            <ac:spMk id="2" creationId="{F036EF3D-5A26-8CF2-BDDF-754B45C72473}"/>
          </ac:spMkLst>
        </pc:spChg>
      </pc:sldChg>
      <pc:sldChg chg="del">
        <pc:chgData name="Morgan Elizabeth Simpson" userId="def46521-07bd-41dc-add4-13deb8067538" providerId="ADAL" clId="{3DB99F0C-4DB7-4920-8BD6-33F2A71867A9}" dt="2026-06-26T17:04:56.576" v="524" actId="47"/>
        <pc:sldMkLst>
          <pc:docMk/>
          <pc:sldMk cId="2957542220" sldId="1490"/>
        </pc:sldMkLst>
      </pc:sldChg>
      <pc:sldChg chg="modSp mod">
        <pc:chgData name="Morgan Elizabeth Simpson" userId="def46521-07bd-41dc-add4-13deb8067538" providerId="ADAL" clId="{3DB99F0C-4DB7-4920-8BD6-33F2A71867A9}" dt="2026-06-26T16:57:13.057" v="374" actId="33553"/>
        <pc:sldMkLst>
          <pc:docMk/>
          <pc:sldMk cId="3746271790" sldId="1497"/>
        </pc:sldMkLst>
        <pc:spChg chg="mod">
          <ac:chgData name="Morgan Elizabeth Simpson" userId="def46521-07bd-41dc-add4-13deb8067538" providerId="ADAL" clId="{3DB99F0C-4DB7-4920-8BD6-33F2A71867A9}" dt="2026-06-26T16:57:13.057" v="374" actId="33553"/>
          <ac:spMkLst>
            <pc:docMk/>
            <pc:sldMk cId="3746271790" sldId="1497"/>
            <ac:spMk id="10" creationId="{067E0202-3F31-9DBC-2ABB-2BDD35EF284F}"/>
          </ac:spMkLst>
        </pc:spChg>
        <pc:picChg chg="mod">
          <ac:chgData name="Morgan Elizabeth Simpson" userId="def46521-07bd-41dc-add4-13deb8067538" providerId="ADAL" clId="{3DB99F0C-4DB7-4920-8BD6-33F2A71867A9}" dt="2026-06-26T16:57:09.798" v="372" actId="962"/>
          <ac:picMkLst>
            <pc:docMk/>
            <pc:sldMk cId="3746271790" sldId="1497"/>
            <ac:picMk id="2" creationId="{0A4937BF-834A-7B70-CC1A-B69E9242052A}"/>
          </ac:picMkLst>
        </pc:picChg>
      </pc:sldChg>
      <pc:sldChg chg="modSp mod">
        <pc:chgData name="Morgan Elizabeth Simpson" userId="def46521-07bd-41dc-add4-13deb8067538" providerId="ADAL" clId="{3DB99F0C-4DB7-4920-8BD6-33F2A71867A9}" dt="2026-06-26T16:52:20.990" v="258" actId="6549"/>
        <pc:sldMkLst>
          <pc:docMk/>
          <pc:sldMk cId="3059080323" sldId="1498"/>
        </pc:sldMkLst>
        <pc:spChg chg="mod">
          <ac:chgData name="Morgan Elizabeth Simpson" userId="def46521-07bd-41dc-add4-13deb8067538" providerId="ADAL" clId="{3DB99F0C-4DB7-4920-8BD6-33F2A71867A9}" dt="2026-06-26T16:52:20.990" v="258" actId="6549"/>
          <ac:spMkLst>
            <pc:docMk/>
            <pc:sldMk cId="3059080323" sldId="1498"/>
            <ac:spMk id="10" creationId="{A0A95B2E-5E15-E017-B3AA-2CA54FD254B5}"/>
          </ac:spMkLst>
        </pc:spChg>
        <pc:picChg chg="mod">
          <ac:chgData name="Morgan Elizabeth Simpson" userId="def46521-07bd-41dc-add4-13deb8067538" providerId="ADAL" clId="{3DB99F0C-4DB7-4920-8BD6-33F2A71867A9}" dt="2026-06-26T16:52:16.910" v="256" actId="962"/>
          <ac:picMkLst>
            <pc:docMk/>
            <pc:sldMk cId="3059080323" sldId="1498"/>
            <ac:picMk id="2" creationId="{111AF727-6C2D-C9AC-3CF4-CC2EE83CE409}"/>
          </ac:picMkLst>
        </pc:picChg>
      </pc:sldChg>
      <pc:sldChg chg="modSp mod">
        <pc:chgData name="Morgan Elizabeth Simpson" userId="def46521-07bd-41dc-add4-13deb8067538" providerId="ADAL" clId="{3DB99F0C-4DB7-4920-8BD6-33F2A71867A9}" dt="2026-06-26T16:57:33.150" v="387" actId="6549"/>
        <pc:sldMkLst>
          <pc:docMk/>
          <pc:sldMk cId="1123144454" sldId="1499"/>
        </pc:sldMkLst>
        <pc:spChg chg="mod">
          <ac:chgData name="Morgan Elizabeth Simpson" userId="def46521-07bd-41dc-add4-13deb8067538" providerId="ADAL" clId="{3DB99F0C-4DB7-4920-8BD6-33F2A71867A9}" dt="2026-06-26T16:57:33.150" v="387" actId="6549"/>
          <ac:spMkLst>
            <pc:docMk/>
            <pc:sldMk cId="1123144454" sldId="1499"/>
            <ac:spMk id="10" creationId="{8A4A2311-8564-2FF0-4048-825F5234B5AF}"/>
          </ac:spMkLst>
        </pc:spChg>
        <pc:picChg chg="mod">
          <ac:chgData name="Morgan Elizabeth Simpson" userId="def46521-07bd-41dc-add4-13deb8067538" providerId="ADAL" clId="{3DB99F0C-4DB7-4920-8BD6-33F2A71867A9}" dt="2026-06-26T16:57:30.197" v="385" actId="962"/>
          <ac:picMkLst>
            <pc:docMk/>
            <pc:sldMk cId="1123144454" sldId="1499"/>
            <ac:picMk id="2" creationId="{587F4EB0-804B-DD2B-1F35-518B3C608844}"/>
          </ac:picMkLst>
        </pc:picChg>
      </pc:sldChg>
      <pc:sldChg chg="modSp mod">
        <pc:chgData name="Morgan Elizabeth Simpson" userId="def46521-07bd-41dc-add4-13deb8067538" providerId="ADAL" clId="{3DB99F0C-4DB7-4920-8BD6-33F2A71867A9}" dt="2026-06-26T16:58:00.688" v="402" actId="6549"/>
        <pc:sldMkLst>
          <pc:docMk/>
          <pc:sldMk cId="673002069" sldId="1500"/>
        </pc:sldMkLst>
        <pc:spChg chg="mod">
          <ac:chgData name="Morgan Elizabeth Simpson" userId="def46521-07bd-41dc-add4-13deb8067538" providerId="ADAL" clId="{3DB99F0C-4DB7-4920-8BD6-33F2A71867A9}" dt="2026-06-26T16:58:00.688" v="402" actId="6549"/>
          <ac:spMkLst>
            <pc:docMk/>
            <pc:sldMk cId="673002069" sldId="1500"/>
            <ac:spMk id="10" creationId="{2FCB3069-B55D-56AA-551F-0783334F0551}"/>
          </ac:spMkLst>
        </pc:spChg>
        <pc:picChg chg="mod">
          <ac:chgData name="Morgan Elizabeth Simpson" userId="def46521-07bd-41dc-add4-13deb8067538" providerId="ADAL" clId="{3DB99F0C-4DB7-4920-8BD6-33F2A71867A9}" dt="2026-06-26T16:57:56.946" v="400" actId="962"/>
          <ac:picMkLst>
            <pc:docMk/>
            <pc:sldMk cId="673002069" sldId="1500"/>
            <ac:picMk id="2" creationId="{CA796890-9543-8574-5620-D1E919B2C83D}"/>
          </ac:picMkLst>
        </pc:picChg>
      </pc:sldChg>
      <pc:sldChg chg="modSp mod">
        <pc:chgData name="Morgan Elizabeth Simpson" userId="def46521-07bd-41dc-add4-13deb8067538" providerId="ADAL" clId="{3DB99F0C-4DB7-4920-8BD6-33F2A71867A9}" dt="2026-06-26T16:59:00.850" v="429" actId="6549"/>
        <pc:sldMkLst>
          <pc:docMk/>
          <pc:sldMk cId="167962629" sldId="1501"/>
        </pc:sldMkLst>
        <pc:spChg chg="mod">
          <ac:chgData name="Morgan Elizabeth Simpson" userId="def46521-07bd-41dc-add4-13deb8067538" providerId="ADAL" clId="{3DB99F0C-4DB7-4920-8BD6-33F2A71867A9}" dt="2026-06-26T16:59:00.850" v="429" actId="6549"/>
          <ac:spMkLst>
            <pc:docMk/>
            <pc:sldMk cId="167962629" sldId="1501"/>
            <ac:spMk id="10" creationId="{BD9B1F8D-80A4-D5EA-F66C-EB2D925F05BC}"/>
          </ac:spMkLst>
        </pc:spChg>
        <pc:picChg chg="mod">
          <ac:chgData name="Morgan Elizabeth Simpson" userId="def46521-07bd-41dc-add4-13deb8067538" providerId="ADAL" clId="{3DB99F0C-4DB7-4920-8BD6-33F2A71867A9}" dt="2026-06-26T16:58:57.578" v="427" actId="962"/>
          <ac:picMkLst>
            <pc:docMk/>
            <pc:sldMk cId="167962629" sldId="1501"/>
            <ac:picMk id="2" creationId="{A5440E86-4014-A768-A8D7-B8D40C38AECF}"/>
          </ac:picMkLst>
        </pc:picChg>
      </pc:sldChg>
      <pc:sldChg chg="modSp mod">
        <pc:chgData name="Morgan Elizabeth Simpson" userId="def46521-07bd-41dc-add4-13deb8067538" providerId="ADAL" clId="{3DB99F0C-4DB7-4920-8BD6-33F2A71867A9}" dt="2026-06-26T16:52:00.957" v="254" actId="33553"/>
        <pc:sldMkLst>
          <pc:docMk/>
          <pc:sldMk cId="332250491" sldId="1502"/>
        </pc:sldMkLst>
        <pc:spChg chg="mod">
          <ac:chgData name="Morgan Elizabeth Simpson" userId="def46521-07bd-41dc-add4-13deb8067538" providerId="ADAL" clId="{3DB99F0C-4DB7-4920-8BD6-33F2A71867A9}" dt="2026-06-26T16:52:00.957" v="254" actId="33553"/>
          <ac:spMkLst>
            <pc:docMk/>
            <pc:sldMk cId="332250491" sldId="1502"/>
            <ac:spMk id="10" creationId="{AB265061-C086-CD2E-1239-3BAC3A19C920}"/>
          </ac:spMkLst>
        </pc:spChg>
        <pc:picChg chg="mod">
          <ac:chgData name="Morgan Elizabeth Simpson" userId="def46521-07bd-41dc-add4-13deb8067538" providerId="ADAL" clId="{3DB99F0C-4DB7-4920-8BD6-33F2A71867A9}" dt="2026-06-26T16:51:56.467" v="252" actId="962"/>
          <ac:picMkLst>
            <pc:docMk/>
            <pc:sldMk cId="332250491" sldId="1502"/>
            <ac:picMk id="2" creationId="{12B221A6-4E17-D17B-5F51-7FFB5A31338C}"/>
          </ac:picMkLst>
        </pc:picChg>
      </pc:sldChg>
      <pc:sldChg chg="modSp mod">
        <pc:chgData name="Morgan Elizabeth Simpson" userId="def46521-07bd-41dc-add4-13deb8067538" providerId="ADAL" clId="{3DB99F0C-4DB7-4920-8BD6-33F2A71867A9}" dt="2026-06-26T16:56:51.903" v="361" actId="6549"/>
        <pc:sldMkLst>
          <pc:docMk/>
          <pc:sldMk cId="2746262780" sldId="1503"/>
        </pc:sldMkLst>
        <pc:spChg chg="mod">
          <ac:chgData name="Morgan Elizabeth Simpson" userId="def46521-07bd-41dc-add4-13deb8067538" providerId="ADAL" clId="{3DB99F0C-4DB7-4920-8BD6-33F2A71867A9}" dt="2026-06-26T16:56:51.903" v="361" actId="6549"/>
          <ac:spMkLst>
            <pc:docMk/>
            <pc:sldMk cId="2746262780" sldId="1503"/>
            <ac:spMk id="10" creationId="{B651431E-0594-7DCB-6E05-147A66095840}"/>
          </ac:spMkLst>
        </pc:spChg>
        <pc:picChg chg="mod">
          <ac:chgData name="Morgan Elizabeth Simpson" userId="def46521-07bd-41dc-add4-13deb8067538" providerId="ADAL" clId="{3DB99F0C-4DB7-4920-8BD6-33F2A71867A9}" dt="2026-06-26T16:56:48.993" v="359" actId="962"/>
          <ac:picMkLst>
            <pc:docMk/>
            <pc:sldMk cId="2746262780" sldId="1503"/>
            <ac:picMk id="2" creationId="{BEB08FFC-BDD2-7203-24E8-507FEE15912D}"/>
          </ac:picMkLst>
        </pc:picChg>
      </pc:sldChg>
      <pc:sldChg chg="modSp mod">
        <pc:chgData name="Morgan Elizabeth Simpson" userId="def46521-07bd-41dc-add4-13deb8067538" providerId="ADAL" clId="{3DB99F0C-4DB7-4920-8BD6-33F2A71867A9}" dt="2026-06-26T16:52:57.014" v="271" actId="6549"/>
        <pc:sldMkLst>
          <pc:docMk/>
          <pc:sldMk cId="1615117746" sldId="1504"/>
        </pc:sldMkLst>
        <pc:spChg chg="mod">
          <ac:chgData name="Morgan Elizabeth Simpson" userId="def46521-07bd-41dc-add4-13deb8067538" providerId="ADAL" clId="{3DB99F0C-4DB7-4920-8BD6-33F2A71867A9}" dt="2026-06-26T16:52:57.014" v="271" actId="6549"/>
          <ac:spMkLst>
            <pc:docMk/>
            <pc:sldMk cId="1615117746" sldId="1504"/>
            <ac:spMk id="10" creationId="{D389C041-BA0A-B49E-AF82-A14066D0ACD5}"/>
          </ac:spMkLst>
        </pc:spChg>
        <pc:picChg chg="mod">
          <ac:chgData name="Morgan Elizabeth Simpson" userId="def46521-07bd-41dc-add4-13deb8067538" providerId="ADAL" clId="{3DB99F0C-4DB7-4920-8BD6-33F2A71867A9}" dt="2026-06-26T16:52:53.322" v="269" actId="962"/>
          <ac:picMkLst>
            <pc:docMk/>
            <pc:sldMk cId="1615117746" sldId="1504"/>
            <ac:picMk id="2" creationId="{F67EA86C-291F-15E8-A45F-FABE481F0A1D}"/>
          </ac:picMkLst>
        </pc:picChg>
      </pc:sldChg>
      <pc:sldChg chg="modSp mod">
        <pc:chgData name="Morgan Elizabeth Simpson" userId="def46521-07bd-41dc-add4-13deb8067538" providerId="ADAL" clId="{3DB99F0C-4DB7-4920-8BD6-33F2A71867A9}" dt="2026-06-26T16:53:34.473" v="287" actId="6549"/>
        <pc:sldMkLst>
          <pc:docMk/>
          <pc:sldMk cId="1244805359" sldId="1505"/>
        </pc:sldMkLst>
        <pc:spChg chg="mod">
          <ac:chgData name="Morgan Elizabeth Simpson" userId="def46521-07bd-41dc-add4-13deb8067538" providerId="ADAL" clId="{3DB99F0C-4DB7-4920-8BD6-33F2A71867A9}" dt="2026-06-26T16:53:34.473" v="287" actId="6549"/>
          <ac:spMkLst>
            <pc:docMk/>
            <pc:sldMk cId="1244805359" sldId="1505"/>
            <ac:spMk id="10" creationId="{235AB510-FF18-2B93-2654-178D00A70357}"/>
          </ac:spMkLst>
        </pc:spChg>
        <pc:picChg chg="mod">
          <ac:chgData name="Morgan Elizabeth Simpson" userId="def46521-07bd-41dc-add4-13deb8067538" providerId="ADAL" clId="{3DB99F0C-4DB7-4920-8BD6-33F2A71867A9}" dt="2026-06-26T16:53:30.974" v="285" actId="962"/>
          <ac:picMkLst>
            <pc:docMk/>
            <pc:sldMk cId="1244805359" sldId="1505"/>
            <ac:picMk id="2" creationId="{4D1B75F3-358A-44DD-5F8B-6E8ED44DFA31}"/>
          </ac:picMkLst>
        </pc:picChg>
      </pc:sldChg>
      <pc:sldChg chg="del">
        <pc:chgData name="Morgan Elizabeth Simpson" userId="def46521-07bd-41dc-add4-13deb8067538" providerId="ADAL" clId="{3DB99F0C-4DB7-4920-8BD6-33F2A71867A9}" dt="2026-06-26T17:04:53.840" v="522" actId="47"/>
        <pc:sldMkLst>
          <pc:docMk/>
          <pc:sldMk cId="2912216462" sldId="1506"/>
        </pc:sldMkLst>
      </pc:sldChg>
      <pc:sldChg chg="modSp">
        <pc:chgData name="Morgan Elizabeth Simpson" userId="def46521-07bd-41dc-add4-13deb8067538" providerId="ADAL" clId="{3DB99F0C-4DB7-4920-8BD6-33F2A71867A9}" dt="2026-06-26T16:57:24.527" v="383" actId="20577"/>
        <pc:sldMkLst>
          <pc:docMk/>
          <pc:sldMk cId="3035373502" sldId="1510"/>
        </pc:sldMkLst>
        <pc:spChg chg="mod">
          <ac:chgData name="Morgan Elizabeth Simpson" userId="def46521-07bd-41dc-add4-13deb8067538" providerId="ADAL" clId="{3DB99F0C-4DB7-4920-8BD6-33F2A71867A9}" dt="2026-06-26T16:57:24.527" v="383" actId="20577"/>
          <ac:spMkLst>
            <pc:docMk/>
            <pc:sldMk cId="3035373502" sldId="1510"/>
            <ac:spMk id="2" creationId="{2DE45FE2-48D0-564F-1BA4-6ED863E88E55}"/>
          </ac:spMkLst>
        </pc:spChg>
      </pc:sldChg>
      <pc:sldChg chg="modSp">
        <pc:chgData name="Morgan Elizabeth Simpson" userId="def46521-07bd-41dc-add4-13deb8067538" providerId="ADAL" clId="{3DB99F0C-4DB7-4920-8BD6-33F2A71867A9}" dt="2026-06-26T16:52:38.023" v="267" actId="20577"/>
        <pc:sldMkLst>
          <pc:docMk/>
          <pc:sldMk cId="2647339133" sldId="1519"/>
        </pc:sldMkLst>
        <pc:spChg chg="mod">
          <ac:chgData name="Morgan Elizabeth Simpson" userId="def46521-07bd-41dc-add4-13deb8067538" providerId="ADAL" clId="{3DB99F0C-4DB7-4920-8BD6-33F2A71867A9}" dt="2026-06-26T16:52:38.023" v="267" actId="20577"/>
          <ac:spMkLst>
            <pc:docMk/>
            <pc:sldMk cId="2647339133" sldId="1519"/>
            <ac:spMk id="2" creationId="{BE98C6EF-0BCF-235E-AF7A-355BB662CFAA}"/>
          </ac:spMkLst>
        </pc:spChg>
      </pc:sldChg>
      <pc:sldChg chg="modSp">
        <pc:chgData name="Morgan Elizabeth Simpson" userId="def46521-07bd-41dc-add4-13deb8067538" providerId="ADAL" clId="{3DB99F0C-4DB7-4920-8BD6-33F2A71867A9}" dt="2026-06-26T16:57:50.718" v="398" actId="20577"/>
        <pc:sldMkLst>
          <pc:docMk/>
          <pc:sldMk cId="3612558267" sldId="1524"/>
        </pc:sldMkLst>
        <pc:spChg chg="mod">
          <ac:chgData name="Morgan Elizabeth Simpson" userId="def46521-07bd-41dc-add4-13deb8067538" providerId="ADAL" clId="{3DB99F0C-4DB7-4920-8BD6-33F2A71867A9}" dt="2026-06-26T16:57:50.718" v="398" actId="20577"/>
          <ac:spMkLst>
            <pc:docMk/>
            <pc:sldMk cId="3612558267" sldId="1524"/>
            <ac:spMk id="2" creationId="{894E30DB-4E22-073F-F979-A12901A0174B}"/>
          </ac:spMkLst>
        </pc:spChg>
      </pc:sldChg>
      <pc:sldChg chg="modSp">
        <pc:chgData name="Morgan Elizabeth Simpson" userId="def46521-07bd-41dc-add4-13deb8067538" providerId="ADAL" clId="{3DB99F0C-4DB7-4920-8BD6-33F2A71867A9}" dt="2026-06-26T16:58:13.649" v="411" actId="20577"/>
        <pc:sldMkLst>
          <pc:docMk/>
          <pc:sldMk cId="3551964454" sldId="1529"/>
        </pc:sldMkLst>
        <pc:spChg chg="mod">
          <ac:chgData name="Morgan Elizabeth Simpson" userId="def46521-07bd-41dc-add4-13deb8067538" providerId="ADAL" clId="{3DB99F0C-4DB7-4920-8BD6-33F2A71867A9}" dt="2026-06-26T16:58:13.649" v="411" actId="20577"/>
          <ac:spMkLst>
            <pc:docMk/>
            <pc:sldMk cId="3551964454" sldId="1529"/>
            <ac:spMk id="2" creationId="{FBABFA21-4361-E2CA-934E-017870592256}"/>
          </ac:spMkLst>
        </pc:spChg>
      </pc:sldChg>
      <pc:sldChg chg="addSp modSp mod">
        <pc:chgData name="Morgan Elizabeth Simpson" userId="def46521-07bd-41dc-add4-13deb8067538" providerId="ADAL" clId="{3DB99F0C-4DB7-4920-8BD6-33F2A71867A9}" dt="2026-06-26T16:45:44.036" v="160"/>
        <pc:sldMkLst>
          <pc:docMk/>
          <pc:sldMk cId="723887780" sldId="1534"/>
        </pc:sldMkLst>
        <pc:spChg chg="add mod">
          <ac:chgData name="Morgan Elizabeth Simpson" userId="def46521-07bd-41dc-add4-13deb8067538" providerId="ADAL" clId="{3DB99F0C-4DB7-4920-8BD6-33F2A71867A9}" dt="2026-06-26T16:45:15.728" v="140"/>
          <ac:spMkLst>
            <pc:docMk/>
            <pc:sldMk cId="723887780" sldId="1534"/>
            <ac:spMk id="2" creationId="{055A1F76-9020-4758-819C-8982B02860C7}"/>
          </ac:spMkLst>
        </pc:spChg>
        <pc:spChg chg="mod">
          <ac:chgData name="Morgan Elizabeth Simpson" userId="def46521-07bd-41dc-add4-13deb8067538" providerId="ADAL" clId="{3DB99F0C-4DB7-4920-8BD6-33F2A71867A9}" dt="2026-06-26T16:45:27.965" v="156"/>
          <ac:spMkLst>
            <pc:docMk/>
            <pc:sldMk cId="723887780" sldId="1534"/>
            <ac:spMk id="4" creationId="{9E456CF0-CDB5-F1A8-3364-8E85506C6C57}"/>
          </ac:spMkLst>
        </pc:spChg>
        <pc:spChg chg="mod">
          <ac:chgData name="Morgan Elizabeth Simpson" userId="def46521-07bd-41dc-add4-13deb8067538" providerId="ADAL" clId="{3DB99F0C-4DB7-4920-8BD6-33F2A71867A9}" dt="2026-06-26T16:43:23.713" v="6" actId="207"/>
          <ac:spMkLst>
            <pc:docMk/>
            <pc:sldMk cId="723887780" sldId="1534"/>
            <ac:spMk id="6" creationId="{D0AA1038-42B7-F7BA-16A3-FDDA95CFB1A5}"/>
          </ac:spMkLst>
        </pc:spChg>
        <pc:spChg chg="mod">
          <ac:chgData name="Morgan Elizabeth Simpson" userId="def46521-07bd-41dc-add4-13deb8067538" providerId="ADAL" clId="{3DB99F0C-4DB7-4920-8BD6-33F2A71867A9}" dt="2026-06-26T16:45:33.576" v="158"/>
          <ac:spMkLst>
            <pc:docMk/>
            <pc:sldMk cId="723887780" sldId="1534"/>
            <ac:spMk id="11" creationId="{34250FDC-4238-33FB-A21D-11F3F1FAE63C}"/>
          </ac:spMkLst>
        </pc:spChg>
        <pc:spChg chg="mod">
          <ac:chgData name="Morgan Elizabeth Simpson" userId="def46521-07bd-41dc-add4-13deb8067538" providerId="ADAL" clId="{3DB99F0C-4DB7-4920-8BD6-33F2A71867A9}" dt="2026-06-26T16:45:36.940" v="159"/>
          <ac:spMkLst>
            <pc:docMk/>
            <pc:sldMk cId="723887780" sldId="1534"/>
            <ac:spMk id="13" creationId="{B176B25B-AAE2-D8F5-7404-B0F87CBAD4B1}"/>
          </ac:spMkLst>
        </pc:spChg>
        <pc:picChg chg="mod">
          <ac:chgData name="Morgan Elizabeth Simpson" userId="def46521-07bd-41dc-add4-13deb8067538" providerId="ADAL" clId="{3DB99F0C-4DB7-4920-8BD6-33F2A71867A9}" dt="2026-06-26T16:45:24.866" v="148"/>
          <ac:picMkLst>
            <pc:docMk/>
            <pc:sldMk cId="723887780" sldId="1534"/>
            <ac:picMk id="3" creationId="{7D3F94DC-3A60-4D86-400A-DDEB0487F448}"/>
          </ac:picMkLst>
        </pc:picChg>
        <pc:picChg chg="mod">
          <ac:chgData name="Morgan Elizabeth Simpson" userId="def46521-07bd-41dc-add4-13deb8067538" providerId="ADAL" clId="{3DB99F0C-4DB7-4920-8BD6-33F2A71867A9}" dt="2026-06-26T16:45:44.036" v="160"/>
          <ac:picMkLst>
            <pc:docMk/>
            <pc:sldMk cId="723887780" sldId="1534"/>
            <ac:picMk id="1026" creationId="{17F879F4-FD80-EA89-3AFC-015B0F0FD0CD}"/>
          </ac:picMkLst>
        </pc:picChg>
      </pc:sldChg>
      <pc:sldChg chg="modSp">
        <pc:chgData name="Morgan Elizabeth Simpson" userId="def46521-07bd-41dc-add4-13deb8067538" providerId="ADAL" clId="{3DB99F0C-4DB7-4920-8BD6-33F2A71867A9}" dt="2026-06-26T16:57:02.536" v="370" actId="20577"/>
        <pc:sldMkLst>
          <pc:docMk/>
          <pc:sldMk cId="3520856474" sldId="1535"/>
        </pc:sldMkLst>
        <pc:spChg chg="mod">
          <ac:chgData name="Morgan Elizabeth Simpson" userId="def46521-07bd-41dc-add4-13deb8067538" providerId="ADAL" clId="{3DB99F0C-4DB7-4920-8BD6-33F2A71867A9}" dt="2026-06-26T16:57:02.536" v="370" actId="20577"/>
          <ac:spMkLst>
            <pc:docMk/>
            <pc:sldMk cId="3520856474" sldId="1535"/>
            <ac:spMk id="2" creationId="{83BBC266-07A6-B154-1452-BE50707CD64A}"/>
          </ac:spMkLst>
        </pc:spChg>
      </pc:sldChg>
      <pc:sldChg chg="modSp">
        <pc:chgData name="Morgan Elizabeth Simpson" userId="def46521-07bd-41dc-add4-13deb8067538" providerId="ADAL" clId="{3DB99F0C-4DB7-4920-8BD6-33F2A71867A9}" dt="2026-06-26T16:53:20.671" v="283" actId="20577"/>
        <pc:sldMkLst>
          <pc:docMk/>
          <pc:sldMk cId="1694807727" sldId="1536"/>
        </pc:sldMkLst>
        <pc:spChg chg="mod">
          <ac:chgData name="Morgan Elizabeth Simpson" userId="def46521-07bd-41dc-add4-13deb8067538" providerId="ADAL" clId="{3DB99F0C-4DB7-4920-8BD6-33F2A71867A9}" dt="2026-06-26T16:53:20.671" v="283" actId="20577"/>
          <ac:spMkLst>
            <pc:docMk/>
            <pc:sldMk cId="1694807727" sldId="1536"/>
            <ac:spMk id="2" creationId="{DE8FA9BE-976D-2334-7BEF-6CDEC64ACE43}"/>
          </ac:spMkLst>
        </pc:spChg>
      </pc:sldChg>
      <pc:sldChg chg="modSp">
        <pc:chgData name="Morgan Elizabeth Simpson" userId="def46521-07bd-41dc-add4-13deb8067538" providerId="ADAL" clId="{3DB99F0C-4DB7-4920-8BD6-33F2A71867A9}" dt="2026-06-26T17:02:33.624" v="480" actId="962"/>
        <pc:sldMkLst>
          <pc:docMk/>
          <pc:sldMk cId="1202908012" sldId="1537"/>
        </pc:sldMkLst>
        <pc:picChg chg="mod">
          <ac:chgData name="Morgan Elizabeth Simpson" userId="def46521-07bd-41dc-add4-13deb8067538" providerId="ADAL" clId="{3DB99F0C-4DB7-4920-8BD6-33F2A71867A9}" dt="2026-06-26T17:02:33.624" v="480" actId="962"/>
          <ac:picMkLst>
            <pc:docMk/>
            <pc:sldMk cId="1202908012" sldId="1537"/>
            <ac:picMk id="5" creationId="{F727550D-D8E0-CE7B-55B7-B9BCEBE6CE40}"/>
          </ac:picMkLst>
        </pc:picChg>
      </pc:sldChg>
      <pc:sldChg chg="modSp">
        <pc:chgData name="Morgan Elizabeth Simpson" userId="def46521-07bd-41dc-add4-13deb8067538" providerId="ADAL" clId="{3DB99F0C-4DB7-4920-8BD6-33F2A71867A9}" dt="2026-06-26T16:53:13.827" v="277" actId="20577"/>
        <pc:sldMkLst>
          <pc:docMk/>
          <pc:sldMk cId="628797814" sldId="1543"/>
        </pc:sldMkLst>
        <pc:spChg chg="mod">
          <ac:chgData name="Morgan Elizabeth Simpson" userId="def46521-07bd-41dc-add4-13deb8067538" providerId="ADAL" clId="{3DB99F0C-4DB7-4920-8BD6-33F2A71867A9}" dt="2026-06-26T16:53:13.827" v="277" actId="20577"/>
          <ac:spMkLst>
            <pc:docMk/>
            <pc:sldMk cId="628797814" sldId="1543"/>
            <ac:spMk id="2" creationId="{9D27D71D-D4A8-B0F1-5E06-CDDF235A454F}"/>
          </ac:spMkLst>
        </pc:spChg>
      </pc:sldChg>
      <pc:sldChg chg="modSp">
        <pc:chgData name="Morgan Elizabeth Simpson" userId="def46521-07bd-41dc-add4-13deb8067538" providerId="ADAL" clId="{3DB99F0C-4DB7-4920-8BD6-33F2A71867A9}" dt="2026-06-26T16:53:51.272" v="303" actId="20577"/>
        <pc:sldMkLst>
          <pc:docMk/>
          <pc:sldMk cId="3444582452" sldId="1544"/>
        </pc:sldMkLst>
        <pc:spChg chg="mod">
          <ac:chgData name="Morgan Elizabeth Simpson" userId="def46521-07bd-41dc-add4-13deb8067538" providerId="ADAL" clId="{3DB99F0C-4DB7-4920-8BD6-33F2A71867A9}" dt="2026-06-26T16:53:51.272" v="303" actId="20577"/>
          <ac:spMkLst>
            <pc:docMk/>
            <pc:sldMk cId="3444582452" sldId="1544"/>
            <ac:spMk id="2" creationId="{3008CDF5-0D11-003B-B7DF-DB7A212B9182}"/>
          </ac:spMkLst>
        </pc:spChg>
      </pc:sldChg>
      <pc:sldChg chg="modSp mod">
        <pc:chgData name="Morgan Elizabeth Simpson" userId="def46521-07bd-41dc-add4-13deb8067538" providerId="ADAL" clId="{3DB99F0C-4DB7-4920-8BD6-33F2A71867A9}" dt="2026-06-26T16:59:46.014" v="451" actId="6549"/>
        <pc:sldMkLst>
          <pc:docMk/>
          <pc:sldMk cId="2252831201" sldId="1545"/>
        </pc:sldMkLst>
        <pc:spChg chg="mod">
          <ac:chgData name="Morgan Elizabeth Simpson" userId="def46521-07bd-41dc-add4-13deb8067538" providerId="ADAL" clId="{3DB99F0C-4DB7-4920-8BD6-33F2A71867A9}" dt="2026-06-26T16:59:46.014" v="451" actId="6549"/>
          <ac:spMkLst>
            <pc:docMk/>
            <pc:sldMk cId="2252831201" sldId="1545"/>
            <ac:spMk id="10" creationId="{14802F15-0D7D-D518-0D8E-346FFFA5C205}"/>
          </ac:spMkLst>
        </pc:spChg>
        <pc:picChg chg="mod">
          <ac:chgData name="Morgan Elizabeth Simpson" userId="def46521-07bd-41dc-add4-13deb8067538" providerId="ADAL" clId="{3DB99F0C-4DB7-4920-8BD6-33F2A71867A9}" dt="2026-06-26T16:59:42.874" v="449" actId="962"/>
          <ac:picMkLst>
            <pc:docMk/>
            <pc:sldMk cId="2252831201" sldId="1545"/>
            <ac:picMk id="2" creationId="{9464BA18-039A-4FB0-919B-480103A8024C}"/>
          </ac:picMkLst>
        </pc:picChg>
      </pc:sldChg>
      <pc:sldChg chg="modSp">
        <pc:chgData name="Morgan Elizabeth Simpson" userId="def46521-07bd-41dc-add4-13deb8067538" providerId="ADAL" clId="{3DB99F0C-4DB7-4920-8BD6-33F2A71867A9}" dt="2026-06-26T16:51:42.051" v="250" actId="20577"/>
        <pc:sldMkLst>
          <pc:docMk/>
          <pc:sldMk cId="1484614822" sldId="1547"/>
        </pc:sldMkLst>
        <pc:spChg chg="mod">
          <ac:chgData name="Morgan Elizabeth Simpson" userId="def46521-07bd-41dc-add4-13deb8067538" providerId="ADAL" clId="{3DB99F0C-4DB7-4920-8BD6-33F2A71867A9}" dt="2026-06-26T16:51:42.051" v="250" actId="20577"/>
          <ac:spMkLst>
            <pc:docMk/>
            <pc:sldMk cId="1484614822" sldId="1547"/>
            <ac:spMk id="2" creationId="{D865E0C7-F3BE-D252-3A06-0AC887E90AD4}"/>
          </ac:spMkLst>
        </pc:spChg>
      </pc:sldChg>
      <pc:sldChg chg="modSp">
        <pc:chgData name="Morgan Elizabeth Simpson" userId="def46521-07bd-41dc-add4-13deb8067538" providerId="ADAL" clId="{3DB99F0C-4DB7-4920-8BD6-33F2A71867A9}" dt="2026-06-26T16:53:45.085" v="294" actId="20577"/>
        <pc:sldMkLst>
          <pc:docMk/>
          <pc:sldMk cId="2590127183" sldId="1548"/>
        </pc:sldMkLst>
        <pc:spChg chg="mod">
          <ac:chgData name="Morgan Elizabeth Simpson" userId="def46521-07bd-41dc-add4-13deb8067538" providerId="ADAL" clId="{3DB99F0C-4DB7-4920-8BD6-33F2A71867A9}" dt="2026-06-26T16:53:45.085" v="294" actId="20577"/>
          <ac:spMkLst>
            <pc:docMk/>
            <pc:sldMk cId="2590127183" sldId="1548"/>
            <ac:spMk id="2" creationId="{2EA938A0-EE65-41AB-CC19-88DF35198AC8}"/>
          </ac:spMkLst>
        </pc:spChg>
      </pc:sldChg>
      <pc:sldChg chg="add del">
        <pc:chgData name="Morgan Elizabeth Simpson" userId="def46521-07bd-41dc-add4-13deb8067538" providerId="ADAL" clId="{3DB99F0C-4DB7-4920-8BD6-33F2A71867A9}" dt="2026-06-26T16:49:19.678" v="199" actId="47"/>
        <pc:sldMkLst>
          <pc:docMk/>
          <pc:sldMk cId="3307894185" sldId="1549"/>
        </pc:sldMkLst>
      </pc:sldChg>
      <pc:sldChg chg="modSp">
        <pc:chgData name="Morgan Elizabeth Simpson" userId="def46521-07bd-41dc-add4-13deb8067538" providerId="ADAL" clId="{3DB99F0C-4DB7-4920-8BD6-33F2A71867A9}" dt="2026-06-26T17:02:40.683" v="481"/>
        <pc:sldMkLst>
          <pc:docMk/>
          <pc:sldMk cId="2170909058" sldId="1550"/>
        </pc:sldMkLst>
        <pc:spChg chg="mod">
          <ac:chgData name="Morgan Elizabeth Simpson" userId="def46521-07bd-41dc-add4-13deb8067538" providerId="ADAL" clId="{3DB99F0C-4DB7-4920-8BD6-33F2A71867A9}" dt="2026-06-26T17:02:40.683" v="481"/>
          <ac:spMkLst>
            <pc:docMk/>
            <pc:sldMk cId="2170909058" sldId="1550"/>
            <ac:spMk id="2" creationId="{4A1F28C7-FB9B-66EF-23BE-99CBA5322F0E}"/>
          </ac:spMkLst>
        </pc:spChg>
      </pc:sldChg>
      <pc:sldChg chg="modSp">
        <pc:chgData name="Morgan Elizabeth Simpson" userId="def46521-07bd-41dc-add4-13deb8067538" providerId="ADAL" clId="{3DB99F0C-4DB7-4920-8BD6-33F2A71867A9}" dt="2026-06-26T17:02:59.771" v="488"/>
        <pc:sldMkLst>
          <pc:docMk/>
          <pc:sldMk cId="2271270400" sldId="1551"/>
        </pc:sldMkLst>
        <pc:spChg chg="mod">
          <ac:chgData name="Morgan Elizabeth Simpson" userId="def46521-07bd-41dc-add4-13deb8067538" providerId="ADAL" clId="{3DB99F0C-4DB7-4920-8BD6-33F2A71867A9}" dt="2026-06-26T17:02:59.771" v="488"/>
          <ac:spMkLst>
            <pc:docMk/>
            <pc:sldMk cId="2271270400" sldId="1551"/>
            <ac:spMk id="2" creationId="{C1702026-7A95-7B26-EFBF-5015056F0076}"/>
          </ac:spMkLst>
        </pc:spChg>
      </pc:sldChg>
      <pc:sldChg chg="modSp">
        <pc:chgData name="Morgan Elizabeth Simpson" userId="def46521-07bd-41dc-add4-13deb8067538" providerId="ADAL" clId="{3DB99F0C-4DB7-4920-8BD6-33F2A71867A9}" dt="2026-06-26T17:03:13.326" v="495"/>
        <pc:sldMkLst>
          <pc:docMk/>
          <pc:sldMk cId="2395481271" sldId="1552"/>
        </pc:sldMkLst>
        <pc:spChg chg="mod">
          <ac:chgData name="Morgan Elizabeth Simpson" userId="def46521-07bd-41dc-add4-13deb8067538" providerId="ADAL" clId="{3DB99F0C-4DB7-4920-8BD6-33F2A71867A9}" dt="2026-06-26T17:03:13.326" v="495"/>
          <ac:spMkLst>
            <pc:docMk/>
            <pc:sldMk cId="2395481271" sldId="1552"/>
            <ac:spMk id="2" creationId="{18994B26-ACEE-67D9-B805-648CD3C06226}"/>
          </ac:spMkLst>
        </pc:spChg>
      </pc:sldChg>
      <pc:sldChg chg="modSp">
        <pc:chgData name="Morgan Elizabeth Simpson" userId="def46521-07bd-41dc-add4-13deb8067538" providerId="ADAL" clId="{3DB99F0C-4DB7-4920-8BD6-33F2A71867A9}" dt="2026-06-26T17:03:25.575" v="502"/>
        <pc:sldMkLst>
          <pc:docMk/>
          <pc:sldMk cId="1125242900" sldId="1553"/>
        </pc:sldMkLst>
        <pc:spChg chg="mod">
          <ac:chgData name="Morgan Elizabeth Simpson" userId="def46521-07bd-41dc-add4-13deb8067538" providerId="ADAL" clId="{3DB99F0C-4DB7-4920-8BD6-33F2A71867A9}" dt="2026-06-26T17:03:25.575" v="502"/>
          <ac:spMkLst>
            <pc:docMk/>
            <pc:sldMk cId="1125242900" sldId="1553"/>
            <ac:spMk id="2" creationId="{95265829-D153-F3C9-F738-05AAAE4D361C}"/>
          </ac:spMkLst>
        </pc:spChg>
      </pc:sldChg>
      <pc:sldChg chg="addSp delSp modSp mod">
        <pc:chgData name="Morgan Elizabeth Simpson" userId="def46521-07bd-41dc-add4-13deb8067538" providerId="ADAL" clId="{3DB99F0C-4DB7-4920-8BD6-33F2A71867A9}" dt="2026-06-26T16:50:37.949" v="234"/>
        <pc:sldMkLst>
          <pc:docMk/>
          <pc:sldMk cId="2199559248" sldId="1554"/>
        </pc:sldMkLst>
        <pc:spChg chg="add mod">
          <ac:chgData name="Morgan Elizabeth Simpson" userId="def46521-07bd-41dc-add4-13deb8067538" providerId="ADAL" clId="{3DB99F0C-4DB7-4920-8BD6-33F2A71867A9}" dt="2026-06-26T16:50:36.811" v="233"/>
          <ac:spMkLst>
            <pc:docMk/>
            <pc:sldMk cId="2199559248" sldId="1554"/>
            <ac:spMk id="3" creationId="{AB359771-91A3-7D88-6592-74361D5BDECD}"/>
          </ac:spMkLst>
        </pc:spChg>
        <pc:spChg chg="del">
          <ac:chgData name="Morgan Elizabeth Simpson" userId="def46521-07bd-41dc-add4-13deb8067538" providerId="ADAL" clId="{3DB99F0C-4DB7-4920-8BD6-33F2A71867A9}" dt="2026-06-26T16:49:31.553" v="200" actId="478"/>
          <ac:spMkLst>
            <pc:docMk/>
            <pc:sldMk cId="2199559248" sldId="1554"/>
            <ac:spMk id="10" creationId="{C487A5B7-8AC5-87E0-0D23-132B0604520E}"/>
          </ac:spMkLst>
        </pc:spChg>
        <pc:picChg chg="mod">
          <ac:chgData name="Morgan Elizabeth Simpson" userId="def46521-07bd-41dc-add4-13deb8067538" providerId="ADAL" clId="{3DB99F0C-4DB7-4920-8BD6-33F2A71867A9}" dt="2026-06-26T16:50:37.949" v="234"/>
          <ac:picMkLst>
            <pc:docMk/>
            <pc:sldMk cId="2199559248" sldId="1554"/>
            <ac:picMk id="4" creationId="{F88AC9BB-A65A-96FA-5A6B-8DC94B67C23F}"/>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70171F-8F05-864D-B5C1-881E7CDF9745}" type="doc">
      <dgm:prSet loTypeId="urn:microsoft.com/office/officeart/2005/8/layout/vList2" loCatId="" qsTypeId="urn:microsoft.com/office/officeart/2005/8/quickstyle/simple1" qsCatId="simple" csTypeId="urn:microsoft.com/office/officeart/2005/8/colors/accent1_5" csCatId="accent1" phldr="1"/>
      <dgm:spPr/>
      <dgm:t>
        <a:bodyPr/>
        <a:lstStyle/>
        <a:p>
          <a:endParaRPr lang="en-US"/>
        </a:p>
      </dgm:t>
    </dgm:pt>
    <dgm:pt modelId="{3386A8B7-E294-9D45-9824-2A78A5116A92}">
      <dgm:prSet phldrT="[Text]"/>
      <dgm:spPr/>
      <dgm:t>
        <a:bodyPr/>
        <a:lstStyle/>
        <a:p>
          <a:r>
            <a:rPr lang="en-US" dirty="0">
              <a:latin typeface="Tiempos Headline Light" panose="02020303060303060403" pitchFamily="18" charset="77"/>
            </a:rPr>
            <a:t>1. Office of Research Development</a:t>
          </a:r>
        </a:p>
      </dgm:t>
    </dgm:pt>
    <dgm:pt modelId="{95A57ED4-1FD6-4F4D-92E6-80B9D4D143DC}" type="parTrans" cxnId="{5ED0162F-08CE-674C-B7DE-FD3A31692914}">
      <dgm:prSet/>
      <dgm:spPr/>
      <dgm:t>
        <a:bodyPr/>
        <a:lstStyle/>
        <a:p>
          <a:endParaRPr lang="en-US"/>
        </a:p>
      </dgm:t>
    </dgm:pt>
    <dgm:pt modelId="{9382D742-F894-A54C-B568-05349A5A6A93}" type="sibTrans" cxnId="{5ED0162F-08CE-674C-B7DE-FD3A31692914}">
      <dgm:prSet/>
      <dgm:spPr/>
      <dgm:t>
        <a:bodyPr/>
        <a:lstStyle/>
        <a:p>
          <a:endParaRPr lang="en-US"/>
        </a:p>
      </dgm:t>
    </dgm:pt>
    <dgm:pt modelId="{3A0C5C26-7E71-0540-9763-4A680BBF331E}">
      <dgm:prSet phldrT="[Text]"/>
      <dgm:spPr/>
      <dgm:t>
        <a:bodyPr/>
        <a:lstStyle/>
        <a:p>
          <a:r>
            <a:rPr lang="en-US" dirty="0">
              <a:latin typeface="Tiempos Headline Light" panose="02020303060303060403" pitchFamily="18" charset="77"/>
            </a:rPr>
            <a:t>2. Early-Stage Investigator   </a:t>
          </a:r>
        </a:p>
        <a:p>
          <a:r>
            <a:rPr lang="en-US" dirty="0">
              <a:latin typeface="Tiempos Headline Light" panose="02020303060303060403" pitchFamily="18" charset="77"/>
            </a:rPr>
            <a:t>    Programs</a:t>
          </a:r>
        </a:p>
      </dgm:t>
    </dgm:pt>
    <dgm:pt modelId="{3D8D99D3-2A44-794A-8382-CAE819E385C8}" type="sibTrans" cxnId="{5057132F-725B-6A41-ABF1-BD8B4C2E3383}">
      <dgm:prSet/>
      <dgm:spPr/>
      <dgm:t>
        <a:bodyPr/>
        <a:lstStyle/>
        <a:p>
          <a:endParaRPr lang="en-US"/>
        </a:p>
      </dgm:t>
    </dgm:pt>
    <dgm:pt modelId="{99D04094-4932-C744-BEBE-656C37B31528}" type="parTrans" cxnId="{5057132F-725B-6A41-ABF1-BD8B4C2E3383}">
      <dgm:prSet/>
      <dgm:spPr/>
      <dgm:t>
        <a:bodyPr/>
        <a:lstStyle/>
        <a:p>
          <a:endParaRPr lang="en-US"/>
        </a:p>
      </dgm:t>
    </dgm:pt>
    <dgm:pt modelId="{2A6932EE-A315-A146-89AC-78FE9390C3AF}">
      <dgm:prSet phldrT="[Text]"/>
      <dgm:spPr/>
      <dgm:t>
        <a:bodyPr/>
        <a:lstStyle/>
        <a:p>
          <a:r>
            <a:rPr lang="en-US" dirty="0">
              <a:latin typeface="Tiempos Headline Light" panose="02020303060303060403" pitchFamily="18" charset="77"/>
            </a:rPr>
            <a:t>4. Questions</a:t>
          </a:r>
        </a:p>
      </dgm:t>
    </dgm:pt>
    <dgm:pt modelId="{90283BA9-C048-5149-8601-0D9872E514E7}" type="sibTrans" cxnId="{B004C0E6-6E05-9844-8C29-D32B59329F6C}">
      <dgm:prSet/>
      <dgm:spPr/>
      <dgm:t>
        <a:bodyPr/>
        <a:lstStyle/>
        <a:p>
          <a:endParaRPr lang="en-US"/>
        </a:p>
      </dgm:t>
    </dgm:pt>
    <dgm:pt modelId="{390BEF85-80FE-B145-9A79-54720FB19D3E}" type="parTrans" cxnId="{B004C0E6-6E05-9844-8C29-D32B59329F6C}">
      <dgm:prSet/>
      <dgm:spPr/>
      <dgm:t>
        <a:bodyPr/>
        <a:lstStyle/>
        <a:p>
          <a:endParaRPr lang="en-US"/>
        </a:p>
      </dgm:t>
    </dgm:pt>
    <dgm:pt modelId="{BFCECE43-155A-2F4C-BB7F-776E98CF0438}">
      <dgm:prSet phldrT="[Text]"/>
      <dgm:spPr/>
      <dgm:t>
        <a:bodyPr/>
        <a:lstStyle/>
        <a:p>
          <a:r>
            <a:rPr lang="en-US" dirty="0">
              <a:latin typeface="Tiempos Headline Light" panose="02020303060303060403" pitchFamily="18" charset="77"/>
            </a:rPr>
            <a:t>3. CAREER Academy and NIH   </a:t>
          </a:r>
        </a:p>
        <a:p>
          <a:r>
            <a:rPr lang="en-US" dirty="0">
              <a:latin typeface="Tiempos Headline Light" panose="02020303060303060403" pitchFamily="18" charset="77"/>
            </a:rPr>
            <a:t>    Accelerator</a:t>
          </a:r>
        </a:p>
      </dgm:t>
    </dgm:pt>
    <dgm:pt modelId="{B30AD307-65AD-1B43-A021-BF1CE7DBBF71}" type="parTrans" cxnId="{DDF2D598-84DA-2948-8BC2-F414677B8590}">
      <dgm:prSet/>
      <dgm:spPr/>
      <dgm:t>
        <a:bodyPr/>
        <a:lstStyle/>
        <a:p>
          <a:endParaRPr lang="en-US"/>
        </a:p>
      </dgm:t>
    </dgm:pt>
    <dgm:pt modelId="{AF622ECC-FBDD-E041-BE3F-077B8895B887}" type="sibTrans" cxnId="{DDF2D598-84DA-2948-8BC2-F414677B8590}">
      <dgm:prSet/>
      <dgm:spPr/>
      <dgm:t>
        <a:bodyPr/>
        <a:lstStyle/>
        <a:p>
          <a:endParaRPr lang="en-US"/>
        </a:p>
      </dgm:t>
    </dgm:pt>
    <dgm:pt modelId="{4556789E-C3EB-3A42-97AA-A0BEADCF1EEF}" type="pres">
      <dgm:prSet presAssocID="{8170171F-8F05-864D-B5C1-881E7CDF9745}" presName="linear" presStyleCnt="0">
        <dgm:presLayoutVars>
          <dgm:animLvl val="lvl"/>
          <dgm:resizeHandles val="exact"/>
        </dgm:presLayoutVars>
      </dgm:prSet>
      <dgm:spPr/>
    </dgm:pt>
    <dgm:pt modelId="{DEDEC94D-5D4D-E74C-9EC3-42A623DAC800}" type="pres">
      <dgm:prSet presAssocID="{3386A8B7-E294-9D45-9824-2A78A5116A92}" presName="parentText" presStyleLbl="node1" presStyleIdx="0" presStyleCnt="4">
        <dgm:presLayoutVars>
          <dgm:chMax val="0"/>
          <dgm:bulletEnabled val="1"/>
        </dgm:presLayoutVars>
      </dgm:prSet>
      <dgm:spPr/>
    </dgm:pt>
    <dgm:pt modelId="{249B67B8-8F36-124F-AEAB-E733665292AE}" type="pres">
      <dgm:prSet presAssocID="{9382D742-F894-A54C-B568-05349A5A6A93}" presName="spacer" presStyleCnt="0"/>
      <dgm:spPr/>
    </dgm:pt>
    <dgm:pt modelId="{D387D666-7D94-DB44-B9D3-1758B2752BA6}" type="pres">
      <dgm:prSet presAssocID="{3A0C5C26-7E71-0540-9763-4A680BBF331E}" presName="parentText" presStyleLbl="node1" presStyleIdx="1" presStyleCnt="4">
        <dgm:presLayoutVars>
          <dgm:chMax val="0"/>
          <dgm:bulletEnabled val="1"/>
        </dgm:presLayoutVars>
      </dgm:prSet>
      <dgm:spPr/>
    </dgm:pt>
    <dgm:pt modelId="{CDE4D0AC-377A-4148-83A7-197465159D8D}" type="pres">
      <dgm:prSet presAssocID="{3D8D99D3-2A44-794A-8382-CAE819E385C8}" presName="spacer" presStyleCnt="0"/>
      <dgm:spPr/>
    </dgm:pt>
    <dgm:pt modelId="{B3F78D1C-0167-5B47-94FC-0C6B1EF074A8}" type="pres">
      <dgm:prSet presAssocID="{BFCECE43-155A-2F4C-BB7F-776E98CF0438}" presName="parentText" presStyleLbl="node1" presStyleIdx="2" presStyleCnt="4">
        <dgm:presLayoutVars>
          <dgm:chMax val="0"/>
          <dgm:bulletEnabled val="1"/>
        </dgm:presLayoutVars>
      </dgm:prSet>
      <dgm:spPr/>
    </dgm:pt>
    <dgm:pt modelId="{D949ACA2-6DCD-9E44-9A53-1318DCBDC262}" type="pres">
      <dgm:prSet presAssocID="{AF622ECC-FBDD-E041-BE3F-077B8895B887}" presName="spacer" presStyleCnt="0"/>
      <dgm:spPr/>
    </dgm:pt>
    <dgm:pt modelId="{50CD513F-8126-6B4B-AC67-18524DE15DE6}" type="pres">
      <dgm:prSet presAssocID="{2A6932EE-A315-A146-89AC-78FE9390C3AF}" presName="parentText" presStyleLbl="node1" presStyleIdx="3" presStyleCnt="4">
        <dgm:presLayoutVars>
          <dgm:chMax val="0"/>
          <dgm:bulletEnabled val="1"/>
        </dgm:presLayoutVars>
      </dgm:prSet>
      <dgm:spPr/>
    </dgm:pt>
  </dgm:ptLst>
  <dgm:cxnLst>
    <dgm:cxn modelId="{E9B8182A-8129-1442-B7EB-5CDA205E94AB}" type="presOf" srcId="{BFCECE43-155A-2F4C-BB7F-776E98CF0438}" destId="{B3F78D1C-0167-5B47-94FC-0C6B1EF074A8}" srcOrd="0" destOrd="0" presId="urn:microsoft.com/office/officeart/2005/8/layout/vList2"/>
    <dgm:cxn modelId="{5057132F-725B-6A41-ABF1-BD8B4C2E3383}" srcId="{8170171F-8F05-864D-B5C1-881E7CDF9745}" destId="{3A0C5C26-7E71-0540-9763-4A680BBF331E}" srcOrd="1" destOrd="0" parTransId="{99D04094-4932-C744-BEBE-656C37B31528}" sibTransId="{3D8D99D3-2A44-794A-8382-CAE819E385C8}"/>
    <dgm:cxn modelId="{5ED0162F-08CE-674C-B7DE-FD3A31692914}" srcId="{8170171F-8F05-864D-B5C1-881E7CDF9745}" destId="{3386A8B7-E294-9D45-9824-2A78A5116A92}" srcOrd="0" destOrd="0" parTransId="{95A57ED4-1FD6-4F4D-92E6-80B9D4D143DC}" sibTransId="{9382D742-F894-A54C-B568-05349A5A6A93}"/>
    <dgm:cxn modelId="{64F9F25B-3C44-664B-912D-FB3449985F65}" type="presOf" srcId="{3386A8B7-E294-9D45-9824-2A78A5116A92}" destId="{DEDEC94D-5D4D-E74C-9EC3-42A623DAC800}" srcOrd="0" destOrd="0" presId="urn:microsoft.com/office/officeart/2005/8/layout/vList2"/>
    <dgm:cxn modelId="{3CCC2988-A744-8F4D-840C-41461E618D42}" type="presOf" srcId="{2A6932EE-A315-A146-89AC-78FE9390C3AF}" destId="{50CD513F-8126-6B4B-AC67-18524DE15DE6}" srcOrd="0" destOrd="0" presId="urn:microsoft.com/office/officeart/2005/8/layout/vList2"/>
    <dgm:cxn modelId="{47132492-FFF3-3647-BBC9-C02C6FAFFB16}" type="presOf" srcId="{8170171F-8F05-864D-B5C1-881E7CDF9745}" destId="{4556789E-C3EB-3A42-97AA-A0BEADCF1EEF}" srcOrd="0" destOrd="0" presId="urn:microsoft.com/office/officeart/2005/8/layout/vList2"/>
    <dgm:cxn modelId="{DDF2D598-84DA-2948-8BC2-F414677B8590}" srcId="{8170171F-8F05-864D-B5C1-881E7CDF9745}" destId="{BFCECE43-155A-2F4C-BB7F-776E98CF0438}" srcOrd="2" destOrd="0" parTransId="{B30AD307-65AD-1B43-A021-BF1CE7DBBF71}" sibTransId="{AF622ECC-FBDD-E041-BE3F-077B8895B887}"/>
    <dgm:cxn modelId="{1D90ECC3-36ED-7E47-B75E-98720F8E03EA}" type="presOf" srcId="{3A0C5C26-7E71-0540-9763-4A680BBF331E}" destId="{D387D666-7D94-DB44-B9D3-1758B2752BA6}" srcOrd="0" destOrd="0" presId="urn:microsoft.com/office/officeart/2005/8/layout/vList2"/>
    <dgm:cxn modelId="{B004C0E6-6E05-9844-8C29-D32B59329F6C}" srcId="{8170171F-8F05-864D-B5C1-881E7CDF9745}" destId="{2A6932EE-A315-A146-89AC-78FE9390C3AF}" srcOrd="3" destOrd="0" parTransId="{390BEF85-80FE-B145-9A79-54720FB19D3E}" sibTransId="{90283BA9-C048-5149-8601-0D9872E514E7}"/>
    <dgm:cxn modelId="{F44BF048-B75A-D648-A13E-25058F26D91D}" type="presParOf" srcId="{4556789E-C3EB-3A42-97AA-A0BEADCF1EEF}" destId="{DEDEC94D-5D4D-E74C-9EC3-42A623DAC800}" srcOrd="0" destOrd="0" presId="urn:microsoft.com/office/officeart/2005/8/layout/vList2"/>
    <dgm:cxn modelId="{3D645F8F-593D-6148-897D-71638F9C4518}" type="presParOf" srcId="{4556789E-C3EB-3A42-97AA-A0BEADCF1EEF}" destId="{249B67B8-8F36-124F-AEAB-E733665292AE}" srcOrd="1" destOrd="0" presId="urn:microsoft.com/office/officeart/2005/8/layout/vList2"/>
    <dgm:cxn modelId="{C5BBA469-7FDB-3F4E-8BCD-196AC7FD63BC}" type="presParOf" srcId="{4556789E-C3EB-3A42-97AA-A0BEADCF1EEF}" destId="{D387D666-7D94-DB44-B9D3-1758B2752BA6}" srcOrd="2" destOrd="0" presId="urn:microsoft.com/office/officeart/2005/8/layout/vList2"/>
    <dgm:cxn modelId="{04FDE349-2A4E-E644-BD6F-37F6171E4AD0}" type="presParOf" srcId="{4556789E-C3EB-3A42-97AA-A0BEADCF1EEF}" destId="{CDE4D0AC-377A-4148-83A7-197465159D8D}" srcOrd="3" destOrd="0" presId="urn:microsoft.com/office/officeart/2005/8/layout/vList2"/>
    <dgm:cxn modelId="{BC40A7C1-6065-0349-BCFB-EFD35111FDA1}" type="presParOf" srcId="{4556789E-C3EB-3A42-97AA-A0BEADCF1EEF}" destId="{B3F78D1C-0167-5B47-94FC-0C6B1EF074A8}" srcOrd="4" destOrd="0" presId="urn:microsoft.com/office/officeart/2005/8/layout/vList2"/>
    <dgm:cxn modelId="{34532A2E-635C-E24B-ABEE-12414F5362A9}" type="presParOf" srcId="{4556789E-C3EB-3A42-97AA-A0BEADCF1EEF}" destId="{D949ACA2-6DCD-9E44-9A53-1318DCBDC262}" srcOrd="5" destOrd="0" presId="urn:microsoft.com/office/officeart/2005/8/layout/vList2"/>
    <dgm:cxn modelId="{E6E947CE-0EA8-0745-A5BB-E7BA812706B3}" type="presParOf" srcId="{4556789E-C3EB-3A42-97AA-A0BEADCF1EEF}" destId="{50CD513F-8126-6B4B-AC67-18524DE15DE6}"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DEC94D-5D4D-E74C-9EC3-42A623DAC800}">
      <dsp:nvSpPr>
        <dsp:cNvPr id="0" name=""/>
        <dsp:cNvSpPr/>
      </dsp:nvSpPr>
      <dsp:spPr>
        <a:xfrm>
          <a:off x="0" y="27974"/>
          <a:ext cx="6232033" cy="1280199"/>
        </a:xfrm>
        <a:prstGeom prst="roundRect">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Tiempos Headline Light" panose="02020303060303060403" pitchFamily="18" charset="77"/>
            </a:rPr>
            <a:t>1. Office of Research Development</a:t>
          </a:r>
        </a:p>
      </dsp:txBody>
      <dsp:txXfrm>
        <a:off x="62494" y="90468"/>
        <a:ext cx="6107045" cy="1155211"/>
      </dsp:txXfrm>
    </dsp:sp>
    <dsp:sp modelId="{D387D666-7D94-DB44-B9D3-1758B2752BA6}">
      <dsp:nvSpPr>
        <dsp:cNvPr id="0" name=""/>
        <dsp:cNvSpPr/>
      </dsp:nvSpPr>
      <dsp:spPr>
        <a:xfrm>
          <a:off x="0" y="1388814"/>
          <a:ext cx="6232033" cy="1280199"/>
        </a:xfrm>
        <a:prstGeom prst="roundRect">
          <a:avLst/>
        </a:prstGeom>
        <a:solidFill>
          <a:schemeClr val="accent1">
            <a:alpha val="90000"/>
            <a:hueOff val="0"/>
            <a:satOff val="0"/>
            <a:lumOff val="0"/>
            <a:alphaOff val="-13333"/>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Tiempos Headline Light" panose="02020303060303060403" pitchFamily="18" charset="77"/>
            </a:rPr>
            <a:t>2. Early-Stage Investigator   </a:t>
          </a:r>
        </a:p>
        <a:p>
          <a:pPr marL="0" lvl="0" indent="0" algn="l" defTabSz="1244600">
            <a:lnSpc>
              <a:spcPct val="90000"/>
            </a:lnSpc>
            <a:spcBef>
              <a:spcPct val="0"/>
            </a:spcBef>
            <a:spcAft>
              <a:spcPct val="35000"/>
            </a:spcAft>
            <a:buNone/>
          </a:pPr>
          <a:r>
            <a:rPr lang="en-US" sz="2800" kern="1200" dirty="0">
              <a:latin typeface="Tiempos Headline Light" panose="02020303060303060403" pitchFamily="18" charset="77"/>
            </a:rPr>
            <a:t>    Programs</a:t>
          </a:r>
        </a:p>
      </dsp:txBody>
      <dsp:txXfrm>
        <a:off x="62494" y="1451308"/>
        <a:ext cx="6107045" cy="1155211"/>
      </dsp:txXfrm>
    </dsp:sp>
    <dsp:sp modelId="{B3F78D1C-0167-5B47-94FC-0C6B1EF074A8}">
      <dsp:nvSpPr>
        <dsp:cNvPr id="0" name=""/>
        <dsp:cNvSpPr/>
      </dsp:nvSpPr>
      <dsp:spPr>
        <a:xfrm>
          <a:off x="0" y="2749653"/>
          <a:ext cx="6232033" cy="1280199"/>
        </a:xfrm>
        <a:prstGeom prst="roundRect">
          <a:avLst/>
        </a:prstGeom>
        <a:solidFill>
          <a:schemeClr val="accent1">
            <a:alpha val="90000"/>
            <a:hueOff val="0"/>
            <a:satOff val="0"/>
            <a:lumOff val="0"/>
            <a:alphaOff val="-26667"/>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Tiempos Headline Light" panose="02020303060303060403" pitchFamily="18" charset="77"/>
            </a:rPr>
            <a:t>3. CAREER Academy and NIH   </a:t>
          </a:r>
        </a:p>
        <a:p>
          <a:pPr marL="0" lvl="0" indent="0" algn="l" defTabSz="1244600">
            <a:lnSpc>
              <a:spcPct val="90000"/>
            </a:lnSpc>
            <a:spcBef>
              <a:spcPct val="0"/>
            </a:spcBef>
            <a:spcAft>
              <a:spcPct val="35000"/>
            </a:spcAft>
            <a:buNone/>
          </a:pPr>
          <a:r>
            <a:rPr lang="en-US" sz="2800" kern="1200" dirty="0">
              <a:latin typeface="Tiempos Headline Light" panose="02020303060303060403" pitchFamily="18" charset="77"/>
            </a:rPr>
            <a:t>    Accelerator</a:t>
          </a:r>
        </a:p>
      </dsp:txBody>
      <dsp:txXfrm>
        <a:off x="62494" y="2812147"/>
        <a:ext cx="6107045" cy="1155211"/>
      </dsp:txXfrm>
    </dsp:sp>
    <dsp:sp modelId="{50CD513F-8126-6B4B-AC67-18524DE15DE6}">
      <dsp:nvSpPr>
        <dsp:cNvPr id="0" name=""/>
        <dsp:cNvSpPr/>
      </dsp:nvSpPr>
      <dsp:spPr>
        <a:xfrm>
          <a:off x="0" y="4110492"/>
          <a:ext cx="6232033" cy="1280199"/>
        </a:xfrm>
        <a:prstGeom prst="roundRect">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Tiempos Headline Light" panose="02020303060303060403" pitchFamily="18" charset="77"/>
            </a:rPr>
            <a:t>4. Questions</a:t>
          </a:r>
        </a:p>
      </dsp:txBody>
      <dsp:txXfrm>
        <a:off x="62494" y="4172986"/>
        <a:ext cx="6107045" cy="115521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Arial"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B4AB7A6-7B91-0743-8CB5-211444E3EEC5}" type="datetimeFigureOut">
              <a:rPr lang="en-US" smtClean="0">
                <a:latin typeface="Arial" charset="0"/>
              </a:rPr>
              <a:t>6/26/2026</a:t>
            </a:fld>
            <a:endParaRPr lang="en-US" dirty="0">
              <a:latin typeface="Arial"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Arial"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E207E47-A949-A445-93CB-F231D9074E3A}" type="slidenum">
              <a:rPr lang="en-US" smtClean="0">
                <a:latin typeface="Arial" charset="0"/>
              </a:rPr>
              <a:t>‹#›</a:t>
            </a:fld>
            <a:endParaRPr lang="en-US" dirty="0">
              <a:latin typeface="Arial" charset="0"/>
            </a:endParaRPr>
          </a:p>
        </p:txBody>
      </p:sp>
    </p:spTree>
    <p:extLst>
      <p:ext uri="{BB962C8B-B14F-4D97-AF65-F5344CB8AC3E}">
        <p14:creationId xmlns:p14="http://schemas.microsoft.com/office/powerpoint/2010/main" val="20660491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charset="0"/>
              </a:defRPr>
            </a:lvl1pPr>
          </a:lstStyle>
          <a:p>
            <a:fld id="{FB490885-C363-F646-A466-A0AFB682D95A}" type="datetimeFigureOut">
              <a:rPr lang="en-US" smtClean="0"/>
              <a:pPr/>
              <a:t>6/26/2026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charset="0"/>
              </a:defRPr>
            </a:lvl1pPr>
          </a:lstStyle>
          <a:p>
            <a:fld id="{E19390F5-E71E-334A-A05B-FB70ED54C7C8}" type="slidenum">
              <a:rPr lang="en-US" smtClean="0"/>
              <a:pPr/>
              <a:t>‹#›</a:t>
            </a:fld>
            <a:endParaRPr lang="en-US" dirty="0"/>
          </a:p>
        </p:txBody>
      </p:sp>
    </p:spTree>
    <p:extLst>
      <p:ext uri="{BB962C8B-B14F-4D97-AF65-F5344CB8AC3E}">
        <p14:creationId xmlns:p14="http://schemas.microsoft.com/office/powerpoint/2010/main" val="938035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charset="0"/>
        <a:ea typeface="+mn-ea"/>
        <a:cs typeface="+mn-cs"/>
      </a:defRPr>
    </a:lvl1pPr>
    <a:lvl2pPr marL="457200" algn="l" defTabSz="914400" rtl="0" eaLnBrk="1" latinLnBrk="0" hangingPunct="1">
      <a:defRPr sz="1200" b="0" i="0" kern="1200">
        <a:solidFill>
          <a:schemeClr val="tx1"/>
        </a:solidFill>
        <a:latin typeface="Arial" charset="0"/>
        <a:ea typeface="+mn-ea"/>
        <a:cs typeface="+mn-cs"/>
      </a:defRPr>
    </a:lvl2pPr>
    <a:lvl3pPr marL="914400" algn="l" defTabSz="914400" rtl="0" eaLnBrk="1" latinLnBrk="0" hangingPunct="1">
      <a:defRPr sz="1200" b="0" i="0" kern="1200">
        <a:solidFill>
          <a:schemeClr val="tx1"/>
        </a:solidFill>
        <a:latin typeface="Arial" charset="0"/>
        <a:ea typeface="+mn-ea"/>
        <a:cs typeface="+mn-cs"/>
      </a:defRPr>
    </a:lvl3pPr>
    <a:lvl4pPr marL="1371600" algn="l" defTabSz="914400" rtl="0" eaLnBrk="1" latinLnBrk="0" hangingPunct="1">
      <a:defRPr sz="1200" b="0" i="0" kern="1200">
        <a:solidFill>
          <a:schemeClr val="tx1"/>
        </a:solidFill>
        <a:latin typeface="Arial" charset="0"/>
        <a:ea typeface="+mn-ea"/>
        <a:cs typeface="+mn-cs"/>
      </a:defRPr>
    </a:lvl4pPr>
    <a:lvl5pPr marL="1828800" algn="l" defTabSz="914400" rtl="0" eaLnBrk="1" latinLnBrk="0" hangingPunct="1">
      <a:defRPr sz="1200" b="0" i="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19390F5-E71E-334A-A05B-FB70ED54C7C8}" type="slidenum">
              <a:rPr lang="en-US" smtClean="0"/>
              <a:pPr/>
              <a:t>3</a:t>
            </a:fld>
            <a:endParaRPr lang="en-US" dirty="0"/>
          </a:p>
        </p:txBody>
      </p:sp>
    </p:spTree>
    <p:extLst>
      <p:ext uri="{BB962C8B-B14F-4D97-AF65-F5344CB8AC3E}">
        <p14:creationId xmlns:p14="http://schemas.microsoft.com/office/powerpoint/2010/main" val="19198779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CC00E-8424-7143-87E4-7FD64491A559}"/>
              </a:ext>
            </a:extLst>
          </p:cNvPr>
          <p:cNvSpPr>
            <a:spLocks noGrp="1"/>
          </p:cNvSpPr>
          <p:nvPr>
            <p:ph type="ctrTitle"/>
          </p:nvPr>
        </p:nvSpPr>
        <p:spPr>
          <a:xfrm>
            <a:off x="1524000" y="1122363"/>
            <a:ext cx="9144000" cy="2387600"/>
          </a:xfrm>
        </p:spPr>
        <p:txBody>
          <a:bodyPr anchor="b"/>
          <a:lstStyle>
            <a:lvl1pPr algn="ctr">
              <a:defRPr sz="6000" b="1">
                <a:latin typeface="Trade Gothic Next LT Pro Lt" panose="020B0503040303020004" pitchFamily="34" charset="77"/>
              </a:defRPr>
            </a:lvl1pPr>
          </a:lstStyle>
          <a:p>
            <a:r>
              <a:rPr lang="en-US"/>
              <a:t>Click to edit Master title style</a:t>
            </a:r>
          </a:p>
        </p:txBody>
      </p:sp>
      <p:sp>
        <p:nvSpPr>
          <p:cNvPr id="3" name="Subtitle 2">
            <a:extLst>
              <a:ext uri="{FF2B5EF4-FFF2-40B4-BE49-F238E27FC236}">
                <a16:creationId xmlns:a16="http://schemas.microsoft.com/office/drawing/2014/main" id="{D8CDAD60-E430-5642-9613-43AC3A1D21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7" name="Straight Connector 6">
            <a:extLst>
              <a:ext uri="{FF2B5EF4-FFF2-40B4-BE49-F238E27FC236}">
                <a16:creationId xmlns:a16="http://schemas.microsoft.com/office/drawing/2014/main" id="{1031378E-FF94-5547-A8A3-4D148ABB8505}"/>
              </a:ext>
            </a:extLst>
          </p:cNvPr>
          <p:cNvCxnSpPr>
            <a:cxnSpLocks/>
          </p:cNvCxnSpPr>
          <p:nvPr userDrawn="1"/>
        </p:nvCxnSpPr>
        <p:spPr>
          <a:xfrm>
            <a:off x="1524000" y="3532502"/>
            <a:ext cx="9144000" cy="0"/>
          </a:xfrm>
          <a:prstGeom prst="line">
            <a:avLst/>
          </a:prstGeom>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4066500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7ADD84-7D52-5E41-9F88-7F766701A5C5}"/>
              </a:ext>
            </a:extLst>
          </p:cNvPr>
          <p:cNvSpPr/>
          <p:nvPr userDrawn="1"/>
        </p:nvSpPr>
        <p:spPr>
          <a:xfrm>
            <a:off x="0" y="0"/>
            <a:ext cx="12192000" cy="6858000"/>
          </a:xfrm>
          <a:prstGeom prst="rect">
            <a:avLst/>
          </a:prstGeom>
          <a:gradFill>
            <a:gsLst>
              <a:gs pos="0">
                <a:schemeClr val="bg1">
                  <a:lumMod val="85000"/>
                </a:schemeClr>
              </a:gs>
              <a:gs pos="50000">
                <a:schemeClr val="bg1">
                  <a:lumMod val="75000"/>
                </a:schemeClr>
              </a:gs>
              <a:gs pos="100000">
                <a:schemeClr val="bg1">
                  <a:lumMod val="6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3DB6C4C5-8D0C-584B-89C7-BE91446BF913}"/>
              </a:ext>
            </a:extLst>
          </p:cNvPr>
          <p:cNvSpPr>
            <a:spLocks noGrp="1"/>
          </p:cNvSpPr>
          <p:nvPr>
            <p:ph type="title"/>
          </p:nvPr>
        </p:nvSpPr>
        <p:spPr>
          <a:xfrm>
            <a:off x="838200" y="365126"/>
            <a:ext cx="10515600" cy="1111134"/>
          </a:xfrm>
        </p:spPr>
        <p:txBody>
          <a:bodyPr/>
          <a:lstStyle>
            <a:lvl1pPr>
              <a:defRPr b="1">
                <a:latin typeface="Trade Gothic Next LT Pro Lt" panose="020B0503040303020004" pitchFamily="34" charset="77"/>
              </a:defRPr>
            </a:lvl1pPr>
          </a:lstStyle>
          <a:p>
            <a:r>
              <a:rPr lang="en-US"/>
              <a:t>Click to edit Master title style</a:t>
            </a:r>
          </a:p>
        </p:txBody>
      </p:sp>
      <p:cxnSp>
        <p:nvCxnSpPr>
          <p:cNvPr id="4" name="Straight Connector 3">
            <a:extLst>
              <a:ext uri="{FF2B5EF4-FFF2-40B4-BE49-F238E27FC236}">
                <a16:creationId xmlns:a16="http://schemas.microsoft.com/office/drawing/2014/main" id="{4E36658D-C474-2946-96AD-75485BA50660}"/>
              </a:ext>
            </a:extLst>
          </p:cNvPr>
          <p:cNvCxnSpPr>
            <a:cxnSpLocks/>
          </p:cNvCxnSpPr>
          <p:nvPr userDrawn="1"/>
        </p:nvCxnSpPr>
        <p:spPr>
          <a:xfrm>
            <a:off x="659027" y="1575917"/>
            <a:ext cx="10873946"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86315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F373D-C606-494E-9A9F-DC6D70F36CBA}"/>
              </a:ext>
            </a:extLst>
          </p:cNvPr>
          <p:cNvSpPr>
            <a:spLocks noGrp="1"/>
          </p:cNvSpPr>
          <p:nvPr>
            <p:ph type="title"/>
          </p:nvPr>
        </p:nvSpPr>
        <p:spPr>
          <a:xfrm>
            <a:off x="839788" y="457200"/>
            <a:ext cx="3932237" cy="1600200"/>
          </a:xfrm>
        </p:spPr>
        <p:txBody>
          <a:bodyPr anchor="b"/>
          <a:lstStyle>
            <a:lvl1pPr>
              <a:defRPr sz="3200">
                <a:latin typeface="Trade Gothic Next LT Pro" panose="020B0503040303020004" pitchFamily="34"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F1E7C7B0-F3EB-6441-A96A-4A7F35E902B3}"/>
              </a:ext>
            </a:extLst>
          </p:cNvPr>
          <p:cNvSpPr>
            <a:spLocks noGrp="1"/>
          </p:cNvSpPr>
          <p:nvPr>
            <p:ph idx="1"/>
          </p:nvPr>
        </p:nvSpPr>
        <p:spPr>
          <a:xfrm>
            <a:off x="5183188" y="987426"/>
            <a:ext cx="6172200" cy="458711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5C46F45-9F5E-4248-931E-289C43B0D115}"/>
              </a:ext>
            </a:extLst>
          </p:cNvPr>
          <p:cNvSpPr>
            <a:spLocks noGrp="1"/>
          </p:cNvSpPr>
          <p:nvPr>
            <p:ph type="body" sz="half" idx="2"/>
          </p:nvPr>
        </p:nvSpPr>
        <p:spPr>
          <a:xfrm>
            <a:off x="839788" y="2057400"/>
            <a:ext cx="3932237" cy="35875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8" name="Straight Connector 7">
            <a:extLst>
              <a:ext uri="{FF2B5EF4-FFF2-40B4-BE49-F238E27FC236}">
                <a16:creationId xmlns:a16="http://schemas.microsoft.com/office/drawing/2014/main" id="{1D19E270-4653-904D-8BBD-0C19340654A4}"/>
              </a:ext>
            </a:extLst>
          </p:cNvPr>
          <p:cNvCxnSpPr>
            <a:cxnSpLocks/>
          </p:cNvCxnSpPr>
          <p:nvPr userDrawn="1"/>
        </p:nvCxnSpPr>
        <p:spPr>
          <a:xfrm>
            <a:off x="838200" y="2057400"/>
            <a:ext cx="3943338"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861408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D20DE-3195-5B49-B9CD-255CF6C8431B}"/>
              </a:ext>
            </a:extLst>
          </p:cNvPr>
          <p:cNvSpPr>
            <a:spLocks noGrp="1"/>
          </p:cNvSpPr>
          <p:nvPr>
            <p:ph type="title"/>
          </p:nvPr>
        </p:nvSpPr>
        <p:spPr>
          <a:xfrm>
            <a:off x="839788" y="457200"/>
            <a:ext cx="3932237" cy="1600200"/>
          </a:xfrm>
        </p:spPr>
        <p:txBody>
          <a:bodyPr anchor="b"/>
          <a:lstStyle>
            <a:lvl1pPr>
              <a:defRPr sz="3200">
                <a:latin typeface="Trade Gothic Next LT Pro" panose="020B0503040303020004" pitchFamily="34" charset="77"/>
              </a:defRPr>
            </a:lvl1pPr>
          </a:lstStyle>
          <a:p>
            <a:r>
              <a:rPr lang="en-US"/>
              <a:t>Click to edit Master title style</a:t>
            </a:r>
          </a:p>
        </p:txBody>
      </p:sp>
      <p:sp>
        <p:nvSpPr>
          <p:cNvPr id="3" name="Picture Placeholder 2">
            <a:extLst>
              <a:ext uri="{FF2B5EF4-FFF2-40B4-BE49-F238E27FC236}">
                <a16:creationId xmlns:a16="http://schemas.microsoft.com/office/drawing/2014/main" id="{C656F540-FF13-3F43-ACD0-3D46B1257AB5}"/>
              </a:ext>
            </a:extLst>
          </p:cNvPr>
          <p:cNvSpPr>
            <a:spLocks noGrp="1"/>
          </p:cNvSpPr>
          <p:nvPr>
            <p:ph type="pic" idx="1"/>
          </p:nvPr>
        </p:nvSpPr>
        <p:spPr>
          <a:xfrm>
            <a:off x="5183188" y="987426"/>
            <a:ext cx="6172200" cy="456507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D01EA4B-AAF0-5246-BACE-0E922F2F201A}"/>
              </a:ext>
            </a:extLst>
          </p:cNvPr>
          <p:cNvSpPr>
            <a:spLocks noGrp="1"/>
          </p:cNvSpPr>
          <p:nvPr>
            <p:ph type="body" sz="half" idx="2"/>
          </p:nvPr>
        </p:nvSpPr>
        <p:spPr>
          <a:xfrm>
            <a:off x="839788" y="2057400"/>
            <a:ext cx="3932237" cy="357027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cxnSp>
        <p:nvCxnSpPr>
          <p:cNvPr id="8" name="Straight Connector 7">
            <a:extLst>
              <a:ext uri="{FF2B5EF4-FFF2-40B4-BE49-F238E27FC236}">
                <a16:creationId xmlns:a16="http://schemas.microsoft.com/office/drawing/2014/main" id="{FD33F86A-FADE-684F-8E54-6CD7C4CB0106}"/>
              </a:ext>
            </a:extLst>
          </p:cNvPr>
          <p:cNvCxnSpPr>
            <a:cxnSpLocks/>
          </p:cNvCxnSpPr>
          <p:nvPr userDrawn="1"/>
        </p:nvCxnSpPr>
        <p:spPr>
          <a:xfrm>
            <a:off x="838200" y="2057400"/>
            <a:ext cx="3943338"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8358387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43496-E5EA-BD45-9772-5FF6ACA77545}"/>
              </a:ext>
            </a:extLst>
          </p:cNvPr>
          <p:cNvSpPr>
            <a:spLocks noGrp="1"/>
          </p:cNvSpPr>
          <p:nvPr>
            <p:ph type="title"/>
          </p:nvPr>
        </p:nvSpPr>
        <p:spPr/>
        <p:txBody>
          <a:bodyPr/>
          <a:lstStyle>
            <a:lvl1pPr>
              <a:defRPr>
                <a:latin typeface="Trade Gothic Next LT Pro" panose="020B0503040303020004" pitchFamily="34" charset="77"/>
              </a:defRPr>
            </a:lvl1pPr>
          </a:lstStyle>
          <a:p>
            <a:r>
              <a:rPr lang="en-US"/>
              <a:t>Click to edit Master title style</a:t>
            </a:r>
          </a:p>
        </p:txBody>
      </p:sp>
      <p:sp>
        <p:nvSpPr>
          <p:cNvPr id="3" name="Vertical Text Placeholder 2">
            <a:extLst>
              <a:ext uri="{FF2B5EF4-FFF2-40B4-BE49-F238E27FC236}">
                <a16:creationId xmlns:a16="http://schemas.microsoft.com/office/drawing/2014/main" id="{457E763E-E394-C942-AFB1-0BDD788BC43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F4F3011D-C7EB-404D-85FA-C816DAF9C36E}"/>
              </a:ext>
            </a:extLst>
          </p:cNvPr>
          <p:cNvCxnSpPr>
            <a:cxnSpLocks/>
          </p:cNvCxnSpPr>
          <p:nvPr userDrawn="1"/>
        </p:nvCxnSpPr>
        <p:spPr>
          <a:xfrm>
            <a:off x="659027" y="1575917"/>
            <a:ext cx="10873946"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520560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B03D03-CA5D-604E-90AF-6CC0752256FE}"/>
              </a:ext>
            </a:extLst>
          </p:cNvPr>
          <p:cNvSpPr>
            <a:spLocks noGrp="1"/>
          </p:cNvSpPr>
          <p:nvPr>
            <p:ph type="title" orient="vert"/>
          </p:nvPr>
        </p:nvSpPr>
        <p:spPr>
          <a:xfrm>
            <a:off x="8724900" y="365125"/>
            <a:ext cx="2628900" cy="5220427"/>
          </a:xfrm>
        </p:spPr>
        <p:txBody>
          <a:bodyPr vert="eaVert"/>
          <a:lstStyle>
            <a:lvl1pPr>
              <a:defRPr>
                <a:latin typeface="Trade Gothic Next LT Pro" panose="020B0503040303020004" pitchFamily="34" charset="77"/>
              </a:defRPr>
            </a:lvl1pPr>
          </a:lstStyle>
          <a:p>
            <a:r>
              <a:rPr lang="en-US"/>
              <a:t>Click to edit Master title style</a:t>
            </a:r>
          </a:p>
        </p:txBody>
      </p:sp>
      <p:sp>
        <p:nvSpPr>
          <p:cNvPr id="3" name="Vertical Text Placeholder 2">
            <a:extLst>
              <a:ext uri="{FF2B5EF4-FFF2-40B4-BE49-F238E27FC236}">
                <a16:creationId xmlns:a16="http://schemas.microsoft.com/office/drawing/2014/main" id="{8B6EA7E7-3AFD-694F-B18C-E06A81D7E74E}"/>
              </a:ext>
            </a:extLst>
          </p:cNvPr>
          <p:cNvSpPr>
            <a:spLocks noGrp="1"/>
          </p:cNvSpPr>
          <p:nvPr>
            <p:ph type="body" orient="vert" idx="1"/>
          </p:nvPr>
        </p:nvSpPr>
        <p:spPr>
          <a:xfrm>
            <a:off x="838200" y="365125"/>
            <a:ext cx="7734300" cy="52204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113923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43344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57709"/>
            <a:ext cx="10515600" cy="4351338"/>
          </a:xfrm>
          <a:prstGeom prst="rect">
            <a:avLst/>
          </a:prstGeom>
        </p:spPr>
        <p:txBody>
          <a:bodyPr/>
          <a:lstStyle>
            <a:lvl1pPr>
              <a:defRPr>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24893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CC00E-8424-7143-87E4-7FD64491A559}"/>
              </a:ext>
            </a:extLst>
          </p:cNvPr>
          <p:cNvSpPr>
            <a:spLocks noGrp="1"/>
          </p:cNvSpPr>
          <p:nvPr>
            <p:ph type="ctrTitle"/>
          </p:nvPr>
        </p:nvSpPr>
        <p:spPr>
          <a:xfrm>
            <a:off x="4715219" y="1122363"/>
            <a:ext cx="6477917" cy="2387600"/>
          </a:xfrm>
        </p:spPr>
        <p:txBody>
          <a:bodyPr anchor="b"/>
          <a:lstStyle>
            <a:lvl1pPr algn="ctr">
              <a:defRPr sz="6000" b="1">
                <a:latin typeface="Trade Gothic Next LT Pro Lt" panose="020B0503040303020004" pitchFamily="34" charset="77"/>
              </a:defRPr>
            </a:lvl1pPr>
          </a:lstStyle>
          <a:p>
            <a:r>
              <a:rPr lang="en-US" dirty="0"/>
              <a:t>Click to edit Master title style</a:t>
            </a:r>
          </a:p>
        </p:txBody>
      </p:sp>
      <p:sp>
        <p:nvSpPr>
          <p:cNvPr id="3" name="Subtitle 2">
            <a:extLst>
              <a:ext uri="{FF2B5EF4-FFF2-40B4-BE49-F238E27FC236}">
                <a16:creationId xmlns:a16="http://schemas.microsoft.com/office/drawing/2014/main" id="{D8CDAD60-E430-5642-9613-43AC3A1D2127}"/>
              </a:ext>
            </a:extLst>
          </p:cNvPr>
          <p:cNvSpPr>
            <a:spLocks noGrp="1"/>
          </p:cNvSpPr>
          <p:nvPr>
            <p:ph type="subTitle" idx="1"/>
          </p:nvPr>
        </p:nvSpPr>
        <p:spPr>
          <a:xfrm>
            <a:off x="4715219" y="3602038"/>
            <a:ext cx="6477917"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7" name="Straight Connector 6">
            <a:extLst>
              <a:ext uri="{FF2B5EF4-FFF2-40B4-BE49-F238E27FC236}">
                <a16:creationId xmlns:a16="http://schemas.microsoft.com/office/drawing/2014/main" id="{1031378E-FF94-5547-A8A3-4D148ABB8505}"/>
              </a:ext>
            </a:extLst>
          </p:cNvPr>
          <p:cNvCxnSpPr>
            <a:cxnSpLocks/>
          </p:cNvCxnSpPr>
          <p:nvPr userDrawn="1"/>
        </p:nvCxnSpPr>
        <p:spPr>
          <a:xfrm>
            <a:off x="4715220" y="3532502"/>
            <a:ext cx="6477917"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684181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4B95D-CDA9-CE4C-AC0D-10AA0A0C001E}"/>
              </a:ext>
            </a:extLst>
          </p:cNvPr>
          <p:cNvSpPr>
            <a:spLocks noGrp="1"/>
          </p:cNvSpPr>
          <p:nvPr>
            <p:ph type="title"/>
          </p:nvPr>
        </p:nvSpPr>
        <p:spPr/>
        <p:txBody>
          <a:bodyPr/>
          <a:lstStyle>
            <a:lvl1pPr>
              <a:defRPr b="1"/>
            </a:lvl1pPr>
          </a:lstStyle>
          <a:p>
            <a:r>
              <a:rPr lang="en-US"/>
              <a:t>Click to edit Master title style</a:t>
            </a:r>
          </a:p>
        </p:txBody>
      </p:sp>
      <p:sp>
        <p:nvSpPr>
          <p:cNvPr id="3" name="Content Placeholder 2">
            <a:extLst>
              <a:ext uri="{FF2B5EF4-FFF2-40B4-BE49-F238E27FC236}">
                <a16:creationId xmlns:a16="http://schemas.microsoft.com/office/drawing/2014/main" id="{27AC04C6-AC4B-A24E-BA73-A660B81A5F1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95E434AD-6CBD-F042-8A99-BE6F1C85C10C}"/>
              </a:ext>
            </a:extLst>
          </p:cNvPr>
          <p:cNvCxnSpPr>
            <a:cxnSpLocks/>
          </p:cNvCxnSpPr>
          <p:nvPr userDrawn="1"/>
        </p:nvCxnSpPr>
        <p:spPr>
          <a:xfrm>
            <a:off x="659027" y="1575917"/>
            <a:ext cx="10873946"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146051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BDB0D-9B85-154B-8C29-8C4468DD2D5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E6E06C0-9998-0144-9C91-35D129BF7AC1}"/>
              </a:ext>
            </a:extLst>
          </p:cNvPr>
          <p:cNvSpPr>
            <a:spLocks noGrp="1"/>
          </p:cNvSpPr>
          <p:nvPr>
            <p:ph type="body" idx="1"/>
          </p:nvPr>
        </p:nvSpPr>
        <p:spPr>
          <a:xfrm>
            <a:off x="831850" y="4589463"/>
            <a:ext cx="10515600" cy="996089"/>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05084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FFB10-1682-BC4C-A115-F5062115D8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4B01BDF-4E7E-C44B-ABC0-E02918DE11CD}"/>
              </a:ext>
            </a:extLst>
          </p:cNvPr>
          <p:cNvSpPr>
            <a:spLocks noGrp="1"/>
          </p:cNvSpPr>
          <p:nvPr>
            <p:ph sz="half" idx="1"/>
          </p:nvPr>
        </p:nvSpPr>
        <p:spPr>
          <a:xfrm>
            <a:off x="838200" y="1825625"/>
            <a:ext cx="5181600" cy="3726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B5AB19E-6971-C049-AED8-CAE5C02884AC}"/>
              </a:ext>
            </a:extLst>
          </p:cNvPr>
          <p:cNvSpPr>
            <a:spLocks noGrp="1"/>
          </p:cNvSpPr>
          <p:nvPr>
            <p:ph sz="half" idx="2"/>
          </p:nvPr>
        </p:nvSpPr>
        <p:spPr>
          <a:xfrm>
            <a:off x="6172200" y="1825625"/>
            <a:ext cx="5181600" cy="3726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97B13E6E-FC03-274E-9CA6-66501C79F388}"/>
              </a:ext>
            </a:extLst>
          </p:cNvPr>
          <p:cNvCxnSpPr>
            <a:cxnSpLocks/>
          </p:cNvCxnSpPr>
          <p:nvPr userDrawn="1"/>
        </p:nvCxnSpPr>
        <p:spPr>
          <a:xfrm>
            <a:off x="659027" y="1575917"/>
            <a:ext cx="10873946"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275411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84F4F2F-E2CE-924A-9A2D-AB6DC9BE70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AD23D4-8F85-D740-8882-340D39FAF34A}"/>
              </a:ext>
            </a:extLst>
          </p:cNvPr>
          <p:cNvSpPr>
            <a:spLocks noGrp="1"/>
          </p:cNvSpPr>
          <p:nvPr>
            <p:ph sz="half" idx="2"/>
          </p:nvPr>
        </p:nvSpPr>
        <p:spPr>
          <a:xfrm>
            <a:off x="839788" y="2505075"/>
            <a:ext cx="5157787" cy="3102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285EB54-4649-BC45-801C-1301873353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69F181-41C3-984F-ABE8-ECFE6388ECF7}"/>
              </a:ext>
            </a:extLst>
          </p:cNvPr>
          <p:cNvSpPr>
            <a:spLocks noGrp="1"/>
          </p:cNvSpPr>
          <p:nvPr>
            <p:ph sz="quarter" idx="4"/>
          </p:nvPr>
        </p:nvSpPr>
        <p:spPr>
          <a:xfrm>
            <a:off x="6172200" y="2505075"/>
            <a:ext cx="5183188" cy="3102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EC03C570-6650-1B4A-8991-EC920FABBBBB}"/>
              </a:ext>
            </a:extLst>
          </p:cNvPr>
          <p:cNvCxnSpPr>
            <a:cxnSpLocks/>
          </p:cNvCxnSpPr>
          <p:nvPr userDrawn="1"/>
        </p:nvCxnSpPr>
        <p:spPr>
          <a:xfrm>
            <a:off x="659027" y="1575917"/>
            <a:ext cx="10873946"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1" name="Title 1">
            <a:extLst>
              <a:ext uri="{FF2B5EF4-FFF2-40B4-BE49-F238E27FC236}">
                <a16:creationId xmlns:a16="http://schemas.microsoft.com/office/drawing/2014/main" id="{B6BB78C7-EA4C-0A43-B8D4-958F4185E68D}"/>
              </a:ext>
            </a:extLst>
          </p:cNvPr>
          <p:cNvSpPr>
            <a:spLocks noGrp="1"/>
          </p:cNvSpPr>
          <p:nvPr>
            <p:ph type="title"/>
          </p:nvPr>
        </p:nvSpPr>
        <p:spPr>
          <a:xfrm>
            <a:off x="838200" y="365126"/>
            <a:ext cx="10515600" cy="1111134"/>
          </a:xfrm>
        </p:spPr>
        <p:txBody>
          <a:bodyPr/>
          <a:lstStyle>
            <a:lvl1pPr>
              <a:defRPr>
                <a:latin typeface="Trade Gothic Next LT Pro" panose="020B0503040303020004" pitchFamily="34" charset="77"/>
              </a:defRPr>
            </a:lvl1pPr>
          </a:lstStyle>
          <a:p>
            <a:r>
              <a:rPr lang="en-US"/>
              <a:t>Click to edit Master title style</a:t>
            </a:r>
          </a:p>
        </p:txBody>
      </p:sp>
    </p:spTree>
    <p:extLst>
      <p:ext uri="{BB962C8B-B14F-4D97-AF65-F5344CB8AC3E}">
        <p14:creationId xmlns:p14="http://schemas.microsoft.com/office/powerpoint/2010/main" val="1253812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DE296-8441-634C-AE3E-F6D9F1974B49}"/>
              </a:ext>
            </a:extLst>
          </p:cNvPr>
          <p:cNvSpPr>
            <a:spLocks noGrp="1"/>
          </p:cNvSpPr>
          <p:nvPr>
            <p:ph type="title"/>
          </p:nvPr>
        </p:nvSpPr>
        <p:spPr/>
        <p:txBody>
          <a:bodyPr/>
          <a:lstStyle>
            <a:lvl1pPr>
              <a:defRPr b="1">
                <a:latin typeface="Trade Gothic Next LT Pro Lt" panose="020B0503040303020004" pitchFamily="34" charset="77"/>
              </a:defRPr>
            </a:lvl1pPr>
          </a:lstStyle>
          <a:p>
            <a:r>
              <a:rPr lang="en-US"/>
              <a:t>Click to edit Master title style</a:t>
            </a:r>
          </a:p>
        </p:txBody>
      </p:sp>
    </p:spTree>
    <p:extLst>
      <p:ext uri="{BB962C8B-B14F-4D97-AF65-F5344CB8AC3E}">
        <p14:creationId xmlns:p14="http://schemas.microsoft.com/office/powerpoint/2010/main" val="4053912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3467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7ADD84-7D52-5E41-9F88-7F766701A5C5}"/>
              </a:ext>
            </a:extLst>
          </p:cNvPr>
          <p:cNvSpPr/>
          <p:nvPr userDrawn="1"/>
        </p:nvSpPr>
        <p:spPr>
          <a:xfrm>
            <a:off x="0" y="0"/>
            <a:ext cx="12192000" cy="6858000"/>
          </a:xfrm>
          <a:prstGeom prst="rect">
            <a:avLst/>
          </a:prstGeom>
          <a:gradFill>
            <a:gsLst>
              <a:gs pos="0">
                <a:schemeClr val="bg1">
                  <a:lumMod val="85000"/>
                </a:schemeClr>
              </a:gs>
              <a:gs pos="50000">
                <a:schemeClr val="bg1">
                  <a:lumMod val="75000"/>
                </a:schemeClr>
              </a:gs>
              <a:gs pos="100000">
                <a:schemeClr val="bg1">
                  <a:lumMod val="6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402659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1">
                <a:lumMod val="85000"/>
              </a:schemeClr>
            </a:gs>
            <a:gs pos="50000">
              <a:schemeClr val="bg1">
                <a:lumMod val="75000"/>
              </a:schemeClr>
            </a:gs>
            <a:gs pos="100000">
              <a:schemeClr val="bg1">
                <a:lumMod val="65000"/>
              </a:schemeClr>
            </a:gs>
          </a:gsLst>
          <a:lin ang="5400000" scaled="0"/>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E7B2EE-E488-C848-BF53-336A3C3DB3FA}"/>
              </a:ext>
            </a:extLst>
          </p:cNvPr>
          <p:cNvSpPr>
            <a:spLocks noGrp="1"/>
          </p:cNvSpPr>
          <p:nvPr>
            <p:ph type="title"/>
          </p:nvPr>
        </p:nvSpPr>
        <p:spPr>
          <a:xfrm>
            <a:off x="838200" y="365126"/>
            <a:ext cx="10515600" cy="111113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2C9C98-DA4A-7B4B-ABE7-107DB742BE63}"/>
              </a:ext>
            </a:extLst>
          </p:cNvPr>
          <p:cNvSpPr>
            <a:spLocks noGrp="1"/>
          </p:cNvSpPr>
          <p:nvPr>
            <p:ph type="body" idx="1"/>
          </p:nvPr>
        </p:nvSpPr>
        <p:spPr>
          <a:xfrm>
            <a:off x="838200" y="1825625"/>
            <a:ext cx="10515600" cy="378196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Text&#10;&#10;Description automatically generated">
            <a:extLst>
              <a:ext uri="{FF2B5EF4-FFF2-40B4-BE49-F238E27FC236}">
                <a16:creationId xmlns:a16="http://schemas.microsoft.com/office/drawing/2014/main" id="{42D68916-CAF2-3041-870C-10D3D641329F}"/>
              </a:ext>
            </a:extLst>
          </p:cNvPr>
          <p:cNvPicPr>
            <a:picLocks noChangeAspect="1"/>
          </p:cNvPicPr>
          <p:nvPr userDrawn="1"/>
        </p:nvPicPr>
        <p:blipFill>
          <a:blip r:embed="rId18"/>
          <a:stretch>
            <a:fillRect/>
          </a:stretch>
        </p:blipFill>
        <p:spPr>
          <a:xfrm>
            <a:off x="8482988" y="5450000"/>
            <a:ext cx="3709012" cy="1408000"/>
          </a:xfrm>
          <a:prstGeom prst="rect">
            <a:avLst/>
          </a:prstGeom>
        </p:spPr>
      </p:pic>
    </p:spTree>
    <p:extLst>
      <p:ext uri="{BB962C8B-B14F-4D97-AF65-F5344CB8AC3E}">
        <p14:creationId xmlns:p14="http://schemas.microsoft.com/office/powerpoint/2010/main" val="33498895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8" r:id="rId15"/>
    <p:sldLayoutId id="2147483689" r:id="rId16"/>
  </p:sldLayoutIdLst>
  <p:txStyles>
    <p:titleStyle>
      <a:lvl1pPr algn="l" defTabSz="914400" rtl="0" eaLnBrk="1" latinLnBrk="0" hangingPunct="1">
        <a:lnSpc>
          <a:spcPct val="90000"/>
        </a:lnSpc>
        <a:spcBef>
          <a:spcPct val="0"/>
        </a:spcBef>
        <a:buNone/>
        <a:defRPr sz="4400" b="1" kern="1200">
          <a:solidFill>
            <a:schemeClr val="tx2"/>
          </a:solidFill>
          <a:latin typeface="Trade Gothic Next LT Pro Lt" panose="020B0503040303020004"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rade Gothic Next LT Pro" panose="020B05030403030200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ade Gothic Next LT Pro" panose="020B0503040303020004"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ade Gothic Next LT Pro" panose="020B0503040303020004"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ade Gothic Next LT Pro" panose="020B0503040303020004"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ade Gothic Next LT Pro" panose="020B05030403030200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hyperlink" Target="https://ies.ed.gov/funding/research/programs/research-training-programs-in-the-education-sciences/early-career-development-and-mentoring" TargetMode="Externa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hyperlink" Target="https://sam.gov/opp/d52f213802ff427995584497cae09ab4/view" TargetMode="Externa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hyperlink" Target="https://arl.devcom.army.mil/wp-content/uploads/sites/3/2025/01/DEVCOM-ARL-BAA_W911NF23S0001-Amendment-4_JAN-8-2025.pdf" TargetMode="External"/><Relationship Id="rId2" Type="http://schemas.openxmlformats.org/officeDocument/2006/relationships/hyperlink" Target="https://www.arl.army.mil/opportunities/arl-baa/" TargetMode="Externa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hyperlink" Target="https://cftste.my.salesforce.mil/sfc/p/#t00000004XVq/a/Rw0000005iej/Yz.y8F94eEcaUliA6KjKJdp4dg.FTvpc3JU0g1L_vvY" TargetMode="Externa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hyperlink" Target="https://community.apan.org/wg/afosr/w/researchareas/12792/young-investigator-program-yip/" TargetMode="Externa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hyperlink" Target="https://files.simpler.grants.gov/opportunities/331d757d-9202-441d-adac-819d7deae07b/attachments/2530547d-62d8-423f-97d5-72f7010c8462/N0001425SF004_Amendment_2_rev.pdf" TargetMode="Externa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8" Type="http://schemas.openxmlformats.org/officeDocument/2006/relationships/hyperlink" Target="https://www.clemson.edu/research/division-of-research/offices/department-ord/index.html" TargetMode="External"/><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hyperlink" Target="https://nspires.nasaprs.com/external/solicitations/summary.do?solId=%7BD418D36F-FA26-CE67-BA49-A1C7CAE80665%7D&amp;path=&amp;method=init" TargetMode="External"/><Relationship Id="rId2" Type="http://schemas.openxmlformats.org/officeDocument/2006/relationships/hyperlink" Target="https://solicitation.nasaprs.com/ROSES2025" TargetMode="Externa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hyperlink" Target="https://www.nasa.gov/space-technology-mission-directorate/space-technology-research-grants/" TargetMode="External"/><Relationship Id="rId2" Type="http://schemas.openxmlformats.org/officeDocument/2006/relationships/hyperlink" Target="https://www.nasa.gov/early-career-faculty-ecf/" TargetMode="Externa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hyperlink" Target="https://science.osti.gov/early-career" TargetMode="Externa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hyperlink" Target="https://grants.nih.gov/grants/guide/pa-files/PAR-23-145.html" TargetMode="External"/><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hyperlink" Target="https://grants.nih.gov/grants/guide/pa-files/PA-24-176.html" TargetMode="Externa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hyperlink" Target="https://grants.nih.gov/grants/guide/pa-files/PA-25-169.html" TargetMode="External"/><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2" Type="http://schemas.openxmlformats.org/officeDocument/2006/relationships/hyperlink" Target="https://grants.nih.gov/policy/early-investigators/index.htm" TargetMode="External"/><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hyperlink" Target="https://grants.nih.gov/grants/guide/pa-files/PAR-25-322.html" TargetMode="Externa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hyperlink" Target="https://grants.nih.gov/grants/guide/pa-files/PAR-25-124.html" TargetMode="External"/><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2" Type="http://schemas.openxmlformats.org/officeDocument/2006/relationships/hyperlink" Target="https://grants.nih.gov/grants/guide/pa-files/PAR-25-120.html" TargetMode="External"/><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hyperlink" Target="https://www.nsf.gov/funding/opportunities/edu-core-research-building-capacity-stem-education-research/nsf22-548/solicitation#pgm_desc_txt" TargetMode="External"/><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hyperlink" Target="https://www.nsf.gov/funding/opportunities/career-faculty-early-career-development-program/nsf22-586/solicitation" TargetMode="External"/><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3" Type="http://schemas.openxmlformats.org/officeDocument/2006/relationships/hyperlink" Target="mailto:jacobij@clemson.edu" TargetMode="External"/><Relationship Id="rId2" Type="http://schemas.openxmlformats.org/officeDocument/2006/relationships/image" Target="../media/image11.png"/><Relationship Id="rId1" Type="http://schemas.openxmlformats.org/officeDocument/2006/relationships/slideLayout" Target="../slideLayouts/slideLayout16.xml"/><Relationship Id="rId5" Type="http://schemas.openxmlformats.org/officeDocument/2006/relationships/hyperlink" Target="mailto:ashley.king3@prismahealth.org" TargetMode="External"/><Relationship Id="rId4" Type="http://schemas.openxmlformats.org/officeDocument/2006/relationships/hyperlink" Target="mailto:mesmpsn@clemson.edu" TargetMode="External"/></Relationships>
</file>

<file path=ppt/slides/_rels/slide7.xml.rels><?xml version="1.0" encoding="UTF-8" standalone="yes"?>
<Relationships xmlns="http://schemas.openxmlformats.org/package/2006/relationships"><Relationship Id="rId2" Type="http://schemas.openxmlformats.org/officeDocument/2006/relationships/hyperlink" Target="https://www.nifa.usda.gov/grants/programs/agriculture-food-research-initiative/faq/new-investigators" TargetMode="Externa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txBox="1">
            <a:spLocks noGrp="1"/>
          </p:cNvSpPr>
          <p:nvPr>
            <p:ph type="title" idx="4294967295"/>
          </p:nvPr>
        </p:nvSpPr>
        <p:spPr>
          <a:xfrm>
            <a:off x="40861" y="277124"/>
            <a:ext cx="12089012"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F66733"/>
              </a:solidFill>
              <a:effectLst/>
              <a:uLnTx/>
              <a:uFillTx/>
              <a:latin typeface="Arial" charset="0"/>
              <a:ea typeface="Arial" charset="0"/>
              <a:cs typeface="Arial"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55A23"/>
                </a:solidFill>
                <a:effectLst/>
                <a:uLnTx/>
                <a:uFillTx/>
                <a:latin typeface="Arial" charset="0"/>
                <a:ea typeface="Arial" charset="0"/>
                <a:cs typeface="Arial" charset="0"/>
              </a:rPr>
              <a:t>EARLY-STAGE INVESTIGATOR OPPORTUNITIES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66733"/>
                </a:solidFill>
                <a:effectLst/>
                <a:uLnTx/>
                <a:uFillTx/>
                <a:latin typeface="Arial" charset="0"/>
                <a:ea typeface="Arial" charset="0"/>
                <a:cs typeface="Arial" charset="0"/>
              </a:rPr>
              <a:t> </a:t>
            </a:r>
          </a:p>
        </p:txBody>
      </p:sp>
      <p:pic>
        <p:nvPicPr>
          <p:cNvPr id="3" name="Picture 2" descr="A narrow canyon passageway cast in orange and purple light">
            <a:extLst>
              <a:ext uri="{FF2B5EF4-FFF2-40B4-BE49-F238E27FC236}">
                <a16:creationId xmlns:a16="http://schemas.microsoft.com/office/drawing/2014/main" id="{3E104654-32A5-7443-299B-65AC14A3D01A}"/>
              </a:ext>
            </a:extLst>
          </p:cNvPr>
          <p:cNvPicPr>
            <a:picLocks noChangeAspect="1"/>
          </p:cNvPicPr>
          <p:nvPr/>
        </p:nvPicPr>
        <p:blipFill>
          <a:blip r:embed="rId2"/>
          <a:stretch>
            <a:fillRect/>
          </a:stretch>
        </p:blipFill>
        <p:spPr>
          <a:xfrm>
            <a:off x="0" y="1740665"/>
            <a:ext cx="12192000" cy="3800821"/>
          </a:xfrm>
          <a:prstGeom prst="rect">
            <a:avLst/>
          </a:prstGeom>
        </p:spPr>
      </p:pic>
      <p:sp>
        <p:nvSpPr>
          <p:cNvPr id="4" name="TextBox 3">
            <a:extLst>
              <a:ext uri="{FF2B5EF4-FFF2-40B4-BE49-F238E27FC236}">
                <a16:creationId xmlns:a16="http://schemas.microsoft.com/office/drawing/2014/main" id="{4410E027-6F41-C3FE-2D8B-0B0B1FCEEEA6}"/>
              </a:ext>
            </a:extLst>
          </p:cNvPr>
          <p:cNvSpPr txBox="1"/>
          <p:nvPr/>
        </p:nvSpPr>
        <p:spPr>
          <a:xfrm>
            <a:off x="419100" y="6045200"/>
            <a:ext cx="518603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522D80"/>
                </a:solidFill>
                <a:effectLst/>
                <a:uLnTx/>
                <a:uFillTx/>
                <a:latin typeface="Arial" panose="020B0604020202020204" pitchFamily="34" charset="0"/>
                <a:ea typeface="+mn-ea"/>
                <a:cs typeface="Arial" panose="020B0604020202020204" pitchFamily="34" charset="0"/>
              </a:rPr>
              <a:t>Jane Jacobi, Office of Research Development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522D80"/>
                </a:solidFill>
                <a:effectLst/>
                <a:uLnTx/>
                <a:uFillTx/>
                <a:latin typeface="Arial" panose="020B0604020202020204" pitchFamily="34" charset="0"/>
                <a:ea typeface="+mn-ea"/>
                <a:cs typeface="Arial" panose="020B0604020202020204" pitchFamily="34" charset="0"/>
              </a:rPr>
              <a:t>October 30, 2025</a:t>
            </a:r>
          </a:p>
        </p:txBody>
      </p:sp>
    </p:spTree>
    <p:extLst>
      <p:ext uri="{BB962C8B-B14F-4D97-AF65-F5344CB8AC3E}">
        <p14:creationId xmlns:p14="http://schemas.microsoft.com/office/powerpoint/2010/main" val="4292201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E9062-87C3-90AB-8C63-E459B96B4F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0D5001-F321-B67B-0F17-5F4EE23FA785}"/>
              </a:ext>
            </a:extLst>
          </p:cNvPr>
          <p:cNvSpPr>
            <a:spLocks noGrp="1"/>
          </p:cNvSpPr>
          <p:nvPr>
            <p:ph type="title" idx="4294967295"/>
          </p:nvPr>
        </p:nvSpPr>
        <p:spPr>
          <a:xfrm>
            <a:off x="0" y="90488"/>
            <a:ext cx="12192000" cy="593725"/>
          </a:xfrm>
          <a:prstGeom prst="rect">
            <a:avLst/>
          </a:prstGeom>
        </p:spPr>
        <p:txBody>
          <a:bodyPr/>
          <a:lstStyle/>
          <a:p>
            <a:r>
              <a:rPr lang="en-US" sz="3200" b="1" dirty="0">
                <a:solidFill>
                  <a:srgbClr val="522D80"/>
                </a:solidFill>
                <a:latin typeface="Arial" panose="020B0604020202020204" pitchFamily="34" charset="0"/>
                <a:cs typeface="Arial" panose="020B0604020202020204" pitchFamily="34" charset="0"/>
              </a:rPr>
              <a:t>IES EARLY CAREER PROGRAM </a:t>
            </a:r>
          </a:p>
        </p:txBody>
      </p:sp>
      <p:sp>
        <p:nvSpPr>
          <p:cNvPr id="8" name="TextBox 7">
            <a:extLst>
              <a:ext uri="{FF2B5EF4-FFF2-40B4-BE49-F238E27FC236}">
                <a16:creationId xmlns:a16="http://schemas.microsoft.com/office/drawing/2014/main" id="{76379E8B-8329-7BD9-8241-779B4F190C62}"/>
              </a:ext>
            </a:extLst>
          </p:cNvPr>
          <p:cNvSpPr txBox="1"/>
          <p:nvPr/>
        </p:nvSpPr>
        <p:spPr>
          <a:xfrm>
            <a:off x="381815" y="659222"/>
            <a:ext cx="11122326" cy="71404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hlinkClick r:id="rId2"/>
              </a:rPr>
              <a:t>https://ies.ed.gov/funding/research/programs/research-training-programs-in-the-education-sciences/early-career-development-and-mentoring</a:t>
            </a: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rgbClr val="323332"/>
                </a:solidFill>
                <a:latin typeface="Arial" panose="020B0604020202020204" pitchFamily="34" charset="0"/>
                <a:cs typeface="Arial" panose="020B0604020202020204" pitchFamily="34" charset="0"/>
              </a:rPr>
              <a:t>Purpose: S</a:t>
            </a:r>
            <a:r>
              <a:rPr kumimoji="0" lang="en-US" sz="2800" b="1" i="0" u="none" strike="noStrike" kern="1200" cap="none" spc="0" normalizeH="0" baseline="0" noProof="0" dirty="0" err="1">
                <a:ln>
                  <a:noFill/>
                </a:ln>
                <a:solidFill>
                  <a:srgbClr val="323332"/>
                </a:solidFill>
                <a:effectLst/>
                <a:uLnTx/>
                <a:uFillTx/>
                <a:latin typeface="Arial" panose="020B0604020202020204" pitchFamily="34" charset="0"/>
                <a:ea typeface="+mn-ea"/>
                <a:cs typeface="Arial" panose="020B0604020202020204" pitchFamily="34" charset="0"/>
              </a:rPr>
              <a:t>upport</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early-career faculty who are </a:t>
            </a:r>
            <a:r>
              <a:rPr kumimoji="0" lang="en-US" sz="28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developing education research careers</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Each award provides funds for research (including salary for protected time to conduct research) and career development (including training under the guidance of an experienced mentor or mentors). IES seeks to </a:t>
            </a:r>
            <a:r>
              <a:rPr kumimoji="0" lang="en-US" sz="28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prepare PIs to conduct the type of research IES funds in its research grant programs</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highlight>
                <a:srgbClr val="FFFF00"/>
              </a:highligh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Unclear if it will be offered again; most recent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applications were due in March 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70678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555C7-BE95-CEC8-6FC4-09DFE14BCC74}"/>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A0A95B2E-5E15-E017-B3AA-2CA54FD254B5}"/>
              </a:ext>
            </a:extLst>
          </p:cNvPr>
          <p:cNvSpPr txBox="1">
            <a:spLocks noGrp="1"/>
          </p:cNvSpPr>
          <p:nvPr>
            <p:ph type="title" idx="4294967295"/>
          </p:nvPr>
        </p:nvSpPr>
        <p:spPr>
          <a:xfrm>
            <a:off x="5541481" y="526762"/>
            <a:ext cx="6279615" cy="292387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rPr>
              <a:t>Defense Advanced Research Projects Agency (DARPA) Young Faculty Award (YFA)</a:t>
            </a:r>
            <a:endParaRPr kumimoji="0" lang="en-US" sz="28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323332"/>
              </a:solidFill>
              <a:effectLst/>
              <a:uLnTx/>
              <a:uFillTx/>
              <a:latin typeface="Arial" charset="0"/>
              <a:ea typeface="Arial" charset="0"/>
              <a:cs typeface="Arial" charset="0"/>
            </a:endParaRPr>
          </a:p>
        </p:txBody>
      </p:sp>
      <p:pic>
        <p:nvPicPr>
          <p:cNvPr id="2" name="Picture 1" descr="Orange rock formations in a canyon">
            <a:extLst>
              <a:ext uri="{FF2B5EF4-FFF2-40B4-BE49-F238E27FC236}">
                <a16:creationId xmlns:a16="http://schemas.microsoft.com/office/drawing/2014/main" id="{111AF727-6C2D-C9AC-3CF4-CC2EE83CE409}"/>
              </a:ext>
            </a:extLst>
          </p:cNvPr>
          <p:cNvPicPr>
            <a:picLocks noChangeAspect="1"/>
          </p:cNvPicPr>
          <p:nvPr/>
        </p:nvPicPr>
        <p:blipFill>
          <a:blip r:embed="rId2"/>
          <a:stretch>
            <a:fillRect/>
          </a:stretch>
        </p:blipFill>
        <p:spPr>
          <a:xfrm>
            <a:off x="0" y="0"/>
            <a:ext cx="5265420" cy="6858000"/>
          </a:xfrm>
          <a:prstGeom prst="rect">
            <a:avLst/>
          </a:prstGeom>
        </p:spPr>
      </p:pic>
    </p:spTree>
    <p:extLst>
      <p:ext uri="{BB962C8B-B14F-4D97-AF65-F5344CB8AC3E}">
        <p14:creationId xmlns:p14="http://schemas.microsoft.com/office/powerpoint/2010/main" val="30590803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3BC6F-ADA1-41DD-7A01-071CE8F5FB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D3B9EB-4C44-7CB8-D1CA-FB4677A18844}"/>
              </a:ext>
            </a:extLst>
          </p:cNvPr>
          <p:cNvSpPr>
            <a:spLocks noGrp="1"/>
          </p:cNvSpPr>
          <p:nvPr>
            <p:ph type="title" idx="4294967295"/>
          </p:nvPr>
        </p:nvSpPr>
        <p:spPr>
          <a:xfrm>
            <a:off x="0" y="233920"/>
            <a:ext cx="12192000" cy="684213"/>
          </a:xfrm>
          <a:prstGeom prst="rect">
            <a:avLst/>
          </a:prstGeom>
        </p:spPr>
        <p:txBody>
          <a:bodyPr>
            <a:normAutofit fontScale="90000"/>
          </a:bodyPr>
          <a:lstStyle/>
          <a:p>
            <a:r>
              <a:rPr lang="en-US" sz="3200" b="1" dirty="0">
                <a:solidFill>
                  <a:srgbClr val="522D80"/>
                </a:solidFill>
                <a:latin typeface="Arial" panose="020B0604020202020204" pitchFamily="34" charset="0"/>
                <a:cs typeface="Arial" panose="020B0604020202020204" pitchFamily="34" charset="0"/>
              </a:rPr>
              <a:t>DARPA YOUNG FACULTY AWARD (YFA)</a:t>
            </a:r>
            <a:br>
              <a:rPr lang="en-US" sz="3200" b="1" dirty="0">
                <a:solidFill>
                  <a:srgbClr val="522D80"/>
                </a:solidFill>
                <a:latin typeface="Arial" panose="020B0604020202020204" pitchFamily="34" charset="0"/>
                <a:cs typeface="Arial" panose="020B0604020202020204" pitchFamily="34" charset="0"/>
              </a:rPr>
            </a:br>
            <a:endParaRPr lang="en-US" sz="3200" b="1" dirty="0">
              <a:solidFill>
                <a:srgbClr val="522D8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EA1894C8-166F-B1E3-6A25-F15BBBEC4227}"/>
              </a:ext>
            </a:extLst>
          </p:cNvPr>
          <p:cNvSpPr txBox="1"/>
          <p:nvPr/>
        </p:nvSpPr>
        <p:spPr>
          <a:xfrm>
            <a:off x="126630" y="704873"/>
            <a:ext cx="11803099" cy="62786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hlinkClick r:id="rId2"/>
              </a:rPr>
              <a:t>https://www.darpa.mil/work-with-us/communities/academia/young-faculty-award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Purpose: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Identify and engage rising stars in junior research positions in academia, particularly those without prior DARPA funding, to </a:t>
            </a:r>
            <a:r>
              <a:rPr kumimoji="0" lang="en-US" sz="28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expose them to DoD needs and DARPA’s mission </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to create and prevent technological surprise for national security.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Provide high-impact funding to researchers early in their careers to </a:t>
            </a:r>
            <a:r>
              <a:rPr kumimoji="0" lang="en-US" sz="28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develop innovative new research that enables transformative DoD capabilities</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Mentor the next generation of researchers focused </a:t>
            </a:r>
          </a:p>
          <a:p>
            <a:pPr marL="457200" marR="0" lvl="0" indent="-457200" algn="l" defTabSz="914400" rtl="0" eaLnBrk="1" fontAlgn="auto" latinLnBrk="0" hangingPunct="1">
              <a:lnSpc>
                <a:spcPct val="100000"/>
              </a:lnSpc>
              <a:spcBef>
                <a:spcPts val="0"/>
              </a:spcBef>
              <a:spcAft>
                <a:spcPts val="0"/>
              </a:spcAft>
              <a:buClrTx/>
              <a:buSzTx/>
              <a:tabLst/>
              <a:defRPr/>
            </a:pPr>
            <a:r>
              <a:rPr lang="en-US" sz="2800" b="1" dirty="0">
                <a:solidFill>
                  <a:srgbClr val="323332"/>
                </a:solidFill>
                <a:latin typeface="Arial" panose="020B0604020202020204" pitchFamily="34" charset="0"/>
                <a:cs typeface="Arial" panose="020B0604020202020204" pitchFamily="34" charset="0"/>
              </a:rPr>
              <a:t>	</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on national security issues.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533244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70BBA-80F0-79A6-5F3F-614672EBB9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EEF73F-D066-2062-EE15-F706656EF909}"/>
              </a:ext>
            </a:extLst>
          </p:cNvPr>
          <p:cNvSpPr>
            <a:spLocks noGrp="1"/>
          </p:cNvSpPr>
          <p:nvPr>
            <p:ph type="title" idx="4294967295"/>
          </p:nvPr>
        </p:nvSpPr>
        <p:spPr>
          <a:xfrm>
            <a:off x="0" y="233920"/>
            <a:ext cx="12192000" cy="684213"/>
          </a:xfrm>
          <a:prstGeom prst="rect">
            <a:avLst/>
          </a:prstGeom>
        </p:spPr>
        <p:txBody>
          <a:bodyPr>
            <a:normAutofit fontScale="90000"/>
          </a:bodyPr>
          <a:lstStyle/>
          <a:p>
            <a:r>
              <a:rPr lang="en-US" sz="3200" b="1" dirty="0">
                <a:solidFill>
                  <a:srgbClr val="522D80"/>
                </a:solidFill>
                <a:latin typeface="Arial" panose="020B0604020202020204" pitchFamily="34" charset="0"/>
                <a:cs typeface="Arial" panose="020B0604020202020204" pitchFamily="34" charset="0"/>
              </a:rPr>
              <a:t>DARPA YOUNG FACULTY AWARD</a:t>
            </a:r>
            <a:br>
              <a:rPr lang="en-US" sz="3200" b="1" dirty="0">
                <a:solidFill>
                  <a:srgbClr val="522D80"/>
                </a:solidFill>
                <a:latin typeface="Arial" panose="020B0604020202020204" pitchFamily="34" charset="0"/>
                <a:cs typeface="Arial" panose="020B0604020202020204" pitchFamily="34" charset="0"/>
              </a:rPr>
            </a:br>
            <a:endParaRPr lang="en-US" sz="3200" b="1" dirty="0">
              <a:solidFill>
                <a:srgbClr val="522D8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FDA04105-5012-F940-7560-D9B2952CEC8B}"/>
              </a:ext>
            </a:extLst>
          </p:cNvPr>
          <p:cNvSpPr txBox="1"/>
          <p:nvPr/>
        </p:nvSpPr>
        <p:spPr>
          <a:xfrm>
            <a:off x="243592" y="576026"/>
            <a:ext cx="11122326" cy="51706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Scope: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Areas of interest to the offices of Defense Sciences, Biological Technologies, Information Innovation, and Microsystems Technology.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Innovative approaches that enable revolutionary advances in science, devices, or systems. Specifically excluded is research that primarily results in evolutionary improvements to the existing state of practice (= not “incremental”).</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Concepts relevant to addressing national security challenges.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48748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40C93-9555-9E07-2747-27E2282068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98C6EF-0BCF-235E-AF7A-355BB662CFAA}"/>
              </a:ext>
            </a:extLst>
          </p:cNvPr>
          <p:cNvSpPr>
            <a:spLocks noGrp="1"/>
          </p:cNvSpPr>
          <p:nvPr>
            <p:ph type="title" idx="4294967295"/>
          </p:nvPr>
        </p:nvSpPr>
        <p:spPr>
          <a:xfrm>
            <a:off x="0" y="233920"/>
            <a:ext cx="12192000" cy="684213"/>
          </a:xfrm>
          <a:prstGeom prst="rect">
            <a:avLst/>
          </a:prstGeom>
        </p:spPr>
        <p:txBody>
          <a:bodyPr>
            <a:normAutofit fontScale="90000"/>
          </a:bodyPr>
          <a:lstStyle/>
          <a:p>
            <a:r>
              <a:rPr lang="en-US" sz="3200" b="1" dirty="0">
                <a:solidFill>
                  <a:srgbClr val="522D80"/>
                </a:solidFill>
                <a:latin typeface="Arial" panose="020B0604020202020204" pitchFamily="34" charset="0"/>
                <a:cs typeface="Arial" panose="020B0604020202020204" pitchFamily="34" charset="0"/>
              </a:rPr>
              <a:t>DARPA YOUNG FACULTY AWARD (</a:t>
            </a:r>
            <a:r>
              <a:rPr lang="en-US" sz="3200" b="1" dirty="0" err="1">
                <a:solidFill>
                  <a:srgbClr val="522D80"/>
                </a:solidFill>
                <a:latin typeface="Arial" panose="020B0604020202020204" pitchFamily="34" charset="0"/>
                <a:cs typeface="Arial" panose="020B0604020202020204" pitchFamily="34" charset="0"/>
              </a:rPr>
              <a:t>con’t</a:t>
            </a:r>
            <a:r>
              <a:rPr lang="en-US" sz="3200" b="1" dirty="0">
                <a:solidFill>
                  <a:srgbClr val="522D80"/>
                </a:solidFill>
                <a:latin typeface="Arial" panose="020B0604020202020204" pitchFamily="34" charset="0"/>
                <a:cs typeface="Arial" panose="020B0604020202020204" pitchFamily="34" charset="0"/>
              </a:rPr>
              <a:t>)</a:t>
            </a:r>
            <a:br>
              <a:rPr lang="en-US" sz="3200" b="1" dirty="0">
                <a:solidFill>
                  <a:srgbClr val="522D80"/>
                </a:solidFill>
                <a:latin typeface="Arial" panose="020B0604020202020204" pitchFamily="34" charset="0"/>
                <a:cs typeface="Arial" panose="020B0604020202020204" pitchFamily="34" charset="0"/>
              </a:rPr>
            </a:br>
            <a:endParaRPr lang="en-US" sz="3200" b="1" dirty="0">
              <a:solidFill>
                <a:srgbClr val="522D8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68B7F5A3-76D9-429C-EB4F-6A7809D6221C}"/>
              </a:ext>
            </a:extLst>
          </p:cNvPr>
          <p:cNvSpPr txBox="1"/>
          <p:nvPr/>
        </p:nvSpPr>
        <p:spPr>
          <a:xfrm>
            <a:off x="-1" y="616688"/>
            <a:ext cx="12089219" cy="6432530"/>
          </a:xfrm>
          <a:prstGeom prst="rect">
            <a:avLst/>
          </a:prstGeom>
          <a:noFill/>
        </p:spPr>
        <p:txBody>
          <a:bodyPr wrap="square" rtlCol="0">
            <a:spAutoFit/>
          </a:bodyPr>
          <a:lstStyle/>
          <a:p>
            <a:pPr>
              <a:defRPr/>
            </a:pPr>
            <a:r>
              <a:rPr lang="en-US" sz="2400" b="1" dirty="0">
                <a:solidFill>
                  <a:srgbClr val="323332"/>
                </a:solidFill>
                <a:latin typeface="Arial" panose="020B0604020202020204" pitchFamily="34" charset="0"/>
                <a:cs typeface="Arial" panose="020B0604020202020204" pitchFamily="34" charset="0"/>
              </a:rPr>
              <a:t>Eligibility: </a:t>
            </a:r>
          </a:p>
          <a:p>
            <a:pPr marL="457200" indent="-457200">
              <a:buFont typeface="Arial" panose="020B0604020202020204" pitchFamily="34" charset="0"/>
              <a:buChar char="•"/>
              <a:defRPr/>
            </a:pPr>
            <a:r>
              <a:rPr lang="en-US" sz="2400" b="1" dirty="0">
                <a:solidFill>
                  <a:srgbClr val="323332"/>
                </a:solidFill>
                <a:latin typeface="Arial" panose="020B0604020202020204" pitchFamily="34" charset="0"/>
                <a:cs typeface="Arial" panose="020B0604020202020204" pitchFamily="34" charset="0"/>
              </a:rPr>
              <a:t>Proposers must be employed at a U.S. institution in a current tenure-track faculty position or tenured faculty within 3 years of their tenure date and within 12 years of the receipt of their doctorate. </a:t>
            </a:r>
          </a:p>
          <a:p>
            <a:pPr marL="457200" indent="-457200">
              <a:buFont typeface="Arial" panose="020B0604020202020204" pitchFamily="34" charset="0"/>
              <a:buChar char="•"/>
              <a:defRPr/>
            </a:pPr>
            <a:r>
              <a:rPr lang="en-US" sz="2400" b="1" dirty="0">
                <a:solidFill>
                  <a:srgbClr val="323332"/>
                </a:solidFill>
                <a:latin typeface="Arial" panose="020B0604020202020204" pitchFamily="34" charset="0"/>
                <a:cs typeface="Arial" panose="020B0604020202020204" pitchFamily="34" charset="0"/>
              </a:rPr>
              <a:t>Proposers who have received funding greater than $500,000 from DARPA or $1,250,000 from all DoD sources combined as either a prime or </a:t>
            </a:r>
            <a:r>
              <a:rPr lang="en-US" sz="2400" b="1" dirty="0" err="1">
                <a:solidFill>
                  <a:srgbClr val="323332"/>
                </a:solidFill>
                <a:latin typeface="Arial" panose="020B0604020202020204" pitchFamily="34" charset="0"/>
                <a:cs typeface="Arial" panose="020B0604020202020204" pitchFamily="34" charset="0"/>
              </a:rPr>
              <a:t>subawardee</a:t>
            </a:r>
            <a:r>
              <a:rPr lang="en-US" sz="2400" b="1" dirty="0">
                <a:solidFill>
                  <a:srgbClr val="323332"/>
                </a:solidFill>
                <a:latin typeface="Arial" panose="020B0604020202020204" pitchFamily="34" charset="0"/>
                <a:cs typeface="Arial" panose="020B0604020202020204" pitchFamily="34" charset="0"/>
              </a:rPr>
              <a:t> are not eligible.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Award Info: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Each award will include a 24-month base period (a maximum of $500,000) and a 12-month option period (a maximum of $500,000). Each 12-month interval of the base period shall not exceed $250,000. Each award also has the potential for additional options concurrent to the base for a “U.S. Person” </a:t>
            </a:r>
            <a:r>
              <a:rPr lang="en-US" sz="2400" b="1" dirty="0">
                <a:solidFill>
                  <a:srgbClr val="323332"/>
                </a:solidFill>
                <a:latin typeface="Arial" panose="020B0604020202020204" pitchFamily="34" charset="0"/>
                <a:cs typeface="Arial" panose="020B0604020202020204" pitchFamily="34" charset="0"/>
              </a:rPr>
              <a:t>g</a:t>
            </a:r>
            <a:r>
              <a:rPr kumimoji="0" lang="en-US" sz="2400" b="1" i="0" u="none" strike="noStrike" kern="1200" cap="none" spc="0" normalizeH="0" baseline="0" noProof="0" dirty="0" err="1">
                <a:ln>
                  <a:noFill/>
                </a:ln>
                <a:solidFill>
                  <a:srgbClr val="323332"/>
                </a:solidFill>
                <a:effectLst/>
                <a:uLnTx/>
                <a:uFillTx/>
                <a:latin typeface="Arial" panose="020B0604020202020204" pitchFamily="34" charset="0"/>
                <a:ea typeface="+mn-ea"/>
                <a:cs typeface="Arial" panose="020B0604020202020204" pitchFamily="34" charset="0"/>
              </a:rPr>
              <a:t>raduate</a:t>
            </a:r>
            <a:r>
              <a:rPr kumimoji="0" lang="en-US" sz="24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a:t>
            </a:r>
            <a:r>
              <a:rPr lang="en-US" sz="2400" b="1" dirty="0">
                <a:solidFill>
                  <a:srgbClr val="323332"/>
                </a:solidFill>
                <a:latin typeface="Arial" panose="020B0604020202020204" pitchFamily="34" charset="0"/>
                <a:cs typeface="Arial" panose="020B0604020202020204" pitchFamily="34" charset="0"/>
              </a:rPr>
              <a:t>s</a:t>
            </a:r>
            <a:r>
              <a:rPr kumimoji="0" lang="en-US" sz="2400" b="1" i="0" u="none" strike="noStrike" kern="1200" cap="none" spc="0" normalizeH="0" baseline="0" noProof="0" dirty="0" err="1">
                <a:ln>
                  <a:noFill/>
                </a:ln>
                <a:solidFill>
                  <a:srgbClr val="323332"/>
                </a:solidFill>
                <a:effectLst/>
                <a:uLnTx/>
                <a:uFillTx/>
                <a:latin typeface="Arial" panose="020B0604020202020204" pitchFamily="34" charset="0"/>
                <a:ea typeface="+mn-ea"/>
                <a:cs typeface="Arial" panose="020B0604020202020204" pitchFamily="34" charset="0"/>
              </a:rPr>
              <a:t>tudent</a:t>
            </a:r>
            <a:r>
              <a:rPr kumimoji="0" lang="en-US" sz="24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not to exceed $350,000.</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Due Date: January 20, 2026.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473391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69CAC-E678-00BF-82E9-E0E8460A69E5}"/>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D389C041-BA0A-B49E-AF82-A14066D0ACD5}"/>
              </a:ext>
            </a:extLst>
          </p:cNvPr>
          <p:cNvSpPr txBox="1">
            <a:spLocks noGrp="1"/>
          </p:cNvSpPr>
          <p:nvPr>
            <p:ph type="title" idx="4294967295"/>
          </p:nvPr>
        </p:nvSpPr>
        <p:spPr>
          <a:xfrm>
            <a:off x="5541481" y="707514"/>
            <a:ext cx="6279615" cy="292387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rPr>
              <a:t>Army Research Office (ARO) Fundamental Research -- Early Career Program (ECP)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323332"/>
              </a:solidFill>
              <a:effectLst/>
              <a:uLnTx/>
              <a:uFillTx/>
              <a:latin typeface="Arial" charset="0"/>
              <a:ea typeface="Arial" charset="0"/>
              <a:cs typeface="Arial" charset="0"/>
            </a:endParaRPr>
          </a:p>
        </p:txBody>
      </p:sp>
      <p:pic>
        <p:nvPicPr>
          <p:cNvPr id="2" name="Picture 1" descr="Orange rock formations in a canyon">
            <a:extLst>
              <a:ext uri="{FF2B5EF4-FFF2-40B4-BE49-F238E27FC236}">
                <a16:creationId xmlns:a16="http://schemas.microsoft.com/office/drawing/2014/main" id="{F67EA86C-291F-15E8-A45F-FABE481F0A1D}"/>
              </a:ext>
            </a:extLst>
          </p:cNvPr>
          <p:cNvPicPr>
            <a:picLocks noChangeAspect="1"/>
          </p:cNvPicPr>
          <p:nvPr/>
        </p:nvPicPr>
        <p:blipFill>
          <a:blip r:embed="rId2"/>
          <a:stretch>
            <a:fillRect/>
          </a:stretch>
        </p:blipFill>
        <p:spPr>
          <a:xfrm>
            <a:off x="0" y="0"/>
            <a:ext cx="5265420" cy="6858000"/>
          </a:xfrm>
          <a:prstGeom prst="rect">
            <a:avLst/>
          </a:prstGeom>
        </p:spPr>
      </p:pic>
    </p:spTree>
    <p:extLst>
      <p:ext uri="{BB962C8B-B14F-4D97-AF65-F5344CB8AC3E}">
        <p14:creationId xmlns:p14="http://schemas.microsoft.com/office/powerpoint/2010/main" val="16151177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01ED7-F95E-BEF8-EC67-CFF97281E4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9A67A0-88B1-5E82-7E5A-E34FEDBAE272}"/>
              </a:ext>
            </a:extLst>
          </p:cNvPr>
          <p:cNvSpPr>
            <a:spLocks noGrp="1"/>
          </p:cNvSpPr>
          <p:nvPr>
            <p:ph type="title" idx="4294967295"/>
          </p:nvPr>
        </p:nvSpPr>
        <p:spPr>
          <a:xfrm>
            <a:off x="0" y="90488"/>
            <a:ext cx="12192000" cy="593725"/>
          </a:xfrm>
          <a:prstGeom prst="rect">
            <a:avLst/>
          </a:prstGeom>
        </p:spPr>
        <p:txBody>
          <a:bodyPr/>
          <a:lstStyle/>
          <a:p>
            <a:r>
              <a:rPr lang="en-US" sz="3200" b="1" dirty="0">
                <a:solidFill>
                  <a:srgbClr val="522D80"/>
                </a:solidFill>
                <a:latin typeface="Arial" panose="020B0604020202020204" pitchFamily="34" charset="0"/>
                <a:cs typeface="Arial" panose="020B0604020202020204" pitchFamily="34" charset="0"/>
              </a:rPr>
              <a:t>ARMY ECP </a:t>
            </a:r>
          </a:p>
        </p:txBody>
      </p:sp>
      <p:sp>
        <p:nvSpPr>
          <p:cNvPr id="8" name="TextBox 7">
            <a:extLst>
              <a:ext uri="{FF2B5EF4-FFF2-40B4-BE49-F238E27FC236}">
                <a16:creationId xmlns:a16="http://schemas.microsoft.com/office/drawing/2014/main" id="{73EE43D1-85D0-9155-51E8-DD92A5465599}"/>
              </a:ext>
            </a:extLst>
          </p:cNvPr>
          <p:cNvSpPr txBox="1"/>
          <p:nvPr/>
        </p:nvSpPr>
        <p:spPr>
          <a:xfrm>
            <a:off x="381815" y="754923"/>
            <a:ext cx="11122326" cy="6278642"/>
          </a:xfrm>
          <a:prstGeom prst="rect">
            <a:avLst/>
          </a:prstGeom>
          <a:noFill/>
        </p:spPr>
        <p:txBody>
          <a:bodyPr wrap="square" rtlCol="0">
            <a:spAutoFit/>
          </a:bodyPr>
          <a:lstStyle/>
          <a:p>
            <a:pPr lvl="0">
              <a:defRPr/>
            </a:pPr>
            <a:r>
              <a:rPr lang="en-US" sz="2800" b="1" dirty="0">
                <a:solidFill>
                  <a:srgbClr val="323332"/>
                </a:solidFill>
                <a:latin typeface="Arial" panose="020B0604020202020204" pitchFamily="34" charset="0"/>
                <a:cs typeface="Arial" panose="020B0604020202020204" pitchFamily="34" charset="0"/>
                <a:hlinkClick r:id="rId2"/>
              </a:rPr>
              <a:t>https://www.arl.army.mil/opportunities/arl-baa/</a:t>
            </a:r>
            <a:endParaRPr lang="en-US" sz="2800" b="1" dirty="0">
              <a:solidFill>
                <a:srgbClr val="323332"/>
              </a:solidFill>
              <a:latin typeface="Arial" panose="020B0604020202020204" pitchFamily="34" charset="0"/>
              <a:cs typeface="Arial" panose="020B0604020202020204" pitchFamily="34" charset="0"/>
            </a:endParaRPr>
          </a:p>
          <a:p>
            <a:pPr lvl="0">
              <a:defRPr/>
            </a:pPr>
            <a:endParaRPr lang="en-US" sz="2800" b="1" dirty="0">
              <a:solidFill>
                <a:srgbClr val="323332"/>
              </a:solidFill>
              <a:latin typeface="Arial" panose="020B0604020202020204" pitchFamily="34" charset="0"/>
              <a:cs typeface="Arial" panose="020B0604020202020204" pitchFamily="34" charset="0"/>
            </a:endParaRPr>
          </a:p>
          <a:p>
            <a:pPr lvl="0">
              <a:defRPr/>
            </a:pPr>
            <a:r>
              <a:rPr lang="en-US" sz="2800" b="1" dirty="0">
                <a:solidFill>
                  <a:srgbClr val="323332"/>
                </a:solidFill>
                <a:latin typeface="Arial" panose="020B0604020202020204" pitchFamily="34" charset="0"/>
                <a:cs typeface="Arial" panose="020B0604020202020204" pitchFamily="34" charset="0"/>
                <a:hlinkClick r:id="rId3"/>
              </a:rPr>
              <a:t>https://arl.devcom.army.mil/wp-content/uploads/sites/3/2025/01/DEVCOM-ARL-BAA_W911NF23S0001-Amendment-4_JAN-8-2025.pdf</a:t>
            </a:r>
            <a:endParaRPr lang="en-US" sz="2800" b="1" dirty="0">
              <a:solidFill>
                <a:srgbClr val="323332"/>
              </a:solidFill>
              <a:latin typeface="Arial" panose="020B0604020202020204" pitchFamily="34" charset="0"/>
              <a:cs typeface="Arial" panose="020B0604020202020204" pitchFamily="34" charset="0"/>
            </a:endParaRPr>
          </a:p>
          <a:p>
            <a:pPr lvl="0">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Purpose: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Foster creative basic research in science and engineering; </a:t>
            </a:r>
            <a:r>
              <a:rPr kumimoji="0" lang="en-US" sz="28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enhance development of outstanding early career investigators</a:t>
            </a:r>
            <a:r>
              <a:rPr kumimoji="0" lang="en-US" sz="2800" b="1" i="0"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1" dirty="0">
                <a:solidFill>
                  <a:srgbClr val="323332"/>
                </a:solidFill>
                <a:latin typeface="Arial" panose="020B0604020202020204" pitchFamily="34" charset="0"/>
                <a:cs typeface="Arial" panose="020B0604020202020204" pitchFamily="34" charset="0"/>
              </a:rPr>
              <a:t>I</a:t>
            </a:r>
            <a:r>
              <a:rPr kumimoji="0" lang="en-US" sz="2800" b="1" i="0" u="none" strike="noStrike" kern="1200" cap="none" spc="0" normalizeH="0" baseline="0" noProof="0" dirty="0" err="1">
                <a:ln>
                  <a:noFill/>
                </a:ln>
                <a:solidFill>
                  <a:srgbClr val="323332"/>
                </a:solidFill>
                <a:effectLst/>
                <a:uLnTx/>
                <a:uFillTx/>
                <a:latin typeface="Arial" panose="020B0604020202020204" pitchFamily="34" charset="0"/>
                <a:ea typeface="+mn-ea"/>
                <a:cs typeface="Arial" panose="020B0604020202020204" pitchFamily="34" charset="0"/>
              </a:rPr>
              <a:t>ncrease</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opportunities for early career investigators to pursue research in areas </a:t>
            </a:r>
            <a:r>
              <a:rPr kumimoji="0" lang="en-US" sz="28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relevant to the Army</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920959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C7747-BF5B-9FC7-FE76-0210080EA5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27D71D-D4A8-B0F1-5E06-CDDF235A454F}"/>
              </a:ext>
            </a:extLst>
          </p:cNvPr>
          <p:cNvSpPr>
            <a:spLocks noGrp="1"/>
          </p:cNvSpPr>
          <p:nvPr>
            <p:ph type="title" idx="4294967295"/>
          </p:nvPr>
        </p:nvSpPr>
        <p:spPr>
          <a:xfrm>
            <a:off x="0" y="90488"/>
            <a:ext cx="12192000" cy="593725"/>
          </a:xfrm>
          <a:prstGeom prst="rect">
            <a:avLst/>
          </a:prstGeom>
        </p:spPr>
        <p:txBody>
          <a:bodyPr/>
          <a:lstStyle/>
          <a:p>
            <a:r>
              <a:rPr lang="en-US" sz="3200" b="1" dirty="0">
                <a:solidFill>
                  <a:srgbClr val="522D80"/>
                </a:solidFill>
                <a:latin typeface="Arial" panose="020B0604020202020204" pitchFamily="34" charset="0"/>
                <a:cs typeface="Arial" panose="020B0604020202020204" pitchFamily="34" charset="0"/>
              </a:rPr>
              <a:t>ARMY ECP (2/3) </a:t>
            </a:r>
          </a:p>
        </p:txBody>
      </p:sp>
      <p:sp>
        <p:nvSpPr>
          <p:cNvPr id="8" name="TextBox 7">
            <a:extLst>
              <a:ext uri="{FF2B5EF4-FFF2-40B4-BE49-F238E27FC236}">
                <a16:creationId xmlns:a16="http://schemas.microsoft.com/office/drawing/2014/main" id="{6BD0ECF1-E3AC-0194-157D-9376F506DCDB}"/>
              </a:ext>
            </a:extLst>
          </p:cNvPr>
          <p:cNvSpPr txBox="1"/>
          <p:nvPr/>
        </p:nvSpPr>
        <p:spPr>
          <a:xfrm>
            <a:off x="179794" y="754923"/>
            <a:ext cx="11122326" cy="4124206"/>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Scope: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Proposals are sought for research that supports the ARO research topics: </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hlinkClick r:id="rId2"/>
              </a:rPr>
              <a:t>https://cftste.my.salesforce.mil/sfc/p/#t00000004XVq/a/Rw0000005iej/Yz.y8F94eEcaUliA6KjKJdp4dg.FTvpc3JU0g1L_vvY</a:t>
            </a: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1" dirty="0">
                <a:solidFill>
                  <a:srgbClr val="323332"/>
                </a:solidFill>
                <a:latin typeface="Arial" panose="020B0604020202020204" pitchFamily="34" charset="0"/>
                <a:cs typeface="Arial" panose="020B0604020202020204" pitchFamily="34" charset="0"/>
              </a:rPr>
              <a:t>This document goes on for 128 pages! </a:t>
            </a: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287978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D27D1-C803-695D-0F4D-4599C1F2AC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8FA9BE-976D-2334-7BEF-6CDEC64ACE43}"/>
              </a:ext>
            </a:extLst>
          </p:cNvPr>
          <p:cNvSpPr>
            <a:spLocks noGrp="1"/>
          </p:cNvSpPr>
          <p:nvPr>
            <p:ph type="title" idx="4294967295"/>
          </p:nvPr>
        </p:nvSpPr>
        <p:spPr>
          <a:xfrm>
            <a:off x="0" y="90488"/>
            <a:ext cx="12192000" cy="593725"/>
          </a:xfrm>
          <a:prstGeom prst="rect">
            <a:avLst/>
          </a:prstGeom>
        </p:spPr>
        <p:txBody>
          <a:bodyPr/>
          <a:lstStyle/>
          <a:p>
            <a:r>
              <a:rPr lang="en-US" sz="3200" b="1" dirty="0">
                <a:solidFill>
                  <a:srgbClr val="522D80"/>
                </a:solidFill>
                <a:latin typeface="Arial" panose="020B0604020202020204" pitchFamily="34" charset="0"/>
                <a:cs typeface="Arial" panose="020B0604020202020204" pitchFamily="34" charset="0"/>
              </a:rPr>
              <a:t>ARMY ECP (3/3) </a:t>
            </a:r>
          </a:p>
        </p:txBody>
      </p:sp>
      <p:sp>
        <p:nvSpPr>
          <p:cNvPr id="8" name="TextBox 7">
            <a:extLst>
              <a:ext uri="{FF2B5EF4-FFF2-40B4-BE49-F238E27FC236}">
                <a16:creationId xmlns:a16="http://schemas.microsoft.com/office/drawing/2014/main" id="{3BF67BA4-4F58-9885-A52D-EEEB1C8917FA}"/>
              </a:ext>
            </a:extLst>
          </p:cNvPr>
          <p:cNvSpPr txBox="1"/>
          <p:nvPr/>
        </p:nvSpPr>
        <p:spPr>
          <a:xfrm>
            <a:off x="158528" y="808092"/>
            <a:ext cx="11122326" cy="49859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Eligibility: Open to U.S. citizens, U.S. nationals, or lawful permanent residents who have held a tenure-track position at a U.S. institution of higher education for fewer than 5 years at the time of application.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Award Info: Typical awards are funded up to $120,000 per year for 3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Due Date: Accepted anytime the BAA is open (until Nov. 2027).</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948077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E46804-859F-BE2E-006A-9E674C65DF7A}"/>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235AB510-FF18-2B93-2654-178D00A70357}"/>
              </a:ext>
            </a:extLst>
          </p:cNvPr>
          <p:cNvSpPr txBox="1">
            <a:spLocks noGrp="1"/>
          </p:cNvSpPr>
          <p:nvPr>
            <p:ph type="title" idx="4294967295"/>
          </p:nvPr>
        </p:nvSpPr>
        <p:spPr>
          <a:xfrm>
            <a:off x="5541481" y="983960"/>
            <a:ext cx="6279615" cy="23698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rPr>
              <a:t>Air Force Young Investigator Research Program</a:t>
            </a:r>
            <a:endParaRPr kumimoji="0" lang="en-US" sz="28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323332"/>
              </a:solidFill>
              <a:effectLst/>
              <a:uLnTx/>
              <a:uFillTx/>
              <a:latin typeface="Arial" charset="0"/>
              <a:ea typeface="Arial" charset="0"/>
              <a:cs typeface="Arial" charset="0"/>
            </a:endParaRPr>
          </a:p>
        </p:txBody>
      </p:sp>
      <p:pic>
        <p:nvPicPr>
          <p:cNvPr id="2" name="Picture 1" descr="Orange rock formations in a canyon">
            <a:extLst>
              <a:ext uri="{FF2B5EF4-FFF2-40B4-BE49-F238E27FC236}">
                <a16:creationId xmlns:a16="http://schemas.microsoft.com/office/drawing/2014/main" id="{4D1B75F3-358A-44DD-5F8B-6E8ED44DFA31}"/>
              </a:ext>
            </a:extLst>
          </p:cNvPr>
          <p:cNvPicPr>
            <a:picLocks noChangeAspect="1"/>
          </p:cNvPicPr>
          <p:nvPr/>
        </p:nvPicPr>
        <p:blipFill>
          <a:blip r:embed="rId2"/>
          <a:stretch>
            <a:fillRect/>
          </a:stretch>
        </p:blipFill>
        <p:spPr>
          <a:xfrm>
            <a:off x="0" y="0"/>
            <a:ext cx="5265420" cy="6858000"/>
          </a:xfrm>
          <a:prstGeom prst="rect">
            <a:avLst/>
          </a:prstGeom>
        </p:spPr>
      </p:pic>
    </p:spTree>
    <p:extLst>
      <p:ext uri="{BB962C8B-B14F-4D97-AF65-F5344CB8AC3E}">
        <p14:creationId xmlns:p14="http://schemas.microsoft.com/office/powerpoint/2010/main" val="1244805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85000"/>
              </a:schemeClr>
            </a:gs>
            <a:gs pos="50000">
              <a:schemeClr val="bg1">
                <a:lumMod val="75000"/>
              </a:schemeClr>
            </a:gs>
            <a:gs pos="100000">
              <a:schemeClr val="bg1">
                <a:lumMod val="65000"/>
              </a:schemeClr>
            </a:gs>
          </a:gsLst>
          <a:lin ang="5400000" scaled="0"/>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98ABF666-4634-994D-910A-453643770C8C}"/>
              </a:ext>
            </a:extLst>
          </p:cNvPr>
          <p:cNvSpPr>
            <a:spLocks noGrp="1"/>
          </p:cNvSpPr>
          <p:nvPr>
            <p:ph type="title"/>
          </p:nvPr>
        </p:nvSpPr>
        <p:spPr>
          <a:xfrm>
            <a:off x="841248" y="548640"/>
            <a:ext cx="3600860" cy="5431536"/>
          </a:xfrm>
        </p:spPr>
        <p:txBody>
          <a:bodyPr>
            <a:normAutofit/>
          </a:bodyPr>
          <a:lstStyle/>
          <a:p>
            <a:r>
              <a:rPr lang="en-US" sz="3600" dirty="0">
                <a:solidFill>
                  <a:srgbClr val="522D80"/>
                </a:solidFill>
                <a:latin typeface="Arial" panose="020B0604020202020204" pitchFamily="34" charset="0"/>
                <a:cs typeface="Arial" panose="020B0604020202020204" pitchFamily="34" charset="0"/>
              </a:rPr>
              <a:t>AGENDA</a:t>
            </a:r>
          </a:p>
        </p:txBody>
      </p:sp>
      <p:sp>
        <p:nvSpPr>
          <p:cNvPr id="12"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6" name="Diagram 5" descr="A list of agenda items. First is Office of Research Development, second is Early-Stage Investigator Programs, third is CAREER Academy and NIH Accelerator, and fourth is Questions.">
            <a:extLst>
              <a:ext uri="{FF2B5EF4-FFF2-40B4-BE49-F238E27FC236}">
                <a16:creationId xmlns:a16="http://schemas.microsoft.com/office/drawing/2014/main" id="{EF91EF37-57F0-8F4D-97FC-0EB52D8855FA}"/>
              </a:ext>
            </a:extLst>
          </p:cNvPr>
          <p:cNvGraphicFramePr/>
          <p:nvPr>
            <p:extLst>
              <p:ext uri="{D42A27DB-BD31-4B8C-83A1-F6EECF244321}">
                <p14:modId xmlns:p14="http://schemas.microsoft.com/office/powerpoint/2010/main" val="2472214046"/>
              </p:ext>
            </p:extLst>
          </p:nvPr>
        </p:nvGraphicFramePr>
        <p:xfrm>
          <a:off x="5126418" y="719666"/>
          <a:ext cx="6232034"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36989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1FC0D-21E7-AE02-C9A8-14AD21BFE9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7129A9-71AB-0451-4E1C-8B14C80684BA}"/>
              </a:ext>
            </a:extLst>
          </p:cNvPr>
          <p:cNvSpPr>
            <a:spLocks noGrp="1"/>
          </p:cNvSpPr>
          <p:nvPr>
            <p:ph type="title" idx="4294967295"/>
          </p:nvPr>
        </p:nvSpPr>
        <p:spPr>
          <a:xfrm>
            <a:off x="0" y="90488"/>
            <a:ext cx="12192000" cy="593725"/>
          </a:xfrm>
          <a:prstGeom prst="rect">
            <a:avLst/>
          </a:prstGeom>
        </p:spPr>
        <p:txBody>
          <a:bodyPr>
            <a:normAutofit/>
          </a:bodyPr>
          <a:lstStyle/>
          <a:p>
            <a:r>
              <a:rPr lang="en-US" sz="3200" b="1" dirty="0">
                <a:solidFill>
                  <a:srgbClr val="522D80"/>
                </a:solidFill>
                <a:latin typeface="Arial" panose="020B0604020202020204" pitchFamily="34" charset="0"/>
                <a:cs typeface="Arial" panose="020B0604020202020204" pitchFamily="34" charset="0"/>
              </a:rPr>
              <a:t>AIR FORCE YOUNG INVESTIGATOR RESEARCH PROGRAM </a:t>
            </a:r>
          </a:p>
        </p:txBody>
      </p:sp>
      <p:sp>
        <p:nvSpPr>
          <p:cNvPr id="8" name="TextBox 7">
            <a:extLst>
              <a:ext uri="{FF2B5EF4-FFF2-40B4-BE49-F238E27FC236}">
                <a16:creationId xmlns:a16="http://schemas.microsoft.com/office/drawing/2014/main" id="{8B09593B-01E6-7B7F-61B9-EC44C00A0CD0}"/>
              </a:ext>
            </a:extLst>
          </p:cNvPr>
          <p:cNvSpPr txBox="1"/>
          <p:nvPr/>
        </p:nvSpPr>
        <p:spPr>
          <a:xfrm>
            <a:off x="158522" y="754936"/>
            <a:ext cx="11122326" cy="584775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hlinkClick r:id="rId2"/>
              </a:rPr>
              <a:t>https://community.apan.org/wg/afosr/w/researchareas/12792/young-investigator-program-yip/</a:t>
            </a: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highlight>
                <a:srgbClr val="FFFF00"/>
              </a:highligh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Purpose: Support individual early-in-career scientists and engineers showing exceptional ability and promise for conducting basic research. The program objective is to foster creative basic research in science and engineering; enhance </a:t>
            </a:r>
            <a:r>
              <a:rPr kumimoji="0" lang="en-US" sz="28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early career development of outstanding young investigators</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and </a:t>
            </a:r>
            <a:r>
              <a:rPr kumimoji="0" lang="en-US" sz="28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increase opportunities for the young investigator to recognize the Air Force and Space Force mission and related challenges in science and engineering</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311953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C0846-C224-FB44-5FE5-03C3F53CA0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938A0-EE65-41AB-CC19-88DF35198AC8}"/>
              </a:ext>
            </a:extLst>
          </p:cNvPr>
          <p:cNvSpPr>
            <a:spLocks noGrp="1"/>
          </p:cNvSpPr>
          <p:nvPr>
            <p:ph type="title" idx="4294967295"/>
          </p:nvPr>
        </p:nvSpPr>
        <p:spPr>
          <a:xfrm>
            <a:off x="0" y="90488"/>
            <a:ext cx="12192000" cy="593725"/>
          </a:xfrm>
          <a:prstGeom prst="rect">
            <a:avLst/>
          </a:prstGeom>
        </p:spPr>
        <p:txBody>
          <a:bodyPr>
            <a:normAutofit fontScale="90000"/>
          </a:bodyPr>
          <a:lstStyle/>
          <a:p>
            <a:r>
              <a:rPr lang="en-US" sz="3200" b="1" dirty="0">
                <a:solidFill>
                  <a:srgbClr val="522D80"/>
                </a:solidFill>
                <a:latin typeface="Arial" panose="020B0604020202020204" pitchFamily="34" charset="0"/>
                <a:cs typeface="Arial" panose="020B0604020202020204" pitchFamily="34" charset="0"/>
              </a:rPr>
              <a:t>AIR FORCE YOUNG INVESTIGATOR RESEARCH PROGRAM (2/3) </a:t>
            </a:r>
          </a:p>
        </p:txBody>
      </p:sp>
      <p:sp>
        <p:nvSpPr>
          <p:cNvPr id="8" name="TextBox 7">
            <a:extLst>
              <a:ext uri="{FF2B5EF4-FFF2-40B4-BE49-F238E27FC236}">
                <a16:creationId xmlns:a16="http://schemas.microsoft.com/office/drawing/2014/main" id="{FD21A53C-0607-5AE2-FF79-B0BBDCBF55C8}"/>
              </a:ext>
            </a:extLst>
          </p:cNvPr>
          <p:cNvSpPr txBox="1"/>
          <p:nvPr/>
        </p:nvSpPr>
        <p:spPr>
          <a:xfrm>
            <a:off x="232950" y="936010"/>
            <a:ext cx="11122326" cy="498598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Scope: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Constrained by “Research Interests of the Air Force Office of Scientific Research,” published annually on grants.gov.</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Emphasis </a:t>
            </a:r>
            <a:r>
              <a:rPr lang="en-US" sz="2800" b="1" dirty="0">
                <a:solidFill>
                  <a:srgbClr val="323332"/>
                </a:solidFill>
                <a:latin typeface="Arial" panose="020B0604020202020204" pitchFamily="34" charset="0"/>
                <a:cs typeface="Arial" panose="020B0604020202020204" pitchFamily="34" charset="0"/>
              </a:rPr>
              <a:t>i</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s on research areas that offer </a:t>
            </a:r>
            <a:r>
              <a:rPr kumimoji="0" lang="en-US" sz="28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significant and comprehensive benefits to U.S. national war fighting and peacekeeping capabilities</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These areas are organized and managed in </a:t>
            </a:r>
            <a:r>
              <a:rPr lang="en-US" sz="2800" b="1" dirty="0">
                <a:solidFill>
                  <a:srgbClr val="323332"/>
                </a:solidFill>
                <a:latin typeface="Arial" panose="020B0604020202020204" pitchFamily="34" charset="0"/>
                <a:cs typeface="Arial" panose="020B0604020202020204" pitchFamily="34" charset="0"/>
              </a:rPr>
              <a:t>2</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scientific departments (Engineering and Information Science; Physical and Biological Sciences) and 3 international offices.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901271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65292-B1E6-9522-EAAE-26038DA3C5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08CDF5-0D11-003B-B7DF-DB7A212B9182}"/>
              </a:ext>
            </a:extLst>
          </p:cNvPr>
          <p:cNvSpPr>
            <a:spLocks noGrp="1"/>
          </p:cNvSpPr>
          <p:nvPr>
            <p:ph type="title" idx="4294967295"/>
          </p:nvPr>
        </p:nvSpPr>
        <p:spPr>
          <a:xfrm>
            <a:off x="0" y="90488"/>
            <a:ext cx="12192000" cy="593725"/>
          </a:xfrm>
          <a:prstGeom prst="rect">
            <a:avLst/>
          </a:prstGeom>
        </p:spPr>
        <p:txBody>
          <a:bodyPr>
            <a:normAutofit fontScale="90000"/>
          </a:bodyPr>
          <a:lstStyle/>
          <a:p>
            <a:r>
              <a:rPr lang="en-US" sz="3200" b="1" dirty="0">
                <a:solidFill>
                  <a:srgbClr val="522D80"/>
                </a:solidFill>
                <a:latin typeface="Arial" panose="020B0604020202020204" pitchFamily="34" charset="0"/>
                <a:cs typeface="Arial" panose="020B0604020202020204" pitchFamily="34" charset="0"/>
              </a:rPr>
              <a:t>AIR FORCE YOUNG INVESTIGATOR RESEARCH PROGRAM (3/3) </a:t>
            </a:r>
          </a:p>
        </p:txBody>
      </p:sp>
      <p:sp>
        <p:nvSpPr>
          <p:cNvPr id="8" name="TextBox 7">
            <a:extLst>
              <a:ext uri="{FF2B5EF4-FFF2-40B4-BE49-F238E27FC236}">
                <a16:creationId xmlns:a16="http://schemas.microsoft.com/office/drawing/2014/main" id="{7A235A3F-5C48-F8AD-9C07-CFCDBAB2D5D4}"/>
              </a:ext>
            </a:extLst>
          </p:cNvPr>
          <p:cNvSpPr txBox="1"/>
          <p:nvPr/>
        </p:nvSpPr>
        <p:spPr>
          <a:xfrm>
            <a:off x="211687" y="829348"/>
            <a:ext cx="11122326" cy="52629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Eligibility: PI must be a U.S. citizen, national, or permanent resident (at time of proposal submission), employed on a full-time basis, and hold a permanent position. Must have received Ph.D. or equivalent degrees within the </a:t>
            </a:r>
            <a:r>
              <a:rPr lang="en-US" sz="2800" b="1" dirty="0">
                <a:solidFill>
                  <a:srgbClr val="323332"/>
                </a:solidFill>
                <a:latin typeface="Arial" panose="020B0604020202020204" pitchFamily="34" charset="0"/>
                <a:cs typeface="Arial" panose="020B0604020202020204" pitchFamily="34" charset="0"/>
              </a:rPr>
              <a:t>7</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years prior to submission date (check FY 2027 solicitation [not out yet] for specific date).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Award Info: Most awards are funded up to $150,000 per year for </a:t>
            </a:r>
            <a:r>
              <a:rPr lang="en-US" sz="2800" b="1" dirty="0">
                <a:solidFill>
                  <a:srgbClr val="323332"/>
                </a:solidFill>
                <a:latin typeface="Arial" panose="020B0604020202020204" pitchFamily="34" charset="0"/>
                <a:cs typeface="Arial" panose="020B0604020202020204" pitchFamily="34" charset="0"/>
              </a:rPr>
              <a:t>3</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years, for a total of $450,000.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Due Date: Sept. 2026, if pattern holds.</a:t>
            </a:r>
            <a:endParaRPr kumimoji="0" lang="en-US" sz="10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445824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txBox="1">
            <a:spLocks noGrp="1"/>
          </p:cNvSpPr>
          <p:nvPr>
            <p:ph type="title" idx="4294967295"/>
          </p:nvPr>
        </p:nvSpPr>
        <p:spPr>
          <a:xfrm>
            <a:off x="5541481" y="856366"/>
            <a:ext cx="6279615" cy="23698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rPr>
              <a:t>Office of Naval Research (ONR) Young Investigator Program</a:t>
            </a:r>
            <a:endParaRPr kumimoji="0" lang="en-US" sz="28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323332"/>
              </a:solidFill>
              <a:effectLst/>
              <a:uLnTx/>
              <a:uFillTx/>
              <a:latin typeface="Arial" charset="0"/>
              <a:ea typeface="Arial" charset="0"/>
              <a:cs typeface="Arial" charset="0"/>
            </a:endParaRPr>
          </a:p>
        </p:txBody>
      </p:sp>
      <p:pic>
        <p:nvPicPr>
          <p:cNvPr id="2" name="Picture 1" descr="Orange rock formations in a canyon">
            <a:extLst>
              <a:ext uri="{FF2B5EF4-FFF2-40B4-BE49-F238E27FC236}">
                <a16:creationId xmlns:a16="http://schemas.microsoft.com/office/drawing/2014/main" id="{8F23CE23-46C7-B376-4A96-4CB83C572ED8}"/>
              </a:ext>
            </a:extLst>
          </p:cNvPr>
          <p:cNvPicPr>
            <a:picLocks noChangeAspect="1"/>
          </p:cNvPicPr>
          <p:nvPr/>
        </p:nvPicPr>
        <p:blipFill>
          <a:blip r:embed="rId2"/>
          <a:stretch>
            <a:fillRect/>
          </a:stretch>
        </p:blipFill>
        <p:spPr>
          <a:xfrm>
            <a:off x="0" y="0"/>
            <a:ext cx="5265420" cy="6858000"/>
          </a:xfrm>
          <a:prstGeom prst="rect">
            <a:avLst/>
          </a:prstGeom>
        </p:spPr>
      </p:pic>
    </p:spTree>
    <p:extLst>
      <p:ext uri="{BB962C8B-B14F-4D97-AF65-F5344CB8AC3E}">
        <p14:creationId xmlns:p14="http://schemas.microsoft.com/office/powerpoint/2010/main" val="41723548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F614D-5D5F-D2DE-3A7C-85B4D05E61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3FAE36-770E-101D-06EA-D1BFA8A41F14}"/>
              </a:ext>
            </a:extLst>
          </p:cNvPr>
          <p:cNvSpPr>
            <a:spLocks noGrp="1"/>
          </p:cNvSpPr>
          <p:nvPr>
            <p:ph type="title" idx="4294967295"/>
          </p:nvPr>
        </p:nvSpPr>
        <p:spPr>
          <a:xfrm>
            <a:off x="0" y="90488"/>
            <a:ext cx="12192000" cy="593725"/>
          </a:xfrm>
          <a:prstGeom prst="rect">
            <a:avLst/>
          </a:prstGeom>
        </p:spPr>
        <p:txBody>
          <a:bodyPr/>
          <a:lstStyle/>
          <a:p>
            <a:r>
              <a:rPr lang="en-US" sz="3200" dirty="0">
                <a:solidFill>
                  <a:srgbClr val="522D80"/>
                </a:solidFill>
                <a:latin typeface="Arial" panose="020B0604020202020204" pitchFamily="34" charset="0"/>
                <a:cs typeface="Arial" panose="020B0604020202020204" pitchFamily="34" charset="0"/>
              </a:rPr>
              <a:t>ONR</a:t>
            </a:r>
            <a:r>
              <a:rPr lang="en-US" sz="3200" b="1" dirty="0">
                <a:solidFill>
                  <a:srgbClr val="522D80"/>
                </a:solidFill>
                <a:latin typeface="Arial" panose="020B0604020202020204" pitchFamily="34" charset="0"/>
                <a:cs typeface="Arial" panose="020B0604020202020204" pitchFamily="34" charset="0"/>
              </a:rPr>
              <a:t> YIP PROGRAM </a:t>
            </a:r>
          </a:p>
        </p:txBody>
      </p:sp>
      <p:sp>
        <p:nvSpPr>
          <p:cNvPr id="8" name="TextBox 7">
            <a:extLst>
              <a:ext uri="{FF2B5EF4-FFF2-40B4-BE49-F238E27FC236}">
                <a16:creationId xmlns:a16="http://schemas.microsoft.com/office/drawing/2014/main" id="{493A74D8-FE9B-4EA6-4056-1D1060B84FE2}"/>
              </a:ext>
            </a:extLst>
          </p:cNvPr>
          <p:cNvSpPr txBox="1"/>
          <p:nvPr/>
        </p:nvSpPr>
        <p:spPr>
          <a:xfrm>
            <a:off x="94734" y="606596"/>
            <a:ext cx="11834996" cy="6709529"/>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2"/>
              </a:rPr>
              <a:t>https://files.simpler.grants.gov/opportunities/331d757d-9202-441d-adac-819d7deae07b/attachments/2530547d-62d8-423f-97d5-72f7010c8462/N0001425SF004_Amendment_2_rev.pdf</a:t>
            </a:r>
            <a:endPar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en-US" sz="2800" b="1" dirty="0">
              <a:solidFill>
                <a:srgbClr val="000000"/>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Purpose: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Support creative early-career faculty with </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potential to contribute to the </a:t>
            </a:r>
            <a:r>
              <a:rPr kumimoji="0" lang="en-US" sz="28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advancement of the Navy’s Science and Technology program</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Emphasis on national security and warfighter supremacy. Increase </a:t>
            </a:r>
            <a:r>
              <a:rPr kumimoji="0" lang="en-US" sz="28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ability of faculty to obtain DOD research grant awards beyond YIP</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Educate, develop, and encourage next generation of scientists and engineers through knowledge transfer to </a:t>
            </a:r>
          </a:p>
          <a:p>
            <a:pPr marR="0" lvl="0" algn="l" defTabSz="914400" rtl="0" eaLnBrk="1" fontAlgn="auto" latinLnBrk="0" hangingPunct="1">
              <a:lnSpc>
                <a:spcPct val="100000"/>
              </a:lnSpc>
              <a:spcBef>
                <a:spcPts val="0"/>
              </a:spcBef>
              <a:spcAft>
                <a:spcPts val="0"/>
              </a:spcAft>
              <a:buClrTx/>
              <a:buSzTx/>
              <a:tabLst>
                <a:tab pos="457200" algn="l"/>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students and post-docs. </a:t>
            </a:r>
          </a:p>
          <a:p>
            <a:pPr marR="0" lvl="0" algn="l" defTabSz="914400" rtl="0" eaLnBrk="1" fontAlgn="auto" latinLnBrk="0" hangingPunct="1">
              <a:lnSpc>
                <a:spcPct val="100000"/>
              </a:lnSpc>
              <a:spcBef>
                <a:spcPts val="0"/>
              </a:spcBef>
              <a:spcAft>
                <a:spcPts val="0"/>
              </a:spcAft>
              <a:buClrTx/>
              <a:buSzTx/>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378195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89FA1-A93B-B9E1-BAAA-C8F2A4DD8C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E182B4-07D3-5FAD-5F29-05D37F3B1A82}"/>
              </a:ext>
            </a:extLst>
          </p:cNvPr>
          <p:cNvSpPr>
            <a:spLocks noGrp="1"/>
          </p:cNvSpPr>
          <p:nvPr>
            <p:ph type="title" idx="4294967295"/>
          </p:nvPr>
        </p:nvSpPr>
        <p:spPr>
          <a:xfrm>
            <a:off x="0" y="90488"/>
            <a:ext cx="12192000" cy="593725"/>
          </a:xfrm>
          <a:prstGeom prst="rect">
            <a:avLst/>
          </a:prstGeom>
        </p:spPr>
        <p:txBody>
          <a:bodyPr/>
          <a:lstStyle/>
          <a:p>
            <a:r>
              <a:rPr lang="en-US" sz="3200" dirty="0">
                <a:solidFill>
                  <a:srgbClr val="522D80"/>
                </a:solidFill>
                <a:latin typeface="Arial" panose="020B0604020202020204" pitchFamily="34" charset="0"/>
                <a:cs typeface="Arial" panose="020B0604020202020204" pitchFamily="34" charset="0"/>
              </a:rPr>
              <a:t>ONR</a:t>
            </a:r>
            <a:r>
              <a:rPr lang="en-US" sz="3200" b="1" dirty="0">
                <a:solidFill>
                  <a:srgbClr val="522D80"/>
                </a:solidFill>
                <a:latin typeface="Arial" panose="020B0604020202020204" pitchFamily="34" charset="0"/>
                <a:cs typeface="Arial" panose="020B0604020202020204" pitchFamily="34" charset="0"/>
              </a:rPr>
              <a:t> YIP PROGRAM (2/3) </a:t>
            </a:r>
          </a:p>
        </p:txBody>
      </p:sp>
      <p:sp>
        <p:nvSpPr>
          <p:cNvPr id="8" name="TextBox 7">
            <a:extLst>
              <a:ext uri="{FF2B5EF4-FFF2-40B4-BE49-F238E27FC236}">
                <a16:creationId xmlns:a16="http://schemas.microsoft.com/office/drawing/2014/main" id="{69D15D20-FB3A-8CC8-2A60-0A4A51A79FD7}"/>
              </a:ext>
            </a:extLst>
          </p:cNvPr>
          <p:cNvSpPr txBox="1"/>
          <p:nvPr/>
        </p:nvSpPr>
        <p:spPr>
          <a:xfrm>
            <a:off x="381815" y="914953"/>
            <a:ext cx="11122326" cy="6124754"/>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Scope: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PIs must tackle challenging naval warfighter issues by utilizing transformative approaches and pioneering new technologies.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Projects must address basic or applied research areas of interest to S&amp;T Departments: </a:t>
            </a:r>
          </a:p>
          <a:p>
            <a:pPr marL="1604963" marR="0" lvl="0" indent="-690563"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31--Command, Control, Computing, Communications, Cyber, Intelligence, Surveillance, Reconnaissance and Targeting </a:t>
            </a:r>
          </a:p>
          <a:p>
            <a:pPr marR="0" lvl="0"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32--Ocean Battlespace Sensing</a:t>
            </a:r>
          </a:p>
          <a:p>
            <a:pPr marR="0" lvl="0"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33--Sea Warfare and Weapons</a:t>
            </a:r>
          </a:p>
          <a:p>
            <a:pPr marR="0" lvl="0"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34--Warfighter Performance</a:t>
            </a:r>
          </a:p>
          <a:p>
            <a:pPr marR="0" lvl="0"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35--Air Warfare and Weapons </a:t>
            </a:r>
          </a:p>
          <a:p>
            <a:pPr marR="0" lvl="0"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p:txBody>
      </p:sp>
    </p:spTree>
    <p:extLst>
      <p:ext uri="{BB962C8B-B14F-4D97-AF65-F5344CB8AC3E}">
        <p14:creationId xmlns:p14="http://schemas.microsoft.com/office/powerpoint/2010/main" val="3898529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7E4E4-D750-9B05-E653-06F6E123DB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FBB6B0-2237-661C-1D59-43C360EFAFCF}"/>
              </a:ext>
            </a:extLst>
          </p:cNvPr>
          <p:cNvSpPr>
            <a:spLocks noGrp="1"/>
          </p:cNvSpPr>
          <p:nvPr>
            <p:ph type="title" idx="4294967295"/>
          </p:nvPr>
        </p:nvSpPr>
        <p:spPr>
          <a:xfrm>
            <a:off x="0" y="90488"/>
            <a:ext cx="12192000" cy="593725"/>
          </a:xfrm>
          <a:prstGeom prst="rect">
            <a:avLst/>
          </a:prstGeom>
        </p:spPr>
        <p:txBody>
          <a:bodyPr/>
          <a:lstStyle/>
          <a:p>
            <a:r>
              <a:rPr lang="en-US" sz="3200" dirty="0">
                <a:solidFill>
                  <a:srgbClr val="522D80"/>
                </a:solidFill>
                <a:latin typeface="Arial" panose="020B0604020202020204" pitchFamily="34" charset="0"/>
                <a:cs typeface="Arial" panose="020B0604020202020204" pitchFamily="34" charset="0"/>
              </a:rPr>
              <a:t>ONR</a:t>
            </a:r>
            <a:r>
              <a:rPr lang="en-US" sz="3200" b="1" dirty="0">
                <a:solidFill>
                  <a:srgbClr val="522D80"/>
                </a:solidFill>
                <a:latin typeface="Arial" panose="020B0604020202020204" pitchFamily="34" charset="0"/>
                <a:cs typeface="Arial" panose="020B0604020202020204" pitchFamily="34" charset="0"/>
              </a:rPr>
              <a:t> YIP PROGRAM (3/3) </a:t>
            </a:r>
          </a:p>
        </p:txBody>
      </p:sp>
      <p:sp>
        <p:nvSpPr>
          <p:cNvPr id="8" name="TextBox 7">
            <a:extLst>
              <a:ext uri="{FF2B5EF4-FFF2-40B4-BE49-F238E27FC236}">
                <a16:creationId xmlns:a16="http://schemas.microsoft.com/office/drawing/2014/main" id="{BDB0E031-744C-30DC-FE2E-36CE59ABB546}"/>
              </a:ext>
            </a:extLst>
          </p:cNvPr>
          <p:cNvSpPr txBox="1"/>
          <p:nvPr/>
        </p:nvSpPr>
        <p:spPr>
          <a:xfrm>
            <a:off x="381815" y="914953"/>
            <a:ext cx="11516018" cy="6555641"/>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Eligibility: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PI must be a U.S. citizen, national, or permanent resident (on the date proposals are due), holding a first or second full-time tenure-track or tenure-track-equivalent faculty position, and have received his/her PhD or equivalent degree on or after 1/1/2018. </a:t>
            </a:r>
          </a:p>
          <a:p>
            <a:pPr marR="0" lvl="0" algn="l" defTabSz="914400" rtl="0" eaLnBrk="1" fontAlgn="auto" latinLnBrk="0" hangingPunct="1">
              <a:lnSpc>
                <a:spcPct val="100000"/>
              </a:lnSpc>
              <a:spcBef>
                <a:spcPts val="0"/>
              </a:spcBef>
              <a:spcAft>
                <a:spcPts val="0"/>
              </a:spcAft>
              <a:buClrTx/>
              <a:buSzTx/>
              <a:tabLst/>
              <a:defRPr/>
            </a:pPr>
            <a:endParaRPr lang="en-US" sz="2800" b="1" dirty="0">
              <a:solidFill>
                <a:srgbClr val="000000"/>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lang="en-US" sz="2800" b="1" dirty="0">
                <a:solidFill>
                  <a:srgbClr val="000000"/>
                </a:solidFill>
                <a:latin typeface="Arial" panose="020B0604020202020204" pitchFamily="34" charset="0"/>
                <a:cs typeface="Arial" panose="020B0604020202020204" pitchFamily="34" charset="0"/>
              </a:rPr>
              <a:t>Award Info:</a:t>
            </a:r>
            <a:endPar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Less than 15% of applicants receive awards. In FY2025, more than 230 proposals resulted in 24 awards.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Budget of $750,000 max; $250,000/increment over 3 years.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800" b="1" dirty="0">
              <a:solidFill>
                <a:srgbClr val="000000"/>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Due Date: July 2026.</a:t>
            </a:r>
          </a:p>
          <a:p>
            <a:pPr marR="0" lvl="0" algn="l" defTabSz="914400" rtl="0" eaLnBrk="1" fontAlgn="auto" latinLnBrk="0" hangingPunct="1">
              <a:lnSpc>
                <a:spcPct val="100000"/>
              </a:lnSpc>
              <a:spcBef>
                <a:spcPts val="0"/>
              </a:spcBef>
              <a:spcAft>
                <a:spcPts val="0"/>
              </a:spcAft>
              <a:buClrTx/>
              <a:buSzTx/>
              <a:tabLst/>
              <a:defRPr/>
            </a:pPr>
            <a:endPar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041795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740CC-C51D-4900-8361-0FF3B09422ED}"/>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06F65AB5-04BE-4540-EDA0-9E4693AF3B4A}"/>
              </a:ext>
            </a:extLst>
          </p:cNvPr>
          <p:cNvSpPr txBox="1">
            <a:spLocks noGrp="1"/>
          </p:cNvSpPr>
          <p:nvPr>
            <p:ph type="title" idx="4294967295"/>
          </p:nvPr>
        </p:nvSpPr>
        <p:spPr>
          <a:xfrm>
            <a:off x="5541481" y="664981"/>
            <a:ext cx="6279615" cy="292387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rPr>
              <a:t>National Aeronautics and Space Administration (NASA) Early Career Research Programs</a:t>
            </a:r>
            <a:endParaRPr kumimoji="0" lang="en-US" sz="28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323332"/>
              </a:solidFill>
              <a:effectLst/>
              <a:uLnTx/>
              <a:uFillTx/>
              <a:latin typeface="Arial" charset="0"/>
              <a:ea typeface="Arial" charset="0"/>
              <a:cs typeface="Arial" charset="0"/>
            </a:endParaRPr>
          </a:p>
        </p:txBody>
      </p:sp>
      <p:pic>
        <p:nvPicPr>
          <p:cNvPr id="2" name="Picture 1" descr="Orange rock formations in a canyon">
            <a:extLst>
              <a:ext uri="{FF2B5EF4-FFF2-40B4-BE49-F238E27FC236}">
                <a16:creationId xmlns:a16="http://schemas.microsoft.com/office/drawing/2014/main" id="{991476EB-BE9C-3CE2-D65E-258D78BA65CF}"/>
              </a:ext>
            </a:extLst>
          </p:cNvPr>
          <p:cNvPicPr>
            <a:picLocks noChangeAspect="1"/>
          </p:cNvPicPr>
          <p:nvPr/>
        </p:nvPicPr>
        <p:blipFill>
          <a:blip r:embed="rId2"/>
          <a:stretch>
            <a:fillRect/>
          </a:stretch>
        </p:blipFill>
        <p:spPr>
          <a:xfrm>
            <a:off x="0" y="0"/>
            <a:ext cx="5265420" cy="6858000"/>
          </a:xfrm>
          <a:prstGeom prst="rect">
            <a:avLst/>
          </a:prstGeom>
        </p:spPr>
      </p:pic>
    </p:spTree>
    <p:extLst>
      <p:ext uri="{BB962C8B-B14F-4D97-AF65-F5344CB8AC3E}">
        <p14:creationId xmlns:p14="http://schemas.microsoft.com/office/powerpoint/2010/main" val="32647759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2A511-1638-DF8E-2B69-9290C517CF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618208-8201-022F-D32E-30C128C7DE22}"/>
              </a:ext>
            </a:extLst>
          </p:cNvPr>
          <p:cNvSpPr>
            <a:spLocks noGrp="1"/>
          </p:cNvSpPr>
          <p:nvPr>
            <p:ph type="title" idx="4294967295"/>
          </p:nvPr>
        </p:nvSpPr>
        <p:spPr>
          <a:xfrm>
            <a:off x="0" y="90488"/>
            <a:ext cx="12192000" cy="593725"/>
          </a:xfrm>
          <a:prstGeom prst="rect">
            <a:avLst/>
          </a:prstGeom>
        </p:spPr>
        <p:txBody>
          <a:bodyPr>
            <a:normAutofit fontScale="90000"/>
          </a:bodyPr>
          <a:lstStyle/>
          <a:p>
            <a:r>
              <a:rPr lang="en-US" sz="3200" b="1" dirty="0">
                <a:solidFill>
                  <a:srgbClr val="522D80"/>
                </a:solidFill>
                <a:latin typeface="Arial" panose="020B0604020202020204" pitchFamily="34" charset="0"/>
                <a:cs typeface="Arial" panose="020B0604020202020204" pitchFamily="34" charset="0"/>
              </a:rPr>
              <a:t>EARLY CAREER INVESTIGATOR PROGRAM IN EARTH SCIENCE</a:t>
            </a:r>
          </a:p>
        </p:txBody>
      </p:sp>
      <p:sp>
        <p:nvSpPr>
          <p:cNvPr id="8" name="TextBox 7">
            <a:extLst>
              <a:ext uri="{FF2B5EF4-FFF2-40B4-BE49-F238E27FC236}">
                <a16:creationId xmlns:a16="http://schemas.microsoft.com/office/drawing/2014/main" id="{271FA570-5E63-8274-AB9A-B365B05E7A1F}"/>
              </a:ext>
            </a:extLst>
          </p:cNvPr>
          <p:cNvSpPr txBox="1"/>
          <p:nvPr/>
        </p:nvSpPr>
        <p:spPr>
          <a:xfrm>
            <a:off x="381815" y="914953"/>
            <a:ext cx="11122326" cy="3970318"/>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Purpose: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1" dirty="0">
                <a:solidFill>
                  <a:srgbClr val="000000"/>
                </a:solidFill>
                <a:latin typeface="Arial" panose="020B0604020202020204" pitchFamily="34" charset="0"/>
                <a:cs typeface="Arial" panose="020B0604020202020204" pitchFamily="34" charset="0"/>
              </a:rPr>
              <a:t>E</a:t>
            </a:r>
            <a:r>
              <a:rPr kumimoji="0" lang="en-US" sz="2800" b="1"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mpower</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the next generation of Earth science researchers to </a:t>
            </a:r>
            <a:r>
              <a:rPr kumimoji="0" lang="en-US" sz="2800" b="1" i="0" u="sng"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create a workforce that enables solutions to benefit society</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respond to changes in the Earth’s system, and to support the Earth Science to Action initiative.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Support outstanding and innovative scientific research to </a:t>
            </a:r>
            <a:r>
              <a:rPr kumimoji="0" lang="en-US" sz="2800" b="1" i="0" u="sng"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advance NASA's mission </a:t>
            </a: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 Earth System Science.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Enable greater participation in Earth Science by </a:t>
            </a:r>
            <a:r>
              <a:rPr kumimoji="0" lang="en-US" sz="2800" b="1" i="0" u="sng"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cultivating scientific leadership.</a:t>
            </a:r>
          </a:p>
        </p:txBody>
      </p:sp>
    </p:spTree>
    <p:extLst>
      <p:ext uri="{BB962C8B-B14F-4D97-AF65-F5344CB8AC3E}">
        <p14:creationId xmlns:p14="http://schemas.microsoft.com/office/powerpoint/2010/main" val="16473121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DFDCB-70B4-A1D5-E867-494FFBFE1E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12DB7A-55AF-34E1-CCDE-2DE13E9D5B30}"/>
              </a:ext>
            </a:extLst>
          </p:cNvPr>
          <p:cNvSpPr>
            <a:spLocks noGrp="1"/>
          </p:cNvSpPr>
          <p:nvPr>
            <p:ph type="title" idx="4294967295"/>
          </p:nvPr>
        </p:nvSpPr>
        <p:spPr>
          <a:xfrm>
            <a:off x="0" y="90488"/>
            <a:ext cx="12192000" cy="593725"/>
          </a:xfrm>
          <a:prstGeom prst="rect">
            <a:avLst/>
          </a:prstGeom>
        </p:spPr>
        <p:txBody>
          <a:bodyPr>
            <a:normAutofit fontScale="90000"/>
          </a:bodyPr>
          <a:lstStyle/>
          <a:p>
            <a:r>
              <a:rPr lang="en-US" sz="3200" b="1" dirty="0">
                <a:solidFill>
                  <a:srgbClr val="522D80"/>
                </a:solidFill>
                <a:latin typeface="Arial" panose="020B0604020202020204" pitchFamily="34" charset="0"/>
                <a:cs typeface="Arial" panose="020B0604020202020204" pitchFamily="34" charset="0"/>
              </a:rPr>
              <a:t>EARLY CAREER INVESTIGATOR PROGRAM IN EARTH SCIENCE (</a:t>
            </a:r>
            <a:r>
              <a:rPr lang="en-US" sz="3200" b="1" dirty="0" err="1">
                <a:solidFill>
                  <a:srgbClr val="522D80"/>
                </a:solidFill>
                <a:latin typeface="Arial" panose="020B0604020202020204" pitchFamily="34" charset="0"/>
                <a:cs typeface="Arial" panose="020B0604020202020204" pitchFamily="34" charset="0"/>
              </a:rPr>
              <a:t>con’t</a:t>
            </a:r>
            <a:r>
              <a:rPr lang="en-US" sz="3200" b="1" dirty="0">
                <a:solidFill>
                  <a:srgbClr val="522D80"/>
                </a:solidFill>
                <a:latin typeface="Arial" panose="020B0604020202020204" pitchFamily="34" charset="0"/>
                <a:cs typeface="Arial" panose="020B0604020202020204" pitchFamily="34" charset="0"/>
              </a:rPr>
              <a:t>)</a:t>
            </a:r>
          </a:p>
        </p:txBody>
      </p:sp>
      <p:sp>
        <p:nvSpPr>
          <p:cNvPr id="8" name="TextBox 7">
            <a:extLst>
              <a:ext uri="{FF2B5EF4-FFF2-40B4-BE49-F238E27FC236}">
                <a16:creationId xmlns:a16="http://schemas.microsoft.com/office/drawing/2014/main" id="{71ACC7E9-886C-5F38-D131-4113475DF9BC}"/>
              </a:ext>
            </a:extLst>
          </p:cNvPr>
          <p:cNvSpPr txBox="1"/>
          <p:nvPr/>
        </p:nvSpPr>
        <p:spPr>
          <a:xfrm>
            <a:off x="381815" y="914953"/>
            <a:ext cx="11122326" cy="5693866"/>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Scope: </a:t>
            </a:r>
          </a:p>
          <a:p>
            <a:pPr marR="0" lvl="0"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Projects focus across Earth Science priorities such as the use of space-based remote sensing, the integration of space-based remote sensing data with other datasets (e.g., surface, air) and into models, and the delivery of actionable Earth science ― making Earth science data more usable and impactful for the benefit of humanity.</a:t>
            </a:r>
          </a:p>
          <a:p>
            <a:pPr marR="0" lvl="0" algn="l" defTabSz="914400" rtl="0" eaLnBrk="1" fontAlgn="auto" latinLnBrk="0" hangingPunct="1">
              <a:lnSpc>
                <a:spcPct val="100000"/>
              </a:lnSpc>
              <a:spcBef>
                <a:spcPts val="0"/>
              </a:spcBef>
              <a:spcAft>
                <a:spcPts val="0"/>
              </a:spcAft>
              <a:buClrTx/>
              <a:buSzTx/>
              <a:tabLst/>
              <a:defRPr/>
            </a:pPr>
            <a:endParaRPr lang="en-US" sz="2800" b="1" dirty="0">
              <a:solidFill>
                <a:srgbClr val="000000"/>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Award Info: Award duration can be for up to 3 years. </a:t>
            </a:r>
            <a:r>
              <a:rPr kumimoji="0" lang="en-US" sz="2800" b="1" i="0" u="none" strike="noStrike" kern="1200" cap="none" spc="0" normalizeH="0" baseline="0" noProof="0" dirty="0">
                <a:ln>
                  <a:noFill/>
                </a:ln>
                <a:solidFill>
                  <a:srgbClr val="000000"/>
                </a:solidFill>
                <a:effectLst/>
                <a:highlight>
                  <a:srgbClr val="FFFF00"/>
                </a:highlight>
                <a:uLnTx/>
                <a:uFillTx/>
                <a:latin typeface="Arial" panose="020B0604020202020204" pitchFamily="34" charset="0"/>
                <a:ea typeface="+mn-ea"/>
                <a:cs typeface="Arial" panose="020B0604020202020204" pitchFamily="34" charset="0"/>
              </a:rPr>
              <a:t>$$</a:t>
            </a:r>
          </a:p>
          <a:p>
            <a:pPr marR="0" lvl="0" algn="l" defTabSz="914400" rtl="0" eaLnBrk="1" fontAlgn="auto" latinLnBrk="0" hangingPunct="1">
              <a:lnSpc>
                <a:spcPct val="100000"/>
              </a:lnSpc>
              <a:spcBef>
                <a:spcPts val="0"/>
              </a:spcBef>
              <a:spcAft>
                <a:spcPts val="0"/>
              </a:spcAft>
              <a:buClrTx/>
              <a:buSzTx/>
              <a:tabLst/>
              <a:defRPr/>
            </a:pPr>
            <a:endPar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Due Date: The ECIP-ES solicitation closed in August 2023. Proposals are solicited every 3 years. Opportunities will be announced on NSPIRES.</a:t>
            </a:r>
          </a:p>
        </p:txBody>
      </p:sp>
    </p:spTree>
    <p:extLst>
      <p:ext uri="{BB962C8B-B14F-4D97-AF65-F5344CB8AC3E}">
        <p14:creationId xmlns:p14="http://schemas.microsoft.com/office/powerpoint/2010/main" val="3453498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18586-B39B-5482-ADEB-FEE03967C9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5A1F76-9020-4758-819C-8982B02860C7}"/>
              </a:ext>
            </a:extLst>
          </p:cNvPr>
          <p:cNvSpPr>
            <a:spLocks noGrp="1"/>
          </p:cNvSpPr>
          <p:nvPr>
            <p:ph type="title"/>
          </p:nvPr>
        </p:nvSpPr>
        <p:spPr>
          <a:xfrm>
            <a:off x="96795" y="-69338"/>
            <a:ext cx="10515600" cy="1111134"/>
          </a:xfrm>
        </p:spPr>
        <p:txBody>
          <a:bodyPr/>
          <a:lstStyle/>
          <a:p>
            <a:r>
              <a:rPr lang="en-US" sz="3200" dirty="0">
                <a:solidFill>
                  <a:srgbClr val="522D80"/>
                </a:solidFill>
                <a:latin typeface="Arial" panose="020B0604020202020204" pitchFamily="34" charset="0"/>
                <a:cs typeface="Arial" panose="020B0604020202020204" pitchFamily="34" charset="0"/>
              </a:rPr>
              <a:t>ORD TEAM</a:t>
            </a:r>
            <a:endParaRPr lang="en-US" dirty="0"/>
          </a:p>
        </p:txBody>
      </p:sp>
      <p:pic>
        <p:nvPicPr>
          <p:cNvPr id="3" name="Picture 2" descr="Shelia Cotten picture">
            <a:extLst>
              <a:ext uri="{FF2B5EF4-FFF2-40B4-BE49-F238E27FC236}">
                <a16:creationId xmlns:a16="http://schemas.microsoft.com/office/drawing/2014/main" id="{7D3F94DC-3A60-4D86-400A-DDEB0487F448}"/>
              </a:ext>
            </a:extLst>
          </p:cNvPr>
          <p:cNvPicPr>
            <a:picLocks noChangeAspect="1"/>
          </p:cNvPicPr>
          <p:nvPr/>
        </p:nvPicPr>
        <p:blipFill>
          <a:blip r:embed="rId3"/>
          <a:srcRect l="-1589" t="5975" r="1589" b="6027"/>
          <a:stretch>
            <a:fillRect/>
          </a:stretch>
        </p:blipFill>
        <p:spPr>
          <a:xfrm>
            <a:off x="-37363" y="843724"/>
            <a:ext cx="2350715" cy="2505065"/>
          </a:xfrm>
          <a:prstGeom prst="rect">
            <a:avLst/>
          </a:prstGeom>
        </p:spPr>
      </p:pic>
      <p:sp>
        <p:nvSpPr>
          <p:cNvPr id="4" name="TextBox 3">
            <a:extLst>
              <a:ext uri="{FF2B5EF4-FFF2-40B4-BE49-F238E27FC236}">
                <a16:creationId xmlns:a16="http://schemas.microsoft.com/office/drawing/2014/main" id="{9E456CF0-CDB5-F1A8-3364-8E85506C6C57}"/>
              </a:ext>
            </a:extLst>
          </p:cNvPr>
          <p:cNvSpPr txBox="1"/>
          <p:nvPr/>
        </p:nvSpPr>
        <p:spPr>
          <a:xfrm>
            <a:off x="416446" y="3620455"/>
            <a:ext cx="1668163"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Calibri" panose="020F0502020204030204"/>
                <a:ea typeface="+mn-ea"/>
                <a:cs typeface="+mn-cs"/>
              </a:rPr>
              <a:t>Shelia Cotten Assoc VP for Research Development</a:t>
            </a:r>
          </a:p>
        </p:txBody>
      </p:sp>
      <p:pic>
        <p:nvPicPr>
          <p:cNvPr id="5" name="Picture 2" descr="Jane Jacobi picture">
            <a:extLst>
              <a:ext uri="{FF2B5EF4-FFF2-40B4-BE49-F238E27FC236}">
                <a16:creationId xmlns:a16="http://schemas.microsoft.com/office/drawing/2014/main" id="{D7912BD0-71C7-75AA-7D49-87B3CBE1B90C}"/>
              </a:ext>
            </a:extLst>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r="-2" b="16395"/>
          <a:stretch/>
        </p:blipFill>
        <p:spPr bwMode="auto">
          <a:xfrm>
            <a:off x="2367223" y="843725"/>
            <a:ext cx="2397083" cy="250506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34250FDC-4238-33FB-A21D-11F3F1FAE63C}"/>
              </a:ext>
            </a:extLst>
          </p:cNvPr>
          <p:cNvSpPr txBox="1"/>
          <p:nvPr/>
        </p:nvSpPr>
        <p:spPr>
          <a:xfrm>
            <a:off x="2752072" y="3616917"/>
            <a:ext cx="1668163"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Calibri" panose="020F0502020204030204"/>
                <a:ea typeface="+mn-ea"/>
                <a:cs typeface="+mn-cs"/>
              </a:rPr>
              <a:t>Jane Jacobi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Calibri" panose="020F0502020204030204"/>
                <a:ea typeface="+mn-ea"/>
                <a:cs typeface="+mn-cs"/>
              </a:rPr>
              <a:t>Team Lead</a:t>
            </a:r>
          </a:p>
        </p:txBody>
      </p:sp>
      <p:pic>
        <p:nvPicPr>
          <p:cNvPr id="7" name="Picture 4" descr="Brett Levi picture">
            <a:extLst>
              <a:ext uri="{FF2B5EF4-FFF2-40B4-BE49-F238E27FC236}">
                <a16:creationId xmlns:a16="http://schemas.microsoft.com/office/drawing/2014/main" id="{EBF26144-3F36-3AF6-DB66-DD2D39FAF1B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2" b="16395"/>
          <a:stretch/>
        </p:blipFill>
        <p:spPr bwMode="auto">
          <a:xfrm>
            <a:off x="4816423" y="859778"/>
            <a:ext cx="2397083" cy="250505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B176B25B-AAE2-D8F5-7404-B0F87CBAD4B1}"/>
              </a:ext>
            </a:extLst>
          </p:cNvPr>
          <p:cNvSpPr txBox="1"/>
          <p:nvPr/>
        </p:nvSpPr>
        <p:spPr>
          <a:xfrm>
            <a:off x="4917569" y="3581577"/>
            <a:ext cx="2168341"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Calibri" panose="020F0502020204030204"/>
                <a:ea typeface="+mn-ea"/>
                <a:cs typeface="+mn-cs"/>
              </a:rPr>
              <a:t>Brett Levi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Calibri" panose="020F0502020204030204"/>
                <a:ea typeface="+mn-ea"/>
                <a:cs typeface="+mn-cs"/>
              </a:rPr>
              <a:t>Program Manager</a:t>
            </a:r>
          </a:p>
        </p:txBody>
      </p:sp>
      <p:pic>
        <p:nvPicPr>
          <p:cNvPr id="8" name="Picture 6" descr="Morgan Simpson picture">
            <a:extLst>
              <a:ext uri="{FF2B5EF4-FFF2-40B4-BE49-F238E27FC236}">
                <a16:creationId xmlns:a16="http://schemas.microsoft.com/office/drawing/2014/main" id="{090785E3-8F75-6140-F3F4-0E2BCB2A2E2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3" b="16460"/>
          <a:stretch/>
        </p:blipFill>
        <p:spPr bwMode="auto">
          <a:xfrm>
            <a:off x="7265967" y="859778"/>
            <a:ext cx="2414200" cy="2521096"/>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DABF0331-DDEE-4318-35E5-5503AAA4AFFF}"/>
              </a:ext>
            </a:extLst>
          </p:cNvPr>
          <p:cNvSpPr txBox="1"/>
          <p:nvPr/>
        </p:nvSpPr>
        <p:spPr>
          <a:xfrm>
            <a:off x="7178751" y="3587003"/>
            <a:ext cx="2644634" cy="1015663"/>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Calibri" panose="020F0502020204030204"/>
                <a:ea typeface="+mn-ea"/>
                <a:cs typeface="+mn-cs"/>
              </a:rPr>
              <a:t>Morgan Simpson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Calibri" panose="020F0502020204030204"/>
                <a:ea typeface="+mn-ea"/>
                <a:cs typeface="+mn-cs"/>
              </a:rPr>
              <a:t>Research Development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Calibri" panose="020F0502020204030204"/>
                <a:ea typeface="+mn-ea"/>
                <a:cs typeface="+mn-cs"/>
              </a:rPr>
              <a:t>Specialist</a:t>
            </a:r>
          </a:p>
        </p:txBody>
      </p:sp>
      <p:pic>
        <p:nvPicPr>
          <p:cNvPr id="1026" name="Picture 2" descr="Brad Walters picture">
            <a:extLst>
              <a:ext uri="{FF2B5EF4-FFF2-40B4-BE49-F238E27FC236}">
                <a16:creationId xmlns:a16="http://schemas.microsoft.com/office/drawing/2014/main" id="{17F879F4-FD80-EA89-3AFC-015B0F0FD0CD}"/>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5958" t="3800" b="28192"/>
          <a:stretch/>
        </p:blipFill>
        <p:spPr bwMode="auto">
          <a:xfrm>
            <a:off x="9728791" y="859778"/>
            <a:ext cx="2471304" cy="255670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79C77F78-E79E-4464-F626-F829EE6DB7D9}"/>
              </a:ext>
            </a:extLst>
          </p:cNvPr>
          <p:cNvSpPr txBox="1"/>
          <p:nvPr/>
        </p:nvSpPr>
        <p:spPr>
          <a:xfrm>
            <a:off x="9894690" y="3600042"/>
            <a:ext cx="208876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Calibri" panose="020F0502020204030204"/>
                <a:ea typeface="+mn-ea"/>
                <a:cs typeface="+mn-cs"/>
              </a:rPr>
              <a:t>Brad  Walters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effectLst/>
                <a:uLnTx/>
                <a:uFillTx/>
                <a:latin typeface="Calibri" panose="020F0502020204030204"/>
                <a:ea typeface="+mn-ea"/>
                <a:cs typeface="+mn-cs"/>
              </a:rPr>
              <a:t>Program Manager</a:t>
            </a:r>
          </a:p>
        </p:txBody>
      </p:sp>
      <p:sp>
        <p:nvSpPr>
          <p:cNvPr id="6" name="TextBox 5">
            <a:extLst>
              <a:ext uri="{FF2B5EF4-FFF2-40B4-BE49-F238E27FC236}">
                <a16:creationId xmlns:a16="http://schemas.microsoft.com/office/drawing/2014/main" id="{D0AA1038-42B7-F7BA-16A3-FDDA95CFB1A5}"/>
              </a:ext>
            </a:extLst>
          </p:cNvPr>
          <p:cNvSpPr txBox="1"/>
          <p:nvPr/>
        </p:nvSpPr>
        <p:spPr>
          <a:xfrm>
            <a:off x="1" y="4943873"/>
            <a:ext cx="12192000" cy="1938992"/>
          </a:xfrm>
          <a:prstGeom prst="rect">
            <a:avLst/>
          </a:prstGeom>
          <a:solidFill>
            <a:srgbClr val="915DD7"/>
          </a:solidFill>
        </p:spPr>
        <p:txBody>
          <a:bodyPr wrap="square" rtlCol="0">
            <a:spAutoFit/>
          </a:bodyPr>
          <a:lstStyle/>
          <a:p>
            <a:r>
              <a:rPr lang="en-US" sz="2000" b="1" dirty="0">
                <a:solidFill>
                  <a:schemeClr val="tx1">
                    <a:lumMod val="10000"/>
                    <a:lumOff val="90000"/>
                  </a:schemeClr>
                </a:solidFill>
                <a:latin typeface="Arial" panose="020B0604020202020204" pitchFamily="34" charset="0"/>
                <a:cs typeface="Arial" panose="020B0604020202020204" pitchFamily="34" charset="0"/>
              </a:rPr>
              <a:t>Visit the Office of Research Development team and selected Sponsored Programs guests during office hours on Thursdays from 10:30 to 11:30 in Rm 238 of the Strom Thurmond Institute. You can also join via Zoom: clemson.zoom.us/my/</a:t>
            </a:r>
            <a:r>
              <a:rPr lang="en-US" sz="2000" b="1" dirty="0" err="1">
                <a:solidFill>
                  <a:schemeClr val="tx1">
                    <a:lumMod val="10000"/>
                    <a:lumOff val="90000"/>
                  </a:schemeClr>
                </a:solidFill>
                <a:latin typeface="Arial" panose="020B0604020202020204" pitchFamily="34" charset="0"/>
                <a:cs typeface="Arial" panose="020B0604020202020204" pitchFamily="34" charset="0"/>
              </a:rPr>
              <a:t>janejacobi</a:t>
            </a:r>
            <a:endParaRPr lang="en-US" sz="2000" b="1" dirty="0">
              <a:solidFill>
                <a:schemeClr val="tx1">
                  <a:lumMod val="10000"/>
                  <a:lumOff val="90000"/>
                </a:schemeClr>
              </a:solidFill>
              <a:latin typeface="Arial" panose="020B0604020202020204" pitchFamily="34" charset="0"/>
              <a:cs typeface="Arial" panose="020B0604020202020204" pitchFamily="34" charset="0"/>
            </a:endParaRPr>
          </a:p>
          <a:p>
            <a:endParaRPr lang="en-US" sz="2000" b="1" dirty="0">
              <a:solidFill>
                <a:schemeClr val="tx1">
                  <a:lumMod val="10000"/>
                  <a:lumOff val="90000"/>
                </a:schemeClr>
              </a:solidFill>
              <a:latin typeface="Arial" panose="020B0604020202020204" pitchFamily="34" charset="0"/>
              <a:cs typeface="Arial" panose="020B0604020202020204" pitchFamily="34" charset="0"/>
            </a:endParaRPr>
          </a:p>
          <a:p>
            <a:r>
              <a:rPr lang="en-US" sz="2000" b="1" dirty="0">
                <a:solidFill>
                  <a:schemeClr val="tx1">
                    <a:lumMod val="10000"/>
                    <a:lumOff val="90000"/>
                  </a:schemeClr>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https://www.clemson.edu/research/division-of-research/offices/department-ord/index.html</a:t>
            </a:r>
            <a:endParaRPr lang="en-US" sz="2000" b="1" dirty="0">
              <a:solidFill>
                <a:schemeClr val="tx1">
                  <a:lumMod val="10000"/>
                  <a:lumOff val="90000"/>
                </a:schemeClr>
              </a:solidFill>
              <a:latin typeface="Arial" panose="020B0604020202020204" pitchFamily="34" charset="0"/>
              <a:cs typeface="Arial" panose="020B0604020202020204" pitchFamily="34" charset="0"/>
            </a:endParaRPr>
          </a:p>
          <a:p>
            <a:endParaRPr lang="en-US" sz="2000" b="1" dirty="0">
              <a:solidFill>
                <a:schemeClr val="tx1">
                  <a:lumMod val="10000"/>
                  <a:lumOff val="90000"/>
                </a:schemeClr>
              </a:solidFill>
            </a:endParaRPr>
          </a:p>
        </p:txBody>
      </p:sp>
    </p:spTree>
    <p:extLst>
      <p:ext uri="{BB962C8B-B14F-4D97-AF65-F5344CB8AC3E}">
        <p14:creationId xmlns:p14="http://schemas.microsoft.com/office/powerpoint/2010/main" val="7238877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05BAD-5095-797F-4C41-D8CFD1720E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9BDE77-44AB-C7A6-2008-E0061473314D}"/>
              </a:ext>
            </a:extLst>
          </p:cNvPr>
          <p:cNvSpPr>
            <a:spLocks noGrp="1"/>
          </p:cNvSpPr>
          <p:nvPr>
            <p:ph type="title" idx="4294967295"/>
          </p:nvPr>
        </p:nvSpPr>
        <p:spPr>
          <a:xfrm>
            <a:off x="159485" y="430734"/>
            <a:ext cx="12192000" cy="717582"/>
          </a:xfrm>
          <a:prstGeom prst="rect">
            <a:avLst/>
          </a:prstGeom>
        </p:spPr>
        <p:txBody>
          <a:bodyPr>
            <a:normAutofit fontScale="90000"/>
          </a:bodyPr>
          <a:lstStyle/>
          <a:p>
            <a:r>
              <a:rPr lang="en-US" sz="3100" dirty="0">
                <a:solidFill>
                  <a:srgbClr val="522D80"/>
                </a:solidFill>
                <a:latin typeface="Arial" panose="020B0604020202020204" pitchFamily="34" charset="0"/>
                <a:cs typeface="Arial" panose="020B0604020202020204" pitchFamily="34" charset="0"/>
              </a:rPr>
              <a:t>PLANETARY SCIENCE DIVISION (PSD) EARLY CAREER AWARD (ECA)</a:t>
            </a:r>
            <a:br>
              <a:rPr lang="en-US" sz="3600" dirty="0">
                <a:latin typeface="+mn-lt"/>
              </a:rPr>
            </a:br>
            <a:endParaRPr lang="en-US" sz="3600" dirty="0">
              <a:solidFill>
                <a:srgbClr val="522D80"/>
              </a:solidFill>
              <a:latin typeface="+mn-lt"/>
              <a:cs typeface="Arial" panose="020B0604020202020204" pitchFamily="34" charset="0"/>
            </a:endParaRPr>
          </a:p>
        </p:txBody>
      </p:sp>
      <p:sp>
        <p:nvSpPr>
          <p:cNvPr id="3" name="TextBox 2">
            <a:extLst>
              <a:ext uri="{FF2B5EF4-FFF2-40B4-BE49-F238E27FC236}">
                <a16:creationId xmlns:a16="http://schemas.microsoft.com/office/drawing/2014/main" id="{A119A388-47C2-5865-6435-6D378E9A9B80}"/>
              </a:ext>
            </a:extLst>
          </p:cNvPr>
          <p:cNvSpPr txBox="1"/>
          <p:nvPr/>
        </p:nvSpPr>
        <p:spPr>
          <a:xfrm>
            <a:off x="212651" y="893135"/>
            <a:ext cx="11819863" cy="4832092"/>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hlinkClick r:id="rId2"/>
              </a:rPr>
              <a:t>https://solicitation.nasaprs.com/ROSES2025</a:t>
            </a:r>
            <a:endParaRPr lang="en-US" sz="2800" b="1" dirty="0">
              <a:latin typeface="Arial" panose="020B0604020202020204" pitchFamily="34" charset="0"/>
              <a:cs typeface="Arial" panose="020B0604020202020204" pitchFamily="34" charset="0"/>
            </a:endParaRPr>
          </a:p>
          <a:p>
            <a:endParaRPr lang="en-US" sz="2800" b="1" dirty="0">
              <a:latin typeface="Arial" panose="020B0604020202020204" pitchFamily="34" charset="0"/>
              <a:cs typeface="Arial" panose="020B0604020202020204" pitchFamily="34" charset="0"/>
            </a:endParaRPr>
          </a:p>
          <a:p>
            <a:r>
              <a:rPr lang="en-US" sz="2800" b="1" dirty="0">
                <a:latin typeface="Arial" panose="020B0604020202020204" pitchFamily="34" charset="0"/>
                <a:cs typeface="Arial" panose="020B0604020202020204" pitchFamily="34" charset="0"/>
                <a:hlinkClick r:id="rId3"/>
              </a:rPr>
              <a:t>ECA Solicitation</a:t>
            </a:r>
            <a:endParaRPr lang="en-US" sz="2800" b="1" dirty="0">
              <a:latin typeface="Arial" panose="020B0604020202020204" pitchFamily="34" charset="0"/>
              <a:cs typeface="Arial" panose="020B0604020202020204" pitchFamily="34" charset="0"/>
            </a:endParaRPr>
          </a:p>
          <a:p>
            <a:endParaRPr lang="en-US" sz="2800" b="1" dirty="0">
              <a:latin typeface="Arial" panose="020B0604020202020204" pitchFamily="34" charset="0"/>
              <a:cs typeface="Arial" panose="020B0604020202020204" pitchFamily="34" charset="0"/>
            </a:endParaRPr>
          </a:p>
          <a:p>
            <a:r>
              <a:rPr lang="en-US" sz="2800" b="1" dirty="0">
                <a:latin typeface="Arial" panose="020B0604020202020204" pitchFamily="34" charset="0"/>
                <a:cs typeface="Arial" panose="020B0604020202020204" pitchFamily="34" charset="0"/>
              </a:rPr>
              <a:t>Purpose: Help promising early career scientists </a:t>
            </a:r>
            <a:r>
              <a:rPr lang="en-US" sz="2800" b="1" u="sng" dirty="0">
                <a:latin typeface="Arial" panose="020B0604020202020204" pitchFamily="34" charset="0"/>
                <a:cs typeface="Arial" panose="020B0604020202020204" pitchFamily="34" charset="0"/>
              </a:rPr>
              <a:t>play an increased and meaningful role in the planetary science community and pursue professional development in areas relevant to the PSD</a:t>
            </a:r>
            <a:r>
              <a:rPr lang="en-US" sz="2800" b="1" dirty="0">
                <a:latin typeface="Arial" panose="020B0604020202020204" pitchFamily="34" charset="0"/>
                <a:cs typeface="Arial" panose="020B0604020202020204" pitchFamily="34" charset="0"/>
              </a:rPr>
              <a:t>.</a:t>
            </a:r>
          </a:p>
          <a:p>
            <a:endParaRPr lang="en-US" sz="2800" b="1" dirty="0">
              <a:latin typeface="Arial" panose="020B0604020202020204" pitchFamily="34" charset="0"/>
              <a:cs typeface="Arial" panose="020B0604020202020204" pitchFamily="34" charset="0"/>
            </a:endParaRPr>
          </a:p>
          <a:p>
            <a:r>
              <a:rPr lang="en-US" sz="2800" b="1" dirty="0">
                <a:latin typeface="Arial" panose="020B0604020202020204" pitchFamily="34" charset="0"/>
                <a:cs typeface="Arial" panose="020B0604020202020204" pitchFamily="34" charset="0"/>
              </a:rPr>
              <a:t>Scope: ROSES is an omnibus NASA Research Announcement. It contains ~35 different proposal opportunities. Read both the</a:t>
            </a:r>
          </a:p>
          <a:p>
            <a:r>
              <a:rPr lang="en-US" sz="2800" b="1" dirty="0">
                <a:latin typeface="Arial" panose="020B0604020202020204" pitchFamily="34" charset="0"/>
                <a:cs typeface="Arial" panose="020B0604020202020204" pitchFamily="34" charset="0"/>
              </a:rPr>
              <a:t>General requirements and specific ECA ones.</a:t>
            </a:r>
          </a:p>
        </p:txBody>
      </p:sp>
    </p:spTree>
    <p:extLst>
      <p:ext uri="{BB962C8B-B14F-4D97-AF65-F5344CB8AC3E}">
        <p14:creationId xmlns:p14="http://schemas.microsoft.com/office/powerpoint/2010/main" val="33018383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8CFFD-6B02-0862-1C5D-30EDA2A4A5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3F871A-6991-D1A6-ED41-AF2C866456A4}"/>
              </a:ext>
            </a:extLst>
          </p:cNvPr>
          <p:cNvSpPr>
            <a:spLocks noGrp="1"/>
          </p:cNvSpPr>
          <p:nvPr>
            <p:ph type="title" idx="4294967295"/>
          </p:nvPr>
        </p:nvSpPr>
        <p:spPr>
          <a:xfrm>
            <a:off x="0" y="90488"/>
            <a:ext cx="12192000" cy="1621354"/>
          </a:xfrm>
          <a:prstGeom prst="rect">
            <a:avLst/>
          </a:prstGeom>
        </p:spPr>
        <p:txBody>
          <a:bodyPr>
            <a:normAutofit/>
          </a:bodyPr>
          <a:lstStyle/>
          <a:p>
            <a:r>
              <a:rPr lang="en-US" sz="2800" b="1" dirty="0">
                <a:solidFill>
                  <a:srgbClr val="522D80"/>
                </a:solidFill>
                <a:latin typeface="Arial" panose="020B0604020202020204" pitchFamily="34" charset="0"/>
                <a:cs typeface="Arial" panose="020B0604020202020204" pitchFamily="34" charset="0"/>
              </a:rPr>
              <a:t>PLANETARY SCIENCE DIVISION (PSD) EARLY CAREER AWARD (ECA) (</a:t>
            </a:r>
            <a:r>
              <a:rPr lang="en-US" sz="2800" b="1" dirty="0" err="1">
                <a:solidFill>
                  <a:srgbClr val="522D80"/>
                </a:solidFill>
                <a:latin typeface="Arial" panose="020B0604020202020204" pitchFamily="34" charset="0"/>
                <a:cs typeface="Arial" panose="020B0604020202020204" pitchFamily="34" charset="0"/>
              </a:rPr>
              <a:t>con’t</a:t>
            </a:r>
            <a:r>
              <a:rPr lang="en-US" sz="2800" b="1" dirty="0">
                <a:solidFill>
                  <a:srgbClr val="522D80"/>
                </a:solidFill>
                <a:latin typeface="Arial" panose="020B0604020202020204" pitchFamily="34" charset="0"/>
                <a:cs typeface="Arial" panose="020B0604020202020204" pitchFamily="34" charset="0"/>
              </a:rPr>
              <a:t>)</a:t>
            </a:r>
            <a:br>
              <a:rPr lang="en-US" sz="3200" b="1" dirty="0">
                <a:solidFill>
                  <a:srgbClr val="522D80"/>
                </a:solidFill>
                <a:latin typeface="Arial" panose="020B0604020202020204" pitchFamily="34" charset="0"/>
                <a:cs typeface="Arial" panose="020B0604020202020204" pitchFamily="34" charset="0"/>
              </a:rPr>
            </a:br>
            <a:endParaRPr lang="en-US" sz="3200" b="1" dirty="0">
              <a:solidFill>
                <a:srgbClr val="522D8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8A930829-A49F-54FB-D9E0-F5191EC5C914}"/>
              </a:ext>
            </a:extLst>
          </p:cNvPr>
          <p:cNvSpPr txBox="1"/>
          <p:nvPr/>
        </p:nvSpPr>
        <p:spPr>
          <a:xfrm>
            <a:off x="244540" y="1158946"/>
            <a:ext cx="11784174" cy="6617196"/>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Eligibility: </a:t>
            </a:r>
          </a:p>
          <a:p>
            <a:pPr marL="457200" indent="-457200">
              <a:buFont typeface="Arial" panose="020B0604020202020204" pitchFamily="34" charset="0"/>
              <a:buChar char="•"/>
            </a:pPr>
            <a:r>
              <a:rPr lang="en-US" sz="2400" b="1" dirty="0">
                <a:latin typeface="Arial" panose="020B0604020202020204" pitchFamily="34" charset="0"/>
                <a:cs typeface="Arial" panose="020B0604020202020204" pitchFamily="34" charset="0"/>
              </a:rPr>
              <a:t>The applicant must have received a terminal degree no earlier than January 1, 2015 (</a:t>
            </a:r>
            <a:r>
              <a:rPr lang="en-US" sz="2400" b="1" u="sng" dirty="0">
                <a:latin typeface="Arial" panose="020B0604020202020204" pitchFamily="34" charset="0"/>
                <a:cs typeface="Arial" panose="020B0604020202020204" pitchFamily="34" charset="0"/>
              </a:rPr>
              <a:t>this is for current competition</a:t>
            </a:r>
            <a:r>
              <a:rPr lang="en-US" sz="2400" b="1" dirty="0">
                <a:latin typeface="Arial" panose="020B0604020202020204" pitchFamily="34" charset="0"/>
                <a:cs typeface="Arial" panose="020B0604020202020204" pitchFamily="34" charset="0"/>
              </a:rPr>
              <a:t>). </a:t>
            </a:r>
          </a:p>
          <a:p>
            <a:pPr marL="457200" indent="-457200">
              <a:buFont typeface="Arial" panose="020B0604020202020204" pitchFamily="34" charset="0"/>
              <a:buChar char="•"/>
            </a:pPr>
            <a:r>
              <a:rPr lang="en-US" sz="2400" b="1" dirty="0">
                <a:latin typeface="Arial" panose="020B0604020202020204" pitchFamily="34" charset="0"/>
                <a:cs typeface="Arial" panose="020B0604020202020204" pitchFamily="34" charset="0"/>
              </a:rPr>
              <a:t>The applicant may not be a previous recipient of NASA-managed early-career funding that is similar in scope and size to the ECA (e.g., the PSD Early Career Fellowship Program, other SMD early career programs, Presidential Early Career Awards for Scientists and Engineers, etc.).</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Award Info: </a:t>
            </a:r>
          </a:p>
          <a:p>
            <a:pPr marL="457200" indent="-457200">
              <a:buFont typeface="Arial" panose="020B0604020202020204" pitchFamily="34" charset="0"/>
              <a:buChar char="•"/>
            </a:pPr>
            <a:r>
              <a:rPr lang="en-US" sz="2400" b="1" dirty="0">
                <a:latin typeface="Arial" panose="020B0604020202020204" pitchFamily="34" charset="0"/>
                <a:cs typeface="Arial" panose="020B0604020202020204" pitchFamily="34" charset="0"/>
              </a:rPr>
              <a:t>The ECA will only be awarded one time to any given proposer. </a:t>
            </a:r>
          </a:p>
          <a:p>
            <a:pPr marL="457200" indent="-457200">
              <a:buFont typeface="Arial" panose="020B0604020202020204" pitchFamily="34" charset="0"/>
              <a:buChar char="•"/>
            </a:pPr>
            <a:r>
              <a:rPr lang="en-US" sz="2400" b="1" dirty="0">
                <a:latin typeface="Arial" panose="020B0604020202020204" pitchFamily="34" charset="0"/>
                <a:cs typeface="Arial" panose="020B0604020202020204" pitchFamily="34" charset="0"/>
              </a:rPr>
              <a:t>Awards may be for up to 5 years, though awards 1 to 3 years in duration are preferred. Each award, summed over all project years, is capped at $200K.</a:t>
            </a:r>
          </a:p>
          <a:p>
            <a:pPr marL="457200" indent="-457200">
              <a:buFont typeface="Arial" panose="020B0604020202020204" pitchFamily="34" charset="0"/>
              <a:buChar char="•"/>
            </a:pPr>
            <a:endParaRPr lang="en-US" sz="2400" b="1"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400" b="1" dirty="0">
                <a:latin typeface="Arial" panose="020B0604020202020204" pitchFamily="34" charset="0"/>
                <a:cs typeface="Arial" panose="020B0604020202020204" pitchFamily="34" charset="0"/>
              </a:rPr>
              <a:t>Due Date: December 4, 2025</a:t>
            </a:r>
          </a:p>
          <a:p>
            <a:pPr marL="457200" indent="-457200">
              <a:buFont typeface="Arial" panose="020B0604020202020204" pitchFamily="34" charset="0"/>
              <a:buChar char="•"/>
            </a:pPr>
            <a:endParaRPr lang="en-US" sz="2800" b="1" dirty="0">
              <a:highlight>
                <a:srgbClr val="FFFF00"/>
              </a:highlight>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endParaRPr lang="en-US" dirty="0"/>
          </a:p>
          <a:p>
            <a:r>
              <a:rPr lang="en-US" dirty="0"/>
              <a:t>                                       </a:t>
            </a:r>
          </a:p>
        </p:txBody>
      </p:sp>
    </p:spTree>
    <p:extLst>
      <p:ext uri="{BB962C8B-B14F-4D97-AF65-F5344CB8AC3E}">
        <p14:creationId xmlns:p14="http://schemas.microsoft.com/office/powerpoint/2010/main" val="38134764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81777-0226-7E59-AD37-45BB128A4E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212867-5791-F4CF-9EE6-87BFCB16773C}"/>
              </a:ext>
            </a:extLst>
          </p:cNvPr>
          <p:cNvSpPr>
            <a:spLocks noGrp="1"/>
          </p:cNvSpPr>
          <p:nvPr>
            <p:ph type="title" idx="4294967295"/>
          </p:nvPr>
        </p:nvSpPr>
        <p:spPr>
          <a:xfrm>
            <a:off x="0" y="90488"/>
            <a:ext cx="12192000" cy="593725"/>
          </a:xfrm>
          <a:prstGeom prst="rect">
            <a:avLst/>
          </a:prstGeom>
        </p:spPr>
        <p:txBody>
          <a:bodyPr>
            <a:noAutofit/>
          </a:bodyPr>
          <a:lstStyle/>
          <a:p>
            <a:r>
              <a:rPr lang="en-US" sz="2800" b="1" dirty="0">
                <a:solidFill>
                  <a:srgbClr val="522D80"/>
                </a:solidFill>
                <a:latin typeface="Arial" panose="020B0604020202020204" pitchFamily="34" charset="0"/>
                <a:cs typeface="Arial" panose="020B0604020202020204" pitchFamily="34" charset="0"/>
              </a:rPr>
              <a:t>SPACE TECHNOLOGY RESEARCH GRANTS EARLY CAREER FACULTY PROGRAM</a:t>
            </a:r>
          </a:p>
        </p:txBody>
      </p:sp>
      <p:sp>
        <p:nvSpPr>
          <p:cNvPr id="3" name="TextBox 2">
            <a:extLst>
              <a:ext uri="{FF2B5EF4-FFF2-40B4-BE49-F238E27FC236}">
                <a16:creationId xmlns:a16="http://schemas.microsoft.com/office/drawing/2014/main" id="{16F0EDCA-2E4D-31CA-625E-58B7DA5B507E}"/>
              </a:ext>
            </a:extLst>
          </p:cNvPr>
          <p:cNvSpPr txBox="1"/>
          <p:nvPr/>
        </p:nvSpPr>
        <p:spPr>
          <a:xfrm>
            <a:off x="0" y="821094"/>
            <a:ext cx="11834036" cy="7940635"/>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hlinkClick r:id="rId2"/>
              </a:rPr>
              <a:t>https://www.nasa.gov/early-career-faculty-ecf/</a:t>
            </a:r>
            <a:endParaRPr lang="en-US" sz="2400" b="1" dirty="0">
              <a:latin typeface="Arial" panose="020B0604020202020204" pitchFamily="34" charset="0"/>
              <a:cs typeface="Arial" panose="020B0604020202020204" pitchFamily="34" charset="0"/>
            </a:endParaRP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hlinkClick r:id="rId3"/>
              </a:rPr>
              <a:t>https://www.nasa.gov/space-technology-mission-directorate/space-technology-research-grants/</a:t>
            </a:r>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Purpose: </a:t>
            </a:r>
          </a:p>
          <a:p>
            <a:pPr marL="342900" indent="-342900">
              <a:buFont typeface="Arial" panose="020B0604020202020204" pitchFamily="34" charset="0"/>
              <a:buChar char="•"/>
            </a:pPr>
            <a:r>
              <a:rPr lang="en-US" sz="2400" b="1" dirty="0">
                <a:latin typeface="Arial" panose="020B0604020202020204" pitchFamily="34" charset="0"/>
                <a:cs typeface="Arial" panose="020B0604020202020204" pitchFamily="34" charset="0"/>
              </a:rPr>
              <a:t>Foster innovative, early-stage space technology research of high priority to NASA’s Mission Directorates. </a:t>
            </a:r>
          </a:p>
          <a:p>
            <a:pPr marL="342900" indent="-342900">
              <a:buFont typeface="Arial" panose="020B0604020202020204" pitchFamily="34" charset="0"/>
              <a:buChar char="•"/>
            </a:pPr>
            <a:r>
              <a:rPr lang="en-US" sz="2400" b="1" dirty="0">
                <a:latin typeface="Arial" panose="020B0604020202020204" pitchFamily="34" charset="0"/>
                <a:cs typeface="Arial" panose="020B0604020202020204" pitchFamily="34" charset="0"/>
              </a:rPr>
              <a:t>Tap into the talent base at U.S. universities, challenging early-career faculty to examine the theoretical feasibility of new ideas and approaches critical to making space exploration, space science, and other civil space pursuits more effective, affordable, and sustainable. </a:t>
            </a:r>
          </a:p>
          <a:p>
            <a:r>
              <a:rPr lang="en-US" sz="2400" b="1" dirty="0">
                <a:latin typeface="Arial" panose="020B0604020202020204" pitchFamily="34" charset="0"/>
                <a:cs typeface="Arial" panose="020B0604020202020204" pitchFamily="34" charset="0"/>
              </a:rPr>
              <a:t>Scope: </a:t>
            </a:r>
          </a:p>
          <a:p>
            <a:pPr marL="342900" indent="-342900">
              <a:buFont typeface="Arial" panose="020B0604020202020204" pitchFamily="34" charset="0"/>
              <a:buChar char="•"/>
            </a:pPr>
            <a:r>
              <a:rPr lang="en-US" sz="2400" b="1" dirty="0">
                <a:latin typeface="Arial" panose="020B0604020202020204" pitchFamily="34" charset="0"/>
                <a:cs typeface="Arial" panose="020B0604020202020204" pitchFamily="34" charset="0"/>
              </a:rPr>
              <a:t>Space technologies at low Technology Readiness Levels. </a:t>
            </a:r>
          </a:p>
          <a:p>
            <a:pPr marL="342900" indent="-342900">
              <a:buFont typeface="Arial" panose="020B0604020202020204" pitchFamily="34" charset="0"/>
              <a:buChar char="•"/>
            </a:pPr>
            <a:r>
              <a:rPr lang="en-US" b="1" i="1" dirty="0">
                <a:latin typeface="Arial" panose="020B0604020202020204" pitchFamily="34" charset="0"/>
                <a:cs typeface="Arial" panose="020B0604020202020204" pitchFamily="34" charset="0"/>
              </a:rPr>
              <a:t>Advanced Diagnostics for High-Enthalpy Test Facilities Simulating Spacecraft Atmospheric Entry</a:t>
            </a:r>
          </a:p>
          <a:p>
            <a:pPr marL="342900" indent="-342900">
              <a:buFont typeface="Arial" panose="020B0604020202020204" pitchFamily="34" charset="0"/>
              <a:buChar char="•"/>
            </a:pPr>
            <a:r>
              <a:rPr lang="en-US" b="1" i="1" dirty="0">
                <a:latin typeface="Arial" panose="020B0604020202020204" pitchFamily="34" charset="0"/>
                <a:cs typeface="Arial" panose="020B0604020202020204" pitchFamily="34" charset="0"/>
              </a:rPr>
              <a:t>Planning for Autonomous Spacecraft Using ML Methods to Enable Onboard Guidance, </a:t>
            </a:r>
          </a:p>
          <a:p>
            <a:r>
              <a:rPr lang="en-US" b="1" i="1" dirty="0">
                <a:latin typeface="Arial" panose="020B0604020202020204" pitchFamily="34" charset="0"/>
                <a:cs typeface="Arial" panose="020B0604020202020204" pitchFamily="34" charset="0"/>
              </a:rPr>
              <a:t>     Navigation, and Control </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 </a:t>
            </a:r>
          </a:p>
          <a:p>
            <a:endParaRPr lang="en-US" sz="2400" b="1" dirty="0">
              <a:latin typeface="Arial" panose="020B0604020202020204" pitchFamily="34" charset="0"/>
              <a:cs typeface="Arial" panose="020B0604020202020204" pitchFamily="34" charset="0"/>
            </a:endParaRPr>
          </a:p>
          <a:p>
            <a:endParaRPr lang="en-US" dirty="0"/>
          </a:p>
          <a:p>
            <a:r>
              <a:rPr lang="en-US" dirty="0"/>
              <a:t> </a:t>
            </a:r>
          </a:p>
          <a:p>
            <a:endParaRPr lang="en-US" dirty="0"/>
          </a:p>
          <a:p>
            <a:endParaRPr lang="en-US" dirty="0"/>
          </a:p>
        </p:txBody>
      </p:sp>
    </p:spTree>
    <p:extLst>
      <p:ext uri="{BB962C8B-B14F-4D97-AF65-F5344CB8AC3E}">
        <p14:creationId xmlns:p14="http://schemas.microsoft.com/office/powerpoint/2010/main" val="16653262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24A3C-9122-FAB1-F36E-0854F7D51B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C531C1-75AA-2533-A9FE-B2617C0D01A9}"/>
              </a:ext>
            </a:extLst>
          </p:cNvPr>
          <p:cNvSpPr>
            <a:spLocks noGrp="1"/>
          </p:cNvSpPr>
          <p:nvPr>
            <p:ph type="title" idx="4294967295"/>
          </p:nvPr>
        </p:nvSpPr>
        <p:spPr>
          <a:xfrm>
            <a:off x="0" y="90488"/>
            <a:ext cx="12192000" cy="593725"/>
          </a:xfrm>
          <a:prstGeom prst="rect">
            <a:avLst/>
          </a:prstGeom>
        </p:spPr>
        <p:txBody>
          <a:bodyPr>
            <a:normAutofit fontScale="90000"/>
          </a:bodyPr>
          <a:lstStyle/>
          <a:p>
            <a:r>
              <a:rPr lang="en-US" sz="3200" b="1" dirty="0">
                <a:solidFill>
                  <a:srgbClr val="522D80"/>
                </a:solidFill>
                <a:latin typeface="Arial" panose="020B0604020202020204" pitchFamily="34" charset="0"/>
                <a:cs typeface="Arial" panose="020B0604020202020204" pitchFamily="34" charset="0"/>
              </a:rPr>
              <a:t>SPACE TECHNOLOGY RESEARCH GRANTS EARLY CAREER FACULTY PROGRAM (</a:t>
            </a:r>
            <a:r>
              <a:rPr lang="en-US" sz="3200" b="1" dirty="0" err="1">
                <a:solidFill>
                  <a:srgbClr val="522D80"/>
                </a:solidFill>
                <a:latin typeface="Arial" panose="020B0604020202020204" pitchFamily="34" charset="0"/>
                <a:cs typeface="Arial" panose="020B0604020202020204" pitchFamily="34" charset="0"/>
              </a:rPr>
              <a:t>con’t</a:t>
            </a:r>
            <a:r>
              <a:rPr lang="en-US" sz="3200" dirty="0">
                <a:solidFill>
                  <a:srgbClr val="522D80"/>
                </a:solidFill>
                <a:latin typeface="Arial" panose="020B0604020202020204" pitchFamily="34" charset="0"/>
                <a:cs typeface="Arial" panose="020B0604020202020204" pitchFamily="34" charset="0"/>
              </a:rPr>
              <a:t>)</a:t>
            </a:r>
            <a:endParaRPr lang="en-US" sz="3200" b="1" dirty="0">
              <a:solidFill>
                <a:srgbClr val="522D80"/>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86DB01A5-F905-E385-89CC-5FA96B94F3DE}"/>
              </a:ext>
            </a:extLst>
          </p:cNvPr>
          <p:cNvSpPr txBox="1"/>
          <p:nvPr/>
        </p:nvSpPr>
        <p:spPr>
          <a:xfrm>
            <a:off x="0" y="956928"/>
            <a:ext cx="12094029" cy="4431983"/>
          </a:xfrm>
          <a:prstGeom prst="rect">
            <a:avLst/>
          </a:prstGeom>
          <a:noFill/>
        </p:spPr>
        <p:txBody>
          <a:bodyPr wrap="square" rtlCol="0">
            <a:spAutoFit/>
          </a:bodyPr>
          <a:lstStyle/>
          <a:p>
            <a:r>
              <a:rPr lang="en-US" sz="2400" b="1" dirty="0">
                <a:latin typeface="Arial" panose="020B0604020202020204" pitchFamily="34" charset="0"/>
                <a:cs typeface="Arial" panose="020B0604020202020204" pitchFamily="34" charset="0"/>
              </a:rPr>
              <a:t>Eligibility: </a:t>
            </a:r>
          </a:p>
          <a:p>
            <a:pPr marL="342900" indent="-342900">
              <a:buFont typeface="Arial" panose="020B0604020202020204" pitchFamily="34" charset="0"/>
              <a:buChar char="•"/>
            </a:pPr>
            <a:r>
              <a:rPr lang="en-US" sz="2400" b="1" dirty="0">
                <a:latin typeface="Arial" panose="020B0604020202020204" pitchFamily="34" charset="0"/>
                <a:cs typeface="Arial" panose="020B0604020202020204" pitchFamily="34" charset="0"/>
              </a:rPr>
              <a:t>The PI must be an untenured assistant professor on the tenure track at the sponsoring U.S. university at the time of award. </a:t>
            </a:r>
          </a:p>
          <a:p>
            <a:pPr marL="342900" indent="-342900">
              <a:buFont typeface="Arial" panose="020B0604020202020204" pitchFamily="34" charset="0"/>
              <a:buChar char="•"/>
            </a:pPr>
            <a:r>
              <a:rPr lang="en-US" sz="2400" b="1" dirty="0">
                <a:latin typeface="Arial" panose="020B0604020202020204" pitchFamily="34" charset="0"/>
                <a:cs typeface="Arial" panose="020B0604020202020204" pitchFamily="34" charset="0"/>
              </a:rPr>
              <a:t>The PI must be a U.S. citizen, U.S. national, or have lawful status of permanent residency at the time of award. </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Award Info: </a:t>
            </a:r>
          </a:p>
          <a:p>
            <a:pPr marL="342900" indent="-342900">
              <a:buFont typeface="Arial" panose="020B0604020202020204" pitchFamily="34" charset="0"/>
              <a:buChar char="•"/>
            </a:pPr>
            <a:r>
              <a:rPr lang="en-US" sz="2400" b="1" dirty="0">
                <a:latin typeface="Arial" panose="020B0604020202020204" pitchFamily="34" charset="0"/>
                <a:cs typeface="Arial" panose="020B0604020202020204" pitchFamily="34" charset="0"/>
              </a:rPr>
              <a:t>6 awards total, not to exceed $750,000 per award</a:t>
            </a:r>
          </a:p>
          <a:p>
            <a:pPr marL="342900" indent="-342900">
              <a:buFont typeface="Arial" panose="020B0604020202020204" pitchFamily="34" charset="0"/>
              <a:buChar char="•"/>
            </a:pPr>
            <a:r>
              <a:rPr lang="en-US" sz="2400" b="1" dirty="0">
                <a:latin typeface="Arial" panose="020B0604020202020204" pitchFamily="34" charset="0"/>
                <a:cs typeface="Arial" panose="020B0604020202020204" pitchFamily="34" charset="0"/>
              </a:rPr>
              <a:t>Duration of up to 3 years; amount in any one year may not exceed $250K</a:t>
            </a:r>
          </a:p>
          <a:p>
            <a:endParaRPr lang="en-US" sz="2400" b="1" dirty="0">
              <a:latin typeface="Arial" panose="020B0604020202020204" pitchFamily="34" charset="0"/>
              <a:cs typeface="Arial" panose="020B0604020202020204" pitchFamily="34" charset="0"/>
            </a:endParaRPr>
          </a:p>
          <a:p>
            <a:r>
              <a:rPr lang="en-US" sz="2400" b="1" dirty="0">
                <a:latin typeface="Arial" panose="020B0604020202020204" pitchFamily="34" charset="0"/>
                <a:cs typeface="Arial" panose="020B0604020202020204" pitchFamily="34" charset="0"/>
              </a:rPr>
              <a:t>Due Date: July 10?</a:t>
            </a:r>
          </a:p>
          <a:p>
            <a:endParaRPr lang="en-US" dirty="0"/>
          </a:p>
        </p:txBody>
      </p:sp>
    </p:spTree>
    <p:extLst>
      <p:ext uri="{BB962C8B-B14F-4D97-AF65-F5344CB8AC3E}">
        <p14:creationId xmlns:p14="http://schemas.microsoft.com/office/powerpoint/2010/main" val="36232592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147378-C83D-06B2-56BF-AABD36B86F97}"/>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B651431E-0594-7DCB-6E05-147A66095840}"/>
              </a:ext>
            </a:extLst>
          </p:cNvPr>
          <p:cNvSpPr txBox="1">
            <a:spLocks noGrp="1"/>
          </p:cNvSpPr>
          <p:nvPr>
            <p:ph type="title" idx="4294967295"/>
          </p:nvPr>
        </p:nvSpPr>
        <p:spPr>
          <a:xfrm>
            <a:off x="5541481" y="526753"/>
            <a:ext cx="6279615" cy="23698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rPr>
              <a:t>Department of Energy Office of Science Early Career Program</a:t>
            </a:r>
            <a:endParaRPr kumimoji="0" lang="en-US" sz="28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323332"/>
              </a:solidFill>
              <a:effectLst/>
              <a:uLnTx/>
              <a:uFillTx/>
              <a:latin typeface="Arial" charset="0"/>
              <a:ea typeface="Arial" charset="0"/>
              <a:cs typeface="Arial" charset="0"/>
            </a:endParaRPr>
          </a:p>
        </p:txBody>
      </p:sp>
      <p:pic>
        <p:nvPicPr>
          <p:cNvPr id="2" name="Picture 1" descr="Orange rock formations in a canyon">
            <a:extLst>
              <a:ext uri="{FF2B5EF4-FFF2-40B4-BE49-F238E27FC236}">
                <a16:creationId xmlns:a16="http://schemas.microsoft.com/office/drawing/2014/main" id="{BEB08FFC-BDD2-7203-24E8-507FEE15912D}"/>
              </a:ext>
            </a:extLst>
          </p:cNvPr>
          <p:cNvPicPr>
            <a:picLocks noChangeAspect="1"/>
          </p:cNvPicPr>
          <p:nvPr/>
        </p:nvPicPr>
        <p:blipFill>
          <a:blip r:embed="rId2"/>
          <a:stretch>
            <a:fillRect/>
          </a:stretch>
        </p:blipFill>
        <p:spPr>
          <a:xfrm>
            <a:off x="0" y="0"/>
            <a:ext cx="5265420" cy="6858000"/>
          </a:xfrm>
          <a:prstGeom prst="rect">
            <a:avLst/>
          </a:prstGeom>
        </p:spPr>
      </p:pic>
    </p:spTree>
    <p:extLst>
      <p:ext uri="{BB962C8B-B14F-4D97-AF65-F5344CB8AC3E}">
        <p14:creationId xmlns:p14="http://schemas.microsoft.com/office/powerpoint/2010/main" val="27462627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FD4A1-7AE4-0CA6-853D-0D7C1E167F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FA033A-F021-1D23-E378-FA17FD36CDCD}"/>
              </a:ext>
            </a:extLst>
          </p:cNvPr>
          <p:cNvSpPr>
            <a:spLocks noGrp="1"/>
          </p:cNvSpPr>
          <p:nvPr>
            <p:ph type="title" idx="4294967295"/>
          </p:nvPr>
        </p:nvSpPr>
        <p:spPr>
          <a:xfrm>
            <a:off x="0" y="90488"/>
            <a:ext cx="12192000" cy="593725"/>
          </a:xfrm>
          <a:prstGeom prst="rect">
            <a:avLst/>
          </a:prstGeom>
        </p:spPr>
        <p:txBody>
          <a:bodyPr/>
          <a:lstStyle/>
          <a:p>
            <a:r>
              <a:rPr lang="en-US" sz="3200" b="1" dirty="0">
                <a:solidFill>
                  <a:srgbClr val="522D80"/>
                </a:solidFill>
                <a:latin typeface="Arial" panose="020B0604020202020204" pitchFamily="34" charset="0"/>
                <a:cs typeface="Arial" panose="020B0604020202020204" pitchFamily="34" charset="0"/>
              </a:rPr>
              <a:t>DOE EARLY CAREER PROGRAM</a:t>
            </a:r>
          </a:p>
        </p:txBody>
      </p:sp>
      <p:sp>
        <p:nvSpPr>
          <p:cNvPr id="8" name="TextBox 7">
            <a:extLst>
              <a:ext uri="{FF2B5EF4-FFF2-40B4-BE49-F238E27FC236}">
                <a16:creationId xmlns:a16="http://schemas.microsoft.com/office/drawing/2014/main" id="{B5C99FCB-912E-7598-1CF5-533D5B561FAE}"/>
              </a:ext>
            </a:extLst>
          </p:cNvPr>
          <p:cNvSpPr txBox="1"/>
          <p:nvPr/>
        </p:nvSpPr>
        <p:spPr>
          <a:xfrm>
            <a:off x="169155" y="627327"/>
            <a:ext cx="11856268" cy="76020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hlinkClick r:id="rId2"/>
              </a:rPr>
              <a:t>https://science.osti.gov/early-career</a:t>
            </a: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Purpose: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1" dirty="0">
                <a:solidFill>
                  <a:srgbClr val="323332"/>
                </a:solidFill>
                <a:latin typeface="Arial" panose="020B0604020202020204" pitchFamily="34" charset="0"/>
                <a:cs typeface="Arial" panose="020B0604020202020204" pitchFamily="34" charset="0"/>
              </a:rPr>
              <a:t>S</a:t>
            </a:r>
            <a:r>
              <a:rPr kumimoji="0" lang="en-US" sz="2800" b="1" i="0" u="none" strike="noStrike" kern="1200" cap="none" spc="0" normalizeH="0" baseline="0" noProof="0" dirty="0" err="1">
                <a:ln>
                  <a:noFill/>
                </a:ln>
                <a:solidFill>
                  <a:srgbClr val="323332"/>
                </a:solidFill>
                <a:effectLst/>
                <a:uLnTx/>
                <a:uFillTx/>
                <a:latin typeface="Arial" panose="020B0604020202020204" pitchFamily="34" charset="0"/>
                <a:ea typeface="+mn-ea"/>
                <a:cs typeface="Arial" panose="020B0604020202020204" pitchFamily="34" charset="0"/>
              </a:rPr>
              <a:t>upport</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the research of outstanding scientists early in their careers; allow them to pursue new ideas and harness the resources of the user facilities to increase the potential for breakthrough new discoveries.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Stimulate research careers in the disciplines supported by the DOE Office of Science</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Advanced Scientific Computing Research, Biological and Environmental Research, Basic Energy Sciences, Fusion Energy Sciences, High Energy Physics, Isotope R&amp;D and Production, and Nuclear Physics.</a:t>
            </a:r>
          </a:p>
          <a:p>
            <a:pPr marR="0" lvl="0" algn="l" defTabSz="914400" rtl="0" eaLnBrk="1" fontAlgn="auto" latinLnBrk="0" hangingPunct="1">
              <a:lnSpc>
                <a:spcPct val="100000"/>
              </a:lnSpc>
              <a:spcBef>
                <a:spcPts val="0"/>
              </a:spcBef>
              <a:spcAft>
                <a:spcPts val="0"/>
              </a:spcAft>
              <a:buClrTx/>
              <a:buSzTx/>
              <a:tabLst/>
              <a:defRPr/>
            </a:pPr>
            <a:endParaRPr lang="en-US" sz="2800" b="1" dirty="0">
              <a:solidFill>
                <a:srgbClr val="323332"/>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lang="en-US" sz="2800" b="1" dirty="0">
                <a:solidFill>
                  <a:srgbClr val="323332"/>
                </a:solidFill>
                <a:latin typeface="Arial" panose="020B0604020202020204" pitchFamily="34" charset="0"/>
                <a:cs typeface="Arial" panose="020B0604020202020204" pitchFamily="34" charset="0"/>
              </a:rPr>
              <a:t>Scope: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Constrained by DOE priorities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633037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27B7E-323C-47D3-F43C-A807464609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BBC266-07A6-B154-1452-BE50707CD64A}"/>
              </a:ext>
            </a:extLst>
          </p:cNvPr>
          <p:cNvSpPr>
            <a:spLocks noGrp="1"/>
          </p:cNvSpPr>
          <p:nvPr>
            <p:ph type="title" idx="4294967295"/>
          </p:nvPr>
        </p:nvSpPr>
        <p:spPr>
          <a:xfrm>
            <a:off x="0" y="90488"/>
            <a:ext cx="12192000" cy="593725"/>
          </a:xfrm>
          <a:prstGeom prst="rect">
            <a:avLst/>
          </a:prstGeom>
        </p:spPr>
        <p:txBody>
          <a:bodyPr/>
          <a:lstStyle/>
          <a:p>
            <a:r>
              <a:rPr lang="en-US" sz="3200" b="1" dirty="0">
                <a:solidFill>
                  <a:srgbClr val="522D80"/>
                </a:solidFill>
                <a:latin typeface="Arial" panose="020B0604020202020204" pitchFamily="34" charset="0"/>
                <a:cs typeface="Arial" panose="020B0604020202020204" pitchFamily="34" charset="0"/>
              </a:rPr>
              <a:t>DOE EARLY CAREER PROGRAM (</a:t>
            </a:r>
            <a:r>
              <a:rPr lang="en-US" sz="3200" b="1" dirty="0" err="1">
                <a:solidFill>
                  <a:srgbClr val="522D80"/>
                </a:solidFill>
                <a:latin typeface="Arial" panose="020B0604020202020204" pitchFamily="34" charset="0"/>
                <a:cs typeface="Arial" panose="020B0604020202020204" pitchFamily="34" charset="0"/>
              </a:rPr>
              <a:t>con’t</a:t>
            </a:r>
            <a:r>
              <a:rPr lang="en-US" sz="3200" b="1" dirty="0">
                <a:solidFill>
                  <a:srgbClr val="522D80"/>
                </a:solidFill>
                <a:latin typeface="Arial" panose="020B0604020202020204" pitchFamily="34" charset="0"/>
                <a:cs typeface="Arial" panose="020B0604020202020204" pitchFamily="34" charset="0"/>
              </a:rPr>
              <a:t>)</a:t>
            </a:r>
          </a:p>
        </p:txBody>
      </p:sp>
      <p:sp>
        <p:nvSpPr>
          <p:cNvPr id="8" name="TextBox 7">
            <a:extLst>
              <a:ext uri="{FF2B5EF4-FFF2-40B4-BE49-F238E27FC236}">
                <a16:creationId xmlns:a16="http://schemas.microsoft.com/office/drawing/2014/main" id="{0CA92206-D6E1-1BD1-43DD-5E8F81A8327E}"/>
              </a:ext>
            </a:extLst>
          </p:cNvPr>
          <p:cNvSpPr txBox="1"/>
          <p:nvPr/>
        </p:nvSpPr>
        <p:spPr>
          <a:xfrm>
            <a:off x="94734" y="785100"/>
            <a:ext cx="11122326" cy="56938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rgbClr val="323332"/>
                </a:solidFill>
                <a:latin typeface="Arial" panose="020B0604020202020204" pitchFamily="34" charset="0"/>
                <a:cs typeface="Arial" panose="020B0604020202020204" pitchFamily="34" charset="0"/>
              </a:rPr>
              <a:t>Eligibility: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Must be an untenured, tenure-track assistant or associate professor at a U.S. academic institution who is within 10 years of having earned the doctoral degree.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Award Info: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1" dirty="0">
                <a:solidFill>
                  <a:srgbClr val="323332"/>
                </a:solidFill>
                <a:latin typeface="Arial" panose="020B0604020202020204" pitchFamily="34" charset="0"/>
                <a:cs typeface="Arial" panose="020B0604020202020204" pitchFamily="34" charset="0"/>
              </a:rPr>
              <a:t>A</a:t>
            </a:r>
            <a:r>
              <a:rPr kumimoji="0" lang="en-US" sz="2800" b="1" i="0" u="none" strike="noStrike" kern="1200" cap="none" spc="0" normalizeH="0" baseline="0" noProof="0" dirty="0" err="1">
                <a:ln>
                  <a:noFill/>
                </a:ln>
                <a:solidFill>
                  <a:srgbClr val="323332"/>
                </a:solidFill>
                <a:effectLst/>
                <a:uLnTx/>
                <a:uFillTx/>
                <a:latin typeface="Arial" panose="020B0604020202020204" pitchFamily="34" charset="0"/>
                <a:ea typeface="+mn-ea"/>
                <a:cs typeface="Arial" panose="020B0604020202020204" pitchFamily="34" charset="0"/>
              </a:rPr>
              <a:t>pproximately</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$875,000 over 5 years. </a:t>
            </a:r>
          </a:p>
          <a:p>
            <a:pPr marR="0" lvl="0" algn="l" defTabSz="914400" rtl="0" eaLnBrk="1" fontAlgn="auto" latinLnBrk="0" hangingPunct="1">
              <a:lnSpc>
                <a:spcPct val="100000"/>
              </a:lnSpc>
              <a:spcBef>
                <a:spcPts val="0"/>
              </a:spcBef>
              <a:spcAft>
                <a:spcPts val="0"/>
              </a:spcAft>
              <a:buClrTx/>
              <a:buSzTx/>
              <a:tabLst/>
              <a:defRPr/>
            </a:pPr>
            <a:endParaRPr lang="en-US" sz="2800" b="1" dirty="0">
              <a:solidFill>
                <a:srgbClr val="323332"/>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Due Date:</a:t>
            </a:r>
          </a:p>
          <a:p>
            <a:pPr marL="457200" indent="-457200">
              <a:buFont typeface="Arial" panose="020B0604020202020204" pitchFamily="34" charset="0"/>
              <a:buChar char="•"/>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Announcement was released in January of 2025 for full proposals due in </a:t>
            </a:r>
            <a:r>
              <a:rPr lang="en-US" sz="2800" b="1" dirty="0">
                <a:solidFill>
                  <a:srgbClr val="323332"/>
                </a:solidFill>
                <a:latin typeface="Arial" panose="020B0604020202020204" pitchFamily="34" charset="0"/>
                <a:cs typeface="Arial" panose="020B0604020202020204" pitchFamily="34" charset="0"/>
              </a:rPr>
              <a:t>April. Perhaps similar timing for 2026. Pre-applications are mandatory.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208564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C597C-9A09-985F-A53C-BA7DFB220759}"/>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067E0202-3F31-9DBC-2ABB-2BDD35EF284F}"/>
              </a:ext>
            </a:extLst>
          </p:cNvPr>
          <p:cNvSpPr txBox="1">
            <a:spLocks noGrp="1"/>
          </p:cNvSpPr>
          <p:nvPr>
            <p:ph type="title" idx="4294967295"/>
          </p:nvPr>
        </p:nvSpPr>
        <p:spPr>
          <a:xfrm>
            <a:off x="5541481" y="516117"/>
            <a:ext cx="6279615" cy="292387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rPr>
              <a:t>National Institutes of Health (NIH) Maximizing Investigators' Research Award (MIRA) Program</a:t>
            </a:r>
            <a:endParaRPr kumimoji="0" lang="en-US" sz="28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323332"/>
              </a:solidFill>
              <a:effectLst/>
              <a:uLnTx/>
              <a:uFillTx/>
              <a:latin typeface="Arial" charset="0"/>
              <a:ea typeface="Arial" charset="0"/>
              <a:cs typeface="Arial" charset="0"/>
            </a:endParaRPr>
          </a:p>
        </p:txBody>
      </p:sp>
      <p:pic>
        <p:nvPicPr>
          <p:cNvPr id="2" name="Picture 1" descr="Orange rock formations in a canyon">
            <a:extLst>
              <a:ext uri="{FF2B5EF4-FFF2-40B4-BE49-F238E27FC236}">
                <a16:creationId xmlns:a16="http://schemas.microsoft.com/office/drawing/2014/main" id="{0A4937BF-834A-7B70-CC1A-B69E9242052A}"/>
              </a:ext>
            </a:extLst>
          </p:cNvPr>
          <p:cNvPicPr>
            <a:picLocks noChangeAspect="1"/>
          </p:cNvPicPr>
          <p:nvPr/>
        </p:nvPicPr>
        <p:blipFill>
          <a:blip r:embed="rId2"/>
          <a:stretch>
            <a:fillRect/>
          </a:stretch>
        </p:blipFill>
        <p:spPr>
          <a:xfrm>
            <a:off x="0" y="0"/>
            <a:ext cx="5265420" cy="6858000"/>
          </a:xfrm>
          <a:prstGeom prst="rect">
            <a:avLst/>
          </a:prstGeom>
        </p:spPr>
      </p:pic>
    </p:spTree>
    <p:extLst>
      <p:ext uri="{BB962C8B-B14F-4D97-AF65-F5344CB8AC3E}">
        <p14:creationId xmlns:p14="http://schemas.microsoft.com/office/powerpoint/2010/main" val="37462717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AE714-C279-14F9-6350-875107F10C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8774A1-B6B5-1E13-37D1-5AC6F289CEDE}"/>
              </a:ext>
            </a:extLst>
          </p:cNvPr>
          <p:cNvSpPr>
            <a:spLocks noGrp="1"/>
          </p:cNvSpPr>
          <p:nvPr>
            <p:ph type="title" idx="4294967295"/>
          </p:nvPr>
        </p:nvSpPr>
        <p:spPr>
          <a:xfrm>
            <a:off x="0" y="90488"/>
            <a:ext cx="12192000" cy="593725"/>
          </a:xfrm>
          <a:prstGeom prst="rect">
            <a:avLst/>
          </a:prstGeom>
        </p:spPr>
        <p:txBody>
          <a:bodyPr/>
          <a:lstStyle/>
          <a:p>
            <a:r>
              <a:rPr lang="en-US" sz="3200" dirty="0">
                <a:solidFill>
                  <a:srgbClr val="522D80"/>
                </a:solidFill>
                <a:latin typeface="Arial" panose="020B0604020202020204" pitchFamily="34" charset="0"/>
                <a:cs typeface="Arial" panose="020B0604020202020204" pitchFamily="34" charset="0"/>
              </a:rPr>
              <a:t>MIRA</a:t>
            </a:r>
            <a:r>
              <a:rPr lang="en-US" sz="3200" b="1" dirty="0">
                <a:solidFill>
                  <a:srgbClr val="522D80"/>
                </a:solidFill>
                <a:latin typeface="Arial" panose="020B0604020202020204" pitchFamily="34" charset="0"/>
                <a:cs typeface="Arial" panose="020B0604020202020204" pitchFamily="34" charset="0"/>
              </a:rPr>
              <a:t> </a:t>
            </a:r>
          </a:p>
        </p:txBody>
      </p:sp>
      <p:sp>
        <p:nvSpPr>
          <p:cNvPr id="8" name="TextBox 7">
            <a:extLst>
              <a:ext uri="{FF2B5EF4-FFF2-40B4-BE49-F238E27FC236}">
                <a16:creationId xmlns:a16="http://schemas.microsoft.com/office/drawing/2014/main" id="{81DA0309-2411-B6F7-AA88-672F4BF3D03B}"/>
              </a:ext>
            </a:extLst>
          </p:cNvPr>
          <p:cNvSpPr txBox="1"/>
          <p:nvPr/>
        </p:nvSpPr>
        <p:spPr>
          <a:xfrm>
            <a:off x="381815" y="1169602"/>
            <a:ext cx="11122326" cy="541686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hlinkClick r:id="rId2"/>
              </a:rPr>
              <a:t>https://grants.nih.gov/grants/guide/pa-files/PAR-23-145.html</a:t>
            </a: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Purpose: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1" dirty="0">
                <a:solidFill>
                  <a:srgbClr val="323332"/>
                </a:solidFill>
                <a:latin typeface="Arial" panose="020B0604020202020204" pitchFamily="34" charset="0"/>
                <a:cs typeface="Arial" panose="020B0604020202020204" pitchFamily="34" charset="0"/>
              </a:rPr>
              <a:t>P</a:t>
            </a:r>
            <a:r>
              <a:rPr kumimoji="0" lang="en-US" sz="2800" b="1" i="0" u="none" strike="noStrike" kern="1200" cap="none" spc="0" normalizeH="0" baseline="0" noProof="0" dirty="0" err="1">
                <a:ln>
                  <a:noFill/>
                </a:ln>
                <a:solidFill>
                  <a:srgbClr val="323332"/>
                </a:solidFill>
                <a:effectLst/>
                <a:uLnTx/>
                <a:uFillTx/>
                <a:latin typeface="Arial" panose="020B0604020202020204" pitchFamily="34" charset="0"/>
                <a:ea typeface="+mn-ea"/>
                <a:cs typeface="Arial" panose="020B0604020202020204" pitchFamily="34" charset="0"/>
              </a:rPr>
              <a:t>rovides</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support for an investigator’s research that falls within the mission of the National Institute of General Medical Sciences (NIGMS).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rgbClr val="323332"/>
                </a:solidFill>
                <a:latin typeface="Arial" panose="020B0604020202020204" pitchFamily="34" charset="0"/>
                <a:cs typeface="Arial" panose="020B0604020202020204" pitchFamily="34" charset="0"/>
              </a:rPr>
              <a:t>Scope: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1" dirty="0">
                <a:solidFill>
                  <a:srgbClr val="323332"/>
                </a:solidFill>
                <a:latin typeface="Arial" panose="020B0604020202020204" pitchFamily="34" charset="0"/>
                <a:cs typeface="Arial" panose="020B0604020202020204" pitchFamily="34" charset="0"/>
              </a:rPr>
              <a:t>NIGMS </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supports research on basic biological processes as well as translational and clinical research in certain areas. </a:t>
            </a:r>
            <a:endParaRPr kumimoji="0" lang="en-US" sz="2800" b="1" i="0" u="none" strike="noStrike" kern="1200" cap="none" spc="0" normalizeH="0" baseline="0" noProof="0" dirty="0">
              <a:ln>
                <a:noFill/>
              </a:ln>
              <a:solidFill>
                <a:srgbClr val="323332"/>
              </a:solidFill>
              <a:effectLst/>
              <a:highlight>
                <a:srgbClr val="FFFF00"/>
              </a:highligh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007100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305B1-5B9A-72F7-E9B2-DFCCB56EB1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E45FE2-48D0-564F-1BA4-6ED863E88E55}"/>
              </a:ext>
            </a:extLst>
          </p:cNvPr>
          <p:cNvSpPr>
            <a:spLocks noGrp="1"/>
          </p:cNvSpPr>
          <p:nvPr>
            <p:ph type="title" idx="4294967295"/>
          </p:nvPr>
        </p:nvSpPr>
        <p:spPr>
          <a:xfrm>
            <a:off x="0" y="90488"/>
            <a:ext cx="12192000" cy="593725"/>
          </a:xfrm>
          <a:prstGeom prst="rect">
            <a:avLst/>
          </a:prstGeom>
        </p:spPr>
        <p:txBody>
          <a:bodyPr/>
          <a:lstStyle/>
          <a:p>
            <a:r>
              <a:rPr lang="en-US" sz="3200" dirty="0">
                <a:solidFill>
                  <a:srgbClr val="522D80"/>
                </a:solidFill>
                <a:latin typeface="Arial" panose="020B0604020202020204" pitchFamily="34" charset="0"/>
                <a:cs typeface="Arial" panose="020B0604020202020204" pitchFamily="34" charset="0"/>
              </a:rPr>
              <a:t>MIRA (</a:t>
            </a:r>
            <a:r>
              <a:rPr lang="en-US" sz="3200" dirty="0" err="1">
                <a:solidFill>
                  <a:srgbClr val="522D80"/>
                </a:solidFill>
                <a:latin typeface="Arial" panose="020B0604020202020204" pitchFamily="34" charset="0"/>
                <a:cs typeface="Arial" panose="020B0604020202020204" pitchFamily="34" charset="0"/>
              </a:rPr>
              <a:t>con’t</a:t>
            </a:r>
            <a:r>
              <a:rPr lang="en-US" sz="3200" dirty="0">
                <a:solidFill>
                  <a:srgbClr val="522D80"/>
                </a:solidFill>
                <a:latin typeface="Arial" panose="020B0604020202020204" pitchFamily="34" charset="0"/>
                <a:cs typeface="Arial" panose="020B0604020202020204" pitchFamily="34" charset="0"/>
              </a:rPr>
              <a:t>)</a:t>
            </a:r>
            <a:r>
              <a:rPr lang="en-US" sz="3200" b="1" dirty="0">
                <a:solidFill>
                  <a:srgbClr val="522D80"/>
                </a:solidFill>
                <a:latin typeface="Arial" panose="020B0604020202020204" pitchFamily="34" charset="0"/>
                <a:cs typeface="Arial" panose="020B0604020202020204" pitchFamily="34" charset="0"/>
              </a:rPr>
              <a:t> </a:t>
            </a:r>
          </a:p>
        </p:txBody>
      </p:sp>
      <p:sp>
        <p:nvSpPr>
          <p:cNvPr id="8" name="TextBox 7">
            <a:extLst>
              <a:ext uri="{FF2B5EF4-FFF2-40B4-BE49-F238E27FC236}">
                <a16:creationId xmlns:a16="http://schemas.microsoft.com/office/drawing/2014/main" id="{15DA2545-E3A3-7F7E-7F60-AC528EB1F6DA}"/>
              </a:ext>
            </a:extLst>
          </p:cNvPr>
          <p:cNvSpPr txBox="1"/>
          <p:nvPr/>
        </p:nvSpPr>
        <p:spPr>
          <a:xfrm>
            <a:off x="381815" y="1169602"/>
            <a:ext cx="11122326" cy="62786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Eligibility: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Applicants who receive funding as the PD/PI of an R01, RM1, SC1, DP1, DP2, or any other type of disqualifying award prior to issuance of the MIRA become ineligible to receive the award.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highlight>
                <a:srgbClr val="FFFF00"/>
              </a:highligh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Award Info: Because the MIRA is intended to support a significant and ambitious program of research, the </a:t>
            </a:r>
            <a:r>
              <a:rPr kumimoji="0" lang="en-US" sz="28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PI is required to devote at least 51% of their total research effort to this award</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Due Dates: early Feb and early Oct, annually; February 4, 2026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highlight>
                <a:srgbClr val="FFFF00"/>
              </a:highligh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35373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C48504-503C-8E5E-47BF-614635AED5EE}"/>
              </a:ext>
            </a:extLst>
          </p:cNvPr>
          <p:cNvSpPr>
            <a:spLocks noGrp="1"/>
          </p:cNvSpPr>
          <p:nvPr>
            <p:ph type="title" idx="4294967295"/>
          </p:nvPr>
        </p:nvSpPr>
        <p:spPr>
          <a:xfrm>
            <a:off x="41236" y="-648586"/>
            <a:ext cx="10515600" cy="648586"/>
          </a:xfrm>
        </p:spPr>
        <p:txBody>
          <a:bodyPr>
            <a:normAutofit fontScale="90000"/>
          </a:bodyPr>
          <a:lstStyle/>
          <a:p>
            <a:r>
              <a:rPr lang="en-US" dirty="0"/>
              <a:t>ORD Introduction</a:t>
            </a:r>
          </a:p>
        </p:txBody>
      </p:sp>
      <p:pic>
        <p:nvPicPr>
          <p:cNvPr id="4" name="Picture 3" descr="Blue sky seen through the gaps of red rock formations in a canyon">
            <a:extLst>
              <a:ext uri="{FF2B5EF4-FFF2-40B4-BE49-F238E27FC236}">
                <a16:creationId xmlns:a16="http://schemas.microsoft.com/office/drawing/2014/main" id="{C7F9F9D8-E3A8-2C7C-0A40-98DF3FEBB7D3}"/>
              </a:ext>
            </a:extLst>
          </p:cNvPr>
          <p:cNvPicPr>
            <a:picLocks noChangeAspect="1"/>
          </p:cNvPicPr>
          <p:nvPr/>
        </p:nvPicPr>
        <p:blipFill>
          <a:blip r:embed="rId2"/>
          <a:stretch>
            <a:fillRect/>
          </a:stretch>
        </p:blipFill>
        <p:spPr>
          <a:xfrm>
            <a:off x="41236" y="1"/>
            <a:ext cx="5125674" cy="6835818"/>
          </a:xfrm>
          <a:prstGeom prst="rect">
            <a:avLst/>
          </a:prstGeom>
        </p:spPr>
      </p:pic>
      <p:sp>
        <p:nvSpPr>
          <p:cNvPr id="2" name="TextBox 1">
            <a:extLst>
              <a:ext uri="{FF2B5EF4-FFF2-40B4-BE49-F238E27FC236}">
                <a16:creationId xmlns:a16="http://schemas.microsoft.com/office/drawing/2014/main" id="{4EEA75D7-6287-5692-9B9A-277A586CAC98}"/>
              </a:ext>
            </a:extLst>
          </p:cNvPr>
          <p:cNvSpPr txBox="1"/>
          <p:nvPr/>
        </p:nvSpPr>
        <p:spPr>
          <a:xfrm flipH="1">
            <a:off x="5288111" y="431952"/>
            <a:ext cx="6830458" cy="69557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ORD positions faculty to be competitive in responding to federal and private funding opportunities. </a:t>
            </a:r>
          </a:p>
          <a:p>
            <a:pPr marR="0" lvl="0" algn="l" defTabSz="914400" rtl="0" eaLnBrk="1" fontAlgn="auto" latinLnBrk="0" hangingPunct="1">
              <a:lnSpc>
                <a:spcPct val="100000"/>
              </a:lnSpc>
              <a:spcBef>
                <a:spcPts val="0"/>
              </a:spcBef>
              <a:spcAft>
                <a:spcPts val="0"/>
              </a:spcAft>
              <a:buClrTx/>
              <a:buSzTx/>
              <a:tabLst/>
              <a:defRPr/>
            </a:pPr>
            <a:endParaRPr lang="en-US" sz="2800" b="1" kern="0" dirty="0">
              <a:solidFill>
                <a:prstClr val="black"/>
              </a:solidFill>
              <a:latin typeface="Arial" panose="020B0604020202020204" pitchFamily="34" charset="0"/>
              <a:cs typeface="Arial" panose="020B0604020202020204" pitchFamily="34" charset="0"/>
            </a:endParaRPr>
          </a:p>
          <a:p>
            <a:pPr lvl="0">
              <a:defRPr/>
            </a:pPr>
            <a:r>
              <a:rPr lang="en-US" sz="2800" b="1" kern="0" dirty="0">
                <a:solidFill>
                  <a:prstClr val="black"/>
                </a:solidFill>
                <a:latin typeface="Arial" panose="020B0604020202020204" pitchFamily="34" charset="0"/>
                <a:cs typeface="Arial" panose="020B0604020202020204" pitchFamily="34" charset="0"/>
              </a:rPr>
              <a:t>To build Clemson’s research culture, we encourage applications to early investigator programs. </a:t>
            </a:r>
          </a:p>
          <a:p>
            <a:pPr lvl="0">
              <a:defRPr/>
            </a:pPr>
            <a:endParaRPr lang="en-US" sz="2800" b="1" kern="0" dirty="0">
              <a:solidFill>
                <a:prstClr val="black"/>
              </a:solidFill>
              <a:latin typeface="Arial" panose="020B0604020202020204" pitchFamily="34" charset="0"/>
              <a:cs typeface="Arial" panose="020B0604020202020204" pitchFamily="34" charset="0"/>
            </a:endParaRPr>
          </a:p>
          <a:p>
            <a:pPr lvl="0">
              <a:defRPr/>
            </a:pPr>
            <a:r>
              <a:rPr lang="en-US" sz="2800" b="1" kern="0" dirty="0">
                <a:solidFill>
                  <a:prstClr val="black"/>
                </a:solidFill>
                <a:latin typeface="Arial" panose="020B0604020202020204" pitchFamily="34" charset="0"/>
                <a:cs typeface="Arial" panose="020B0604020202020204" pitchFamily="34" charset="0"/>
              </a:rPr>
              <a:t>This presentation focuses on federal early investigator programs as means of “getting a foot in the door.”</a:t>
            </a:r>
          </a:p>
          <a:p>
            <a:pPr marR="0" lvl="0" algn="l" defTabSz="914400" rtl="0" eaLnBrk="1" fontAlgn="auto" latinLnBrk="0" hangingPunct="1">
              <a:lnSpc>
                <a:spcPct val="100000"/>
              </a:lnSpc>
              <a:spcBef>
                <a:spcPts val="0"/>
              </a:spcBef>
              <a:spcAft>
                <a:spcPts val="0"/>
              </a:spcAft>
              <a:buClrTx/>
              <a:buSzTx/>
              <a:tabLst/>
              <a:defRPr/>
            </a:pPr>
            <a:endParaRPr kumimoji="0" lang="en-US" sz="28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63511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8E6A7-CE56-36ED-86C9-F531A09E7A1B}"/>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8A4A2311-8564-2FF0-4048-825F5234B5AF}"/>
              </a:ext>
            </a:extLst>
          </p:cNvPr>
          <p:cNvSpPr txBox="1">
            <a:spLocks noGrp="1"/>
          </p:cNvSpPr>
          <p:nvPr>
            <p:ph type="title" idx="4294967295"/>
          </p:nvPr>
        </p:nvSpPr>
        <p:spPr>
          <a:xfrm>
            <a:off x="5541481" y="537390"/>
            <a:ext cx="6279615" cy="23698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rPr>
              <a:t>National Institutes of Health (NIH) Career Development Awards (K Series)</a:t>
            </a:r>
            <a:endParaRPr kumimoji="0" lang="en-US" sz="28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323332"/>
              </a:solidFill>
              <a:effectLst/>
              <a:uLnTx/>
              <a:uFillTx/>
              <a:latin typeface="Arial" charset="0"/>
              <a:ea typeface="Arial" charset="0"/>
              <a:cs typeface="Arial" charset="0"/>
            </a:endParaRPr>
          </a:p>
        </p:txBody>
      </p:sp>
      <p:pic>
        <p:nvPicPr>
          <p:cNvPr id="2" name="Picture 1" descr="Orange rock formations in a canyon">
            <a:extLst>
              <a:ext uri="{FF2B5EF4-FFF2-40B4-BE49-F238E27FC236}">
                <a16:creationId xmlns:a16="http://schemas.microsoft.com/office/drawing/2014/main" id="{587F4EB0-804B-DD2B-1F35-518B3C608844}"/>
              </a:ext>
            </a:extLst>
          </p:cNvPr>
          <p:cNvPicPr>
            <a:picLocks noChangeAspect="1"/>
          </p:cNvPicPr>
          <p:nvPr/>
        </p:nvPicPr>
        <p:blipFill>
          <a:blip r:embed="rId2"/>
          <a:stretch>
            <a:fillRect/>
          </a:stretch>
        </p:blipFill>
        <p:spPr>
          <a:xfrm>
            <a:off x="0" y="0"/>
            <a:ext cx="5265420" cy="6858000"/>
          </a:xfrm>
          <a:prstGeom prst="rect">
            <a:avLst/>
          </a:prstGeom>
        </p:spPr>
      </p:pic>
    </p:spTree>
    <p:extLst>
      <p:ext uri="{BB962C8B-B14F-4D97-AF65-F5344CB8AC3E}">
        <p14:creationId xmlns:p14="http://schemas.microsoft.com/office/powerpoint/2010/main" val="11231444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50E99-7474-A6D6-B76A-A7ABF61171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C57244-CCF2-2947-B67A-BBEB4528B8D5}"/>
              </a:ext>
            </a:extLst>
          </p:cNvPr>
          <p:cNvSpPr>
            <a:spLocks noGrp="1"/>
          </p:cNvSpPr>
          <p:nvPr>
            <p:ph type="title" idx="4294967295"/>
          </p:nvPr>
        </p:nvSpPr>
        <p:spPr>
          <a:xfrm>
            <a:off x="0" y="90488"/>
            <a:ext cx="12192000" cy="593725"/>
          </a:xfrm>
          <a:prstGeom prst="rect">
            <a:avLst/>
          </a:prstGeom>
        </p:spPr>
        <p:txBody>
          <a:bodyPr/>
          <a:lstStyle/>
          <a:p>
            <a:r>
              <a:rPr lang="en-US" sz="3200" b="1" dirty="0">
                <a:solidFill>
                  <a:srgbClr val="522D80"/>
                </a:solidFill>
                <a:latin typeface="Arial" panose="020B0604020202020204" pitchFamily="34" charset="0"/>
                <a:cs typeface="Arial" panose="020B0604020202020204" pitchFamily="34" charset="0"/>
              </a:rPr>
              <a:t>Mentored Research Scientist Development Award (K01)</a:t>
            </a:r>
          </a:p>
        </p:txBody>
      </p:sp>
      <p:sp>
        <p:nvSpPr>
          <p:cNvPr id="8" name="TextBox 7">
            <a:extLst>
              <a:ext uri="{FF2B5EF4-FFF2-40B4-BE49-F238E27FC236}">
                <a16:creationId xmlns:a16="http://schemas.microsoft.com/office/drawing/2014/main" id="{C8C37B37-D7AA-EF79-4CB6-094005C8A32D}"/>
              </a:ext>
            </a:extLst>
          </p:cNvPr>
          <p:cNvSpPr txBox="1"/>
          <p:nvPr/>
        </p:nvSpPr>
        <p:spPr>
          <a:xfrm>
            <a:off x="381815" y="936010"/>
            <a:ext cx="11122326" cy="48320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hlinkClick r:id="rId2"/>
              </a:rPr>
              <a:t>https://grants.nih.gov/grants/guide/pa-files/PA-24-176.html</a:t>
            </a: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a:defRPr/>
            </a:pPr>
            <a:endParaRPr lang="en-US" sz="2800" b="1" dirty="0">
              <a:solidFill>
                <a:srgbClr val="323332"/>
              </a:solidFill>
              <a:latin typeface="Arial" panose="020B0604020202020204" pitchFamily="34" charset="0"/>
              <a:cs typeface="Arial" panose="020B0604020202020204" pitchFamily="34" charset="0"/>
            </a:endParaRPr>
          </a:p>
          <a:p>
            <a:pPr>
              <a:defRPr/>
            </a:pPr>
            <a:r>
              <a:rPr lang="en-US" sz="2800" b="1" dirty="0">
                <a:solidFill>
                  <a:srgbClr val="323332"/>
                </a:solidFill>
                <a:latin typeface="Arial" panose="020B0604020202020204" pitchFamily="34" charset="0"/>
                <a:cs typeface="Arial" panose="020B0604020202020204" pitchFamily="34" charset="0"/>
              </a:rPr>
              <a:t>Purpose:</a:t>
            </a:r>
          </a:p>
          <a:p>
            <a:pPr marL="457200" indent="-457200">
              <a:buFont typeface="Arial" panose="020B0604020202020204" pitchFamily="34" charset="0"/>
              <a:buChar char="•"/>
              <a:defRPr/>
            </a:pPr>
            <a:r>
              <a:rPr lang="en-US" sz="2800" b="1" dirty="0">
                <a:solidFill>
                  <a:srgbClr val="323332"/>
                </a:solidFill>
                <a:latin typeface="Arial" panose="020B0604020202020204" pitchFamily="34" charset="0"/>
                <a:cs typeface="Arial" panose="020B0604020202020204" pitchFamily="34" charset="0"/>
              </a:rPr>
              <a:t>Support individuals who have had some success with prior grant awards and publications but still require mentorship and guidance from a more experienced investigator. </a:t>
            </a:r>
          </a:p>
          <a:p>
            <a:pPr marL="457200" indent="-457200">
              <a:buFont typeface="Arial" panose="020B0604020202020204" pitchFamily="34" charset="0"/>
              <a:buChar char="•"/>
              <a:defRPr/>
            </a:pPr>
            <a:endParaRPr lang="en-US" sz="2800" b="1" dirty="0">
              <a:solidFill>
                <a:srgbClr val="323332"/>
              </a:solidFill>
              <a:latin typeface="Arial" panose="020B0604020202020204" pitchFamily="34" charset="0"/>
              <a:cs typeface="Arial" panose="020B0604020202020204" pitchFamily="34" charset="0"/>
            </a:endParaRPr>
          </a:p>
          <a:p>
            <a:pPr>
              <a:defRPr/>
            </a:pPr>
            <a:r>
              <a:rPr lang="en-US" sz="2800" b="1" dirty="0">
                <a:solidFill>
                  <a:srgbClr val="323332"/>
                </a:solidFill>
                <a:latin typeface="Arial" panose="020B0604020202020204" pitchFamily="34" charset="0"/>
                <a:cs typeface="Arial" panose="020B0604020202020204" pitchFamily="34" charset="0"/>
              </a:rPr>
              <a:t>Scope:</a:t>
            </a:r>
          </a:p>
          <a:p>
            <a:pPr marL="457200" indent="-457200">
              <a:buFont typeface="Arial" panose="020B0604020202020204" pitchFamily="34" charset="0"/>
              <a:buChar char="•"/>
              <a:defRPr/>
            </a:pPr>
            <a:r>
              <a:rPr lang="en-US" sz="2800" b="1" u="sng" dirty="0">
                <a:solidFill>
                  <a:srgbClr val="323332"/>
                </a:solidFill>
                <a:latin typeface="Arial" panose="020B0604020202020204" pitchFamily="34" charset="0"/>
                <a:cs typeface="Arial" panose="020B0604020202020204" pitchFamily="34" charset="0"/>
              </a:rPr>
              <a:t>Framed as a mentoring program. Candidates must identify mentors who will supervise the proposed career development and research experience</a:t>
            </a:r>
            <a:r>
              <a:rPr lang="en-US" sz="2800" b="1" dirty="0">
                <a:solidFill>
                  <a:srgbClr val="323332"/>
                </a:solidFill>
                <a:latin typeface="Arial" panose="020B0604020202020204" pitchFamily="34" charset="0"/>
                <a:cs typeface="Arial" panose="020B0604020202020204" pitchFamily="34" charset="0"/>
              </a:rPr>
              <a:t>. </a:t>
            </a: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312958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D9A1D-E579-F707-14A2-CA7DC9E51B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600F25-0B1C-A143-EB8E-76A74AEB0029}"/>
              </a:ext>
            </a:extLst>
          </p:cNvPr>
          <p:cNvSpPr>
            <a:spLocks noGrp="1"/>
          </p:cNvSpPr>
          <p:nvPr>
            <p:ph type="title" idx="4294967295"/>
          </p:nvPr>
        </p:nvSpPr>
        <p:spPr>
          <a:xfrm>
            <a:off x="0" y="90488"/>
            <a:ext cx="12192000" cy="593725"/>
          </a:xfrm>
          <a:prstGeom prst="rect">
            <a:avLst/>
          </a:prstGeom>
        </p:spPr>
        <p:txBody>
          <a:bodyPr>
            <a:normAutofit/>
          </a:bodyPr>
          <a:lstStyle/>
          <a:p>
            <a:r>
              <a:rPr lang="en-US" sz="3200" b="1" dirty="0">
                <a:solidFill>
                  <a:srgbClr val="522D80"/>
                </a:solidFill>
                <a:latin typeface="Arial" panose="020B0604020202020204" pitchFamily="34" charset="0"/>
                <a:cs typeface="Arial" panose="020B0604020202020204" pitchFamily="34" charset="0"/>
              </a:rPr>
              <a:t>Mentored Research Scientist Development Award</a:t>
            </a:r>
          </a:p>
        </p:txBody>
      </p:sp>
      <p:sp>
        <p:nvSpPr>
          <p:cNvPr id="8" name="TextBox 7">
            <a:extLst>
              <a:ext uri="{FF2B5EF4-FFF2-40B4-BE49-F238E27FC236}">
                <a16:creationId xmlns:a16="http://schemas.microsoft.com/office/drawing/2014/main" id="{4A693ECE-1294-323C-A5F8-06E0C5EE6A80}"/>
              </a:ext>
            </a:extLst>
          </p:cNvPr>
          <p:cNvSpPr txBox="1"/>
          <p:nvPr/>
        </p:nvSpPr>
        <p:spPr>
          <a:xfrm>
            <a:off x="286120" y="659229"/>
            <a:ext cx="11122326" cy="56938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Eligibility: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1" dirty="0">
                <a:solidFill>
                  <a:srgbClr val="323332"/>
                </a:solidFill>
                <a:latin typeface="Arial" panose="020B0604020202020204" pitchFamily="34" charset="0"/>
                <a:cs typeface="Arial" panose="020B0604020202020204" pitchFamily="34" charset="0"/>
              </a:rPr>
              <a:t>A c</a:t>
            </a:r>
            <a:r>
              <a:rPr kumimoji="0" lang="en-US" sz="2800" b="1" i="0" u="none" strike="noStrike" kern="1200" cap="none" spc="0" normalizeH="0" baseline="0" noProof="0" dirty="0" err="1">
                <a:ln>
                  <a:noFill/>
                </a:ln>
                <a:solidFill>
                  <a:srgbClr val="323332"/>
                </a:solidFill>
                <a:effectLst/>
                <a:uLnTx/>
                <a:uFillTx/>
                <a:latin typeface="Arial" panose="020B0604020202020204" pitchFamily="34" charset="0"/>
                <a:ea typeface="+mn-ea"/>
                <a:cs typeface="Arial" panose="020B0604020202020204" pitchFamily="34" charset="0"/>
              </a:rPr>
              <a:t>andidate</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for the award must have a research or health-professional doctoral degree.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By the time of award, the individual must be a citizen or a non-citizen national of the United States or have been lawfully admitted for permanent residence.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At the time of award, the candidate must have a full-time appointment at the academic institution.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Candidates are required to commit a minimum of </a:t>
            </a:r>
            <a:r>
              <a:rPr kumimoji="0" lang="en-US" sz="28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75% of full-time professional effort (i.e., a minimum of 9 person-months) to their program of career development</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194311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C6361-734F-82AA-10FF-475FBC9992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4E30DB-4E22-073F-F979-A12901A0174B}"/>
              </a:ext>
            </a:extLst>
          </p:cNvPr>
          <p:cNvSpPr>
            <a:spLocks noGrp="1"/>
          </p:cNvSpPr>
          <p:nvPr>
            <p:ph type="title" idx="4294967295"/>
          </p:nvPr>
        </p:nvSpPr>
        <p:spPr>
          <a:xfrm>
            <a:off x="0" y="90488"/>
            <a:ext cx="12192000" cy="593725"/>
          </a:xfrm>
          <a:prstGeom prst="rect">
            <a:avLst/>
          </a:prstGeom>
        </p:spPr>
        <p:txBody>
          <a:bodyPr>
            <a:normAutofit/>
          </a:bodyPr>
          <a:lstStyle/>
          <a:p>
            <a:r>
              <a:rPr lang="en-US" sz="3200" b="1" dirty="0">
                <a:solidFill>
                  <a:srgbClr val="522D80"/>
                </a:solidFill>
                <a:latin typeface="Arial" panose="020B0604020202020204" pitchFamily="34" charset="0"/>
                <a:cs typeface="Arial" panose="020B0604020202020204" pitchFamily="34" charset="0"/>
              </a:rPr>
              <a:t>Mentored Research Scientist Development Award (</a:t>
            </a:r>
            <a:r>
              <a:rPr lang="en-US" sz="3200" b="1" dirty="0" err="1">
                <a:solidFill>
                  <a:srgbClr val="522D80"/>
                </a:solidFill>
                <a:latin typeface="Arial" panose="020B0604020202020204" pitchFamily="34" charset="0"/>
                <a:cs typeface="Arial" panose="020B0604020202020204" pitchFamily="34" charset="0"/>
              </a:rPr>
              <a:t>con’t</a:t>
            </a:r>
            <a:r>
              <a:rPr lang="en-US" sz="3200" b="1" dirty="0">
                <a:solidFill>
                  <a:srgbClr val="522D80"/>
                </a:solidFill>
                <a:latin typeface="Arial" panose="020B0604020202020204" pitchFamily="34" charset="0"/>
                <a:cs typeface="Arial" panose="020B0604020202020204" pitchFamily="34" charset="0"/>
              </a:rPr>
              <a:t>)</a:t>
            </a:r>
          </a:p>
        </p:txBody>
      </p:sp>
      <p:sp>
        <p:nvSpPr>
          <p:cNvPr id="8" name="TextBox 7">
            <a:extLst>
              <a:ext uri="{FF2B5EF4-FFF2-40B4-BE49-F238E27FC236}">
                <a16:creationId xmlns:a16="http://schemas.microsoft.com/office/drawing/2014/main" id="{C4B8E8AB-700C-0D54-DCA9-17E3BBB1740E}"/>
              </a:ext>
            </a:extLst>
          </p:cNvPr>
          <p:cNvSpPr txBox="1"/>
          <p:nvPr/>
        </p:nvSpPr>
        <p:spPr>
          <a:xfrm>
            <a:off x="222327" y="808095"/>
            <a:ext cx="11122326" cy="50167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More Eligibility: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Current and former PDs/PIs on NIH research project (R01), program project (P01), center grants (P50), Project Leads of program project (P01), or center grants (P50), other major individual career development awards (e.g., K01, K07, K08, K22, K23, K25, K76, K99/R00), or the equivalent are not eligible.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Award Info: Duration of 3 to 5 years, not renewable.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Due Dates: Feb. 12, June 12, Oct. 12, 2026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125582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20E07-7702-0581-C63C-95F995F51577}"/>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2FCB3069-B55D-56AA-551F-0783334F0551}"/>
              </a:ext>
            </a:extLst>
          </p:cNvPr>
          <p:cNvSpPr txBox="1">
            <a:spLocks noGrp="1"/>
          </p:cNvSpPr>
          <p:nvPr>
            <p:ph type="title" idx="4294967295"/>
          </p:nvPr>
        </p:nvSpPr>
        <p:spPr>
          <a:xfrm>
            <a:off x="5541481" y="675611"/>
            <a:ext cx="6515840" cy="34778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rPr>
              <a:t>National Institutes of Health (NIH) Trailblazer Award for New and Early Stage Investigators (R21 Clinical Trial Optional)</a:t>
            </a:r>
            <a:endParaRPr kumimoji="0" lang="en-US" sz="28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323332"/>
              </a:solidFill>
              <a:effectLst/>
              <a:uLnTx/>
              <a:uFillTx/>
              <a:latin typeface="Arial" charset="0"/>
              <a:ea typeface="Arial" charset="0"/>
              <a:cs typeface="Arial" charset="0"/>
            </a:endParaRPr>
          </a:p>
        </p:txBody>
      </p:sp>
      <p:pic>
        <p:nvPicPr>
          <p:cNvPr id="2" name="Picture 1" descr="Orange rock formations in a canyon">
            <a:extLst>
              <a:ext uri="{FF2B5EF4-FFF2-40B4-BE49-F238E27FC236}">
                <a16:creationId xmlns:a16="http://schemas.microsoft.com/office/drawing/2014/main" id="{CA796890-9543-8574-5620-D1E919B2C83D}"/>
              </a:ext>
            </a:extLst>
          </p:cNvPr>
          <p:cNvPicPr>
            <a:picLocks noChangeAspect="1"/>
          </p:cNvPicPr>
          <p:nvPr/>
        </p:nvPicPr>
        <p:blipFill>
          <a:blip r:embed="rId2"/>
          <a:stretch>
            <a:fillRect/>
          </a:stretch>
        </p:blipFill>
        <p:spPr>
          <a:xfrm>
            <a:off x="0" y="0"/>
            <a:ext cx="5265420" cy="6858000"/>
          </a:xfrm>
          <a:prstGeom prst="rect">
            <a:avLst/>
          </a:prstGeom>
        </p:spPr>
      </p:pic>
    </p:spTree>
    <p:extLst>
      <p:ext uri="{BB962C8B-B14F-4D97-AF65-F5344CB8AC3E}">
        <p14:creationId xmlns:p14="http://schemas.microsoft.com/office/powerpoint/2010/main" val="6730020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0B270-A35D-81F7-84E0-26109A70B9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5982A1-0094-D70F-4AC7-08DA2114EC4C}"/>
              </a:ext>
            </a:extLst>
          </p:cNvPr>
          <p:cNvSpPr>
            <a:spLocks noGrp="1"/>
          </p:cNvSpPr>
          <p:nvPr>
            <p:ph type="title" idx="4294967295"/>
          </p:nvPr>
        </p:nvSpPr>
        <p:spPr>
          <a:xfrm>
            <a:off x="0" y="90488"/>
            <a:ext cx="12192000" cy="593725"/>
          </a:xfrm>
          <a:prstGeom prst="rect">
            <a:avLst/>
          </a:prstGeom>
        </p:spPr>
        <p:txBody>
          <a:bodyPr/>
          <a:lstStyle/>
          <a:p>
            <a:r>
              <a:rPr lang="en-US" sz="3200" b="1" dirty="0">
                <a:solidFill>
                  <a:srgbClr val="522D80"/>
                </a:solidFill>
                <a:latin typeface="Arial" panose="020B0604020202020204" pitchFamily="34" charset="0"/>
                <a:cs typeface="Arial" panose="020B0604020202020204" pitchFamily="34" charset="0"/>
              </a:rPr>
              <a:t>NIH TRAILBLAZER </a:t>
            </a:r>
          </a:p>
        </p:txBody>
      </p:sp>
      <p:sp>
        <p:nvSpPr>
          <p:cNvPr id="8" name="TextBox 7">
            <a:extLst>
              <a:ext uri="{FF2B5EF4-FFF2-40B4-BE49-F238E27FC236}">
                <a16:creationId xmlns:a16="http://schemas.microsoft.com/office/drawing/2014/main" id="{41DD24CB-B164-DE73-5C80-FEE568231AAD}"/>
              </a:ext>
            </a:extLst>
          </p:cNvPr>
          <p:cNvSpPr txBox="1"/>
          <p:nvPr/>
        </p:nvSpPr>
        <p:spPr>
          <a:xfrm>
            <a:off x="307384" y="659218"/>
            <a:ext cx="11884616" cy="800219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hlinkClick r:id="rId2"/>
              </a:rPr>
              <a:t>https://grants.nih.gov/grants/guide/pa-files/PA-25-169.html</a:t>
            </a: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Purpose: </a:t>
            </a:r>
            <a:r>
              <a:rPr lang="en-US" sz="2800" b="1" dirty="0">
                <a:solidFill>
                  <a:srgbClr val="323332"/>
                </a:solidFill>
                <a:latin typeface="Arial" panose="020B0604020202020204" pitchFamily="34" charset="0"/>
                <a:cs typeface="Arial" panose="020B0604020202020204" pitchFamily="34" charset="0"/>
              </a:rPr>
              <a:t>P</a:t>
            </a:r>
            <a:r>
              <a:rPr kumimoji="0" lang="en-US" sz="2800" b="1" i="0" u="none" strike="noStrike" kern="1200" cap="none" spc="0" normalizeH="0" baseline="0" noProof="0" dirty="0" err="1">
                <a:ln>
                  <a:noFill/>
                </a:ln>
                <a:solidFill>
                  <a:srgbClr val="323332"/>
                </a:solidFill>
                <a:effectLst/>
                <a:uLnTx/>
                <a:uFillTx/>
                <a:latin typeface="Arial" panose="020B0604020202020204" pitchFamily="34" charset="0"/>
                <a:ea typeface="+mn-ea"/>
                <a:cs typeface="Arial" panose="020B0604020202020204" pitchFamily="34" charset="0"/>
              </a:rPr>
              <a:t>rovide</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opportunities for new and </a:t>
            </a:r>
            <a:r>
              <a:rPr lang="en-US" sz="2800" b="1" dirty="0">
                <a:solidFill>
                  <a:srgbClr val="323332"/>
                </a:solidFill>
                <a:latin typeface="Arial" panose="020B0604020202020204" pitchFamily="34" charset="0"/>
                <a:cs typeface="Arial" panose="020B0604020202020204" pitchFamily="34" charset="0"/>
              </a:rPr>
              <a:t>e</a:t>
            </a:r>
            <a:r>
              <a:rPr kumimoji="0" lang="en-US" sz="2800" b="1" i="0" u="none" strike="noStrike" kern="1200" cap="none" spc="0" normalizeH="0" baseline="0" noProof="0" dirty="0" err="1">
                <a:ln>
                  <a:noFill/>
                </a:ln>
                <a:solidFill>
                  <a:srgbClr val="323332"/>
                </a:solidFill>
                <a:effectLst/>
                <a:uLnTx/>
                <a:uFillTx/>
                <a:latin typeface="Arial" panose="020B0604020202020204" pitchFamily="34" charset="0"/>
                <a:ea typeface="+mn-ea"/>
                <a:cs typeface="Arial" panose="020B0604020202020204" pitchFamily="34" charset="0"/>
              </a:rPr>
              <a:t>arly</a:t>
            </a:r>
            <a:r>
              <a:rPr lang="en-US" sz="2800" b="1" dirty="0">
                <a:solidFill>
                  <a:srgbClr val="323332"/>
                </a:solidFill>
                <a:latin typeface="Arial" panose="020B0604020202020204" pitchFamily="34" charset="0"/>
                <a:cs typeface="Arial" panose="020B0604020202020204" pitchFamily="34" charset="0"/>
              </a:rPr>
              <a:t>-</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stage </a:t>
            </a:r>
            <a:r>
              <a:rPr lang="en-US" sz="2800" b="1" dirty="0">
                <a:solidFill>
                  <a:srgbClr val="323332"/>
                </a:solidFill>
                <a:latin typeface="Arial" panose="020B0604020202020204" pitchFamily="34" charset="0"/>
                <a:cs typeface="Arial" panose="020B0604020202020204" pitchFamily="34" charset="0"/>
              </a:rPr>
              <a:t>i</a:t>
            </a:r>
            <a:r>
              <a:rPr kumimoji="0" lang="en-US" sz="2800" b="1" i="0" u="none" strike="noStrike" kern="1200" cap="none" spc="0" normalizeH="0" baseline="0" noProof="0" dirty="0" err="1">
                <a:ln>
                  <a:noFill/>
                </a:ln>
                <a:solidFill>
                  <a:srgbClr val="323332"/>
                </a:solidFill>
                <a:effectLst/>
                <a:uLnTx/>
                <a:uFillTx/>
                <a:latin typeface="Arial" panose="020B0604020202020204" pitchFamily="34" charset="0"/>
                <a:ea typeface="+mn-ea"/>
                <a:cs typeface="Arial" panose="020B0604020202020204" pitchFamily="34" charset="0"/>
              </a:rPr>
              <a:t>nvestigators</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to pursue research programs that integrate engineering and the physical sciences with the life and/or biomedical sciences.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Scope: Project may be exploratory, developmental, proof of concept, or high risk/high impact, and may be technology design-directed, discovery-driven, or hypothesis-driven. Applicants must propose research approaches for which there are minimal or no preliminary data. </a:t>
            </a:r>
            <a:r>
              <a:rPr kumimoji="0" lang="en-US" sz="28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Participating institutes (National Institute of Biomedical Imaging and Bioengineering, National Eye Institute,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National Institute on Aging) set priorities</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109965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3B12A-2A89-4F3C-67BC-3302504176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ABFA21-4361-E2CA-934E-017870592256}"/>
              </a:ext>
            </a:extLst>
          </p:cNvPr>
          <p:cNvSpPr>
            <a:spLocks noGrp="1"/>
          </p:cNvSpPr>
          <p:nvPr>
            <p:ph type="title" idx="4294967295"/>
          </p:nvPr>
        </p:nvSpPr>
        <p:spPr>
          <a:xfrm>
            <a:off x="0" y="90488"/>
            <a:ext cx="12192000" cy="593725"/>
          </a:xfrm>
          <a:prstGeom prst="rect">
            <a:avLst/>
          </a:prstGeom>
        </p:spPr>
        <p:txBody>
          <a:bodyPr/>
          <a:lstStyle/>
          <a:p>
            <a:r>
              <a:rPr lang="en-US" sz="3200" b="1" dirty="0">
                <a:solidFill>
                  <a:srgbClr val="522D80"/>
                </a:solidFill>
                <a:latin typeface="Arial" panose="020B0604020202020204" pitchFamily="34" charset="0"/>
                <a:cs typeface="Arial" panose="020B0604020202020204" pitchFamily="34" charset="0"/>
              </a:rPr>
              <a:t>NIH TRAILBLAZER (</a:t>
            </a:r>
            <a:r>
              <a:rPr lang="en-US" sz="3200" b="1" dirty="0" err="1">
                <a:solidFill>
                  <a:srgbClr val="522D80"/>
                </a:solidFill>
                <a:latin typeface="Arial" panose="020B0604020202020204" pitchFamily="34" charset="0"/>
                <a:cs typeface="Arial" panose="020B0604020202020204" pitchFamily="34" charset="0"/>
              </a:rPr>
              <a:t>con’t</a:t>
            </a:r>
            <a:r>
              <a:rPr lang="en-US" sz="3200" b="1" dirty="0">
                <a:solidFill>
                  <a:srgbClr val="522D80"/>
                </a:solidFill>
                <a:latin typeface="Arial" panose="020B0604020202020204" pitchFamily="34" charset="0"/>
                <a:cs typeface="Arial" panose="020B0604020202020204" pitchFamily="34" charset="0"/>
              </a:rPr>
              <a:t>) </a:t>
            </a:r>
          </a:p>
        </p:txBody>
      </p:sp>
      <p:sp>
        <p:nvSpPr>
          <p:cNvPr id="8" name="TextBox 7">
            <a:extLst>
              <a:ext uri="{FF2B5EF4-FFF2-40B4-BE49-F238E27FC236}">
                <a16:creationId xmlns:a16="http://schemas.microsoft.com/office/drawing/2014/main" id="{8F2348BE-1841-ED01-06EA-2DE313FA84DF}"/>
              </a:ext>
            </a:extLst>
          </p:cNvPr>
          <p:cNvSpPr txBox="1"/>
          <p:nvPr/>
        </p:nvSpPr>
        <p:spPr>
          <a:xfrm>
            <a:off x="147895" y="723037"/>
            <a:ext cx="11122326" cy="62786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rgbClr val="323332"/>
                </a:solidFill>
                <a:latin typeface="Arial" panose="020B0604020202020204" pitchFamily="34" charset="0"/>
                <a:cs typeface="Arial" panose="020B0604020202020204" pitchFamily="34" charset="0"/>
              </a:rPr>
              <a:t>Eligibility: Eligible individuals must be a) NIH-defined early-stage investigators or b) NIH-defined new investigators (</a:t>
            </a:r>
            <a:r>
              <a:rPr lang="en-US" sz="2800" b="1" dirty="0">
                <a:solidFill>
                  <a:srgbClr val="323332"/>
                </a:solidFill>
                <a:latin typeface="Arial" panose="020B0604020202020204" pitchFamily="34" charset="0"/>
                <a:cs typeface="Arial" panose="020B0604020202020204" pitchFamily="34" charset="0"/>
                <a:hlinkClick r:id="rId2"/>
              </a:rPr>
              <a:t>https://grants.nih.gov/policy/early-investigators/index.htm</a:t>
            </a:r>
            <a:r>
              <a:rPr lang="en-US" sz="2800" b="1" dirty="0">
                <a:solidFill>
                  <a:srgbClr val="323332"/>
                </a:solidFill>
                <a:latin typeface="Arial" panose="020B0604020202020204" pitchFamily="34" charset="0"/>
                <a:cs typeface="Arial" panose="020B0604020202020204" pitchFamily="34" charset="0"/>
              </a:rPr>
              <a:t>).</a:t>
            </a:r>
          </a:p>
          <a:p>
            <a:pPr marR="0" lvl="0" algn="l" defTabSz="914400" rtl="0" eaLnBrk="1" fontAlgn="auto" latinLnBrk="0" hangingPunct="1">
              <a:lnSpc>
                <a:spcPct val="100000"/>
              </a:lnSpc>
              <a:spcBef>
                <a:spcPts val="0"/>
              </a:spcBef>
              <a:spcAft>
                <a:spcPts val="0"/>
              </a:spcAft>
              <a:buClrTx/>
              <a:buSzTx/>
              <a:tabLst/>
              <a:defRPr/>
            </a:pPr>
            <a:r>
              <a:rPr lang="en-US" sz="2800" b="1" dirty="0">
                <a:solidFill>
                  <a:srgbClr val="323332"/>
                </a:solidFill>
                <a:latin typeface="Arial" panose="020B0604020202020204" pitchFamily="34" charset="0"/>
                <a:cs typeface="Arial" panose="020B0604020202020204" pitchFamily="34" charset="0"/>
              </a:rPr>
              <a:t>For applications with multiple PIs, all must be eligible to apply for this award.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Award Info: Application budgets may not exceed $400,000 direct costs over a maximum 3-year funding period.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Due Date: Feb. 16, 2026, after which a new solicitation will need to be issued.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519644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5B251-124F-8F37-B76F-447C85468B5E}"/>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237D49B7-8B45-5245-1CF3-A330C5962F38}"/>
              </a:ext>
            </a:extLst>
          </p:cNvPr>
          <p:cNvSpPr txBox="1">
            <a:spLocks noGrp="1"/>
          </p:cNvSpPr>
          <p:nvPr>
            <p:ph type="title" idx="4294967295"/>
          </p:nvPr>
        </p:nvSpPr>
        <p:spPr>
          <a:xfrm>
            <a:off x="5541481" y="898900"/>
            <a:ext cx="6279615" cy="40318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rPr>
              <a:t>National Institutes of Health (NIH) Stephen I. Katz Early Stage Investigator Research Project Grant (R01, Clinical Trial Not Allowed)</a:t>
            </a:r>
            <a:endParaRPr kumimoji="0" lang="en-US" sz="28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323332"/>
              </a:solidFill>
              <a:effectLst/>
              <a:uLnTx/>
              <a:uFillTx/>
              <a:latin typeface="Arial" charset="0"/>
              <a:ea typeface="Arial" charset="0"/>
              <a:cs typeface="Arial" charset="0"/>
            </a:endParaRPr>
          </a:p>
        </p:txBody>
      </p:sp>
      <p:pic>
        <p:nvPicPr>
          <p:cNvPr id="2" name="Picture 1" descr="Orange rock formations in a canyon">
            <a:extLst>
              <a:ext uri="{FF2B5EF4-FFF2-40B4-BE49-F238E27FC236}">
                <a16:creationId xmlns:a16="http://schemas.microsoft.com/office/drawing/2014/main" id="{F96DF697-CD57-00A2-736C-C7980B422293}"/>
              </a:ext>
            </a:extLst>
          </p:cNvPr>
          <p:cNvPicPr>
            <a:picLocks noChangeAspect="1"/>
          </p:cNvPicPr>
          <p:nvPr/>
        </p:nvPicPr>
        <p:blipFill>
          <a:blip r:embed="rId2"/>
          <a:stretch>
            <a:fillRect/>
          </a:stretch>
        </p:blipFill>
        <p:spPr>
          <a:xfrm>
            <a:off x="0" y="0"/>
            <a:ext cx="5265420" cy="6858000"/>
          </a:xfrm>
          <a:prstGeom prst="rect">
            <a:avLst/>
          </a:prstGeom>
        </p:spPr>
      </p:pic>
    </p:spTree>
    <p:extLst>
      <p:ext uri="{BB962C8B-B14F-4D97-AF65-F5344CB8AC3E}">
        <p14:creationId xmlns:p14="http://schemas.microsoft.com/office/powerpoint/2010/main" val="16555580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40C76-0546-6D57-E019-765D5E6F5D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6E067C-DA32-6750-096C-7E8491D2802D}"/>
              </a:ext>
            </a:extLst>
          </p:cNvPr>
          <p:cNvSpPr>
            <a:spLocks noGrp="1"/>
          </p:cNvSpPr>
          <p:nvPr>
            <p:ph type="title" idx="4294967295"/>
          </p:nvPr>
        </p:nvSpPr>
        <p:spPr>
          <a:xfrm>
            <a:off x="0" y="90488"/>
            <a:ext cx="12192000" cy="593725"/>
          </a:xfrm>
          <a:prstGeom prst="rect">
            <a:avLst/>
          </a:prstGeom>
        </p:spPr>
        <p:txBody>
          <a:bodyPr/>
          <a:lstStyle/>
          <a:p>
            <a:r>
              <a:rPr lang="en-US" sz="3200" b="1" dirty="0">
                <a:solidFill>
                  <a:srgbClr val="522D80"/>
                </a:solidFill>
                <a:latin typeface="Arial" panose="020B0604020202020204" pitchFamily="34" charset="0"/>
                <a:cs typeface="Arial" panose="020B0604020202020204" pitchFamily="34" charset="0"/>
              </a:rPr>
              <a:t>STEPHEN I. KATZ EARLY STAGE INVESTIGATOR GRANT</a:t>
            </a:r>
          </a:p>
        </p:txBody>
      </p:sp>
      <p:sp>
        <p:nvSpPr>
          <p:cNvPr id="8" name="TextBox 7">
            <a:extLst>
              <a:ext uri="{FF2B5EF4-FFF2-40B4-BE49-F238E27FC236}">
                <a16:creationId xmlns:a16="http://schemas.microsoft.com/office/drawing/2014/main" id="{229E4347-A2ED-9320-FFA4-32052BC0D692}"/>
              </a:ext>
            </a:extLst>
          </p:cNvPr>
          <p:cNvSpPr txBox="1"/>
          <p:nvPr/>
        </p:nvSpPr>
        <p:spPr>
          <a:xfrm>
            <a:off x="158532" y="754931"/>
            <a:ext cx="11122326" cy="67095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hlinkClick r:id="rId2"/>
              </a:rPr>
              <a:t>https://grants.nih.gov/grants/guide/pa-files/PAR-25-322.html</a:t>
            </a: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highlight>
                <a:srgbClr val="FFFF00"/>
              </a:highligh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Purpose: Support an innovative project that represents a </a:t>
            </a:r>
            <a:r>
              <a:rPr kumimoji="0" lang="en-US" sz="28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change in research direction for an early-stage investigator and for which no preliminary data exist</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Scope: Proposed research project can rely on the PI’s prior work, but </a:t>
            </a:r>
            <a:r>
              <a:rPr kumimoji="0" lang="en-US" sz="28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must not be an incremental</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advancement, expansion, or extension of a previous research effort. The change in research direction could involve a new approach, methodology, technique, discipline, therapeutic target, and/or new paradigm. Project must be related to the programmatic interests of an NIH Institute or Center.</a:t>
            </a:r>
            <a:endParaRPr kumimoji="0" lang="en-US" sz="2800" b="1" i="0" u="none" strike="noStrike" kern="1200" cap="none" spc="0" normalizeH="0" baseline="0" noProof="0" dirty="0">
              <a:ln>
                <a:noFill/>
              </a:ln>
              <a:solidFill>
                <a:srgbClr val="323332"/>
              </a:solidFill>
              <a:effectLst/>
              <a:highlight>
                <a:srgbClr val="FFFF00"/>
              </a:highligh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114696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8D429-5438-B4FF-3BA1-89BA88794F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36EF3D-5A26-8CF2-BDDF-754B45C72473}"/>
              </a:ext>
            </a:extLst>
          </p:cNvPr>
          <p:cNvSpPr>
            <a:spLocks noGrp="1"/>
          </p:cNvSpPr>
          <p:nvPr>
            <p:ph type="title" idx="4294967295"/>
          </p:nvPr>
        </p:nvSpPr>
        <p:spPr>
          <a:xfrm>
            <a:off x="0" y="90488"/>
            <a:ext cx="12192000" cy="593725"/>
          </a:xfrm>
          <a:prstGeom prst="rect">
            <a:avLst/>
          </a:prstGeom>
        </p:spPr>
        <p:txBody>
          <a:bodyPr>
            <a:normAutofit fontScale="90000"/>
          </a:bodyPr>
          <a:lstStyle/>
          <a:p>
            <a:r>
              <a:rPr lang="en-US" sz="3200" b="1" dirty="0">
                <a:solidFill>
                  <a:srgbClr val="522D80"/>
                </a:solidFill>
                <a:latin typeface="Arial" panose="020B0604020202020204" pitchFamily="34" charset="0"/>
                <a:cs typeface="Arial" panose="020B0604020202020204" pitchFamily="34" charset="0"/>
              </a:rPr>
              <a:t>STEPHEN I. KATZ EARLY STAGE INVESTIGATOR GRANT (</a:t>
            </a:r>
            <a:r>
              <a:rPr lang="en-US" sz="3200" b="1" dirty="0" err="1">
                <a:solidFill>
                  <a:srgbClr val="522D80"/>
                </a:solidFill>
                <a:latin typeface="Arial" panose="020B0604020202020204" pitchFamily="34" charset="0"/>
                <a:cs typeface="Arial" panose="020B0604020202020204" pitchFamily="34" charset="0"/>
              </a:rPr>
              <a:t>con’t</a:t>
            </a:r>
            <a:r>
              <a:rPr lang="en-US" sz="3200" b="1" dirty="0">
                <a:solidFill>
                  <a:srgbClr val="522D80"/>
                </a:solidFill>
                <a:latin typeface="Arial" panose="020B0604020202020204" pitchFamily="34" charset="0"/>
                <a:cs typeface="Arial" panose="020B0604020202020204" pitchFamily="34" charset="0"/>
              </a:rPr>
              <a:t>) </a:t>
            </a:r>
          </a:p>
        </p:txBody>
      </p:sp>
      <p:sp>
        <p:nvSpPr>
          <p:cNvPr id="8" name="TextBox 7">
            <a:extLst>
              <a:ext uri="{FF2B5EF4-FFF2-40B4-BE49-F238E27FC236}">
                <a16:creationId xmlns:a16="http://schemas.microsoft.com/office/drawing/2014/main" id="{BA025D32-4241-EED9-63D2-B7A572CDAA81}"/>
              </a:ext>
            </a:extLst>
          </p:cNvPr>
          <p:cNvSpPr txBox="1"/>
          <p:nvPr/>
        </p:nvSpPr>
        <p:spPr>
          <a:xfrm>
            <a:off x="381815" y="1169602"/>
            <a:ext cx="11122326" cy="62786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Eligibility: PD/PIs must be designated </a:t>
            </a:r>
            <a:r>
              <a:rPr lang="en-US" sz="2800" b="1" dirty="0">
                <a:solidFill>
                  <a:srgbClr val="323332"/>
                </a:solidFill>
                <a:latin typeface="Arial" panose="020B0604020202020204" pitchFamily="34" charset="0"/>
                <a:cs typeface="Arial" panose="020B0604020202020204" pitchFamily="34" charset="0"/>
              </a:rPr>
              <a:t>e</a:t>
            </a:r>
            <a:r>
              <a:rPr kumimoji="0" lang="en-US" sz="2800" b="1" i="0" u="none" strike="noStrike" kern="1200" cap="none" spc="0" normalizeH="0" baseline="0" noProof="0" dirty="0" err="1">
                <a:ln>
                  <a:noFill/>
                </a:ln>
                <a:solidFill>
                  <a:srgbClr val="323332"/>
                </a:solidFill>
                <a:effectLst/>
                <a:uLnTx/>
                <a:uFillTx/>
                <a:latin typeface="Arial" panose="020B0604020202020204" pitchFamily="34" charset="0"/>
                <a:ea typeface="+mn-ea"/>
                <a:cs typeface="Arial" panose="020B0604020202020204" pitchFamily="34" charset="0"/>
              </a:rPr>
              <a:t>arly</a:t>
            </a:r>
            <a:r>
              <a:rPr lang="en-US" sz="2800" b="1" dirty="0">
                <a:solidFill>
                  <a:srgbClr val="323332"/>
                </a:solidFill>
                <a:latin typeface="Arial" panose="020B0604020202020204" pitchFamily="34" charset="0"/>
                <a:cs typeface="Arial" panose="020B0604020202020204" pitchFamily="34" charset="0"/>
              </a:rPr>
              <a:t>-</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stage </a:t>
            </a:r>
            <a:r>
              <a:rPr lang="en-US" sz="2800" b="1" dirty="0">
                <a:solidFill>
                  <a:srgbClr val="323332"/>
                </a:solidFill>
                <a:latin typeface="Arial" panose="020B0604020202020204" pitchFamily="34" charset="0"/>
                <a:cs typeface="Arial" panose="020B0604020202020204" pitchFamily="34" charset="0"/>
              </a:rPr>
              <a:t>i</a:t>
            </a:r>
            <a:r>
              <a:rPr kumimoji="0" lang="en-US" sz="2800" b="1" i="0" u="none" strike="noStrike" kern="1200" cap="none" spc="0" normalizeH="0" baseline="0" noProof="0" dirty="0" err="1">
                <a:ln>
                  <a:noFill/>
                </a:ln>
                <a:solidFill>
                  <a:srgbClr val="323332"/>
                </a:solidFill>
                <a:effectLst/>
                <a:uLnTx/>
                <a:uFillTx/>
                <a:latin typeface="Arial" panose="020B0604020202020204" pitchFamily="34" charset="0"/>
                <a:ea typeface="+mn-ea"/>
                <a:cs typeface="Arial" panose="020B0604020202020204" pitchFamily="34" charset="0"/>
              </a:rPr>
              <a:t>nvestigators</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(completed their terminal research degree or end of post-graduate clinical training, whichever date is later, within the past 10 years and have not previously competed successfully as PD/PI for a substantial NIH independent research award)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Award Info: Duration of 5 years; “application budgets are not limited but need to reflect the actual needs of the proposed project.”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Due Dates: Jan. 27, May 27, Sept. 28, 2026 and similar timing thereafter</a:t>
            </a:r>
            <a:endParaRPr kumimoji="0" lang="en-US" sz="2800" b="1" i="0" u="none" strike="noStrike" kern="1200" cap="none" spc="0" normalizeH="0" baseline="0" noProof="0" dirty="0">
              <a:ln>
                <a:noFill/>
              </a:ln>
              <a:solidFill>
                <a:srgbClr val="323332"/>
              </a:solidFill>
              <a:effectLst/>
              <a:highlight>
                <a:srgbClr val="FFFF00"/>
              </a:highligh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9199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A87D5-E55F-C9A4-40D3-14FD72303FE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B359771-91A3-7D88-6592-74361D5BDECD}"/>
              </a:ext>
            </a:extLst>
          </p:cNvPr>
          <p:cNvSpPr>
            <a:spLocks noGrp="1"/>
          </p:cNvSpPr>
          <p:nvPr>
            <p:ph type="title" idx="4294967295"/>
          </p:nvPr>
        </p:nvSpPr>
        <p:spPr>
          <a:xfrm>
            <a:off x="41236" y="-704335"/>
            <a:ext cx="10515600" cy="680109"/>
          </a:xfrm>
        </p:spPr>
        <p:txBody>
          <a:bodyPr>
            <a:normAutofit fontScale="90000"/>
          </a:bodyPr>
          <a:lstStyle/>
          <a:p>
            <a:r>
              <a:rPr lang="en-US" dirty="0"/>
              <a:t>Things to Note</a:t>
            </a:r>
          </a:p>
        </p:txBody>
      </p:sp>
      <p:pic>
        <p:nvPicPr>
          <p:cNvPr id="4" name="Picture 3" descr="Blue sky seen through the gaps of red rock formations in a canyon">
            <a:extLst>
              <a:ext uri="{FF2B5EF4-FFF2-40B4-BE49-F238E27FC236}">
                <a16:creationId xmlns:a16="http://schemas.microsoft.com/office/drawing/2014/main" id="{F88AC9BB-A65A-96FA-5A6B-8DC94B67C23F}"/>
              </a:ext>
            </a:extLst>
          </p:cNvPr>
          <p:cNvPicPr>
            <a:picLocks noChangeAspect="1"/>
          </p:cNvPicPr>
          <p:nvPr/>
        </p:nvPicPr>
        <p:blipFill>
          <a:blip r:embed="rId2"/>
          <a:stretch>
            <a:fillRect/>
          </a:stretch>
        </p:blipFill>
        <p:spPr>
          <a:xfrm>
            <a:off x="41236" y="1"/>
            <a:ext cx="5125674" cy="6835818"/>
          </a:xfrm>
          <a:prstGeom prst="rect">
            <a:avLst/>
          </a:prstGeom>
        </p:spPr>
      </p:pic>
      <p:sp>
        <p:nvSpPr>
          <p:cNvPr id="2" name="TextBox 1">
            <a:extLst>
              <a:ext uri="{FF2B5EF4-FFF2-40B4-BE49-F238E27FC236}">
                <a16:creationId xmlns:a16="http://schemas.microsoft.com/office/drawing/2014/main" id="{AC16DEBC-EE2F-8CBA-5A48-B8B4F5389885}"/>
              </a:ext>
            </a:extLst>
          </p:cNvPr>
          <p:cNvSpPr txBox="1"/>
          <p:nvPr/>
        </p:nvSpPr>
        <p:spPr>
          <a:xfrm flipH="1">
            <a:off x="5288111" y="27906"/>
            <a:ext cx="6830458" cy="91101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Things to note:</a:t>
            </a:r>
          </a:p>
          <a:p>
            <a:pPr marL="457200" indent="-457200">
              <a:buFont typeface="Arial" panose="020B0604020202020204" pitchFamily="34" charset="0"/>
              <a:buChar char="•"/>
              <a:defRPr/>
            </a:pPr>
            <a:r>
              <a:rPr lang="en-US" sz="2800" b="1" kern="0" dirty="0">
                <a:solidFill>
                  <a:prstClr val="black"/>
                </a:solidFill>
                <a:latin typeface="Arial" panose="020B0604020202020204" pitchFamily="34" charset="0"/>
                <a:cs typeface="Arial" panose="020B0604020202020204" pitchFamily="34" charset="0"/>
              </a:rPr>
              <a:t>Not an inclusive list.</a:t>
            </a:r>
          </a:p>
          <a:p>
            <a:pPr marL="457200" indent="-457200">
              <a:buFont typeface="Arial" panose="020B0604020202020204" pitchFamily="34" charset="0"/>
              <a:buChar char="•"/>
              <a:defRPr/>
            </a:pPr>
            <a:r>
              <a:rPr lang="en-US" sz="2800" b="1" kern="0" dirty="0">
                <a:solidFill>
                  <a:prstClr val="black"/>
                </a:solidFill>
                <a:latin typeface="Arial" panose="020B0604020202020204" pitchFamily="34" charset="0"/>
                <a:cs typeface="Arial" panose="020B0604020202020204" pitchFamily="34" charset="0"/>
              </a:rPr>
              <a:t>Service to PIs but also the agency.</a:t>
            </a:r>
          </a:p>
          <a:p>
            <a:pPr marL="457200" indent="-457200">
              <a:buFont typeface="Arial" panose="020B0604020202020204" pitchFamily="34" charset="0"/>
              <a:buChar char="•"/>
              <a:defRPr/>
            </a:pPr>
            <a:r>
              <a:rPr lang="en-US" sz="2800" b="1" kern="0" dirty="0">
                <a:solidFill>
                  <a:prstClr val="black"/>
                </a:solidFill>
                <a:latin typeface="Arial" panose="020B0604020202020204" pitchFamily="34" charset="0"/>
                <a:cs typeface="Arial" panose="020B0604020202020204" pitchFamily="34" charset="0"/>
              </a:rPr>
              <a:t>Emphasis on acculturation of PIs = need to be aware of audience.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1" kern="0" dirty="0">
                <a:solidFill>
                  <a:prstClr val="black"/>
                </a:solidFill>
                <a:latin typeface="Arial" panose="020B0604020202020204" pitchFamily="34" charset="0"/>
                <a:cs typeface="Arial" panose="020B0604020202020204" pitchFamily="34" charset="0"/>
              </a:rPr>
              <a:t>Variation in definitions of “early career,” “early stage,” “young,” and “new” investigators.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1" kern="0" dirty="0">
                <a:solidFill>
                  <a:prstClr val="black"/>
                </a:solidFill>
                <a:latin typeface="Arial" panose="020B0604020202020204" pitchFamily="34" charset="0"/>
                <a:cs typeface="Arial" panose="020B0604020202020204" pitchFamily="34" charset="0"/>
              </a:rPr>
              <a:t>Variation in prohibition of Co-PIs.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1" kern="0" dirty="0">
                <a:solidFill>
                  <a:prstClr val="black"/>
                </a:solidFill>
                <a:latin typeface="Arial" panose="020B0604020202020204" pitchFamily="34" charset="0"/>
                <a:cs typeface="Arial" panose="020B0604020202020204" pitchFamily="34" charset="0"/>
              </a:rPr>
              <a:t>Variation in degree of emphasis on education, workforce development.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1" kern="0" dirty="0">
                <a:solidFill>
                  <a:prstClr val="black"/>
                </a:solidFill>
                <a:latin typeface="Arial" panose="020B0604020202020204" pitchFamily="34" charset="0"/>
                <a:cs typeface="Arial" panose="020B0604020202020204" pitchFamily="34" charset="0"/>
              </a:rPr>
              <a:t>Buyer beware: Webpages are not being updated; budgets not approved.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kern="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kern="0" dirty="0">
              <a:solidFill>
                <a:prstClr val="black"/>
              </a:solidFill>
              <a:latin typeface="Arial" panose="020B0604020202020204" pitchFamily="34" charset="0"/>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endParaRPr kumimoji="0" lang="en-US" sz="2800" b="1"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95592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67094-0E66-00C1-8E5A-AD175DA2F383}"/>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BD9B1F8D-80A4-D5EA-F66C-EB2D925F05BC}"/>
              </a:ext>
            </a:extLst>
          </p:cNvPr>
          <p:cNvSpPr txBox="1">
            <a:spLocks noGrp="1"/>
          </p:cNvSpPr>
          <p:nvPr>
            <p:ph type="title" idx="4294967295"/>
          </p:nvPr>
        </p:nvSpPr>
        <p:spPr>
          <a:xfrm>
            <a:off x="5541481" y="739414"/>
            <a:ext cx="6279615" cy="236988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rPr>
              <a:t>National Institutes of Health (NIH) Early Career Research (ECR) Awards</a:t>
            </a:r>
            <a:endParaRPr kumimoji="0" lang="en-US" sz="28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323332"/>
              </a:solidFill>
              <a:effectLst/>
              <a:uLnTx/>
              <a:uFillTx/>
              <a:latin typeface="Arial" charset="0"/>
              <a:ea typeface="Arial" charset="0"/>
              <a:cs typeface="Arial" charset="0"/>
            </a:endParaRPr>
          </a:p>
        </p:txBody>
      </p:sp>
      <p:pic>
        <p:nvPicPr>
          <p:cNvPr id="2" name="Picture 1" descr="Orange rock formations in a canyon">
            <a:extLst>
              <a:ext uri="{FF2B5EF4-FFF2-40B4-BE49-F238E27FC236}">
                <a16:creationId xmlns:a16="http://schemas.microsoft.com/office/drawing/2014/main" id="{A5440E86-4014-A768-A8D7-B8D40C38AECF}"/>
              </a:ext>
            </a:extLst>
          </p:cNvPr>
          <p:cNvPicPr>
            <a:picLocks noChangeAspect="1"/>
          </p:cNvPicPr>
          <p:nvPr/>
        </p:nvPicPr>
        <p:blipFill>
          <a:blip r:embed="rId2"/>
          <a:stretch>
            <a:fillRect/>
          </a:stretch>
        </p:blipFill>
        <p:spPr>
          <a:xfrm>
            <a:off x="0" y="0"/>
            <a:ext cx="5265420" cy="6858000"/>
          </a:xfrm>
          <a:prstGeom prst="rect">
            <a:avLst/>
          </a:prstGeom>
        </p:spPr>
      </p:pic>
    </p:spTree>
    <p:extLst>
      <p:ext uri="{BB962C8B-B14F-4D97-AF65-F5344CB8AC3E}">
        <p14:creationId xmlns:p14="http://schemas.microsoft.com/office/powerpoint/2010/main" val="1679626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BCAED-8AFB-498D-785D-5B24D8658F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9A8D47-A7A8-C709-A8F2-33DF5AD7CA4A}"/>
              </a:ext>
            </a:extLst>
          </p:cNvPr>
          <p:cNvSpPr>
            <a:spLocks noGrp="1"/>
          </p:cNvSpPr>
          <p:nvPr>
            <p:ph type="title" idx="4294967295"/>
          </p:nvPr>
        </p:nvSpPr>
        <p:spPr>
          <a:xfrm>
            <a:off x="0" y="90488"/>
            <a:ext cx="12192000" cy="593725"/>
          </a:xfrm>
          <a:prstGeom prst="rect">
            <a:avLst/>
          </a:prstGeom>
        </p:spPr>
        <p:txBody>
          <a:bodyPr/>
          <a:lstStyle/>
          <a:p>
            <a:r>
              <a:rPr lang="en-US" sz="3200" b="1" dirty="0">
                <a:solidFill>
                  <a:srgbClr val="522D80"/>
                </a:solidFill>
                <a:latin typeface="Arial" panose="020B0604020202020204" pitchFamily="34" charset="0"/>
                <a:cs typeface="Arial" panose="020B0604020202020204" pitchFamily="34" charset="0"/>
              </a:rPr>
              <a:t>NIH ECR AWARDS (a couple of samples)  </a:t>
            </a:r>
          </a:p>
        </p:txBody>
      </p:sp>
      <p:sp>
        <p:nvSpPr>
          <p:cNvPr id="8" name="TextBox 7">
            <a:extLst>
              <a:ext uri="{FF2B5EF4-FFF2-40B4-BE49-F238E27FC236}">
                <a16:creationId xmlns:a16="http://schemas.microsoft.com/office/drawing/2014/main" id="{F45779EE-0B18-581C-E89F-97342191B307}"/>
              </a:ext>
            </a:extLst>
          </p:cNvPr>
          <p:cNvSpPr txBox="1"/>
          <p:nvPr/>
        </p:nvSpPr>
        <p:spPr>
          <a:xfrm>
            <a:off x="381815" y="1169602"/>
            <a:ext cx="11122326" cy="4985980"/>
          </a:xfrm>
          <a:prstGeom prst="rect">
            <a:avLst/>
          </a:prstGeom>
          <a:noFill/>
        </p:spPr>
        <p:txBody>
          <a:bodyPr wrap="square" rtlCol="0">
            <a:spAutoFit/>
          </a:bodyPr>
          <a:lstStyle/>
          <a:p>
            <a:pPr lvl="0">
              <a:defRPr/>
            </a:pPr>
            <a:r>
              <a:rPr lang="en-US" sz="2800" b="1" dirty="0">
                <a:solidFill>
                  <a:srgbClr val="323332"/>
                </a:solidFill>
                <a:latin typeface="Arial" panose="020B0604020202020204" pitchFamily="34" charset="0"/>
                <a:cs typeface="Arial" panose="020B0604020202020204" pitchFamily="34" charset="0"/>
              </a:rPr>
              <a:t>National Center for Medical Rehabilitation Research (NCMRR) ECR Award (R03) </a:t>
            </a:r>
          </a:p>
          <a:p>
            <a:pPr lvl="0">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hlinkClick r:id="rId2"/>
              </a:rPr>
              <a:t>https://grants.nih.gov/grants/guide/pa-files/PAR-25-124.html</a:t>
            </a: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Purpose: Support rehabilitation scientists who are establishing independent research careers. The research must be focused on one or more of the areas within the mission of NCMRR. The intent of this award is for the PI to obtain sufficient preliminary data for a subsequent R01 application. </a:t>
            </a:r>
            <a:endParaRPr kumimoji="0" lang="en-US" sz="2800" b="1" i="0" u="none" strike="noStrike" kern="1200" cap="none" spc="0" normalizeH="0" baseline="0" noProof="0" dirty="0">
              <a:ln>
                <a:noFill/>
              </a:ln>
              <a:solidFill>
                <a:srgbClr val="323332"/>
              </a:solidFill>
              <a:effectLst/>
              <a:highlight>
                <a:srgbClr val="FFFF00"/>
              </a:highligh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699173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62677-4739-A3B8-8547-5B7E15FE0A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5FBD12-FDBE-6976-0F27-7CCF875CF57A}"/>
              </a:ext>
            </a:extLst>
          </p:cNvPr>
          <p:cNvSpPr>
            <a:spLocks noGrp="1"/>
          </p:cNvSpPr>
          <p:nvPr>
            <p:ph type="title" idx="4294967295"/>
          </p:nvPr>
        </p:nvSpPr>
        <p:spPr>
          <a:xfrm>
            <a:off x="0" y="90488"/>
            <a:ext cx="12192000" cy="593725"/>
          </a:xfrm>
          <a:prstGeom prst="rect">
            <a:avLst/>
          </a:prstGeom>
        </p:spPr>
        <p:txBody>
          <a:bodyPr/>
          <a:lstStyle/>
          <a:p>
            <a:r>
              <a:rPr lang="en-US" sz="3200" b="1" dirty="0">
                <a:solidFill>
                  <a:srgbClr val="522D80"/>
                </a:solidFill>
                <a:latin typeface="Arial" panose="020B0604020202020204" pitchFamily="34" charset="0"/>
                <a:cs typeface="Arial" panose="020B0604020202020204" pitchFamily="34" charset="0"/>
              </a:rPr>
              <a:t>NIH ECR AWARDS  </a:t>
            </a:r>
          </a:p>
        </p:txBody>
      </p:sp>
      <p:sp>
        <p:nvSpPr>
          <p:cNvPr id="8" name="TextBox 7">
            <a:extLst>
              <a:ext uri="{FF2B5EF4-FFF2-40B4-BE49-F238E27FC236}">
                <a16:creationId xmlns:a16="http://schemas.microsoft.com/office/drawing/2014/main" id="{206A0B56-E16D-7F37-AE17-302D888E880C}"/>
              </a:ext>
            </a:extLst>
          </p:cNvPr>
          <p:cNvSpPr txBox="1"/>
          <p:nvPr/>
        </p:nvSpPr>
        <p:spPr>
          <a:xfrm>
            <a:off x="381815" y="1169602"/>
            <a:ext cx="11122326" cy="541686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National Institute on Deafness and Other Communication Disorders (NIDCD) Early Career Research (ECR) Award (R21 Clinical Trial Optional)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hlinkClick r:id="rId2"/>
              </a:rPr>
              <a:t>https://grants.nih.gov/grants/guide/pa-files/PAR-25-120.html</a:t>
            </a: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Purpose: Support scientists who are beginning to establish an independent research career. The research must be focused on one or more of the areas within the biomedical and behavioral scientific mission of the NIDCD. The award should allow the PI to obtain sufficient preliminary data for a subsequent R01 application.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333313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747E2-9188-19C3-9B17-281966AE0A52}"/>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5CE93F6B-EB7D-D925-0016-B512E2FA7036}"/>
              </a:ext>
            </a:extLst>
          </p:cNvPr>
          <p:cNvSpPr txBox="1">
            <a:spLocks noGrp="1"/>
          </p:cNvSpPr>
          <p:nvPr>
            <p:ph type="title" idx="4294967295"/>
          </p:nvPr>
        </p:nvSpPr>
        <p:spPr>
          <a:xfrm>
            <a:off x="5541481" y="983960"/>
            <a:ext cx="6279615" cy="34163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rPr>
              <a:t>National Science Foundation (NSF) EDU Core Research: Building Capacity in STEM Education Research (ECR: BCSER)</a:t>
            </a:r>
            <a:endParaRPr kumimoji="0" lang="en-US" sz="4000" b="1" i="0" u="none" strike="noStrike" kern="1200" cap="none" spc="0" normalizeH="0" baseline="0" noProof="0" dirty="0">
              <a:ln>
                <a:noFill/>
              </a:ln>
              <a:solidFill>
                <a:srgbClr val="323332"/>
              </a:solidFill>
              <a:effectLst/>
              <a:uLnTx/>
              <a:uFillTx/>
              <a:latin typeface="Arial" charset="0"/>
              <a:ea typeface="Arial" charset="0"/>
              <a:cs typeface="Arial" charset="0"/>
            </a:endParaRPr>
          </a:p>
        </p:txBody>
      </p:sp>
      <p:pic>
        <p:nvPicPr>
          <p:cNvPr id="2" name="Picture 1" descr="Orange rock formations in a canyon">
            <a:extLst>
              <a:ext uri="{FF2B5EF4-FFF2-40B4-BE49-F238E27FC236}">
                <a16:creationId xmlns:a16="http://schemas.microsoft.com/office/drawing/2014/main" id="{EE300EA4-E611-3846-E88F-83DDD57360BA}"/>
              </a:ext>
            </a:extLst>
          </p:cNvPr>
          <p:cNvPicPr>
            <a:picLocks noChangeAspect="1"/>
          </p:cNvPicPr>
          <p:nvPr/>
        </p:nvPicPr>
        <p:blipFill>
          <a:blip r:embed="rId2"/>
          <a:stretch>
            <a:fillRect/>
          </a:stretch>
        </p:blipFill>
        <p:spPr>
          <a:xfrm>
            <a:off x="0" y="0"/>
            <a:ext cx="5265420" cy="6858000"/>
          </a:xfrm>
          <a:prstGeom prst="rect">
            <a:avLst/>
          </a:prstGeom>
        </p:spPr>
      </p:pic>
    </p:spTree>
    <p:extLst>
      <p:ext uri="{BB962C8B-B14F-4D97-AF65-F5344CB8AC3E}">
        <p14:creationId xmlns:p14="http://schemas.microsoft.com/office/powerpoint/2010/main" val="12419407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A2EF5-AB44-B8E7-DF27-B8FC5AF082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537CE2-F743-84C8-3A34-C383729A995D}"/>
              </a:ext>
            </a:extLst>
          </p:cNvPr>
          <p:cNvSpPr>
            <a:spLocks noGrp="1"/>
          </p:cNvSpPr>
          <p:nvPr>
            <p:ph type="title" idx="4294967295"/>
          </p:nvPr>
        </p:nvSpPr>
        <p:spPr>
          <a:xfrm>
            <a:off x="0" y="90488"/>
            <a:ext cx="12192000" cy="593725"/>
          </a:xfrm>
          <a:prstGeom prst="rect">
            <a:avLst/>
          </a:prstGeom>
        </p:spPr>
        <p:txBody>
          <a:bodyPr/>
          <a:lstStyle/>
          <a:p>
            <a:r>
              <a:rPr lang="en-US" sz="3200" b="1" dirty="0">
                <a:solidFill>
                  <a:srgbClr val="522D80"/>
                </a:solidFill>
                <a:latin typeface="Arial" panose="020B0604020202020204" pitchFamily="34" charset="0"/>
                <a:cs typeface="Arial" panose="020B0604020202020204" pitchFamily="34" charset="0"/>
              </a:rPr>
              <a:t>BUILDING CAPACITY IN STEM ED RESEARCH </a:t>
            </a:r>
          </a:p>
        </p:txBody>
      </p:sp>
      <p:sp>
        <p:nvSpPr>
          <p:cNvPr id="8" name="TextBox 7">
            <a:extLst>
              <a:ext uri="{FF2B5EF4-FFF2-40B4-BE49-F238E27FC236}">
                <a16:creationId xmlns:a16="http://schemas.microsoft.com/office/drawing/2014/main" id="{67CC4B8E-8975-40C8-9F9E-A6986F21912A}"/>
              </a:ext>
            </a:extLst>
          </p:cNvPr>
          <p:cNvSpPr txBox="1"/>
          <p:nvPr/>
        </p:nvSpPr>
        <p:spPr>
          <a:xfrm>
            <a:off x="158522" y="701751"/>
            <a:ext cx="11888166" cy="627864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hlinkClick r:id="rId2"/>
              </a:rPr>
              <a:t>https://www.nsf.gov/funding/opportunities/edu-core-research-building-capacity-stem-education-research/nsf22-548/solicitation#pgm_desc_txt</a:t>
            </a: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Purpose: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Capacity-building.</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Facilitate the acquisition of expertise that will position the investigator to successfully conceive and execute STEM education research </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with the potential to meaningfully advance current knowledge about STEM learning and learning environments, broadening participation in STEM, and STEM workforce development.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065308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1C359-9B4F-E1E2-AF26-E36C885DCE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03F68A-90AA-2DB7-C8D5-D6E78A5F43C0}"/>
              </a:ext>
            </a:extLst>
          </p:cNvPr>
          <p:cNvSpPr>
            <a:spLocks noGrp="1"/>
          </p:cNvSpPr>
          <p:nvPr>
            <p:ph type="title" idx="4294967295"/>
          </p:nvPr>
        </p:nvSpPr>
        <p:spPr>
          <a:xfrm>
            <a:off x="0" y="90488"/>
            <a:ext cx="12192000" cy="593725"/>
          </a:xfrm>
          <a:prstGeom prst="rect">
            <a:avLst/>
          </a:prstGeom>
        </p:spPr>
        <p:txBody>
          <a:bodyPr/>
          <a:lstStyle/>
          <a:p>
            <a:r>
              <a:rPr lang="en-US" sz="3200" b="1" dirty="0">
                <a:solidFill>
                  <a:srgbClr val="522D80"/>
                </a:solidFill>
                <a:latin typeface="Arial" panose="020B0604020202020204" pitchFamily="34" charset="0"/>
                <a:cs typeface="Arial" panose="020B0604020202020204" pitchFamily="34" charset="0"/>
              </a:rPr>
              <a:t>BUILDING CAPACITY IN STEM ED RESEARCH (2/3) </a:t>
            </a:r>
          </a:p>
        </p:txBody>
      </p:sp>
      <p:sp>
        <p:nvSpPr>
          <p:cNvPr id="8" name="TextBox 7">
            <a:extLst>
              <a:ext uri="{FF2B5EF4-FFF2-40B4-BE49-F238E27FC236}">
                <a16:creationId xmlns:a16="http://schemas.microsoft.com/office/drawing/2014/main" id="{E822CDF0-51BF-0C26-DF01-0BA10E7C07B4}"/>
              </a:ext>
            </a:extLst>
          </p:cNvPr>
          <p:cNvSpPr txBox="1"/>
          <p:nvPr/>
        </p:nvSpPr>
        <p:spPr>
          <a:xfrm>
            <a:off x="125661" y="680481"/>
            <a:ext cx="11523544" cy="71404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Scope: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Individual Investigator Development (IID) track includes option for Research and Investigators New to STEM Education Research.</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Supports activities that enable researchers to acquire the requisite knowledge and skills to conduct rigorous research in STEM education.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800" b="1" dirty="0">
                <a:solidFill>
                  <a:srgbClr val="323332"/>
                </a:solidFill>
                <a:latin typeface="Arial" panose="020B0604020202020204" pitchFamily="34" charset="0"/>
                <a:cs typeface="Arial" panose="020B0604020202020204" pitchFamily="34" charset="0"/>
              </a:rPr>
              <a:t>R</a:t>
            </a:r>
            <a:r>
              <a:rPr kumimoji="0" lang="en-US" sz="2800" b="1" i="0" u="none" strike="noStrike" kern="1200" cap="none" spc="0" normalizeH="0" baseline="0" noProof="0" dirty="0" err="1">
                <a:ln>
                  <a:noFill/>
                </a:ln>
                <a:solidFill>
                  <a:srgbClr val="323332"/>
                </a:solidFill>
                <a:effectLst/>
                <a:uLnTx/>
                <a:uFillTx/>
                <a:latin typeface="Arial" panose="020B0604020202020204" pitchFamily="34" charset="0"/>
                <a:ea typeface="+mn-ea"/>
                <a:cs typeface="Arial" panose="020B0604020202020204" pitchFamily="34" charset="0"/>
              </a:rPr>
              <a:t>elevant</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foci: operationalization of </a:t>
            </a:r>
            <a:r>
              <a:rPr kumimoji="0" lang="en-US" sz="28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research questions</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and articulation of </a:t>
            </a:r>
            <a:r>
              <a:rPr kumimoji="0" lang="en-US" sz="28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theories of change</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study design, research methods, and data analysis </a:t>
            </a:r>
            <a:r>
              <a:rPr kumimoji="0" lang="en-US" sz="28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techniques</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advances in computational, quantitative, qualitative and evaluative </a:t>
            </a:r>
            <a:r>
              <a:rPr kumimoji="0" lang="en-US" sz="28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research methodologies</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educational </a:t>
            </a:r>
            <a:r>
              <a:rPr kumimoji="0" lang="en-US" sz="28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innovation</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synthesis of study findings via systematic review methodologies.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298776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0F070A-C453-51EC-282B-8D634389B7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B29ED1-1504-AC48-2614-339E7539617E}"/>
              </a:ext>
            </a:extLst>
          </p:cNvPr>
          <p:cNvSpPr>
            <a:spLocks noGrp="1"/>
          </p:cNvSpPr>
          <p:nvPr>
            <p:ph type="title" idx="4294967295"/>
          </p:nvPr>
        </p:nvSpPr>
        <p:spPr>
          <a:xfrm>
            <a:off x="0" y="90488"/>
            <a:ext cx="12192000" cy="593725"/>
          </a:xfrm>
          <a:prstGeom prst="rect">
            <a:avLst/>
          </a:prstGeom>
        </p:spPr>
        <p:txBody>
          <a:bodyPr/>
          <a:lstStyle/>
          <a:p>
            <a:r>
              <a:rPr lang="en-US" sz="3200" b="1" dirty="0">
                <a:solidFill>
                  <a:srgbClr val="522D80"/>
                </a:solidFill>
                <a:latin typeface="Arial" panose="020B0604020202020204" pitchFamily="34" charset="0"/>
                <a:cs typeface="Arial" panose="020B0604020202020204" pitchFamily="34" charset="0"/>
              </a:rPr>
              <a:t>BUILDING CAPACITY IN STEM ED RESEARCH (3/3) </a:t>
            </a:r>
          </a:p>
        </p:txBody>
      </p:sp>
      <p:sp>
        <p:nvSpPr>
          <p:cNvPr id="8" name="TextBox 7">
            <a:extLst>
              <a:ext uri="{FF2B5EF4-FFF2-40B4-BE49-F238E27FC236}">
                <a16:creationId xmlns:a16="http://schemas.microsoft.com/office/drawing/2014/main" id="{9727C271-94EC-5903-FC96-BF70CE0E9198}"/>
              </a:ext>
            </a:extLst>
          </p:cNvPr>
          <p:cNvSpPr txBox="1"/>
          <p:nvPr/>
        </p:nvSpPr>
        <p:spPr>
          <a:xfrm>
            <a:off x="276447" y="808090"/>
            <a:ext cx="11227694" cy="32624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Eligibility: Standard PAPPG restrictions. Co-PIs not allowed.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rgbClr val="323332"/>
                </a:solidFill>
                <a:latin typeface="Arial" panose="020B0604020202020204" pitchFamily="34" charset="0"/>
                <a:cs typeface="Arial" panose="020B0604020202020204" pitchFamily="34" charset="0"/>
              </a:rPr>
              <a:t>Award Info: </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Up to 19 awards. Maximum award amount is $350,000 for </a:t>
            </a:r>
            <a:r>
              <a:rPr lang="en-US" sz="2800" b="1" dirty="0">
                <a:solidFill>
                  <a:srgbClr val="323332"/>
                </a:solidFill>
                <a:latin typeface="Arial" panose="020B0604020202020204" pitchFamily="34" charset="0"/>
                <a:cs typeface="Arial" panose="020B0604020202020204" pitchFamily="34" charset="0"/>
              </a:rPr>
              <a:t>3</a:t>
            </a: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Due Date: Feb. 27, 2026.</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531107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60DFF-F5A2-39A8-D801-B88ED5F37F46}"/>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14802F15-0D7D-D518-0D8E-346FFFA5C205}"/>
              </a:ext>
            </a:extLst>
          </p:cNvPr>
          <p:cNvSpPr txBox="1">
            <a:spLocks noGrp="1"/>
          </p:cNvSpPr>
          <p:nvPr>
            <p:ph type="title" idx="4294967295"/>
          </p:nvPr>
        </p:nvSpPr>
        <p:spPr>
          <a:xfrm>
            <a:off x="5541481" y="675606"/>
            <a:ext cx="6279615" cy="292387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rPr>
              <a:t>National Science Foundation (NSF) Faculty Early Development Career  Program (CAREER)</a:t>
            </a:r>
            <a:endParaRPr kumimoji="0" lang="en-US" sz="28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323332"/>
              </a:solidFill>
              <a:effectLst/>
              <a:uLnTx/>
              <a:uFillTx/>
              <a:latin typeface="Arial" charset="0"/>
              <a:ea typeface="Arial" charset="0"/>
              <a:cs typeface="Arial" charset="0"/>
            </a:endParaRPr>
          </a:p>
        </p:txBody>
      </p:sp>
      <p:pic>
        <p:nvPicPr>
          <p:cNvPr id="2" name="Picture 1" descr="Orange rock formations in a canyon">
            <a:extLst>
              <a:ext uri="{FF2B5EF4-FFF2-40B4-BE49-F238E27FC236}">
                <a16:creationId xmlns:a16="http://schemas.microsoft.com/office/drawing/2014/main" id="{9464BA18-039A-4FB0-919B-480103A8024C}"/>
              </a:ext>
            </a:extLst>
          </p:cNvPr>
          <p:cNvPicPr>
            <a:picLocks noChangeAspect="1"/>
          </p:cNvPicPr>
          <p:nvPr/>
        </p:nvPicPr>
        <p:blipFill>
          <a:blip r:embed="rId2"/>
          <a:stretch>
            <a:fillRect/>
          </a:stretch>
        </p:blipFill>
        <p:spPr>
          <a:xfrm>
            <a:off x="0" y="0"/>
            <a:ext cx="5265420" cy="6858000"/>
          </a:xfrm>
          <a:prstGeom prst="rect">
            <a:avLst/>
          </a:prstGeom>
        </p:spPr>
      </p:pic>
    </p:spTree>
    <p:extLst>
      <p:ext uri="{BB962C8B-B14F-4D97-AF65-F5344CB8AC3E}">
        <p14:creationId xmlns:p14="http://schemas.microsoft.com/office/powerpoint/2010/main" val="22528312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90488"/>
            <a:ext cx="12192000" cy="593725"/>
          </a:xfrm>
          <a:prstGeom prst="rect">
            <a:avLst/>
          </a:prstGeom>
        </p:spPr>
        <p:txBody>
          <a:bodyPr/>
          <a:lstStyle/>
          <a:p>
            <a:r>
              <a:rPr lang="en-US" sz="3200" b="1" dirty="0">
                <a:solidFill>
                  <a:srgbClr val="522D80"/>
                </a:solidFill>
                <a:latin typeface="Arial" panose="020B0604020202020204" pitchFamily="34" charset="0"/>
                <a:cs typeface="Arial" panose="020B0604020202020204" pitchFamily="34" charset="0"/>
              </a:rPr>
              <a:t>NSF CAREER</a:t>
            </a:r>
          </a:p>
        </p:txBody>
      </p:sp>
      <p:sp>
        <p:nvSpPr>
          <p:cNvPr id="8" name="TextBox 7">
            <a:extLst>
              <a:ext uri="{FF2B5EF4-FFF2-40B4-BE49-F238E27FC236}">
                <a16:creationId xmlns:a16="http://schemas.microsoft.com/office/drawing/2014/main" id="{9BE1DE85-8C0A-4BC1-87DB-E171387AAC73}"/>
              </a:ext>
            </a:extLst>
          </p:cNvPr>
          <p:cNvSpPr txBox="1"/>
          <p:nvPr/>
        </p:nvSpPr>
        <p:spPr>
          <a:xfrm>
            <a:off x="94734" y="734192"/>
            <a:ext cx="11122326" cy="6955750"/>
          </a:xfrm>
          <a:prstGeom prst="rect">
            <a:avLst/>
          </a:prstGeom>
          <a:noFill/>
        </p:spPr>
        <p:txBody>
          <a:bodyPr wrap="square" rtlCol="0">
            <a:spAutoFit/>
          </a:bodyPr>
          <a:lstStyle/>
          <a:p>
            <a:pPr lvl="0"/>
            <a:r>
              <a:rPr lang="en-US" sz="2800" b="1" dirty="0">
                <a:solidFill>
                  <a:srgbClr val="000000"/>
                </a:solidFill>
                <a:latin typeface="Arial" panose="020B0604020202020204" pitchFamily="34" charset="0"/>
                <a:cs typeface="Arial" panose="020B0604020202020204" pitchFamily="34" charset="0"/>
                <a:hlinkClick r:id="rId2"/>
              </a:rPr>
              <a:t>https://www.nsf.gov/funding/opportunities/career-faculty-early-career-development-program/nsf22-586/solicitation</a:t>
            </a:r>
            <a:endParaRPr lang="en-US" sz="2800" b="1" dirty="0">
              <a:solidFill>
                <a:srgbClr val="000000"/>
              </a:solidFill>
              <a:latin typeface="Arial" panose="020B0604020202020204" pitchFamily="34" charset="0"/>
              <a:cs typeface="Arial" panose="020B0604020202020204" pitchFamily="34" charset="0"/>
            </a:endParaRPr>
          </a:p>
          <a:p>
            <a:pPr lvl="0"/>
            <a:endParaRPr lang="en-US" sz="2800" b="1" dirty="0">
              <a:solidFill>
                <a:srgbClr val="000000"/>
              </a:solidFill>
              <a:latin typeface="Arial" panose="020B0604020202020204" pitchFamily="34" charset="0"/>
              <a:cs typeface="Arial" panose="020B0604020202020204" pitchFamily="34" charset="0"/>
            </a:endParaRPr>
          </a:p>
          <a:p>
            <a:pPr lvl="0"/>
            <a:r>
              <a:rPr lang="en-US" sz="2800" b="1" dirty="0">
                <a:solidFill>
                  <a:srgbClr val="000000"/>
                </a:solidFill>
                <a:latin typeface="Arial" panose="020B0604020202020204" pitchFamily="34" charset="0"/>
                <a:cs typeface="Arial" panose="020B0604020202020204" pitchFamily="34" charset="0"/>
              </a:rPr>
              <a:t>Purpose:</a:t>
            </a:r>
          </a:p>
          <a:p>
            <a:pPr marL="457200" lvl="0" indent="-457200">
              <a:buFont typeface="Arial" panose="020B0604020202020204" pitchFamily="34" charset="0"/>
              <a:buChar char="•"/>
            </a:pPr>
            <a:r>
              <a:rPr lang="en-US" sz="2800" b="1" dirty="0">
                <a:solidFill>
                  <a:srgbClr val="000000"/>
                </a:solidFill>
                <a:latin typeface="Arial" panose="020B0604020202020204" pitchFamily="34" charset="0"/>
                <a:cs typeface="Arial" panose="020B0604020202020204" pitchFamily="34" charset="0"/>
              </a:rPr>
              <a:t>Support early-career faculty who are deemed to have the </a:t>
            </a:r>
            <a:r>
              <a:rPr lang="en-US" sz="2800" b="1" dirty="0">
                <a:latin typeface="Arial" panose="020B0604020202020204" pitchFamily="34" charset="0"/>
                <a:cs typeface="Arial" panose="020B0604020202020204" pitchFamily="34" charset="0"/>
              </a:rPr>
              <a:t>potential to serve as </a:t>
            </a:r>
            <a:r>
              <a:rPr lang="en-US" sz="2800" b="1" u="sng" dirty="0">
                <a:latin typeface="Arial" panose="020B0604020202020204" pitchFamily="34" charset="0"/>
                <a:cs typeface="Arial" panose="020B0604020202020204" pitchFamily="34" charset="0"/>
              </a:rPr>
              <a:t>academic role models </a:t>
            </a:r>
            <a:r>
              <a:rPr lang="en-US" sz="2800" b="1" dirty="0">
                <a:latin typeface="Arial" panose="020B0604020202020204" pitchFamily="34" charset="0"/>
                <a:cs typeface="Arial" panose="020B0604020202020204" pitchFamily="34" charset="0"/>
              </a:rPr>
              <a:t>and to lead advances in the mission of their department or organization. Activities build a foundation for a lifetime of leadership in </a:t>
            </a:r>
            <a:r>
              <a:rPr lang="en-US" sz="2800" b="1" u="sng" dirty="0">
                <a:latin typeface="Arial" panose="020B0604020202020204" pitchFamily="34" charset="0"/>
                <a:cs typeface="Arial" panose="020B0604020202020204" pitchFamily="34" charset="0"/>
              </a:rPr>
              <a:t>integrating education and research</a:t>
            </a:r>
            <a:r>
              <a:rPr lang="en-US" sz="2800" b="1" dirty="0">
                <a:latin typeface="Arial" panose="020B0604020202020204" pitchFamily="34" charset="0"/>
                <a:cs typeface="Arial" panose="020B0604020202020204" pitchFamily="34" charset="0"/>
              </a:rPr>
              <a:t>.</a:t>
            </a:r>
          </a:p>
          <a:p>
            <a:pPr marL="457200" lvl="0" indent="-457200">
              <a:buFont typeface="Arial" panose="020B0604020202020204" pitchFamily="34" charset="0"/>
              <a:buChar char="•"/>
            </a:pPr>
            <a:endParaRPr lang="en-US" sz="2800" b="1" dirty="0">
              <a:latin typeface="Arial" panose="020B0604020202020204" pitchFamily="34" charset="0"/>
              <a:cs typeface="Arial" panose="020B0604020202020204" pitchFamily="34" charset="0"/>
            </a:endParaRPr>
          </a:p>
          <a:p>
            <a:pPr lvl="0"/>
            <a:r>
              <a:rPr lang="en-US" sz="2800" b="1" dirty="0">
                <a:latin typeface="Arial" panose="020B0604020202020204" pitchFamily="34" charset="0"/>
                <a:cs typeface="Arial" panose="020B0604020202020204" pitchFamily="34" charset="0"/>
              </a:rPr>
              <a:t>Scope: </a:t>
            </a:r>
          </a:p>
          <a:p>
            <a:pPr marL="457200" lvl="0" indent="-457200">
              <a:buFont typeface="Arial" panose="020B0604020202020204" pitchFamily="34" charset="0"/>
              <a:buChar char="•"/>
            </a:pPr>
            <a:r>
              <a:rPr lang="en-US" sz="2800" b="1" dirty="0">
                <a:latin typeface="Arial" panose="020B0604020202020204" pitchFamily="34" charset="0"/>
                <a:cs typeface="Arial" panose="020B0604020202020204" pitchFamily="34" charset="0"/>
              </a:rPr>
              <a:t>Constrained by programs that participated in CAREER.</a:t>
            </a:r>
          </a:p>
          <a:p>
            <a:pPr marL="457200" lvl="0" indent="-457200">
              <a:buFont typeface="Arial" panose="020B0604020202020204" pitchFamily="34" charset="0"/>
              <a:buChar char="•"/>
            </a:pPr>
            <a:r>
              <a:rPr lang="en-US" sz="2800" b="1" dirty="0">
                <a:latin typeface="Arial" panose="020B0604020202020204" pitchFamily="34" charset="0"/>
                <a:cs typeface="Arial" panose="020B0604020202020204" pitchFamily="34" charset="0"/>
              </a:rPr>
              <a:t>Project comprises both research and education.</a:t>
            </a:r>
          </a:p>
          <a:p>
            <a:pPr lvl="0"/>
            <a:endParaRPr lang="en-US" sz="2800" b="1" dirty="0">
              <a:latin typeface="Arial" panose="020B0604020202020204" pitchFamily="34" charset="0"/>
              <a:cs typeface="Arial" panose="020B0604020202020204" pitchFamily="34" charset="0"/>
            </a:endParaRPr>
          </a:p>
          <a:p>
            <a:pPr marL="457200" lvl="0" indent="-457200">
              <a:buFont typeface="Arial" panose="020B0604020202020204" pitchFamily="34" charset="0"/>
              <a:buChar char="•"/>
            </a:pPr>
            <a:endParaRPr kumimoji="0" lang="en-US" sz="1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en-US" sz="1600" b="1" dirty="0">
              <a:solidFill>
                <a:srgbClr val="522D8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720606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238F0-83AB-4828-B523-5D7CC3D477D4}"/>
              </a:ext>
            </a:extLst>
          </p:cNvPr>
          <p:cNvSpPr>
            <a:spLocks noGrp="1"/>
          </p:cNvSpPr>
          <p:nvPr>
            <p:ph type="title" idx="4294967295"/>
          </p:nvPr>
        </p:nvSpPr>
        <p:spPr>
          <a:xfrm>
            <a:off x="0" y="52388"/>
            <a:ext cx="12192000" cy="595312"/>
          </a:xfrm>
          <a:prstGeom prst="rect">
            <a:avLst/>
          </a:prstGeom>
        </p:spPr>
        <p:txBody>
          <a:bodyPr/>
          <a:lstStyle/>
          <a:p>
            <a:r>
              <a:rPr lang="en-US" sz="3200" b="1" dirty="0">
                <a:solidFill>
                  <a:srgbClr val="522D80"/>
                </a:solidFill>
                <a:latin typeface="Arial" panose="020B0604020202020204" pitchFamily="34" charset="0"/>
                <a:cs typeface="Arial" panose="020B0604020202020204" pitchFamily="34" charset="0"/>
              </a:rPr>
              <a:t>NSF CAREER (</a:t>
            </a:r>
            <a:r>
              <a:rPr lang="en-US" sz="3200" b="1" dirty="0" err="1">
                <a:solidFill>
                  <a:srgbClr val="522D80"/>
                </a:solidFill>
                <a:latin typeface="Arial" panose="020B0604020202020204" pitchFamily="34" charset="0"/>
                <a:cs typeface="Arial" panose="020B0604020202020204" pitchFamily="34" charset="0"/>
              </a:rPr>
              <a:t>con’t</a:t>
            </a:r>
            <a:r>
              <a:rPr lang="en-US" sz="3200" b="1" dirty="0">
                <a:solidFill>
                  <a:srgbClr val="522D80"/>
                </a:solidFill>
                <a:latin typeface="Arial" panose="020B0604020202020204" pitchFamily="34" charset="0"/>
                <a:cs typeface="Arial" panose="020B0604020202020204" pitchFamily="34" charset="0"/>
              </a:rPr>
              <a:t>)</a:t>
            </a:r>
          </a:p>
        </p:txBody>
      </p:sp>
      <p:sp>
        <p:nvSpPr>
          <p:cNvPr id="3" name="Content Placeholder 2">
            <a:extLst>
              <a:ext uri="{FF2B5EF4-FFF2-40B4-BE49-F238E27FC236}">
                <a16:creationId xmlns:a16="http://schemas.microsoft.com/office/drawing/2014/main" id="{DCC457ED-6719-4AD4-BBDC-23D3605EA984}"/>
              </a:ext>
            </a:extLst>
          </p:cNvPr>
          <p:cNvSpPr>
            <a:spLocks noGrp="1"/>
          </p:cNvSpPr>
          <p:nvPr>
            <p:ph idx="1"/>
          </p:nvPr>
        </p:nvSpPr>
        <p:spPr>
          <a:xfrm>
            <a:off x="221509" y="815708"/>
            <a:ext cx="11676323" cy="4351338"/>
          </a:xfrm>
        </p:spPr>
        <p:txBody>
          <a:bodyPr>
            <a:normAutofit fontScale="25000" lnSpcReduction="20000"/>
          </a:bodyPr>
          <a:lstStyle/>
          <a:p>
            <a:pPr marL="0" indent="0">
              <a:buNone/>
            </a:pPr>
            <a:r>
              <a:rPr lang="en-US" sz="11200" b="1" dirty="0"/>
              <a:t>Eligibility:</a:t>
            </a:r>
          </a:p>
          <a:p>
            <a:pPr>
              <a:lnSpc>
                <a:spcPct val="120000"/>
              </a:lnSpc>
              <a:spcBef>
                <a:spcPts val="0"/>
              </a:spcBef>
            </a:pPr>
            <a:r>
              <a:rPr lang="en-US" sz="11200" b="1" dirty="0"/>
              <a:t>Hold a doctoral degree and conduct research in a field supported by NSF.</a:t>
            </a:r>
          </a:p>
          <a:p>
            <a:pPr>
              <a:lnSpc>
                <a:spcPct val="120000"/>
              </a:lnSpc>
              <a:spcBef>
                <a:spcPts val="0"/>
              </a:spcBef>
            </a:pPr>
            <a:r>
              <a:rPr lang="en-US" sz="11200" b="1" dirty="0"/>
              <a:t>Hold at least a 50% tenure-track (or tenure-track-equivalent) position as an asst. prof (or equivalent title); be untenured.</a:t>
            </a:r>
          </a:p>
          <a:p>
            <a:pPr>
              <a:lnSpc>
                <a:spcPct val="120000"/>
              </a:lnSpc>
              <a:spcBef>
                <a:spcPts val="0"/>
              </a:spcBef>
            </a:pPr>
            <a:r>
              <a:rPr lang="en-US" sz="11200" b="1" dirty="0"/>
              <a:t>Cannot have received a CAREER award previously. </a:t>
            </a:r>
          </a:p>
          <a:p>
            <a:pPr>
              <a:lnSpc>
                <a:spcPct val="120000"/>
              </a:lnSpc>
              <a:spcBef>
                <a:spcPts val="0"/>
              </a:spcBef>
            </a:pPr>
            <a:r>
              <a:rPr lang="en-US" sz="11200" b="1" dirty="0"/>
              <a:t>Co-PIs not allowed.</a:t>
            </a:r>
          </a:p>
          <a:p>
            <a:pPr marL="0" indent="0">
              <a:lnSpc>
                <a:spcPct val="120000"/>
              </a:lnSpc>
              <a:spcBef>
                <a:spcPts val="0"/>
              </a:spcBef>
              <a:buNone/>
            </a:pPr>
            <a:endParaRPr lang="en-US" sz="11200" b="1" dirty="0"/>
          </a:p>
          <a:p>
            <a:pPr marL="0" indent="0">
              <a:lnSpc>
                <a:spcPct val="120000"/>
              </a:lnSpc>
              <a:spcBef>
                <a:spcPts val="0"/>
              </a:spcBef>
              <a:buNone/>
            </a:pPr>
            <a:r>
              <a:rPr lang="en-US" sz="11200" b="1" dirty="0"/>
              <a:t>Funding: </a:t>
            </a:r>
          </a:p>
          <a:p>
            <a:pPr>
              <a:lnSpc>
                <a:spcPct val="120000"/>
              </a:lnSpc>
              <a:spcBef>
                <a:spcPts val="0"/>
              </a:spcBef>
            </a:pPr>
            <a:r>
              <a:rPr lang="en-US" sz="11200" b="1" dirty="0"/>
              <a:t>Approximately 3,000 applicants submit proposals in a “normal” year; 500 typically are funded/year. </a:t>
            </a:r>
          </a:p>
          <a:p>
            <a:pPr>
              <a:lnSpc>
                <a:spcPct val="120000"/>
              </a:lnSpc>
              <a:spcBef>
                <a:spcPts val="0"/>
              </a:spcBef>
            </a:pPr>
            <a:r>
              <a:rPr lang="en-US" sz="11200" b="1" dirty="0"/>
              <a:t>Amount: On average, $500,000 to $750,000 for 5 years.</a:t>
            </a:r>
          </a:p>
          <a:p>
            <a:pPr marL="0" indent="0">
              <a:lnSpc>
                <a:spcPct val="120000"/>
              </a:lnSpc>
              <a:spcBef>
                <a:spcPts val="0"/>
              </a:spcBef>
              <a:buNone/>
            </a:pPr>
            <a:endParaRPr lang="en-US" sz="11200" b="1" dirty="0"/>
          </a:p>
          <a:p>
            <a:pPr marL="0" indent="0">
              <a:lnSpc>
                <a:spcPct val="120000"/>
              </a:lnSpc>
              <a:spcBef>
                <a:spcPts val="0"/>
              </a:spcBef>
              <a:buNone/>
            </a:pPr>
            <a:r>
              <a:rPr lang="en-US" sz="11200" b="1" dirty="0"/>
              <a:t>Due Date: July 22, 2026.</a:t>
            </a:r>
          </a:p>
          <a:p>
            <a:pPr marL="0" indent="0">
              <a:buNone/>
            </a:pPr>
            <a:endParaRPr lang="en-US" b="1" dirty="0"/>
          </a:p>
        </p:txBody>
      </p:sp>
    </p:spTree>
    <p:extLst>
      <p:ext uri="{BB962C8B-B14F-4D97-AF65-F5344CB8AC3E}">
        <p14:creationId xmlns:p14="http://schemas.microsoft.com/office/powerpoint/2010/main" val="2071440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081DB-2943-A44B-632D-EE0DFBB2D553}"/>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8FB4B1E5-DF29-B7CA-7AEE-180669644FDB}"/>
              </a:ext>
            </a:extLst>
          </p:cNvPr>
          <p:cNvSpPr txBox="1">
            <a:spLocks noGrp="1"/>
          </p:cNvSpPr>
          <p:nvPr>
            <p:ph type="title" idx="4294967295"/>
          </p:nvPr>
        </p:nvSpPr>
        <p:spPr>
          <a:xfrm>
            <a:off x="5541481" y="675606"/>
            <a:ext cx="6279615" cy="23083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rPr>
              <a:t>Department of Agriculture (USDA) National Institute of Food and Agriculture (NIFA) New Investigators</a:t>
            </a:r>
            <a:endParaRPr kumimoji="0" lang="en-US" sz="4000" b="1" i="0" u="none" strike="noStrike" kern="1200" cap="none" spc="0" normalizeH="0" baseline="0" noProof="0" dirty="0">
              <a:ln>
                <a:noFill/>
              </a:ln>
              <a:solidFill>
                <a:srgbClr val="323332"/>
              </a:solidFill>
              <a:effectLst/>
              <a:uLnTx/>
              <a:uFillTx/>
              <a:latin typeface="Arial" charset="0"/>
              <a:ea typeface="Arial" charset="0"/>
              <a:cs typeface="Arial" charset="0"/>
            </a:endParaRPr>
          </a:p>
        </p:txBody>
      </p:sp>
      <p:pic>
        <p:nvPicPr>
          <p:cNvPr id="2" name="Picture 1" descr="Orange rock formations in a canyon">
            <a:extLst>
              <a:ext uri="{FF2B5EF4-FFF2-40B4-BE49-F238E27FC236}">
                <a16:creationId xmlns:a16="http://schemas.microsoft.com/office/drawing/2014/main" id="{CCA36225-085D-3C2E-2952-BD2F5227E773}"/>
              </a:ext>
            </a:extLst>
          </p:cNvPr>
          <p:cNvPicPr>
            <a:picLocks noChangeAspect="1"/>
          </p:cNvPicPr>
          <p:nvPr/>
        </p:nvPicPr>
        <p:blipFill>
          <a:blip r:embed="rId2"/>
          <a:stretch>
            <a:fillRect/>
          </a:stretch>
        </p:blipFill>
        <p:spPr>
          <a:xfrm>
            <a:off x="0" y="0"/>
            <a:ext cx="5265420" cy="6858000"/>
          </a:xfrm>
          <a:prstGeom prst="rect">
            <a:avLst/>
          </a:prstGeom>
        </p:spPr>
      </p:pic>
    </p:spTree>
    <p:extLst>
      <p:ext uri="{BB962C8B-B14F-4D97-AF65-F5344CB8AC3E}">
        <p14:creationId xmlns:p14="http://schemas.microsoft.com/office/powerpoint/2010/main" val="32201731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79BA5-6DA5-4680-A207-A2F12C114708}"/>
              </a:ext>
            </a:extLst>
          </p:cNvPr>
          <p:cNvSpPr>
            <a:spLocks noGrp="1"/>
          </p:cNvSpPr>
          <p:nvPr>
            <p:ph type="title" idx="4294967295"/>
          </p:nvPr>
        </p:nvSpPr>
        <p:spPr>
          <a:xfrm>
            <a:off x="5416826" y="2240598"/>
            <a:ext cx="6907254" cy="1742122"/>
          </a:xfrm>
        </p:spPr>
        <p:txBody>
          <a:bodyPr>
            <a:noAutofit/>
          </a:bodyPr>
          <a:lstStyle/>
          <a:p>
            <a:r>
              <a:rPr lang="en-US" sz="3600" dirty="0">
                <a:solidFill>
                  <a:srgbClr val="522D80"/>
                </a:solidFill>
                <a:latin typeface="Trade Gothic Next" panose="020B0503040303020004" pitchFamily="34" charset="0"/>
                <a:cs typeface="Arial" panose="020B0604020202020204" pitchFamily="34" charset="0"/>
              </a:rPr>
              <a:t>ORD CAREER Academy</a:t>
            </a:r>
          </a:p>
        </p:txBody>
      </p:sp>
      <p:pic>
        <p:nvPicPr>
          <p:cNvPr id="5" name="Picture 4" descr="A purple canoe in a river going through a canyon">
            <a:extLst>
              <a:ext uri="{FF2B5EF4-FFF2-40B4-BE49-F238E27FC236}">
                <a16:creationId xmlns:a16="http://schemas.microsoft.com/office/drawing/2014/main" id="{24F25AD8-0EDE-4865-8ADB-7D927EE20680}"/>
              </a:ext>
            </a:extLst>
          </p:cNvPr>
          <p:cNvPicPr>
            <a:picLocks noChangeAspect="1"/>
          </p:cNvPicPr>
          <p:nvPr/>
        </p:nvPicPr>
        <p:blipFill>
          <a:blip r:embed="rId2"/>
          <a:stretch>
            <a:fillRect/>
          </a:stretch>
        </p:blipFill>
        <p:spPr>
          <a:xfrm>
            <a:off x="99503" y="82567"/>
            <a:ext cx="5021137" cy="6692865"/>
          </a:xfrm>
          <a:prstGeom prst="rect">
            <a:avLst/>
          </a:prstGeom>
        </p:spPr>
      </p:pic>
    </p:spTree>
    <p:extLst>
      <p:ext uri="{BB962C8B-B14F-4D97-AF65-F5344CB8AC3E}">
        <p14:creationId xmlns:p14="http://schemas.microsoft.com/office/powerpoint/2010/main" val="2669258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E0A68-8231-4A98-9624-44C420D84155}"/>
              </a:ext>
            </a:extLst>
          </p:cNvPr>
          <p:cNvSpPr>
            <a:spLocks noGrp="1"/>
          </p:cNvSpPr>
          <p:nvPr>
            <p:ph type="title" idx="4294967295"/>
          </p:nvPr>
        </p:nvSpPr>
        <p:spPr>
          <a:xfrm>
            <a:off x="0" y="95250"/>
            <a:ext cx="12192000" cy="595313"/>
          </a:xfrm>
          <a:prstGeom prst="rect">
            <a:avLst/>
          </a:prstGeom>
        </p:spPr>
        <p:txBody>
          <a:bodyPr/>
          <a:lstStyle/>
          <a:p>
            <a:r>
              <a:rPr lang="en-US" sz="3200" b="1" dirty="0">
                <a:solidFill>
                  <a:srgbClr val="522D80"/>
                </a:solidFill>
                <a:latin typeface="Arial" panose="020B0604020202020204" pitchFamily="34" charset="0"/>
                <a:cs typeface="Arial" panose="020B0604020202020204" pitchFamily="34" charset="0"/>
              </a:rPr>
              <a:t>CAREER ACADEMY 2026</a:t>
            </a:r>
          </a:p>
        </p:txBody>
      </p:sp>
      <p:sp>
        <p:nvSpPr>
          <p:cNvPr id="3" name="Content Placeholder 2">
            <a:extLst>
              <a:ext uri="{FF2B5EF4-FFF2-40B4-BE49-F238E27FC236}">
                <a16:creationId xmlns:a16="http://schemas.microsoft.com/office/drawing/2014/main" id="{B845402F-FF9A-48C2-AFD3-F00F5E248CE7}"/>
              </a:ext>
            </a:extLst>
          </p:cNvPr>
          <p:cNvSpPr>
            <a:spLocks noGrp="1"/>
          </p:cNvSpPr>
          <p:nvPr>
            <p:ph idx="1"/>
          </p:nvPr>
        </p:nvSpPr>
        <p:spPr>
          <a:xfrm>
            <a:off x="380991" y="1052617"/>
            <a:ext cx="11570003" cy="5064404"/>
          </a:xfrm>
        </p:spPr>
        <p:txBody>
          <a:bodyPr>
            <a:normAutofit/>
          </a:bodyPr>
          <a:lstStyle/>
          <a:p>
            <a:r>
              <a:rPr lang="en-US" b="1" dirty="0"/>
              <a:t>Tenth cohort! </a:t>
            </a:r>
          </a:p>
          <a:p>
            <a:r>
              <a:rPr lang="en-US" b="1" dirty="0"/>
              <a:t>Our CAREER Academy is designed to help you win. Academy participants have a higher rate of success than do non-participants.</a:t>
            </a:r>
          </a:p>
          <a:p>
            <a:r>
              <a:rPr lang="en-US" b="1" dirty="0"/>
              <a:t>Academy participants learn strategies relevant not only for the CAREER proposal but for all proposals.</a:t>
            </a:r>
          </a:p>
          <a:p>
            <a:r>
              <a:rPr lang="en-US" b="1" dirty="0"/>
              <a:t>There is no limit on the number of times one can participate in the Academy. </a:t>
            </a:r>
          </a:p>
          <a:p>
            <a:pPr marL="0" indent="0">
              <a:buNone/>
            </a:pPr>
            <a:endParaRPr lang="en-US" b="1" dirty="0"/>
          </a:p>
        </p:txBody>
      </p:sp>
    </p:spTree>
    <p:extLst>
      <p:ext uri="{BB962C8B-B14F-4D97-AF65-F5344CB8AC3E}">
        <p14:creationId xmlns:p14="http://schemas.microsoft.com/office/powerpoint/2010/main" val="36051136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E0A68-8231-4A98-9624-44C420D84155}"/>
              </a:ext>
            </a:extLst>
          </p:cNvPr>
          <p:cNvSpPr>
            <a:spLocks noGrp="1"/>
          </p:cNvSpPr>
          <p:nvPr>
            <p:ph type="title" idx="4294967295"/>
          </p:nvPr>
        </p:nvSpPr>
        <p:spPr>
          <a:xfrm>
            <a:off x="0" y="95250"/>
            <a:ext cx="12192000" cy="595313"/>
          </a:xfrm>
          <a:prstGeom prst="rect">
            <a:avLst/>
          </a:prstGeom>
        </p:spPr>
        <p:txBody>
          <a:bodyPr/>
          <a:lstStyle/>
          <a:p>
            <a:r>
              <a:rPr lang="en-US" sz="3200" b="1" dirty="0">
                <a:solidFill>
                  <a:srgbClr val="522D80"/>
                </a:solidFill>
                <a:latin typeface="Arial" panose="020B0604020202020204" pitchFamily="34" charset="0"/>
                <a:cs typeface="Arial" panose="020B0604020202020204" pitchFamily="34" charset="0"/>
              </a:rPr>
              <a:t>CAREER ACADEMY 2026 (2/3)</a:t>
            </a:r>
          </a:p>
        </p:txBody>
      </p:sp>
      <p:sp>
        <p:nvSpPr>
          <p:cNvPr id="3" name="Content Placeholder 2">
            <a:extLst>
              <a:ext uri="{FF2B5EF4-FFF2-40B4-BE49-F238E27FC236}">
                <a16:creationId xmlns:a16="http://schemas.microsoft.com/office/drawing/2014/main" id="{B845402F-FF9A-48C2-AFD3-F00F5E248CE7}"/>
              </a:ext>
            </a:extLst>
          </p:cNvPr>
          <p:cNvSpPr>
            <a:spLocks noGrp="1"/>
          </p:cNvSpPr>
          <p:nvPr>
            <p:ph idx="1"/>
          </p:nvPr>
        </p:nvSpPr>
        <p:spPr>
          <a:xfrm>
            <a:off x="380991" y="1052617"/>
            <a:ext cx="10804459" cy="4986303"/>
          </a:xfrm>
        </p:spPr>
        <p:txBody>
          <a:bodyPr>
            <a:normAutofit fontScale="92500" lnSpcReduction="10000"/>
          </a:bodyPr>
          <a:lstStyle/>
          <a:p>
            <a:r>
              <a:rPr lang="en-US" b="1" dirty="0"/>
              <a:t>Application portal will open November 3 and close December 3. Look for an email from your ADR and a link on the ORD webpage.</a:t>
            </a:r>
          </a:p>
          <a:p>
            <a:r>
              <a:rPr lang="en-US" b="1" dirty="0"/>
              <a:t>Notification of acceptance: December 8. </a:t>
            </a:r>
          </a:p>
          <a:p>
            <a:r>
              <a:rPr lang="en-US" b="1" dirty="0"/>
              <a:t>Criteria for acceptance: Number of previous attempts, fit with NSF areas, anticipated tenure date, balance among colleges.</a:t>
            </a:r>
          </a:p>
          <a:p>
            <a:r>
              <a:rPr lang="en-US" b="1" dirty="0"/>
              <a:t>Runs from January through July. Comprises presentations, group activities, peer reviews, individual consultations, heavy-duty editing. We have contact of some sort every week.</a:t>
            </a:r>
          </a:p>
          <a:p>
            <a:r>
              <a:rPr lang="en-US" b="1" dirty="0"/>
              <a:t>In January, individual Zoom conferences with accepted participants will be held to gauge readiness and tailor materials. Group sessions start the last week in January.</a:t>
            </a:r>
          </a:p>
          <a:p>
            <a:r>
              <a:rPr lang="en-US" b="1" dirty="0"/>
              <a:t>All workshop sessions will be held over Zoom and recorded. </a:t>
            </a:r>
          </a:p>
        </p:txBody>
      </p:sp>
    </p:spTree>
    <p:extLst>
      <p:ext uri="{BB962C8B-B14F-4D97-AF65-F5344CB8AC3E}">
        <p14:creationId xmlns:p14="http://schemas.microsoft.com/office/powerpoint/2010/main" val="16178621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E0A68-8231-4A98-9624-44C420D84155}"/>
              </a:ext>
            </a:extLst>
          </p:cNvPr>
          <p:cNvSpPr>
            <a:spLocks noGrp="1"/>
          </p:cNvSpPr>
          <p:nvPr>
            <p:ph type="title" idx="4294967295"/>
          </p:nvPr>
        </p:nvSpPr>
        <p:spPr>
          <a:xfrm>
            <a:off x="0" y="95250"/>
            <a:ext cx="12192000" cy="595313"/>
          </a:xfrm>
          <a:prstGeom prst="rect">
            <a:avLst/>
          </a:prstGeom>
        </p:spPr>
        <p:txBody>
          <a:bodyPr/>
          <a:lstStyle/>
          <a:p>
            <a:r>
              <a:rPr lang="en-US" sz="3200" b="1" dirty="0">
                <a:solidFill>
                  <a:srgbClr val="522D80"/>
                </a:solidFill>
                <a:latin typeface="Arial" panose="020B0604020202020204" pitchFamily="34" charset="0"/>
                <a:cs typeface="Arial" panose="020B0604020202020204" pitchFamily="34" charset="0"/>
              </a:rPr>
              <a:t>CAREER ACADEMY 2026 (3/3)</a:t>
            </a:r>
          </a:p>
        </p:txBody>
      </p:sp>
      <p:sp>
        <p:nvSpPr>
          <p:cNvPr id="3" name="Content Placeholder 2">
            <a:extLst>
              <a:ext uri="{FF2B5EF4-FFF2-40B4-BE49-F238E27FC236}">
                <a16:creationId xmlns:a16="http://schemas.microsoft.com/office/drawing/2014/main" id="{B845402F-FF9A-48C2-AFD3-F00F5E248CE7}"/>
              </a:ext>
            </a:extLst>
          </p:cNvPr>
          <p:cNvSpPr>
            <a:spLocks noGrp="1"/>
          </p:cNvSpPr>
          <p:nvPr>
            <p:ph idx="1"/>
          </p:nvPr>
        </p:nvSpPr>
        <p:spPr>
          <a:xfrm>
            <a:off x="380992" y="1052617"/>
            <a:ext cx="10515600" cy="4986303"/>
          </a:xfrm>
        </p:spPr>
        <p:txBody>
          <a:bodyPr/>
          <a:lstStyle/>
          <a:p>
            <a:pPr marL="0" indent="0">
              <a:buNone/>
            </a:pPr>
            <a:r>
              <a:rPr lang="en-US" b="1" dirty="0"/>
              <a:t>Special benefits for Academy participants:</a:t>
            </a:r>
          </a:p>
          <a:p>
            <a:r>
              <a:rPr lang="en-US" b="1" dirty="0"/>
              <a:t>Privileged access to ORD editors after the Academy for other types of proposals, regardless of dollar value. We invest in your potential over the long term.</a:t>
            </a:r>
          </a:p>
          <a:p>
            <a:r>
              <a:rPr lang="en-US" b="1" dirty="0"/>
              <a:t>Potential to receive feedback on CAREER proposal from outside reviewers with subject-matter expertise (limited number of slots available, depending on VPR budget). </a:t>
            </a:r>
          </a:p>
          <a:p>
            <a:r>
              <a:rPr lang="en-US" b="1" dirty="0"/>
              <a:t>Debriefing to go over panel reviews and plan follow-up strategy. </a:t>
            </a:r>
          </a:p>
          <a:p>
            <a:r>
              <a:rPr lang="en-US" b="1" dirty="0"/>
              <a:t>Structured networking with other early-career faculty. Benefit from others’ expertise. Make friends!</a:t>
            </a:r>
          </a:p>
          <a:p>
            <a:endParaRPr lang="en-US" b="1" dirty="0"/>
          </a:p>
        </p:txBody>
      </p:sp>
    </p:spTree>
    <p:extLst>
      <p:ext uri="{BB962C8B-B14F-4D97-AF65-F5344CB8AC3E}">
        <p14:creationId xmlns:p14="http://schemas.microsoft.com/office/powerpoint/2010/main" val="33736412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FCA9A-8287-40AC-6FEE-0C6F8E3850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15FCF0-A179-4C4A-E303-705AD1638366}"/>
              </a:ext>
            </a:extLst>
          </p:cNvPr>
          <p:cNvSpPr>
            <a:spLocks noGrp="1"/>
          </p:cNvSpPr>
          <p:nvPr>
            <p:ph type="title" idx="4294967295"/>
          </p:nvPr>
        </p:nvSpPr>
        <p:spPr>
          <a:xfrm>
            <a:off x="5416826" y="2240598"/>
            <a:ext cx="6907254" cy="1742122"/>
          </a:xfrm>
        </p:spPr>
        <p:txBody>
          <a:bodyPr>
            <a:noAutofit/>
          </a:bodyPr>
          <a:lstStyle/>
          <a:p>
            <a:r>
              <a:rPr lang="en-US" sz="3600" dirty="0">
                <a:solidFill>
                  <a:srgbClr val="522D80"/>
                </a:solidFill>
                <a:latin typeface="Trade Gothic Next" panose="020B0503040303020004" pitchFamily="34" charset="0"/>
                <a:cs typeface="Arial" panose="020B0604020202020204" pitchFamily="34" charset="0"/>
              </a:rPr>
              <a:t>NIH Accelerator</a:t>
            </a:r>
          </a:p>
        </p:txBody>
      </p:sp>
      <p:pic>
        <p:nvPicPr>
          <p:cNvPr id="5" name="Picture 4" descr="A purple canoe on a river going through a canyon">
            <a:extLst>
              <a:ext uri="{FF2B5EF4-FFF2-40B4-BE49-F238E27FC236}">
                <a16:creationId xmlns:a16="http://schemas.microsoft.com/office/drawing/2014/main" id="{F727550D-D8E0-CE7B-55B7-B9BCEBE6CE40}"/>
              </a:ext>
            </a:extLst>
          </p:cNvPr>
          <p:cNvPicPr>
            <a:picLocks noChangeAspect="1"/>
          </p:cNvPicPr>
          <p:nvPr/>
        </p:nvPicPr>
        <p:blipFill>
          <a:blip r:embed="rId2"/>
          <a:stretch>
            <a:fillRect/>
          </a:stretch>
        </p:blipFill>
        <p:spPr>
          <a:xfrm>
            <a:off x="99503" y="82567"/>
            <a:ext cx="5021137" cy="6692865"/>
          </a:xfrm>
          <a:prstGeom prst="rect">
            <a:avLst/>
          </a:prstGeom>
        </p:spPr>
      </p:pic>
    </p:spTree>
    <p:extLst>
      <p:ext uri="{BB962C8B-B14F-4D97-AF65-F5344CB8AC3E}">
        <p14:creationId xmlns:p14="http://schemas.microsoft.com/office/powerpoint/2010/main" val="120290801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54BB5-0753-B1FE-CF1E-5B204C8664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1F28C7-FB9B-66EF-23BE-99CBA5322F0E}"/>
              </a:ext>
            </a:extLst>
          </p:cNvPr>
          <p:cNvSpPr>
            <a:spLocks noGrp="1"/>
          </p:cNvSpPr>
          <p:nvPr>
            <p:ph type="title" idx="4294967295"/>
          </p:nvPr>
        </p:nvSpPr>
        <p:spPr>
          <a:xfrm>
            <a:off x="0" y="95250"/>
            <a:ext cx="12192000" cy="595313"/>
          </a:xfrm>
          <a:prstGeom prst="rect">
            <a:avLst/>
          </a:prstGeom>
        </p:spPr>
        <p:txBody>
          <a:bodyPr/>
          <a:lstStyle/>
          <a:p>
            <a:r>
              <a:rPr lang="en-US" sz="3200" dirty="0">
                <a:solidFill>
                  <a:srgbClr val="522D80"/>
                </a:solidFill>
                <a:latin typeface="Arial" panose="020B0604020202020204" pitchFamily="34" charset="0"/>
                <a:cs typeface="Arial" panose="020B0604020202020204" pitchFamily="34" charset="0"/>
              </a:rPr>
              <a:t>NIH ACCELERATOR 2026 </a:t>
            </a:r>
            <a:endParaRPr lang="en-US" sz="3200" b="1" dirty="0">
              <a:solidFill>
                <a:srgbClr val="522D80"/>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98610E1-D410-0226-945A-F4A33851A736}"/>
              </a:ext>
            </a:extLst>
          </p:cNvPr>
          <p:cNvSpPr>
            <a:spLocks noGrp="1"/>
          </p:cNvSpPr>
          <p:nvPr>
            <p:ph idx="1"/>
          </p:nvPr>
        </p:nvSpPr>
        <p:spPr>
          <a:xfrm>
            <a:off x="380992" y="1052617"/>
            <a:ext cx="10515600" cy="4986303"/>
          </a:xfrm>
        </p:spPr>
        <p:txBody>
          <a:bodyPr>
            <a:normAutofit/>
          </a:bodyPr>
          <a:lstStyle/>
          <a:p>
            <a:r>
              <a:rPr lang="en-US" b="1" dirty="0"/>
              <a:t>Presented in collaboration with academic partner institutions (Clemson, Furman, and USC Medical School) and Prisma Health Education and Research Initiative (PHERI).</a:t>
            </a:r>
          </a:p>
          <a:p>
            <a:r>
              <a:rPr lang="en-US" b="1" dirty="0"/>
              <a:t>Extensive 9-month NIH academy for early-career investigators.</a:t>
            </a:r>
          </a:p>
          <a:p>
            <a:r>
              <a:rPr lang="en-US" b="1" dirty="0"/>
              <a:t>By the end of the program, participants will have a complete and competitive NIH grant application.</a:t>
            </a:r>
          </a:p>
          <a:p>
            <a:r>
              <a:rPr lang="en-US" b="1" dirty="0"/>
              <a:t>Led by Dr. Alain Litwin, Dr. Moonseong Heo, and Ashley King.</a:t>
            </a:r>
          </a:p>
        </p:txBody>
      </p:sp>
    </p:spTree>
    <p:extLst>
      <p:ext uri="{BB962C8B-B14F-4D97-AF65-F5344CB8AC3E}">
        <p14:creationId xmlns:p14="http://schemas.microsoft.com/office/powerpoint/2010/main" val="217090905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39F7C-4B02-DD9E-1585-61D59355BC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702026-7A95-7B26-EFBF-5015056F0076}"/>
              </a:ext>
            </a:extLst>
          </p:cNvPr>
          <p:cNvSpPr>
            <a:spLocks noGrp="1"/>
          </p:cNvSpPr>
          <p:nvPr>
            <p:ph type="title" idx="4294967295"/>
          </p:nvPr>
        </p:nvSpPr>
        <p:spPr>
          <a:xfrm>
            <a:off x="0" y="95250"/>
            <a:ext cx="12192000" cy="595313"/>
          </a:xfrm>
          <a:prstGeom prst="rect">
            <a:avLst/>
          </a:prstGeom>
        </p:spPr>
        <p:txBody>
          <a:bodyPr/>
          <a:lstStyle/>
          <a:p>
            <a:r>
              <a:rPr lang="en-US" sz="3200" dirty="0">
                <a:solidFill>
                  <a:srgbClr val="522D80"/>
                </a:solidFill>
                <a:latin typeface="Arial" panose="020B0604020202020204" pitchFamily="34" charset="0"/>
                <a:cs typeface="Arial" panose="020B0604020202020204" pitchFamily="34" charset="0"/>
              </a:rPr>
              <a:t>NIH ACCELERATOR 2026 (2/4) </a:t>
            </a:r>
            <a:endParaRPr lang="en-US" sz="3200" b="1" dirty="0">
              <a:solidFill>
                <a:srgbClr val="522D80"/>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854F1392-C197-5369-9486-5A4F705228B9}"/>
              </a:ext>
            </a:extLst>
          </p:cNvPr>
          <p:cNvSpPr>
            <a:spLocks noGrp="1"/>
          </p:cNvSpPr>
          <p:nvPr>
            <p:ph idx="1"/>
          </p:nvPr>
        </p:nvSpPr>
        <p:spPr>
          <a:xfrm>
            <a:off x="380992" y="1052617"/>
            <a:ext cx="10515600" cy="4986303"/>
          </a:xfrm>
        </p:spPr>
        <p:txBody>
          <a:bodyPr/>
          <a:lstStyle/>
          <a:p>
            <a:r>
              <a:rPr lang="en-US" b="1" dirty="0"/>
              <a:t>Mentors and mentees meet twice monthly to discuss, present, and provide feedback on each mentee’s grant proposal.</a:t>
            </a:r>
          </a:p>
          <a:p>
            <a:r>
              <a:rPr lang="en-US" b="1" dirty="0"/>
              <a:t>NIH Accelerator mentors are present to provide consistent feedback and mentorship throughout the grant writing process based on their own expertise and proposal success within the NIH.</a:t>
            </a:r>
          </a:p>
          <a:p>
            <a:r>
              <a:rPr lang="en-US" b="1" dirty="0"/>
              <a:t>Each mentee is expected to have a primary mentor within their field ahead of the program start who can attend during the mentee’s scheduled presentations.  </a:t>
            </a:r>
          </a:p>
        </p:txBody>
      </p:sp>
    </p:spTree>
    <p:extLst>
      <p:ext uri="{BB962C8B-B14F-4D97-AF65-F5344CB8AC3E}">
        <p14:creationId xmlns:p14="http://schemas.microsoft.com/office/powerpoint/2010/main" val="22712704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D9F89-30CD-B46F-DDCD-B44B0129F9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994B26-ACEE-67D9-B805-648CD3C06226}"/>
              </a:ext>
            </a:extLst>
          </p:cNvPr>
          <p:cNvSpPr>
            <a:spLocks noGrp="1"/>
          </p:cNvSpPr>
          <p:nvPr>
            <p:ph type="title" idx="4294967295"/>
          </p:nvPr>
        </p:nvSpPr>
        <p:spPr>
          <a:xfrm>
            <a:off x="0" y="95250"/>
            <a:ext cx="12192000" cy="595313"/>
          </a:xfrm>
          <a:prstGeom prst="rect">
            <a:avLst/>
          </a:prstGeom>
        </p:spPr>
        <p:txBody>
          <a:bodyPr/>
          <a:lstStyle/>
          <a:p>
            <a:r>
              <a:rPr lang="en-US" sz="3200" dirty="0">
                <a:solidFill>
                  <a:srgbClr val="522D80"/>
                </a:solidFill>
                <a:latin typeface="Arial" panose="020B0604020202020204" pitchFamily="34" charset="0"/>
                <a:cs typeface="Arial" panose="020B0604020202020204" pitchFamily="34" charset="0"/>
              </a:rPr>
              <a:t>NIH ACCELERATOR 2026 (3/4) </a:t>
            </a:r>
            <a:endParaRPr lang="en-US" sz="3200" b="1" dirty="0">
              <a:solidFill>
                <a:srgbClr val="522D80"/>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11654D6-BD39-9E82-61CD-DC54CA21F0D0}"/>
              </a:ext>
            </a:extLst>
          </p:cNvPr>
          <p:cNvSpPr>
            <a:spLocks noGrp="1"/>
          </p:cNvSpPr>
          <p:nvPr>
            <p:ph idx="1"/>
          </p:nvPr>
        </p:nvSpPr>
        <p:spPr>
          <a:xfrm>
            <a:off x="380992" y="1052617"/>
            <a:ext cx="10515600" cy="4986303"/>
          </a:xfrm>
        </p:spPr>
        <p:txBody>
          <a:bodyPr/>
          <a:lstStyle/>
          <a:p>
            <a:r>
              <a:rPr lang="en-US" b="1" dirty="0"/>
              <a:t>Applicants should come prepared with a well-developed research question that fits within the aims of the NIH.</a:t>
            </a:r>
          </a:p>
          <a:p>
            <a:r>
              <a:rPr lang="en-US" b="1" dirty="0"/>
              <a:t>Applicants are strongly encouraged to have foundational knowledge of the NIH application process and the components of an NIH proposal.</a:t>
            </a:r>
          </a:p>
          <a:p>
            <a:r>
              <a:rPr lang="en-US" b="1" dirty="0"/>
              <a:t>Priority consideration is given to applicants whose aims align with Clemson Elevate or CU-PRISMA focus areas. </a:t>
            </a:r>
          </a:p>
        </p:txBody>
      </p:sp>
    </p:spTree>
    <p:extLst>
      <p:ext uri="{BB962C8B-B14F-4D97-AF65-F5344CB8AC3E}">
        <p14:creationId xmlns:p14="http://schemas.microsoft.com/office/powerpoint/2010/main" val="239548127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F725E-28C2-6D61-D078-99564E4A87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265829-D153-F3C9-F738-05AAAE4D361C}"/>
              </a:ext>
            </a:extLst>
          </p:cNvPr>
          <p:cNvSpPr>
            <a:spLocks noGrp="1"/>
          </p:cNvSpPr>
          <p:nvPr>
            <p:ph type="title" idx="4294967295"/>
          </p:nvPr>
        </p:nvSpPr>
        <p:spPr>
          <a:xfrm>
            <a:off x="0" y="95250"/>
            <a:ext cx="12192000" cy="595313"/>
          </a:xfrm>
          <a:prstGeom prst="rect">
            <a:avLst/>
          </a:prstGeom>
        </p:spPr>
        <p:txBody>
          <a:bodyPr/>
          <a:lstStyle/>
          <a:p>
            <a:r>
              <a:rPr lang="en-US" sz="3200" dirty="0">
                <a:solidFill>
                  <a:srgbClr val="522D80"/>
                </a:solidFill>
                <a:latin typeface="Arial" panose="020B0604020202020204" pitchFamily="34" charset="0"/>
                <a:cs typeface="Arial" panose="020B0604020202020204" pitchFamily="34" charset="0"/>
              </a:rPr>
              <a:t>NIH ACCELERATOR 2026 (4/4) </a:t>
            </a:r>
            <a:endParaRPr lang="en-US" sz="3200" b="1" dirty="0">
              <a:solidFill>
                <a:srgbClr val="522D80"/>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ABAFC48-60EF-3611-006D-B6B6D28F339D}"/>
              </a:ext>
            </a:extLst>
          </p:cNvPr>
          <p:cNvSpPr>
            <a:spLocks noGrp="1"/>
          </p:cNvSpPr>
          <p:nvPr>
            <p:ph idx="1"/>
          </p:nvPr>
        </p:nvSpPr>
        <p:spPr>
          <a:xfrm>
            <a:off x="380992" y="1052617"/>
            <a:ext cx="10515600" cy="4986303"/>
          </a:xfrm>
        </p:spPr>
        <p:txBody>
          <a:bodyPr/>
          <a:lstStyle/>
          <a:p>
            <a:r>
              <a:rPr lang="en-US" b="1" dirty="0"/>
              <a:t>Application process usually starts late summer.</a:t>
            </a:r>
          </a:p>
          <a:p>
            <a:r>
              <a:rPr lang="en-US" b="1" dirty="0"/>
              <a:t>Program runs from September–May. </a:t>
            </a:r>
          </a:p>
          <a:p>
            <a:r>
              <a:rPr lang="en-US" b="1" dirty="0"/>
              <a:t>Cohorts number 10–15. </a:t>
            </a:r>
          </a:p>
          <a:p>
            <a:r>
              <a:rPr lang="en-US" b="1" dirty="0"/>
              <a:t>Questions about the program can be directed to Ashley King (ashley.king3@prismahealth.org).</a:t>
            </a:r>
          </a:p>
          <a:p>
            <a:endParaRPr lang="en-US" b="1" dirty="0"/>
          </a:p>
        </p:txBody>
      </p:sp>
    </p:spTree>
    <p:extLst>
      <p:ext uri="{BB962C8B-B14F-4D97-AF65-F5344CB8AC3E}">
        <p14:creationId xmlns:p14="http://schemas.microsoft.com/office/powerpoint/2010/main" val="11252429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ECF322-5EED-9AD6-402D-CFE500B12F36}"/>
              </a:ext>
            </a:extLst>
          </p:cNvPr>
          <p:cNvSpPr>
            <a:spLocks noGrp="1"/>
          </p:cNvSpPr>
          <p:nvPr>
            <p:ph type="title" idx="4294967295"/>
          </p:nvPr>
        </p:nvSpPr>
        <p:spPr>
          <a:xfrm>
            <a:off x="0" y="-753762"/>
            <a:ext cx="10515600" cy="753762"/>
          </a:xfrm>
        </p:spPr>
        <p:txBody>
          <a:bodyPr/>
          <a:lstStyle/>
          <a:p>
            <a:r>
              <a:rPr lang="en-US" dirty="0"/>
              <a:t>Questions?</a:t>
            </a:r>
          </a:p>
        </p:txBody>
      </p:sp>
      <p:pic>
        <p:nvPicPr>
          <p:cNvPr id="2" name="Picture 1" descr="Blue sky seen through gaps in orange and purple rock formations in a canyon">
            <a:extLst>
              <a:ext uri="{FF2B5EF4-FFF2-40B4-BE49-F238E27FC236}">
                <a16:creationId xmlns:a16="http://schemas.microsoft.com/office/drawing/2014/main" id="{5D899A9D-9966-3245-7D56-856715DE9520}"/>
              </a:ext>
            </a:extLst>
          </p:cNvPr>
          <p:cNvPicPr>
            <a:picLocks noChangeAspect="1"/>
          </p:cNvPicPr>
          <p:nvPr/>
        </p:nvPicPr>
        <p:blipFill>
          <a:blip r:embed="rId2"/>
          <a:srcRect r="11493"/>
          <a:stretch>
            <a:fillRect/>
          </a:stretch>
        </p:blipFill>
        <p:spPr>
          <a:xfrm>
            <a:off x="0" y="5502"/>
            <a:ext cx="3721395" cy="6852498"/>
          </a:xfrm>
          <a:prstGeom prst="rect">
            <a:avLst/>
          </a:prstGeom>
        </p:spPr>
      </p:pic>
      <p:sp>
        <p:nvSpPr>
          <p:cNvPr id="3" name="Content Placeholder 2">
            <a:extLst>
              <a:ext uri="{FF2B5EF4-FFF2-40B4-BE49-F238E27FC236}">
                <a16:creationId xmlns:a16="http://schemas.microsoft.com/office/drawing/2014/main" id="{9958B678-703A-4D46-9BF9-AD48CB9CEB28}"/>
              </a:ext>
            </a:extLst>
          </p:cNvPr>
          <p:cNvSpPr>
            <a:spLocks noGrp="1"/>
          </p:cNvSpPr>
          <p:nvPr>
            <p:ph idx="1"/>
          </p:nvPr>
        </p:nvSpPr>
        <p:spPr>
          <a:xfrm>
            <a:off x="3817084" y="752809"/>
            <a:ext cx="8257953" cy="4351338"/>
          </a:xfrm>
        </p:spPr>
        <p:txBody>
          <a:bodyPr>
            <a:normAutofit/>
          </a:bodyPr>
          <a:lstStyle/>
          <a:p>
            <a:pPr marL="0" indent="0" algn="ctr">
              <a:buNone/>
            </a:pPr>
            <a:r>
              <a:rPr lang="en-US" sz="2800" b="1" dirty="0">
                <a:solidFill>
                  <a:srgbClr val="522D80"/>
                </a:solidFill>
              </a:rPr>
              <a:t>QUESTIONS?</a:t>
            </a:r>
          </a:p>
          <a:p>
            <a:pPr marL="0" indent="0" algn="ctr">
              <a:buNone/>
            </a:pPr>
            <a:endParaRPr lang="en-US" sz="2800" b="1" dirty="0"/>
          </a:p>
          <a:p>
            <a:pPr marL="0" indent="0" algn="ctr">
              <a:buNone/>
            </a:pPr>
            <a:r>
              <a:rPr lang="en-US" sz="2800" b="1" dirty="0"/>
              <a:t>Contact </a:t>
            </a:r>
            <a:r>
              <a:rPr lang="en-US" b="1" dirty="0"/>
              <a:t>us</a:t>
            </a:r>
            <a:r>
              <a:rPr lang="en-US" sz="2800" b="1" dirty="0"/>
              <a:t>:</a:t>
            </a:r>
          </a:p>
          <a:p>
            <a:pPr marL="0" indent="0" algn="ctr">
              <a:buNone/>
            </a:pPr>
            <a:r>
              <a:rPr lang="en-US" sz="2800" b="1" dirty="0"/>
              <a:t>Jane Jacobi, </a:t>
            </a:r>
            <a:r>
              <a:rPr lang="en-US" sz="2800" b="1" dirty="0">
                <a:solidFill>
                  <a:srgbClr val="522D80"/>
                </a:solidFill>
                <a:hlinkClick r:id="rId3"/>
              </a:rPr>
              <a:t>jacobij@clemson.edu</a:t>
            </a:r>
            <a:endParaRPr lang="en-US" sz="2800" b="1" dirty="0">
              <a:solidFill>
                <a:srgbClr val="522D80"/>
              </a:solidFill>
            </a:endParaRPr>
          </a:p>
          <a:p>
            <a:pPr marL="0" indent="0" algn="ctr">
              <a:buNone/>
            </a:pPr>
            <a:r>
              <a:rPr lang="en-US" sz="2800" b="1" dirty="0"/>
              <a:t>Morgan Simpson, </a:t>
            </a:r>
            <a:r>
              <a:rPr lang="en-US" sz="2800" b="1" dirty="0">
                <a:solidFill>
                  <a:srgbClr val="522D80"/>
                </a:solidFill>
                <a:hlinkClick r:id="rId4"/>
              </a:rPr>
              <a:t>mesmpsn@clemson.edu</a:t>
            </a:r>
            <a:endParaRPr lang="en-US" sz="2800" b="1" dirty="0">
              <a:solidFill>
                <a:srgbClr val="522D80"/>
              </a:solidFill>
            </a:endParaRPr>
          </a:p>
          <a:p>
            <a:pPr marL="0" indent="0" algn="ctr">
              <a:buNone/>
            </a:pPr>
            <a:r>
              <a:rPr lang="en-US" sz="2800" b="1" dirty="0">
                <a:solidFill>
                  <a:srgbClr val="522D80"/>
                </a:solidFill>
              </a:rPr>
              <a:t> </a:t>
            </a:r>
            <a:r>
              <a:rPr lang="en-US" b="1" dirty="0">
                <a:solidFill>
                  <a:srgbClr val="323332"/>
                </a:solidFill>
              </a:rPr>
              <a:t>Ashley King, </a:t>
            </a:r>
            <a:r>
              <a:rPr lang="en-US" b="1" dirty="0">
                <a:solidFill>
                  <a:srgbClr val="323332"/>
                </a:solidFill>
                <a:hlinkClick r:id="rId5"/>
              </a:rPr>
              <a:t>ashley.king3@prismahealth.org</a:t>
            </a:r>
            <a:r>
              <a:rPr lang="en-US" b="1" dirty="0">
                <a:solidFill>
                  <a:srgbClr val="323332"/>
                </a:solidFill>
              </a:rPr>
              <a:t> </a:t>
            </a:r>
          </a:p>
          <a:p>
            <a:pPr marL="0" indent="0" algn="ctr">
              <a:buNone/>
            </a:pPr>
            <a:endParaRPr lang="en-US" sz="2800" b="1" dirty="0">
              <a:solidFill>
                <a:srgbClr val="522D80"/>
              </a:solidFill>
            </a:endParaRPr>
          </a:p>
          <a:p>
            <a:pPr marL="0" indent="0">
              <a:buNone/>
            </a:pPr>
            <a:endParaRPr lang="en-US" b="1" dirty="0"/>
          </a:p>
          <a:p>
            <a:pPr marL="0" indent="0">
              <a:buNone/>
            </a:pPr>
            <a:endParaRPr lang="en-US" dirty="0"/>
          </a:p>
        </p:txBody>
      </p:sp>
    </p:spTree>
    <p:extLst>
      <p:ext uri="{BB962C8B-B14F-4D97-AF65-F5344CB8AC3E}">
        <p14:creationId xmlns:p14="http://schemas.microsoft.com/office/powerpoint/2010/main" val="3723849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E2ED4-314F-9509-FC57-F664B28805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33BC9D-6EC8-3E8D-2866-088E082EF870}"/>
              </a:ext>
            </a:extLst>
          </p:cNvPr>
          <p:cNvSpPr>
            <a:spLocks noGrp="1"/>
          </p:cNvSpPr>
          <p:nvPr>
            <p:ph type="title" idx="4294967295"/>
          </p:nvPr>
        </p:nvSpPr>
        <p:spPr>
          <a:xfrm>
            <a:off x="0" y="90488"/>
            <a:ext cx="12192000" cy="593725"/>
          </a:xfrm>
          <a:prstGeom prst="rect">
            <a:avLst/>
          </a:prstGeom>
        </p:spPr>
        <p:txBody>
          <a:bodyPr>
            <a:normAutofit/>
          </a:bodyPr>
          <a:lstStyle/>
          <a:p>
            <a:r>
              <a:rPr lang="en-US" sz="3200" b="1" dirty="0">
                <a:solidFill>
                  <a:srgbClr val="522D80"/>
                </a:solidFill>
                <a:latin typeface="Arial" panose="020B0604020202020204" pitchFamily="34" charset="0"/>
                <a:cs typeface="Arial" panose="020B0604020202020204" pitchFamily="34" charset="0"/>
              </a:rPr>
              <a:t>NIFA NEW INVESTIGATORS  </a:t>
            </a:r>
          </a:p>
        </p:txBody>
      </p:sp>
      <p:sp>
        <p:nvSpPr>
          <p:cNvPr id="8" name="TextBox 7">
            <a:extLst>
              <a:ext uri="{FF2B5EF4-FFF2-40B4-BE49-F238E27FC236}">
                <a16:creationId xmlns:a16="http://schemas.microsoft.com/office/drawing/2014/main" id="{E01DE65B-BDF6-0366-D31D-6F09E07C2796}"/>
              </a:ext>
            </a:extLst>
          </p:cNvPr>
          <p:cNvSpPr txBox="1"/>
          <p:nvPr/>
        </p:nvSpPr>
        <p:spPr>
          <a:xfrm>
            <a:off x="148851" y="808090"/>
            <a:ext cx="11227694" cy="455509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hlinkClick r:id="rId2"/>
              </a:rPr>
              <a:t>https://www.nifa.usda.gov/grants/programs/agriculture-food-research-initiative/faq/new-investigators</a:t>
            </a: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This is not quite a “program” but a mechanism for making awards. There </a:t>
            </a:r>
            <a:r>
              <a:rPr lang="en-US" sz="2800" b="1" dirty="0">
                <a:solidFill>
                  <a:srgbClr val="323332"/>
                </a:solidFill>
                <a:latin typeface="Arial" panose="020B0604020202020204" pitchFamily="34" charset="0"/>
                <a:cs typeface="Arial" panose="020B0604020202020204" pitchFamily="34" charset="0"/>
              </a:rPr>
              <a:t>are </a:t>
            </a:r>
            <a:r>
              <a:rPr lang="en-US" sz="2800" b="1" u="sng" dirty="0">
                <a:solidFill>
                  <a:srgbClr val="323332"/>
                </a:solidFill>
                <a:latin typeface="Arial" panose="020B0604020202020204" pitchFamily="34" charset="0"/>
                <a:cs typeface="Arial" panose="020B0604020202020204" pitchFamily="34" charset="0"/>
              </a:rPr>
              <a:t>no set-aside funds for new investigators</a:t>
            </a:r>
            <a:r>
              <a:rPr lang="en-US" sz="2800" b="1" dirty="0">
                <a:solidFill>
                  <a:srgbClr val="323332"/>
                </a:solidFill>
                <a:latin typeface="Arial" panose="020B0604020202020204" pitchFamily="34" charset="0"/>
                <a:cs typeface="Arial" panose="020B0604020202020204" pitchFamily="34" charset="0"/>
              </a:rPr>
              <a:t>, but those submitting proposals for New Investigator Standard Grants and New Investigator Seed Grants may receive special consideration in the review process.</a:t>
            </a: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50594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65A05-B879-099F-952C-4D090E3E76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65E0C7-F3BE-D252-3A06-0AC887E90AD4}"/>
              </a:ext>
            </a:extLst>
          </p:cNvPr>
          <p:cNvSpPr>
            <a:spLocks noGrp="1"/>
          </p:cNvSpPr>
          <p:nvPr>
            <p:ph type="title" idx="4294967295"/>
          </p:nvPr>
        </p:nvSpPr>
        <p:spPr>
          <a:xfrm>
            <a:off x="0" y="90488"/>
            <a:ext cx="12192000" cy="593725"/>
          </a:xfrm>
          <a:prstGeom prst="rect">
            <a:avLst/>
          </a:prstGeom>
        </p:spPr>
        <p:txBody>
          <a:bodyPr>
            <a:normAutofit/>
          </a:bodyPr>
          <a:lstStyle/>
          <a:p>
            <a:r>
              <a:rPr lang="en-US" sz="3200" b="1" dirty="0">
                <a:solidFill>
                  <a:srgbClr val="522D80"/>
                </a:solidFill>
                <a:latin typeface="Arial" panose="020B0604020202020204" pitchFamily="34" charset="0"/>
                <a:cs typeface="Arial" panose="020B0604020202020204" pitchFamily="34" charset="0"/>
              </a:rPr>
              <a:t>NIFA NEW INVESTIGATORS (</a:t>
            </a:r>
            <a:r>
              <a:rPr lang="en-US" sz="3200" b="1" dirty="0" err="1">
                <a:solidFill>
                  <a:srgbClr val="522D80"/>
                </a:solidFill>
                <a:latin typeface="Arial" panose="020B0604020202020204" pitchFamily="34" charset="0"/>
                <a:cs typeface="Arial" panose="020B0604020202020204" pitchFamily="34" charset="0"/>
              </a:rPr>
              <a:t>con’t</a:t>
            </a:r>
            <a:r>
              <a:rPr lang="en-US" sz="3200" dirty="0">
                <a:solidFill>
                  <a:srgbClr val="522D80"/>
                </a:solidFill>
                <a:latin typeface="Arial" panose="020B0604020202020204" pitchFamily="34" charset="0"/>
                <a:cs typeface="Arial" panose="020B0604020202020204" pitchFamily="34" charset="0"/>
              </a:rPr>
              <a:t>)</a:t>
            </a:r>
            <a:r>
              <a:rPr lang="en-US" sz="3200" b="1" dirty="0">
                <a:solidFill>
                  <a:srgbClr val="522D80"/>
                </a:solidFill>
                <a:latin typeface="Arial" panose="020B0604020202020204" pitchFamily="34" charset="0"/>
                <a:cs typeface="Arial" panose="020B0604020202020204" pitchFamily="34" charset="0"/>
              </a:rPr>
              <a:t>  </a:t>
            </a:r>
          </a:p>
        </p:txBody>
      </p:sp>
      <p:sp>
        <p:nvSpPr>
          <p:cNvPr id="8" name="TextBox 7">
            <a:extLst>
              <a:ext uri="{FF2B5EF4-FFF2-40B4-BE49-F238E27FC236}">
                <a16:creationId xmlns:a16="http://schemas.microsoft.com/office/drawing/2014/main" id="{6344FAAC-7DA8-326A-59E7-257BEC7E3EBC}"/>
              </a:ext>
            </a:extLst>
          </p:cNvPr>
          <p:cNvSpPr txBox="1"/>
          <p:nvPr/>
        </p:nvSpPr>
        <p:spPr>
          <a:xfrm>
            <a:off x="148851" y="808090"/>
            <a:ext cx="11227694" cy="517064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Eligibility: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A “new </a:t>
            </a:r>
            <a:r>
              <a:rPr lang="en-US" sz="2400" b="1" dirty="0">
                <a:solidFill>
                  <a:srgbClr val="323332"/>
                </a:solidFill>
                <a:latin typeface="Arial" panose="020B0604020202020204" pitchFamily="34" charset="0"/>
                <a:cs typeface="Arial" panose="020B0604020202020204" pitchFamily="34" charset="0"/>
              </a:rPr>
              <a:t>i</a:t>
            </a:r>
            <a:r>
              <a:rPr kumimoji="0" lang="en-US" sz="2400" b="1" i="0" u="none" strike="noStrike" kern="1200" cap="none" spc="0" normalizeH="0" baseline="0" noProof="0" dirty="0" err="1">
                <a:ln>
                  <a:noFill/>
                </a:ln>
                <a:solidFill>
                  <a:srgbClr val="323332"/>
                </a:solidFill>
                <a:effectLst/>
                <a:uLnTx/>
                <a:uFillTx/>
                <a:latin typeface="Arial" panose="020B0604020202020204" pitchFamily="34" charset="0"/>
                <a:ea typeface="+mn-ea"/>
                <a:cs typeface="Arial" panose="020B0604020202020204" pitchFamily="34" charset="0"/>
              </a:rPr>
              <a:t>nvestigator</a:t>
            </a:r>
            <a:r>
              <a:rPr kumimoji="0" lang="en-US" sz="24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is a lead project director of an application to an AFRI program area priority who is </a:t>
            </a:r>
            <a:r>
              <a:rPr kumimoji="0" lang="en-US" sz="24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beginning their research career, does not have an extensive scientific publication record, and has less than </a:t>
            </a:r>
            <a:r>
              <a:rPr lang="en-US" sz="2400" b="1" u="sng" dirty="0">
                <a:solidFill>
                  <a:srgbClr val="323332"/>
                </a:solidFill>
                <a:latin typeface="Arial" panose="020B0604020202020204" pitchFamily="34" charset="0"/>
                <a:cs typeface="Arial" panose="020B0604020202020204" pitchFamily="34" charset="0"/>
              </a:rPr>
              <a:t>5</a:t>
            </a:r>
            <a:r>
              <a:rPr kumimoji="0" lang="en-US" sz="2400" b="1" i="0" u="sng"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years of postgraduate, career-track experience</a:t>
            </a:r>
            <a:r>
              <a:rPr kumimoji="0" lang="en-US" sz="24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The new investigator may not have received competitively awarded Federal research funds as Project Director (PD) except for the pre- or post-doctoral grants, equipment grants, education grants, extension grants, and AFRI Seed Grants.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rPr>
              <a:t>The PI does not have to be a U.S. citizen.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b="1" dirty="0">
              <a:solidFill>
                <a:srgbClr val="323332"/>
              </a:solidFill>
              <a:latin typeface="Arial" panose="020B0604020202020204" pitchFamily="34" charset="0"/>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32333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846148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91FD4-A268-DF7A-F995-D84D2241B298}"/>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AB265061-C086-CD2E-1239-3BAC3A19C920}"/>
              </a:ext>
            </a:extLst>
          </p:cNvPr>
          <p:cNvSpPr txBox="1">
            <a:spLocks noGrp="1"/>
          </p:cNvSpPr>
          <p:nvPr>
            <p:ph type="title" idx="4294967295"/>
          </p:nvPr>
        </p:nvSpPr>
        <p:spPr>
          <a:xfrm>
            <a:off x="5541481" y="356641"/>
            <a:ext cx="6279615" cy="28623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522D80"/>
                </a:solidFill>
                <a:effectLst/>
                <a:uLnTx/>
                <a:uFillTx/>
                <a:latin typeface="Arial" panose="020B0604020202020204" pitchFamily="34" charset="0"/>
                <a:ea typeface="Arial" charset="0"/>
                <a:cs typeface="Arial" panose="020B0604020202020204" pitchFamily="34" charset="0"/>
              </a:rPr>
              <a:t>Institute of Education Sciences (IES) Early Career Development and Mentoring Program for Education Research</a:t>
            </a:r>
            <a:endParaRPr kumimoji="0" lang="en-US" sz="4000" b="1" i="0" u="none" strike="noStrike" kern="1200" cap="none" spc="0" normalizeH="0" baseline="0" noProof="0" dirty="0">
              <a:ln>
                <a:noFill/>
              </a:ln>
              <a:solidFill>
                <a:srgbClr val="323332"/>
              </a:solidFill>
              <a:effectLst/>
              <a:uLnTx/>
              <a:uFillTx/>
              <a:latin typeface="Arial" charset="0"/>
              <a:ea typeface="Arial" charset="0"/>
              <a:cs typeface="Arial" charset="0"/>
            </a:endParaRPr>
          </a:p>
        </p:txBody>
      </p:sp>
      <p:pic>
        <p:nvPicPr>
          <p:cNvPr id="2" name="Picture 1" descr="Orange rock formations in a canyon">
            <a:extLst>
              <a:ext uri="{FF2B5EF4-FFF2-40B4-BE49-F238E27FC236}">
                <a16:creationId xmlns:a16="http://schemas.microsoft.com/office/drawing/2014/main" id="{12B221A6-4E17-D17B-5F51-7FFB5A31338C}"/>
              </a:ext>
            </a:extLst>
          </p:cNvPr>
          <p:cNvPicPr>
            <a:picLocks noChangeAspect="1"/>
          </p:cNvPicPr>
          <p:nvPr/>
        </p:nvPicPr>
        <p:blipFill>
          <a:blip r:embed="rId2"/>
          <a:stretch>
            <a:fillRect/>
          </a:stretch>
        </p:blipFill>
        <p:spPr>
          <a:xfrm>
            <a:off x="0" y="0"/>
            <a:ext cx="5265420" cy="6858000"/>
          </a:xfrm>
          <a:prstGeom prst="rect">
            <a:avLst/>
          </a:prstGeom>
        </p:spPr>
      </p:pic>
    </p:spTree>
    <p:extLst>
      <p:ext uri="{BB962C8B-B14F-4D97-AF65-F5344CB8AC3E}">
        <p14:creationId xmlns:p14="http://schemas.microsoft.com/office/powerpoint/2010/main" val="332250491"/>
      </p:ext>
    </p:extLst>
  </p:cSld>
  <p:clrMapOvr>
    <a:masterClrMapping/>
  </p:clrMapOvr>
</p:sld>
</file>

<file path=ppt/theme/theme1.xml><?xml version="1.0" encoding="utf-8"?>
<a:theme xmlns:a="http://schemas.openxmlformats.org/drawingml/2006/main" name="1_Office Theme">
  <a:themeElements>
    <a:clrScheme name="Clemson Colors 2021 1">
      <a:dk1>
        <a:srgbClr val="323332"/>
      </a:dk1>
      <a:lt1>
        <a:srgbClr val="FFFFFF"/>
      </a:lt1>
      <a:dk2>
        <a:srgbClr val="2E1A47"/>
      </a:dk2>
      <a:lt2>
        <a:srgbClr val="C8C9C7"/>
      </a:lt2>
      <a:accent1>
        <a:srgbClr val="512C80"/>
      </a:accent1>
      <a:accent2>
        <a:srgbClr val="B94700"/>
      </a:accent2>
      <a:accent3>
        <a:srgbClr val="EFDBB2"/>
      </a:accent3>
      <a:accent4>
        <a:srgbClr val="00205A"/>
      </a:accent4>
      <a:accent5>
        <a:srgbClr val="546123"/>
      </a:accent5>
      <a:accent6>
        <a:srgbClr val="8C8279"/>
      </a:accent6>
      <a:hlink>
        <a:srgbClr val="025DB8"/>
      </a:hlink>
      <a:folHlink>
        <a:srgbClr val="888B8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21087</TotalTime>
  <Words>4762</Words>
  <Application>Microsoft Office PowerPoint</Application>
  <PresentationFormat>Widescreen</PresentationFormat>
  <Paragraphs>430</Paragraphs>
  <Slides>69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69</vt:i4>
      </vt:variant>
    </vt:vector>
  </HeadingPairs>
  <TitlesOfParts>
    <vt:vector size="76" baseType="lpstr">
      <vt:lpstr>Arial</vt:lpstr>
      <vt:lpstr>Calibri</vt:lpstr>
      <vt:lpstr>Tiempos Headline Light</vt:lpstr>
      <vt:lpstr>Trade Gothic Next</vt:lpstr>
      <vt:lpstr>Trade Gothic Next LT Pro</vt:lpstr>
      <vt:lpstr>Trade Gothic Next LT Pro Lt</vt:lpstr>
      <vt:lpstr>1_Office Theme</vt:lpstr>
      <vt:lpstr> EARLY-STAGE INVESTIGATOR OPPORTUNITIES  </vt:lpstr>
      <vt:lpstr>AGENDA</vt:lpstr>
      <vt:lpstr>ORD TEAM</vt:lpstr>
      <vt:lpstr>ORD Introduction</vt:lpstr>
      <vt:lpstr>Things to Note</vt:lpstr>
      <vt:lpstr>Department of Agriculture (USDA) National Institute of Food and Agriculture (NIFA) New Investigators</vt:lpstr>
      <vt:lpstr>NIFA NEW INVESTIGATORS  </vt:lpstr>
      <vt:lpstr>NIFA NEW INVESTIGATORS (con’t)  </vt:lpstr>
      <vt:lpstr>Institute of Education Sciences (IES) Early Career Development and Mentoring Program for Education Research</vt:lpstr>
      <vt:lpstr>IES EARLY CAREER PROGRAM </vt:lpstr>
      <vt:lpstr>Defense Advanced Research Projects Agency (DARPA) Young Faculty Award (YFA) </vt:lpstr>
      <vt:lpstr>DARPA YOUNG FACULTY AWARD (YFA) </vt:lpstr>
      <vt:lpstr>DARPA YOUNG FACULTY AWARD </vt:lpstr>
      <vt:lpstr>DARPA YOUNG FACULTY AWARD (con’t) </vt:lpstr>
      <vt:lpstr>Army Research Office (ARO) Fundamental Research -- Early Career Program (ECP) </vt:lpstr>
      <vt:lpstr>ARMY ECP </vt:lpstr>
      <vt:lpstr>ARMY ECP (2/3) </vt:lpstr>
      <vt:lpstr>ARMY ECP (3/3) </vt:lpstr>
      <vt:lpstr>Air Force Young Investigator Research Program </vt:lpstr>
      <vt:lpstr>AIR FORCE YOUNG INVESTIGATOR RESEARCH PROGRAM </vt:lpstr>
      <vt:lpstr>AIR FORCE YOUNG INVESTIGATOR RESEARCH PROGRAM (2/3) </vt:lpstr>
      <vt:lpstr>AIR FORCE YOUNG INVESTIGATOR RESEARCH PROGRAM (3/3) </vt:lpstr>
      <vt:lpstr>Office of Naval Research (ONR) Young Investigator Program </vt:lpstr>
      <vt:lpstr>ONR YIP PROGRAM </vt:lpstr>
      <vt:lpstr>ONR YIP PROGRAM (2/3) </vt:lpstr>
      <vt:lpstr>ONR YIP PROGRAM (3/3) </vt:lpstr>
      <vt:lpstr>National Aeronautics and Space Administration (NASA) Early Career Research Programs </vt:lpstr>
      <vt:lpstr>EARLY CAREER INVESTIGATOR PROGRAM IN EARTH SCIENCE</vt:lpstr>
      <vt:lpstr>EARLY CAREER INVESTIGATOR PROGRAM IN EARTH SCIENCE (con’t)</vt:lpstr>
      <vt:lpstr>PLANETARY SCIENCE DIVISION (PSD) EARLY CAREER AWARD (ECA) </vt:lpstr>
      <vt:lpstr>PLANETARY SCIENCE DIVISION (PSD) EARLY CAREER AWARD (ECA) (con’t) </vt:lpstr>
      <vt:lpstr>SPACE TECHNOLOGY RESEARCH GRANTS EARLY CAREER FACULTY PROGRAM</vt:lpstr>
      <vt:lpstr>SPACE TECHNOLOGY RESEARCH GRANTS EARLY CAREER FACULTY PROGRAM (con’t)</vt:lpstr>
      <vt:lpstr>Department of Energy Office of Science Early Career Program </vt:lpstr>
      <vt:lpstr>DOE EARLY CAREER PROGRAM</vt:lpstr>
      <vt:lpstr>DOE EARLY CAREER PROGRAM (con’t)</vt:lpstr>
      <vt:lpstr>National Institutes of Health (NIH) Maximizing Investigators' Research Award (MIRA) Program </vt:lpstr>
      <vt:lpstr>MIRA </vt:lpstr>
      <vt:lpstr>MIRA (con’t) </vt:lpstr>
      <vt:lpstr>National Institutes of Health (NIH) Career Development Awards (K Series) </vt:lpstr>
      <vt:lpstr>Mentored Research Scientist Development Award (K01)</vt:lpstr>
      <vt:lpstr>Mentored Research Scientist Development Award</vt:lpstr>
      <vt:lpstr>Mentored Research Scientist Development Award (con’t)</vt:lpstr>
      <vt:lpstr>National Institutes of Health (NIH) Trailblazer Award for New and Early Stage Investigators (R21 Clinical Trial Optional) </vt:lpstr>
      <vt:lpstr>NIH TRAILBLAZER </vt:lpstr>
      <vt:lpstr>NIH TRAILBLAZER (con’t) </vt:lpstr>
      <vt:lpstr>National Institutes of Health (NIH) Stephen I. Katz Early Stage Investigator Research Project Grant (R01, Clinical Trial Not Allowed) </vt:lpstr>
      <vt:lpstr>STEPHEN I. KATZ EARLY STAGE INVESTIGATOR GRANT</vt:lpstr>
      <vt:lpstr>STEPHEN I. KATZ EARLY STAGE INVESTIGATOR GRANT (con’t) </vt:lpstr>
      <vt:lpstr>National Institutes of Health (NIH) Early Career Research (ECR) Awards </vt:lpstr>
      <vt:lpstr>NIH ECR AWARDS (a couple of samples)  </vt:lpstr>
      <vt:lpstr>NIH ECR AWARDS  </vt:lpstr>
      <vt:lpstr>National Science Foundation (NSF) EDU Core Research: Building Capacity in STEM Education Research (ECR: BCSER)</vt:lpstr>
      <vt:lpstr>BUILDING CAPACITY IN STEM ED RESEARCH </vt:lpstr>
      <vt:lpstr>BUILDING CAPACITY IN STEM ED RESEARCH (2/3) </vt:lpstr>
      <vt:lpstr>BUILDING CAPACITY IN STEM ED RESEARCH (3/3) </vt:lpstr>
      <vt:lpstr>National Science Foundation (NSF) Faculty Early Development Career  Program (CAREER) </vt:lpstr>
      <vt:lpstr>NSF CAREER</vt:lpstr>
      <vt:lpstr>NSF CAREER (con’t)</vt:lpstr>
      <vt:lpstr>ORD CAREER Academy</vt:lpstr>
      <vt:lpstr>CAREER ACADEMY 2026</vt:lpstr>
      <vt:lpstr>CAREER ACADEMY 2026 (2/3)</vt:lpstr>
      <vt:lpstr>CAREER ACADEMY 2026 (3/3)</vt:lpstr>
      <vt:lpstr>NIH Accelerator</vt:lpstr>
      <vt:lpstr>NIH ACCELERATOR 2026 </vt:lpstr>
      <vt:lpstr>NIH ACCELERATOR 2026 (2/4) </vt:lpstr>
      <vt:lpstr>NIH ACCELERATOR 2026 (3/4) </vt:lpstr>
      <vt:lpstr>NIH ACCELERATOR 2026 (4/4) </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Scott R Miller</dc:creator>
  <cp:lastModifiedBy>Morgan Elizabeth Simpson</cp:lastModifiedBy>
  <cp:revision>394</cp:revision>
  <dcterms:created xsi:type="dcterms:W3CDTF">2017-09-21T15:46:41Z</dcterms:created>
  <dcterms:modified xsi:type="dcterms:W3CDTF">2026-06-26T17:04:58Z</dcterms:modified>
</cp:coreProperties>
</file>