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A7_2C197D4F.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625" r:id="rId5"/>
    <p:sldId id="256" r:id="rId6"/>
    <p:sldId id="681" r:id="rId7"/>
    <p:sldId id="642" r:id="rId8"/>
    <p:sldId id="676" r:id="rId9"/>
    <p:sldId id="678" r:id="rId10"/>
    <p:sldId id="645" r:id="rId11"/>
    <p:sldId id="679" r:id="rId12"/>
    <p:sldId id="2145705146" r:id="rId13"/>
    <p:sldId id="653" r:id="rId14"/>
    <p:sldId id="2145705148" r:id="rId15"/>
    <p:sldId id="6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3840" userDrawn="1">
          <p15:clr>
            <a:srgbClr val="A4A3A4"/>
          </p15:clr>
        </p15:guide>
        <p15:guide id="3" orient="horz" pos="552" userDrawn="1">
          <p15:clr>
            <a:srgbClr val="A4A3A4"/>
          </p15:clr>
        </p15:guide>
        <p15:guide id="4" pos="312" userDrawn="1">
          <p15:clr>
            <a:srgbClr val="A4A3A4"/>
          </p15:clr>
        </p15:guide>
        <p15:guide id="5" orient="horz" pos="1968" userDrawn="1">
          <p15:clr>
            <a:srgbClr val="A4A3A4"/>
          </p15:clr>
        </p15:guide>
        <p15:guide id="6" orient="horz" pos="1872" userDrawn="1">
          <p15:clr>
            <a:srgbClr val="A4A3A4"/>
          </p15:clr>
        </p15:guide>
        <p15:guide id="7" pos="984" userDrawn="1">
          <p15:clr>
            <a:srgbClr val="A4A3A4"/>
          </p15:clr>
        </p15:guide>
        <p15:guide id="8" orient="horz" pos="1056" userDrawn="1">
          <p15:clr>
            <a:srgbClr val="A4A3A4"/>
          </p15:clr>
        </p15:guide>
        <p15:guide id="9" orient="horz" pos="27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57FC4E-11C2-8597-7C21-25526A3B462A}" name="Davis, Ashley" initials="DA" userId="S::ashley.m.davis@kcc.com::2eed9216-cca4-474f-8eb6-110ff7c39dc1" providerId="AD"/>
  <p188:author id="{35965655-50EE-2E8A-AE6F-25A6180EF124}" name="Heidel, Lena" initials="HL" userId="S::lena.heidel@kcc.com::85cda0ce-61d8-4e04-a44e-c7c75db4d7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initials="A" lastIdx="13" clrIdx="0">
    <p:extLst>
      <p:ext uri="{19B8F6BF-5375-455C-9EA6-DF929625EA0E}">
        <p15:presenceInfo xmlns:p15="http://schemas.microsoft.com/office/powerpoint/2012/main" userId="S::Ashley.M.Davis@kcc.com::2eed9216-cca4-474f-8eb6-110ff7c39dc1" providerId="AD"/>
      </p:ext>
    </p:extLst>
  </p:cmAuthor>
  <p:cmAuthor id="2" name="Johnson, Dana" initials="JD" lastIdx="8" clrIdx="1">
    <p:extLst>
      <p:ext uri="{19B8F6BF-5375-455C-9EA6-DF929625EA0E}">
        <p15:presenceInfo xmlns:p15="http://schemas.microsoft.com/office/powerpoint/2012/main" userId="S::Dana.Johnson@kcc.com::e4155e35-93b1-4a43-a370-bb30162d8302" providerId="AD"/>
      </p:ext>
    </p:extLst>
  </p:cmAuthor>
  <p:cmAuthor id="3" name="Heidel, Lena" initials="HL" lastIdx="7" clrIdx="2">
    <p:extLst>
      <p:ext uri="{19B8F6BF-5375-455C-9EA6-DF929625EA0E}">
        <p15:presenceInfo xmlns:p15="http://schemas.microsoft.com/office/powerpoint/2012/main" userId="S::lena.heidel@kcc.com::85cda0ce-61d8-4e04-a44e-c7c75db4d786" providerId="AD"/>
      </p:ext>
    </p:extLst>
  </p:cmAuthor>
  <p:cmAuthor id="4" name="Andrew Hughes" initials="AH" lastIdx="2" clrIdx="3">
    <p:extLst>
      <p:ext uri="{19B8F6BF-5375-455C-9EA6-DF929625EA0E}">
        <p15:presenceInfo xmlns:p15="http://schemas.microsoft.com/office/powerpoint/2012/main" userId="Andrew Hugh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831"/>
    <a:srgbClr val="145632"/>
    <a:srgbClr val="9CCFC2"/>
    <a:srgbClr val="19522D"/>
    <a:srgbClr val="F59D44"/>
    <a:srgbClr val="0501F2"/>
    <a:srgbClr val="164626"/>
    <a:srgbClr val="193461"/>
    <a:srgbClr val="10069F"/>
    <a:srgbClr val="1C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20596-84F6-4A69-AB66-08FE30C63ACB}" v="37" dt="2024-01-05T15:39:07.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82381" autoAdjust="0"/>
  </p:normalViewPr>
  <p:slideViewPr>
    <p:cSldViewPr snapToGrid="0">
      <p:cViewPr>
        <p:scale>
          <a:sx n="25" d="100"/>
          <a:sy n="25" d="100"/>
        </p:scale>
        <p:origin x="2600" y="584"/>
      </p:cViewPr>
      <p:guideLst>
        <p:guide orient="horz" pos="3888"/>
        <p:guide pos="3840"/>
        <p:guide orient="horz" pos="552"/>
        <p:guide pos="312"/>
        <p:guide orient="horz" pos="1968"/>
        <p:guide orient="horz" pos="1872"/>
        <p:guide pos="984"/>
        <p:guide orient="horz" pos="1056"/>
        <p:guide orient="horz" pos="276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2A7_2C197D4F.xml><?xml version="1.0" encoding="utf-8"?>
<p188:cmLst xmlns:a="http://schemas.openxmlformats.org/drawingml/2006/main" xmlns:r="http://schemas.openxmlformats.org/officeDocument/2006/relationships" xmlns:p188="http://schemas.microsoft.com/office/powerpoint/2018/8/main">
  <p188:cm id="{31059333-CCBD-4CF9-8AE5-E4E1D2B3A93A}" authorId="{3A57FC4E-11C2-8597-7C21-25526A3B462A}" status="resolved" created="2023-08-28T02:58:23.913" complete="100000">
    <ac:deMkLst xmlns:ac="http://schemas.microsoft.com/office/drawing/2013/main/command">
      <pc:docMk xmlns:pc="http://schemas.microsoft.com/office/powerpoint/2013/main/command"/>
      <pc:sldMk xmlns:pc="http://schemas.microsoft.com/office/powerpoint/2013/main/command" cId="739867983" sldId="679"/>
      <ac:spMk id="21" creationId="{E30E36B0-B5DF-986F-2B3C-9E6772385C5C}"/>
    </ac:deMkLst>
    <p188:txBody>
      <a:bodyPr/>
      <a:lstStyle/>
      <a:p>
        <a:r>
          <a:rPr lang="en-US"/>
          <a:t>[@Heidel, Lena] Do we change to Cumberland Group (formally known as Somerset Recycling Services, Inc.?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A414E-7957-42F5-A493-11CDEDD60A60}"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A6EBC-B850-413E-AC51-E7F2DD6EB3EC}" type="slidenum">
              <a:rPr lang="en-US" smtClean="0"/>
              <a:t>‹#›</a:t>
            </a:fld>
            <a:endParaRPr lang="en-US"/>
          </a:p>
        </p:txBody>
      </p:sp>
    </p:spTree>
    <p:extLst>
      <p:ext uri="{BB962C8B-B14F-4D97-AF65-F5344CB8AC3E}">
        <p14:creationId xmlns:p14="http://schemas.microsoft.com/office/powerpoint/2010/main" val="167363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FA6EBC-B850-413E-AC51-E7F2DD6EB3EC}" type="slidenum">
              <a:rPr lang="en-US" smtClean="0"/>
              <a:t>1</a:t>
            </a:fld>
            <a:endParaRPr lang="en-US"/>
          </a:p>
        </p:txBody>
      </p:sp>
    </p:spTree>
    <p:extLst>
      <p:ext uri="{BB962C8B-B14F-4D97-AF65-F5344CB8AC3E}">
        <p14:creationId xmlns:p14="http://schemas.microsoft.com/office/powerpoint/2010/main" val="187011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914400" algn="l"/>
              </a:tabLs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Awards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Symbol" panose="05050102010706020507" pitchFamily="18" charset="2"/>
              <a:buChar char=""/>
              <a:tabLst>
                <a:tab pos="13716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During Earth Month (April), we celebrate a select number of RC customers with the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Greenovation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Award. This award program was established in 2013 and has become a great source of PR and excitement for our customers. The plaques are presented at in-person events where employees can join in the celebrations. To create an engaging experience, and a reminder of why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WeRightCycle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 created Chelsea’s Tree to honor a Kimberly-Clark Professional employee who passed away from cancer at age 26. Chelsea Santucci was passionate about sustainability and instrumental in the creation of </a:t>
            </a:r>
            <a:r>
              <a:rPr lang="en-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RightCycle</a:t>
            </a:r>
            <a:r>
              <a:rPr lang="en-US" sz="105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Program. It is our hope that her memory and her legacy will live on by sharing her story at these events. </a:t>
            </a:r>
          </a:p>
          <a:p>
            <a:pPr marL="457200" marR="0" lvl="1" indent="0" fontAlgn="ctr">
              <a:lnSpc>
                <a:spcPct val="107000"/>
              </a:lnSpc>
              <a:spcBef>
                <a:spcPts val="0"/>
              </a:spcBef>
              <a:spcAft>
                <a:spcPts val="0"/>
              </a:spcAft>
              <a:buSzPts val="1000"/>
              <a:buFont typeface="Symbol" panose="05050102010706020507" pitchFamily="18" charset="2"/>
              <a:buNone/>
              <a:tabLst>
                <a:tab pos="1371600" algn="l"/>
              </a:tabLst>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marR="0" lvl="1" indent="0" fontAlgn="ctr">
              <a:lnSpc>
                <a:spcPct val="107000"/>
              </a:lnSpc>
              <a:spcBef>
                <a:spcPts val="0"/>
              </a:spcBef>
              <a:spcAft>
                <a:spcPts val="0"/>
              </a:spcAft>
              <a:buSzPts val="1000"/>
              <a:buFont typeface="Symbol" panose="05050102010706020507" pitchFamily="18" charset="2"/>
              <a:buNone/>
              <a:tabLst>
                <a:tab pos="1371600" algn="l"/>
              </a:tabLs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Award winners are chosen by sales leadership, based on participation in The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RightCycle</a:t>
            </a:r>
            <a:r>
              <a:rPr lang="en-US" sz="12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Program and the customer’s sustainability leadership with other landfill diversion initiatives. In 2024, we will provide a scorecard for sales pros to share with customers so that they understand the nomination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801A6C-B7EB-4C8B-A4FF-B58908C53AC7}" type="slidenum">
              <a:rPr kumimoji="0" lang="en-US" sz="120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48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Kimberly-Clark has aggressive, impactful and transparent 2030 sustainability goals around improving the lives of one billion people in underserved communities and reducing our forest, water and plastics footprint by 50%.  We’re also committed to reducing our Scope 1 and Scope 2 emissions by 50% as well as our Scope 3 by 20%.  All of these goals have been reviewed and approved by the Science-Based Targets Initiative (SBTi).</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RightCycle Program provides a landfill diversion solution for hard-to-recycle items (PPE, wet wipes, plastic packaging) and converts them into new consumer products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RightCycle is easy to implement (you can do it, we can help!) and we have kick-off materials, change &amp; visual management, and help coordinate shipping.  We also provide metrics, reports and awards on your environmental impact.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We’re here to help you achieve your personal and professional goals around sustainability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EFA6EBC-B850-413E-AC51-E7F2DD6EB3EC}" type="slidenum">
              <a:rPr lang="en-US" smtClean="0"/>
              <a:t>11</a:t>
            </a:fld>
            <a:endParaRPr lang="en-US"/>
          </a:p>
        </p:txBody>
      </p:sp>
    </p:spTree>
    <p:extLst>
      <p:ext uri="{BB962C8B-B14F-4D97-AF65-F5344CB8AC3E}">
        <p14:creationId xmlns:p14="http://schemas.microsoft.com/office/powerpoint/2010/main" val="293058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RightCycle</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is the first of its kind! It is a post-consumer program managed by the manufacturer of single-use products. The program has been in market for 10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It can drive successes within an organization’s Corporate Social Responsibility and Sustainability goals by diverting waste from landfill.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4EFA6EBC-B850-413E-AC51-E7F2DD6EB3EC}" type="slidenum">
              <a:rPr lang="en-US" smtClean="0"/>
              <a:t>2</a:t>
            </a:fld>
            <a:endParaRPr lang="en-US"/>
          </a:p>
        </p:txBody>
      </p:sp>
    </p:spTree>
    <p:extLst>
      <p:ext uri="{BB962C8B-B14F-4D97-AF65-F5344CB8AC3E}">
        <p14:creationId xmlns:p14="http://schemas.microsoft.com/office/powerpoint/2010/main" val="265974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801A6C-B7EB-4C8B-A4FF-B58908C53AC7}" type="slidenum">
              <a:rPr lang="en-US" smtClean="0"/>
              <a:pPr/>
              <a:t>3</a:t>
            </a:fld>
            <a:endParaRPr lang="en-US"/>
          </a:p>
        </p:txBody>
      </p:sp>
    </p:spTree>
    <p:extLst>
      <p:ext uri="{BB962C8B-B14F-4D97-AF65-F5344CB8AC3E}">
        <p14:creationId xmlns:p14="http://schemas.microsoft.com/office/powerpoint/2010/main" val="180796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801A6C-B7EB-4C8B-A4FF-B58908C53AC7}" type="slidenum">
              <a:rPr lang="en-US" smtClean="0"/>
              <a:pPr/>
              <a:t>4</a:t>
            </a:fld>
            <a:endParaRPr lang="en-US"/>
          </a:p>
        </p:txBody>
      </p:sp>
    </p:spTree>
    <p:extLst>
      <p:ext uri="{BB962C8B-B14F-4D97-AF65-F5344CB8AC3E}">
        <p14:creationId xmlns:p14="http://schemas.microsoft.com/office/powerpoint/2010/main" val="247364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4601A6-CD3F-4FAB-9EBF-00D360CD88AF}"/>
              </a:ext>
            </a:extLst>
          </p:cNvPr>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1828800" algn="l"/>
              </a:tabLs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2 is Collection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product is used, collect it in designated bins.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recycling purposes, we ask that nitrile gloves are collected separate from apparel, eyewear, wipes and packaging.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Collect them using containers or corrugate you already have in your facility</a:t>
            </a:r>
          </a:p>
          <a:p>
            <a:pPr marL="685800" marR="0" lvl="1" indent="-228600" fontAlgn="ctr">
              <a:lnSpc>
                <a:spcPct val="107000"/>
              </a:lnSpc>
              <a:spcBef>
                <a:spcPts val="0"/>
              </a:spcBef>
              <a:spcAft>
                <a:spcPts val="0"/>
              </a:spcAft>
              <a:buSzPts val="1000"/>
              <a:buFont typeface="Wingdings" panose="05000000000000000000" pitchFamily="2" charset="2"/>
              <a:buChar char=""/>
              <a:tabLst>
                <a:tab pos="4114800" algn="l"/>
              </a:tabLs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Wipes MUST be dry before shipping to RightCycle</a:t>
            </a:r>
            <a:r>
              <a:rPr lang="en-US" sz="12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marR="0" lvl="0" indent="0" fontAlgn="ctr">
              <a:lnSpc>
                <a:spcPct val="107000"/>
              </a:lnSpc>
              <a:spcBef>
                <a:spcPts val="0"/>
              </a:spcBef>
              <a:spcAft>
                <a:spcPts val="0"/>
              </a:spcAft>
              <a:buSzPts val="1000"/>
              <a:buFont typeface="Wingdings" panose="05000000000000000000" pitchFamily="2" charset="2"/>
              <a:buNone/>
              <a:tabLst>
                <a:tab pos="4114800" algn="l"/>
              </a:tabLs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fontAlgn="ctr">
              <a:lnSpc>
                <a:spcPct val="107000"/>
              </a:lnSpc>
              <a:spcBef>
                <a:spcPts val="0"/>
              </a:spcBef>
              <a:spcAft>
                <a:spcPts val="0"/>
              </a:spcAft>
              <a:buSzPts val="1000"/>
              <a:buFont typeface="Symbol" panose="05050102010706020507" pitchFamily="18" charset="2"/>
              <a:buChar char=""/>
              <a:tabLst>
                <a:tab pos="18288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couple things we always consider at our manufacturing sites when staging collection bins 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Font typeface="+mj-lt"/>
              <a:buAutoNum type="romanLcPeriod"/>
              <a:tabLst>
                <a:tab pos="22860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Placement: Placement of collection bins should be easy to access for the employees using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Rightcycle</a:t>
            </a:r>
            <a:r>
              <a:rPr lang="en-US" sz="1100" baseline="30000" dirty="0">
                <a:effectLst/>
                <a:latin typeface="Calibri" panose="020F0502020204030204" pitchFamily="34" charset="0"/>
                <a:ea typeface="Times New Roman" panose="02020603050405020304" pitchFamily="18" charset="0"/>
                <a:cs typeface="Calibri" panose="020F0502020204030204" pitchFamily="34" charset="0"/>
              </a:rPr>
              <a:t>™</a:t>
            </a:r>
            <a:r>
              <a:rPr lang="en-US" sz="1100" dirty="0">
                <a:effectLst/>
                <a:latin typeface="Calibri" panose="020F0502020204030204" pitchFamily="34" charset="0"/>
                <a:ea typeface="Times New Roman" panose="02020603050405020304" pitchFamily="18" charset="0"/>
                <a:cs typeface="Calibri" panose="020F0502020204030204" pitchFamily="34" charset="0"/>
              </a:rPr>
              <a:t> approved products. Bin placement should also not change frequently to prevent incorrect disposal.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Font typeface="+mj-lt"/>
              <a:buAutoNum type="romanLcPeriod"/>
              <a:tabLst>
                <a:tab pos="22860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Visual management: It should be place above collections bins. It will reduce confusion and ensure successful segregation. KCP is happy to provide container labels, posters, and other visual management tools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Font typeface="+mj-lt"/>
              <a:buAutoNum type="romanLcPeriod"/>
              <a:tabLst>
                <a:tab pos="2286000" algn="l"/>
              </a:tabLst>
            </a:pPr>
            <a:r>
              <a:rPr lang="en-US" sz="1100" dirty="0">
                <a:effectLst/>
                <a:latin typeface="Calibri" panose="020F0502020204030204" pitchFamily="34" charset="0"/>
                <a:ea typeface="Times New Roman" panose="02020603050405020304" pitchFamily="18" charset="0"/>
                <a:cs typeface="Calibri" panose="020F0502020204030204" pitchFamily="34" charset="0"/>
              </a:rPr>
              <a:t>These two things can help ensure a successful recycling program.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4601A6-CD3F-4FAB-9EBF-00D360CD88AF}"/>
              </a:ext>
            </a:extLst>
          </p:cNvPr>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914400" algn="l"/>
              </a:tabLs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3 Shipping:</a:t>
            </a:r>
            <a:endParaRPr lang="en-US"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fontAlgn="ctr">
              <a:lnSpc>
                <a:spcPct val="107000"/>
              </a:lnSpc>
              <a:spcBef>
                <a:spcPts val="0"/>
              </a:spcBef>
              <a:spcAft>
                <a:spcPts val="0"/>
              </a:spcAft>
              <a:buSzPts val="1000"/>
              <a:buFont typeface="Arial" panose="020B0604020202020204" pitchFamily="34" charset="0"/>
              <a:buChar char="•"/>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Customers can consolidate the used products into a Gaylord on a pallet or into smaller boxes stacked on a pallet. All pallets ship to Millwood, WV to be processed and sorted. </a:t>
            </a:r>
          </a:p>
          <a:p>
            <a:pPr marL="171450" marR="0" lvl="0" indent="-171450" fontAlgn="ctr">
              <a:lnSpc>
                <a:spcPct val="107000"/>
              </a:lnSpc>
              <a:spcBef>
                <a:spcPts val="0"/>
              </a:spcBef>
              <a:spcAft>
                <a:spcPts val="0"/>
              </a:spcAft>
              <a:buSzPts val="1000"/>
              <a:buFont typeface="Arial" panose="020B0604020202020204" pitchFamily="34" charset="0"/>
              <a:buChar char="•"/>
              <a:tabLst>
                <a:tab pos="914400" algn="l"/>
              </a:tabLs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Shipping is the ONLY expense the customer incurs!!.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baseline="0" dirty="0" err="1"/>
              <a:t>Freightcenter.com</a:t>
            </a:r>
            <a:r>
              <a:rPr lang="en-US" baseline="0" dirty="0"/>
              <a:t> can provide estimates for shipping costs to compare against current management costs. </a:t>
            </a:r>
            <a:r>
              <a:rPr lang="en-US" i="1" baseline="0" dirty="0"/>
              <a:t>(Standard Work </a:t>
            </a:r>
            <a:r>
              <a:rPr lang="en-US" i="1" baseline="0" dirty="0" err="1"/>
              <a:t>Doc’t</a:t>
            </a:r>
            <a:r>
              <a:rPr lang="en-US" i="1" baseline="0" dirty="0"/>
              <a:t> available for review)</a:t>
            </a:r>
            <a:endParaRPr lang="en-US" i="1" dirty="0"/>
          </a:p>
        </p:txBody>
      </p:sp>
    </p:spTree>
    <p:extLst>
      <p:ext uri="{BB962C8B-B14F-4D97-AF65-F5344CB8AC3E}">
        <p14:creationId xmlns:p14="http://schemas.microsoft.com/office/powerpoint/2010/main" val="207059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914400" algn="l"/>
              </a:tabLs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3 Processing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fontAlgn="ctr">
              <a:lnSpc>
                <a:spcPct val="107000"/>
              </a:lnSpc>
              <a:spcBef>
                <a:spcPts val="0"/>
              </a:spcBef>
              <a:spcAft>
                <a:spcPts val="0"/>
              </a:spcAft>
              <a:buSzPts val="1000"/>
              <a:buFont typeface="Symbol" panose="05050102010706020507" pitchFamily="18" charset="2"/>
              <a:buChar char=""/>
              <a:tabLst>
                <a:tab pos="9144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processing and sorting is completed by a non-profit social enterprise, Jackson County Developmental Center (JCDC). KCP has partnered with them for 10 years! They provide job training and life skills for disabled and disadvantaged workers, including those with traumatic brain injuries.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fontAlgn="ctr">
              <a:lnSpc>
                <a:spcPct val="107000"/>
              </a:lnSpc>
              <a:spcBef>
                <a:spcPts val="0"/>
              </a:spcBef>
              <a:spcAft>
                <a:spcPts val="0"/>
              </a:spcAft>
              <a:buSzPts val="1000"/>
              <a:buFont typeface="Symbol" panose="05050102010706020507" pitchFamily="18" charset="2"/>
              <a:buChar char=""/>
              <a:tabLst>
                <a:tab pos="9144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the product is received in at JCDC, they sort, separate, remove contaminants and bale materials to be sent for recycling.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801A6C-B7EB-4C8B-A4FF-B58908C53AC7}" type="slidenum">
              <a:rPr lang="en-US" smtClean="0"/>
              <a:pPr/>
              <a:t>7</a:t>
            </a:fld>
            <a:endParaRPr lang="en-US"/>
          </a:p>
        </p:txBody>
      </p:sp>
    </p:spTree>
    <p:extLst>
      <p:ext uri="{BB962C8B-B14F-4D97-AF65-F5344CB8AC3E}">
        <p14:creationId xmlns:p14="http://schemas.microsoft.com/office/powerpoint/2010/main" val="66018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4601A6-CD3F-4FAB-9EBF-00D360CD88AF}"/>
              </a:ext>
            </a:extLst>
          </p:cNvPr>
          <p:cNvSpPr>
            <a:spLocks noGrp="1"/>
          </p:cNvSpPr>
          <p:nvPr>
            <p:ph type="body" idx="1"/>
          </p:nvPr>
        </p:nvSpPr>
        <p:spPr/>
        <p:txBody>
          <a:bodyPr/>
          <a:lstStyle/>
          <a:p>
            <a:pPr marL="0" marR="0" lvl="0" indent="0" fontAlgn="ctr">
              <a:lnSpc>
                <a:spcPct val="107000"/>
              </a:lnSpc>
              <a:spcBef>
                <a:spcPts val="0"/>
              </a:spcBef>
              <a:spcAft>
                <a:spcPts val="0"/>
              </a:spcAft>
              <a:buSzPts val="1000"/>
              <a:buFont typeface="Symbol" panose="05050102010706020507" pitchFamily="18" charset="2"/>
              <a:buNone/>
              <a:tabLst>
                <a:tab pos="914400" algn="l"/>
              </a:tabLs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Step 5: Conversion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fontAlgn="ctr">
              <a:lnSpc>
                <a:spcPct val="107000"/>
              </a:lnSpc>
              <a:spcBef>
                <a:spcPts val="0"/>
              </a:spcBef>
              <a:spcAft>
                <a:spcPts val="0"/>
              </a:spcAft>
              <a:buSzPts val="1000"/>
              <a:buFont typeface="Symbol" panose="05050102010706020507" pitchFamily="18" charset="2"/>
              <a:buChar char=""/>
              <a:tabLst>
                <a:tab pos="914400" algn="l"/>
              </a:tabLs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Once a full load of baled, used product is ready, it ships to our recycling partner, Somerset Recycling Services, Inc. to be converted into new polymer resins to be sold into various molding applications to make new consumer goods!</a:t>
            </a:r>
          </a:p>
          <a:p>
            <a:pPr marL="285750" marR="0" lvl="0" indent="-285750" fontAlgn="ctr">
              <a:lnSpc>
                <a:spcPct val="107000"/>
              </a:lnSpc>
              <a:spcBef>
                <a:spcPts val="0"/>
              </a:spcBef>
              <a:spcAft>
                <a:spcPts val="0"/>
              </a:spcAft>
              <a:buSzPts val="1000"/>
              <a:buFont typeface="Symbol" panose="05050102010706020507" pitchFamily="18" charset="2"/>
              <a:buChar char=""/>
              <a:tabLst>
                <a:tab pos="914400" algn="l"/>
              </a:tabLs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of the key products that are being made with recycled PPE are: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Symbol" panose="05050102010706020507" pitchFamily="18" charset="2"/>
              <a:buChar char=""/>
              <a:tabLst>
                <a:tab pos="1371600" algn="l"/>
              </a:tabLst>
            </a:pPr>
            <a:r>
              <a:rPr lang="en-US"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Adirondack chairs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fontAlgn="ctr">
              <a:lnSpc>
                <a:spcPct val="107000"/>
              </a:lnSpc>
              <a:spcBef>
                <a:spcPts val="0"/>
              </a:spcBef>
              <a:spcAft>
                <a:spcPts val="0"/>
              </a:spcAft>
              <a:buSzPts val="1000"/>
              <a:buFont typeface="Symbol" panose="05050102010706020507" pitchFamily="18" charset="2"/>
              <a:buChar char=""/>
              <a:tabLst>
                <a:tab pos="1371600" algn="l"/>
              </a:tabLst>
            </a:pPr>
            <a:r>
              <a:rPr lang="en-US"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Industrial shelving and totes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fontAlgn="ctr">
              <a:lnSpc>
                <a:spcPct val="107000"/>
              </a:lnSpc>
              <a:spcBef>
                <a:spcPts val="0"/>
              </a:spcBef>
              <a:spcAft>
                <a:spcPts val="0"/>
              </a:spcAft>
              <a:buSzPts val="1000"/>
              <a:buFont typeface="Arial" panose="020B0604020202020204" pitchFamily="34" charset="0"/>
              <a:buChar char="•"/>
              <a:tabLst>
                <a:tab pos="3200400" algn="l"/>
              </a:tabLst>
            </a:pPr>
            <a:r>
              <a:rPr lang="en-US"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best part of the program is that all of the processing happens in the United States and the program is fully auditable!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1837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FA6EBC-B850-413E-AC51-E7F2DD6EB3EC}" type="slidenum">
              <a:rPr lang="en-US" smtClean="0"/>
              <a:t>9</a:t>
            </a:fld>
            <a:endParaRPr lang="en-US"/>
          </a:p>
        </p:txBody>
      </p:sp>
    </p:spTree>
    <p:extLst>
      <p:ext uri="{BB962C8B-B14F-4D97-AF65-F5344CB8AC3E}">
        <p14:creationId xmlns:p14="http://schemas.microsoft.com/office/powerpoint/2010/main" val="223704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351F-F597-4DF0-9BAC-A706ABE66D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DE37E-6148-4FFE-9943-02384C0F8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DE0FA3-3A25-4E46-851B-170595F1869D}"/>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5" name="Footer Placeholder 4">
            <a:extLst>
              <a:ext uri="{FF2B5EF4-FFF2-40B4-BE49-F238E27FC236}">
                <a16:creationId xmlns:a16="http://schemas.microsoft.com/office/drawing/2014/main" id="{35C2802A-26EF-4F10-9F86-60D454310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A153-D214-4338-909F-ECDBC510377B}"/>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0454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617B-6812-481F-B2FE-32BE87E6F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8143A2-7DA3-47AF-BD9D-44298ED1DD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3C45-253F-4E0E-BC60-CF6F95B44BDF}"/>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5" name="Footer Placeholder 4">
            <a:extLst>
              <a:ext uri="{FF2B5EF4-FFF2-40B4-BE49-F238E27FC236}">
                <a16:creationId xmlns:a16="http://schemas.microsoft.com/office/drawing/2014/main" id="{4D7294ED-A1CE-4AC7-8B98-4D3FD3F91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ABE3B-00D5-409F-88A4-2240BB479DC6}"/>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6814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F38C9-2463-4E66-9BB8-41D6B78F0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C221F-91E3-4C4C-B9C0-9408DD5B9F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81130-E4A4-4663-BA4B-649528A3E14A}"/>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5" name="Footer Placeholder 4">
            <a:extLst>
              <a:ext uri="{FF2B5EF4-FFF2-40B4-BE49-F238E27FC236}">
                <a16:creationId xmlns:a16="http://schemas.microsoft.com/office/drawing/2014/main" id="{43910C62-4569-4A90-9070-BFF28539D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E1AAB-24E4-470F-B06C-A576844442E8}"/>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4102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 Column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B2514-15CE-4B4A-A6D3-721BD7DECDCB}"/>
              </a:ext>
            </a:extLst>
          </p:cNvPr>
          <p:cNvSpPr>
            <a:spLocks noGrp="1"/>
          </p:cNvSpPr>
          <p:nvPr>
            <p:ph sz="half" idx="1"/>
          </p:nvPr>
        </p:nvSpPr>
        <p:spPr>
          <a:xfrm>
            <a:off x="419099" y="1543828"/>
            <a:ext cx="5181600" cy="4351338"/>
          </a:xfrm>
        </p:spPr>
        <p:txBody>
          <a:bodyPr/>
          <a:lstStyle>
            <a:lvl1pPr>
              <a:defRPr>
                <a:solidFill>
                  <a:srgbClr val="1B3C69"/>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2F0F5-DF30-4B66-88D9-619248151E09}"/>
              </a:ext>
            </a:extLst>
          </p:cNvPr>
          <p:cNvSpPr>
            <a:spLocks noGrp="1"/>
          </p:cNvSpPr>
          <p:nvPr>
            <p:ph sz="half" idx="2"/>
          </p:nvPr>
        </p:nvSpPr>
        <p:spPr>
          <a:xfrm>
            <a:off x="6172200" y="1543828"/>
            <a:ext cx="5181600" cy="4351338"/>
          </a:xfrm>
        </p:spPr>
        <p:txBody>
          <a:bodyPr/>
          <a:lstStyle>
            <a:lvl1pPr>
              <a:defRPr>
                <a:solidFill>
                  <a:srgbClr val="1B3C69"/>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6AFF5F8-9556-4FBB-8BD5-AA6DF70A5AA8}"/>
              </a:ext>
            </a:extLst>
          </p:cNvPr>
          <p:cNvSpPr>
            <a:spLocks noGrp="1"/>
          </p:cNvSpPr>
          <p:nvPr>
            <p:ph type="title"/>
          </p:nvPr>
        </p:nvSpPr>
        <p:spPr>
          <a:xfrm>
            <a:off x="419099" y="365126"/>
            <a:ext cx="11439525" cy="749636"/>
          </a:xfrm>
        </p:spPr>
        <p:txBody>
          <a:bodyPr anchor="t" anchorCtr="0">
            <a:normAutofit/>
          </a:bodyPr>
          <a:lstStyle>
            <a:lvl1pPr>
              <a:defRPr sz="3600" b="0" i="0">
                <a:latin typeface="Calibri" panose="020F0502020204030204" pitchFamily="34" charset="0"/>
                <a:cs typeface="Calibri" panose="020F0502020204030204" pitchFamily="34" charset="0"/>
              </a:defRPr>
            </a:lvl1pPr>
          </a:lstStyle>
          <a:p>
            <a:r>
              <a:rPr lang="en-US" dirty="0"/>
              <a:t>Click to edit Master title style</a:t>
            </a:r>
          </a:p>
        </p:txBody>
      </p:sp>
      <p:sp>
        <p:nvSpPr>
          <p:cNvPr id="8" name="Slide Number Placeholder 3">
            <a:extLst>
              <a:ext uri="{FF2B5EF4-FFF2-40B4-BE49-F238E27FC236}">
                <a16:creationId xmlns:a16="http://schemas.microsoft.com/office/drawing/2014/main" id="{69EB19C0-9AD8-46A3-BD15-2F60F3CA68A5}"/>
              </a:ext>
            </a:extLst>
          </p:cNvPr>
          <p:cNvSpPr txBox="1">
            <a:spLocks/>
          </p:cNvSpPr>
          <p:nvPr userDrawn="1"/>
        </p:nvSpPr>
        <p:spPr>
          <a:xfrm>
            <a:off x="11827170" y="6594703"/>
            <a:ext cx="364830" cy="263297"/>
          </a:xfrm>
          <a:prstGeom prst="rect">
            <a:avLst/>
          </a:prstGeom>
        </p:spPr>
        <p:txBody>
          <a:bodyPr vert="horz" lIns="91440" tIns="45720" rIns="91440" bIns="45720" rtlCol="0" anchor="ctr"/>
          <a:lstStyle>
            <a:defPPr>
              <a:defRPr lang="en-US"/>
            </a:defPPr>
            <a:lvl1pPr marL="0" algn="ctr" defTabSz="914400" rtl="0" eaLnBrk="1" latinLnBrk="0" hangingPunct="1">
              <a:defRPr lang="en-US" sz="1000" kern="1200" smtClean="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C8323C-CE65-4792-89F2-4F49F8D807A3}" type="slidenum">
              <a:rPr lang="en-US" b="0" i="0" smtClean="0">
                <a:solidFill>
                  <a:schemeClr val="tx1"/>
                </a:solidFill>
                <a:latin typeface="Calibri" panose="020F0502020204030204" pitchFamily="34" charset="0"/>
              </a:rPr>
              <a:pPr/>
              <a:t>‹#›</a:t>
            </a:fld>
            <a:endParaRPr lang="en-US" b="0" i="0" dirty="0">
              <a:solidFill>
                <a:schemeClr val="tx1"/>
              </a:solidFill>
              <a:latin typeface="Calibri" panose="020F0502020204030204" pitchFamily="34" charset="0"/>
            </a:endParaRPr>
          </a:p>
        </p:txBody>
      </p:sp>
      <p:sp>
        <p:nvSpPr>
          <p:cNvPr id="6" name="Hidden shape 2">
            <a:extLst>
              <a:ext uri="{FF2B5EF4-FFF2-40B4-BE49-F238E27FC236}">
                <a16:creationId xmlns:a16="http://schemas.microsoft.com/office/drawing/2014/main" id="{E79AC0F5-F5EE-4075-9A2C-4E4CE898905D}"/>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rgbClr val="1D3B5E"/>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58786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ustainability (mi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FAC3A00-B71C-42F0-8069-6E9EFBF49AD4}"/>
              </a:ext>
            </a:extLst>
          </p:cNvPr>
          <p:cNvSpPr>
            <a:spLocks noGrp="1"/>
          </p:cNvSpPr>
          <p:nvPr>
            <p:ph type="body" sz="quarter" idx="10" hasCustomPrompt="1"/>
          </p:nvPr>
        </p:nvSpPr>
        <p:spPr>
          <a:xfrm>
            <a:off x="765175" y="3138001"/>
            <a:ext cx="4871350" cy="1557370"/>
          </a:xfrm>
          <a:noFill/>
        </p:spPr>
        <p:txBody>
          <a:bodyPr vert="horz" lIns="91440" tIns="45720" rIns="91440" bIns="45720" rtlCol="0" anchor="t" anchorCtr="0">
            <a:normAutofit/>
          </a:bodyPr>
          <a:lstStyle>
            <a:lvl1pPr marL="0" indent="0">
              <a:buNone/>
              <a:defRPr lang="en-US" sz="2500" b="1" spc="0" smtClean="0">
                <a:solidFill>
                  <a:srgbClr val="8FD1BB"/>
                </a:solidFill>
                <a:ea typeface="+mj-ea"/>
              </a:defRPr>
            </a:lvl1pPr>
            <a:lvl2pPr>
              <a:defRPr lang="en-US" sz="1800" smtClean="0">
                <a:solidFill>
                  <a:schemeClr val="tx1"/>
                </a:solidFill>
                <a:latin typeface="+mn-lt"/>
                <a:cs typeface="+mn-cs"/>
              </a:defRPr>
            </a:lvl2pPr>
            <a:lvl3pPr>
              <a:defRPr lang="en-US" smtClean="0">
                <a:solidFill>
                  <a:schemeClr val="tx1"/>
                </a:solidFill>
                <a:latin typeface="+mn-lt"/>
                <a:cs typeface="+mn-cs"/>
              </a:defRPr>
            </a:lvl3pPr>
            <a:lvl4pPr>
              <a:defRPr lang="en-US" sz="1800" smtClean="0">
                <a:solidFill>
                  <a:schemeClr val="tx1"/>
                </a:solidFill>
                <a:latin typeface="+mn-lt"/>
                <a:cs typeface="+mn-cs"/>
              </a:defRPr>
            </a:lvl4pPr>
            <a:lvl5pPr>
              <a:defRPr lang="en-US" sz="1800">
                <a:solidFill>
                  <a:schemeClr val="tx1"/>
                </a:solidFill>
                <a:latin typeface="+mn-lt"/>
                <a:cs typeface="+mn-cs"/>
              </a:defRPr>
            </a:lvl5pPr>
          </a:lstStyle>
          <a:p>
            <a:pPr marL="342900" lvl="0" indent="-571500">
              <a:lnSpc>
                <a:spcPts val="5000"/>
              </a:lnSpc>
              <a:spcBef>
                <a:spcPct val="0"/>
              </a:spcBef>
            </a:pPr>
            <a:r>
              <a:rPr lang="en-US"/>
              <a:t>Date / Time / Details</a:t>
            </a:r>
          </a:p>
        </p:txBody>
      </p:sp>
      <p:sp>
        <p:nvSpPr>
          <p:cNvPr id="7" name="Hidden shape 2">
            <a:extLst>
              <a:ext uri="{FF2B5EF4-FFF2-40B4-BE49-F238E27FC236}">
                <a16:creationId xmlns:a16="http://schemas.microsoft.com/office/drawing/2014/main" id="{CA7D21F0-6A9D-466A-B598-F30FD1F8E2F6}"/>
              </a:ext>
            </a:extLst>
          </p:cNvPr>
          <p:cNvSpPr>
            <a:spLocks/>
          </p:cNvSpPr>
          <p:nvPr userDrawn="1"/>
        </p:nvSpPr>
        <p:spPr bwMode="auto">
          <a:xfrm>
            <a:off x="10215246" y="5717963"/>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Title 125">
            <a:extLst>
              <a:ext uri="{FF2B5EF4-FFF2-40B4-BE49-F238E27FC236}">
                <a16:creationId xmlns:a16="http://schemas.microsoft.com/office/drawing/2014/main" id="{1BB76F0A-C401-4CFF-A1ED-8FEBBDE6CEC4}"/>
              </a:ext>
            </a:extLst>
          </p:cNvPr>
          <p:cNvSpPr>
            <a:spLocks noGrp="1"/>
          </p:cNvSpPr>
          <p:nvPr>
            <p:ph type="ctrTitle" hasCustomPrompt="1"/>
          </p:nvPr>
        </p:nvSpPr>
        <p:spPr>
          <a:xfrm>
            <a:off x="0" y="-4764"/>
            <a:ext cx="6096000" cy="6862763"/>
          </a:xfrm>
          <a:prstGeom prst="rect">
            <a:avLst/>
          </a:prstGeom>
          <a:noFill/>
        </p:spPr>
        <p:txBody>
          <a:bodyPr vert="horz" wrap="square" lIns="822960" tIns="182880" rIns="91440" bIns="3749040" rtlCol="0" anchor="b">
            <a:noAutofit/>
          </a:bodyPr>
          <a:lstStyle>
            <a:lvl1pPr>
              <a:defRPr lang="en-US" dirty="0">
                <a:solidFill>
                  <a:schemeClr val="bg1"/>
                </a:solidFill>
                <a:effectLst/>
              </a:defRPr>
            </a:lvl1pPr>
          </a:lstStyle>
          <a:p>
            <a:pPr marL="0" lvl="0"/>
            <a:r>
              <a:rPr lang="en-US"/>
              <a:t>Presentation name</a:t>
            </a:r>
          </a:p>
        </p:txBody>
      </p:sp>
    </p:spTree>
    <p:extLst>
      <p:ext uri="{BB962C8B-B14F-4D97-AF65-F5344CB8AC3E}">
        <p14:creationId xmlns:p14="http://schemas.microsoft.com/office/powerpoint/2010/main" val="333570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ab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186DA2-86BB-4057-A9AA-1026D324DA84}"/>
              </a:ext>
            </a:extLst>
          </p:cNvPr>
          <p:cNvSpPr/>
          <p:nvPr userDrawn="1"/>
        </p:nvSpPr>
        <p:spPr>
          <a:xfrm>
            <a:off x="3882683" y="-8103"/>
            <a:ext cx="8309318" cy="686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E2B0BD5-438A-428F-9736-0CE1B14E4297}"/>
              </a:ext>
            </a:extLst>
          </p:cNvPr>
          <p:cNvSpPr/>
          <p:nvPr userDrawn="1"/>
        </p:nvSpPr>
        <p:spPr>
          <a:xfrm>
            <a:off x="-1" y="-8103"/>
            <a:ext cx="3806825" cy="6866104"/>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E08863DA-C955-4340-8B91-1897CE54D01E}"/>
              </a:ext>
            </a:extLst>
          </p:cNvPr>
          <p:cNvSpPr>
            <a:spLocks noGrp="1"/>
          </p:cNvSpPr>
          <p:nvPr>
            <p:ph type="title"/>
          </p:nvPr>
        </p:nvSpPr>
        <p:spPr>
          <a:xfrm>
            <a:off x="464072" y="365126"/>
            <a:ext cx="2938154" cy="749636"/>
          </a:xfrm>
        </p:spPr>
        <p:txBody>
          <a:bodyPr vert="horz" lIns="91440" tIns="45720" rIns="91440" bIns="45720" rtlCol="0" anchor="t">
            <a:noAutofit/>
          </a:bodyPr>
          <a:lstStyle>
            <a:lvl1pPr>
              <a:defRPr lang="en-US" sz="4000">
                <a:solidFill>
                  <a:schemeClr val="bg1"/>
                </a:solidFill>
              </a:defRPr>
            </a:lvl1pPr>
          </a:lstStyle>
          <a:p>
            <a:pPr lvl="0"/>
            <a:r>
              <a:rPr lang="en-US"/>
              <a:t>Click to edit Master title style</a:t>
            </a:r>
          </a:p>
        </p:txBody>
      </p:sp>
      <p:sp>
        <p:nvSpPr>
          <p:cNvPr id="12" name="Text Placeholder 9">
            <a:extLst>
              <a:ext uri="{FF2B5EF4-FFF2-40B4-BE49-F238E27FC236}">
                <a16:creationId xmlns:a16="http://schemas.microsoft.com/office/drawing/2014/main" id="{FE88B05C-A42F-4596-811E-866F07255D3C}"/>
              </a:ext>
            </a:extLst>
          </p:cNvPr>
          <p:cNvSpPr>
            <a:spLocks noGrp="1"/>
          </p:cNvSpPr>
          <p:nvPr>
            <p:ph type="body" sz="quarter" idx="26"/>
          </p:nvPr>
        </p:nvSpPr>
        <p:spPr>
          <a:xfrm>
            <a:off x="601711" y="2525122"/>
            <a:ext cx="2668710" cy="703078"/>
          </a:xfrm>
          <a:ln w="12700">
            <a:miter lim="400000"/>
          </a:ln>
        </p:spPr>
        <p:txBody>
          <a:bodyPr lIns="35719" tIns="35719" rIns="35719" bIns="35719" anchor="t">
            <a:noAutofit/>
          </a:bodyPr>
          <a:lstStyle>
            <a:lvl1pPr marL="0" indent="0">
              <a:buNone/>
              <a:defRPr lang="en-US" sz="2500" b="0" i="0" kern="0" spc="-50" dirty="0">
                <a:solidFill>
                  <a:schemeClr val="accent3"/>
                </a:solidFill>
                <a:latin typeface="Calibri" panose="020F0502020204030204" pitchFamily="34" charset="0"/>
                <a:ea typeface="Calibri" panose="020F0502020204030204" pitchFamily="34" charset="0"/>
                <a:cs typeface="Calibri" panose="020F0502020204030204" pitchFamily="34" charset="0"/>
              </a:defRPr>
            </a:lvl1pPr>
          </a:lstStyle>
          <a:p>
            <a:pPr marL="0" lvl="0" defTabSz="292100" hangingPunct="0">
              <a:lnSpc>
                <a:spcPct val="80000"/>
              </a:lnSpc>
            </a:pPr>
            <a:r>
              <a:rPr lang="en-US" dirty="0"/>
              <a:t>Click to edit</a:t>
            </a:r>
          </a:p>
        </p:txBody>
      </p:sp>
      <p:sp>
        <p:nvSpPr>
          <p:cNvPr id="3" name="Content Placeholder 2">
            <a:extLst>
              <a:ext uri="{FF2B5EF4-FFF2-40B4-BE49-F238E27FC236}">
                <a16:creationId xmlns:a16="http://schemas.microsoft.com/office/drawing/2014/main" id="{7995F67B-9ED2-4202-BB54-BB1A8BFB8D33}"/>
              </a:ext>
            </a:extLst>
          </p:cNvPr>
          <p:cNvSpPr>
            <a:spLocks noGrp="1"/>
          </p:cNvSpPr>
          <p:nvPr>
            <p:ph sz="quarter" idx="27"/>
          </p:nvPr>
        </p:nvSpPr>
        <p:spPr>
          <a:xfrm>
            <a:off x="4078288" y="365125"/>
            <a:ext cx="7842250" cy="6069013"/>
          </a:xfrm>
        </p:spPr>
        <p:txBody>
          <a:bodyPr/>
          <a:lstStyle>
            <a:lvl1pPr>
              <a:defRPr>
                <a:solidFill>
                  <a:srgbClr val="1B522E"/>
                </a:solidFill>
              </a:defRPr>
            </a:lvl1pPr>
            <a:lvl2pPr>
              <a:defRPr>
                <a:solidFill>
                  <a:srgbClr val="1B522E"/>
                </a:solidFill>
              </a:defRPr>
            </a:lvl2pPr>
            <a:lvl3pPr>
              <a:defRPr>
                <a:solidFill>
                  <a:srgbClr val="1B522E"/>
                </a:solidFill>
              </a:defRPr>
            </a:lvl3pPr>
            <a:lvl4pPr>
              <a:defRPr>
                <a:solidFill>
                  <a:srgbClr val="1B522E"/>
                </a:solidFill>
              </a:defRPr>
            </a:lvl4pPr>
            <a:lvl5pPr>
              <a:defRPr>
                <a:solidFill>
                  <a:srgbClr val="1B522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E10AF27B-6A3E-4713-BF8E-03C6FCF78521}"/>
              </a:ext>
            </a:extLst>
          </p:cNvPr>
          <p:cNvSpPr>
            <a:spLocks noGrp="1"/>
          </p:cNvSpPr>
          <p:nvPr>
            <p:ph type="sldNum" sz="quarter" idx="12"/>
          </p:nvPr>
        </p:nvSpPr>
        <p:spPr>
          <a:xfrm>
            <a:off x="11827170" y="6594703"/>
            <a:ext cx="364830" cy="263297"/>
          </a:xfrm>
        </p:spPr>
        <p:txBody>
          <a:bodyPr/>
          <a:lstStyle>
            <a:lvl1pPr>
              <a:defRPr>
                <a:solidFill>
                  <a:schemeClr val="tx1"/>
                </a:solidFill>
              </a:defRPr>
            </a:lvl1pPr>
          </a:lstStyle>
          <a:p>
            <a:fld id="{20C8323C-CE65-4792-89F2-4F49F8D807A3}" type="slidenum">
              <a:rPr lang="en-US" smtClean="0"/>
              <a:pPr/>
              <a:t>‹#›</a:t>
            </a:fld>
            <a:endParaRPr lang="en-US"/>
          </a:p>
        </p:txBody>
      </p:sp>
    </p:spTree>
    <p:extLst>
      <p:ext uri="{BB962C8B-B14F-4D97-AF65-F5344CB8AC3E}">
        <p14:creationId xmlns:p14="http://schemas.microsoft.com/office/powerpoint/2010/main" val="93468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lumn Content (sustainabilit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C0222E-3B2B-4D0F-94A4-01A13893DEA2}"/>
              </a:ext>
            </a:extLst>
          </p:cNvPr>
          <p:cNvSpPr/>
          <p:nvPr userDrawn="1"/>
        </p:nvSpPr>
        <p:spPr>
          <a:xfrm>
            <a:off x="0" y="0"/>
            <a:ext cx="12192000" cy="6858000"/>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4FB2514-15CE-4B4A-A6D3-721BD7DECDCB}"/>
              </a:ext>
            </a:extLst>
          </p:cNvPr>
          <p:cNvSpPr>
            <a:spLocks noGrp="1"/>
          </p:cNvSpPr>
          <p:nvPr>
            <p:ph sz="half" idx="1"/>
          </p:nvPr>
        </p:nvSpPr>
        <p:spPr>
          <a:xfrm>
            <a:off x="838200" y="1543828"/>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2F0F5-DF30-4B66-88D9-619248151E09}"/>
              </a:ext>
            </a:extLst>
          </p:cNvPr>
          <p:cNvSpPr>
            <a:spLocks noGrp="1"/>
          </p:cNvSpPr>
          <p:nvPr>
            <p:ph sz="half" idx="2"/>
          </p:nvPr>
        </p:nvSpPr>
        <p:spPr>
          <a:xfrm>
            <a:off x="6172200" y="1543828"/>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6AFF5F8-9556-4FBB-8BD5-AA6DF70A5AA8}"/>
              </a:ext>
            </a:extLst>
          </p:cNvPr>
          <p:cNvSpPr>
            <a:spLocks noGrp="1"/>
          </p:cNvSpPr>
          <p:nvPr>
            <p:ph type="title"/>
          </p:nvPr>
        </p:nvSpPr>
        <p:spPr>
          <a:xfrm>
            <a:off x="419099" y="365126"/>
            <a:ext cx="11439525" cy="749636"/>
          </a:xfrm>
        </p:spPr>
        <p:txBody>
          <a:bodyPr anchor="t" anchorCtr="0">
            <a:normAutofit/>
          </a:bodyPr>
          <a:lstStyle>
            <a:lvl1pPr>
              <a:defRPr sz="36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FECBC205-6B24-4E97-BF47-DE3DEDA7E2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5694020"/>
            <a:ext cx="5897300" cy="1231395"/>
          </a:xfrm>
          <a:prstGeom prst="rect">
            <a:avLst/>
          </a:prstGeom>
        </p:spPr>
      </p:pic>
      <p:sp>
        <p:nvSpPr>
          <p:cNvPr id="10" name="Slide Number Placeholder 3">
            <a:extLst>
              <a:ext uri="{FF2B5EF4-FFF2-40B4-BE49-F238E27FC236}">
                <a16:creationId xmlns:a16="http://schemas.microsoft.com/office/drawing/2014/main" id="{8838CA34-ACF9-4A73-AD9D-F7B1925304F8}"/>
              </a:ext>
            </a:extLst>
          </p:cNvPr>
          <p:cNvSpPr>
            <a:spLocks noGrp="1"/>
          </p:cNvSpPr>
          <p:nvPr>
            <p:ph type="sldNum" sz="quarter" idx="12"/>
          </p:nvPr>
        </p:nvSpPr>
        <p:spPr>
          <a:xfrm>
            <a:off x="11827170" y="6594703"/>
            <a:ext cx="364830" cy="263297"/>
          </a:xfrm>
        </p:spPr>
        <p:txBody>
          <a:bodyPr/>
          <a:lstStyle>
            <a:lvl1pPr>
              <a:defRPr>
                <a:solidFill>
                  <a:schemeClr val="bg1"/>
                </a:solidFill>
              </a:defRPr>
            </a:lvl1pPr>
          </a:lstStyle>
          <a:p>
            <a:fld id="{20C8323C-CE65-4792-89F2-4F49F8D807A3}" type="slidenum">
              <a:rPr lang="en-US" smtClean="0"/>
              <a:pPr/>
              <a:t>‹#›</a:t>
            </a:fld>
            <a:endParaRPr lang="en-US"/>
          </a:p>
        </p:txBody>
      </p:sp>
      <p:sp>
        <p:nvSpPr>
          <p:cNvPr id="11" name="Hidden shape 2">
            <a:extLst>
              <a:ext uri="{FF2B5EF4-FFF2-40B4-BE49-F238E27FC236}">
                <a16:creationId xmlns:a16="http://schemas.microsoft.com/office/drawing/2014/main" id="{3F83DC8B-4E16-4D1B-AD94-92115D83C3E7}"/>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49100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irds (sustainabilit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43E2D5-2BAE-4A42-8F19-1F3612980F02}"/>
              </a:ext>
            </a:extLst>
          </p:cNvPr>
          <p:cNvSpPr/>
          <p:nvPr userDrawn="1"/>
        </p:nvSpPr>
        <p:spPr>
          <a:xfrm>
            <a:off x="0" y="0"/>
            <a:ext cx="12192000" cy="6858000"/>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E70E3EC-F47D-49D4-8F85-B6C9B8D5BC99}"/>
              </a:ext>
            </a:extLst>
          </p:cNvPr>
          <p:cNvSpPr>
            <a:spLocks noGrp="1"/>
          </p:cNvSpPr>
          <p:nvPr>
            <p:ph type="title"/>
          </p:nvPr>
        </p:nvSpPr>
        <p:spPr>
          <a:xfrm>
            <a:off x="419100" y="365126"/>
            <a:ext cx="5243764" cy="749636"/>
          </a:xfrm>
        </p:spPr>
        <p:txBody>
          <a:bodyPr vert="horz" lIns="91440" tIns="45720" rIns="91440" bIns="45720" rtlCol="0" anchor="t">
            <a:noAutofit/>
          </a:bodyPr>
          <a:lstStyle>
            <a:lvl1pPr>
              <a:defRPr lang="en-US" sz="3600">
                <a:solidFill>
                  <a:schemeClr val="bg1"/>
                </a:solidFill>
              </a:defRPr>
            </a:lvl1pPr>
          </a:lstStyle>
          <a:p>
            <a:pPr lvl="0"/>
            <a:r>
              <a:rPr lang="en-US"/>
              <a:t>Click to edit Master title style</a:t>
            </a:r>
          </a:p>
        </p:txBody>
      </p:sp>
      <p:sp>
        <p:nvSpPr>
          <p:cNvPr id="5" name="Rectangle 4">
            <a:extLst>
              <a:ext uri="{FF2B5EF4-FFF2-40B4-BE49-F238E27FC236}">
                <a16:creationId xmlns:a16="http://schemas.microsoft.com/office/drawing/2014/main" id="{9544F9AE-4CF4-4C98-9F76-19F07A168A6D}"/>
              </a:ext>
            </a:extLst>
          </p:cNvPr>
          <p:cNvSpPr/>
          <p:nvPr userDrawn="1"/>
        </p:nvSpPr>
        <p:spPr>
          <a:xfrm>
            <a:off x="6079122" y="0"/>
            <a:ext cx="611287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DF6C176A-F048-426E-9238-DB5396B88F27}"/>
              </a:ext>
            </a:extLst>
          </p:cNvPr>
          <p:cNvSpPr>
            <a:spLocks noGrp="1"/>
          </p:cNvSpPr>
          <p:nvPr>
            <p:ph type="body" sz="quarter" idx="12"/>
          </p:nvPr>
        </p:nvSpPr>
        <p:spPr>
          <a:xfrm>
            <a:off x="448719" y="2197100"/>
            <a:ext cx="4829218" cy="598177"/>
          </a:xfrm>
          <a:noFill/>
        </p:spPr>
        <p:txBody>
          <a:bodyPr wrap="square" rtlCol="0">
            <a:spAutoFit/>
          </a:bodyPr>
          <a:lstStyle>
            <a:lvl1pPr marL="0" indent="0">
              <a:buNone/>
              <a:defRPr lang="en-US" sz="2500" dirty="0" smtClean="0">
                <a:solidFill>
                  <a:schemeClr val="bg1"/>
                </a:solidFill>
              </a:defRPr>
            </a:lvl1pPr>
          </a:lstStyle>
          <a:p>
            <a:pPr marL="0" lvl="0">
              <a:lnSpc>
                <a:spcPts val="4500"/>
              </a:lnSpc>
            </a:pPr>
            <a:r>
              <a:rPr lang="en-US"/>
              <a:t>Click to edit Master text styles</a:t>
            </a:r>
          </a:p>
        </p:txBody>
      </p:sp>
      <p:sp>
        <p:nvSpPr>
          <p:cNvPr id="13" name="Content Placeholder 5">
            <a:extLst>
              <a:ext uri="{FF2B5EF4-FFF2-40B4-BE49-F238E27FC236}">
                <a16:creationId xmlns:a16="http://schemas.microsoft.com/office/drawing/2014/main" id="{9D21C1FC-302C-4048-B4B8-3C4A1967B225}"/>
              </a:ext>
            </a:extLst>
          </p:cNvPr>
          <p:cNvSpPr>
            <a:spLocks noGrp="1"/>
          </p:cNvSpPr>
          <p:nvPr>
            <p:ph sz="quarter" idx="13" hasCustomPrompt="1"/>
          </p:nvPr>
        </p:nvSpPr>
        <p:spPr>
          <a:xfrm>
            <a:off x="6078537" y="0"/>
            <a:ext cx="6113462" cy="3429000"/>
          </a:xfrm>
        </p:spPr>
        <p:txBody>
          <a:bodyPr/>
          <a:lstStyle>
            <a:lvl1pPr marL="0" indent="0">
              <a:buNone/>
              <a:defRPr>
                <a:solidFill>
                  <a:srgbClr val="1B522E"/>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Leave blank or insert iconography or a graphic visual like a chart. </a:t>
            </a:r>
          </a:p>
        </p:txBody>
      </p:sp>
      <p:sp>
        <p:nvSpPr>
          <p:cNvPr id="14" name="Content Placeholder 5">
            <a:extLst>
              <a:ext uri="{FF2B5EF4-FFF2-40B4-BE49-F238E27FC236}">
                <a16:creationId xmlns:a16="http://schemas.microsoft.com/office/drawing/2014/main" id="{7EF803D5-CF5B-4B24-B127-B3026BABE747}"/>
              </a:ext>
            </a:extLst>
          </p:cNvPr>
          <p:cNvSpPr>
            <a:spLocks noGrp="1"/>
          </p:cNvSpPr>
          <p:nvPr>
            <p:ph sz="quarter" idx="14" hasCustomPrompt="1"/>
          </p:nvPr>
        </p:nvSpPr>
        <p:spPr>
          <a:xfrm>
            <a:off x="6078538" y="3429000"/>
            <a:ext cx="6113462" cy="3429000"/>
          </a:xfrm>
        </p:spPr>
        <p:txBody>
          <a:bodyPr/>
          <a:lstStyle>
            <a:lvl1pPr marL="0" indent="0">
              <a:buNone/>
              <a:defRPr>
                <a:solidFill>
                  <a:schemeClr val="bg1"/>
                </a:solidFill>
              </a:defRPr>
            </a:lvl1pPr>
            <a:lvl2pPr>
              <a:defRPr>
                <a:solidFill>
                  <a:srgbClr val="1B3C69"/>
                </a:solidFill>
              </a:defRPr>
            </a:lvl2pPr>
            <a:lvl3pPr>
              <a:defRPr>
                <a:solidFill>
                  <a:srgbClr val="1B3C69"/>
                </a:solidFill>
              </a:defRPr>
            </a:lvl3pPr>
            <a:lvl4pPr>
              <a:defRPr>
                <a:solidFill>
                  <a:srgbClr val="1B3C69"/>
                </a:solidFill>
              </a:defRPr>
            </a:lvl4pPr>
            <a:lvl5pPr>
              <a:defRPr>
                <a:solidFill>
                  <a:srgbClr val="1B3C69"/>
                </a:solidFill>
              </a:defRPr>
            </a:lvl5pPr>
          </a:lstStyle>
          <a:p>
            <a:pPr lvl="0"/>
            <a:r>
              <a:rPr lang="en-US"/>
              <a:t>Leave blank or insert iconography or a graphic visual like a chart. </a:t>
            </a:r>
          </a:p>
        </p:txBody>
      </p:sp>
      <p:sp>
        <p:nvSpPr>
          <p:cNvPr id="9" name="Slide Number Placeholder 3">
            <a:extLst>
              <a:ext uri="{FF2B5EF4-FFF2-40B4-BE49-F238E27FC236}">
                <a16:creationId xmlns:a16="http://schemas.microsoft.com/office/drawing/2014/main" id="{01F77FE7-95EB-4598-906D-EFA6EAE4840E}"/>
              </a:ext>
            </a:extLst>
          </p:cNvPr>
          <p:cNvSpPr txBox="1">
            <a:spLocks/>
          </p:cNvSpPr>
          <p:nvPr userDrawn="1"/>
        </p:nvSpPr>
        <p:spPr>
          <a:xfrm>
            <a:off x="11827170" y="6594703"/>
            <a:ext cx="364830" cy="263297"/>
          </a:xfrm>
          <a:prstGeom prst="rect">
            <a:avLst/>
          </a:prstGeom>
        </p:spPr>
        <p:txBody>
          <a:bodyPr vert="horz" lIns="91440" tIns="45720" rIns="91440" bIns="45720" rtlCol="0" anchor="ctr"/>
          <a:lstStyle>
            <a:defPPr>
              <a:defRPr lang="en-US"/>
            </a:defPPr>
            <a:lvl1pPr marL="0" algn="ctr" defTabSz="914400" rtl="0" eaLnBrk="1" latinLnBrk="0" hangingPunct="1">
              <a:defRPr lang="en-US" sz="1000" kern="1200" smtClean="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C8323C-CE65-4792-89F2-4F49F8D807A3}" type="slidenum">
              <a:rPr lang="en-US" b="0" i="0" smtClean="0">
                <a:latin typeface="Calibri" panose="020F0502020204030204" pitchFamily="34" charset="0"/>
              </a:rPr>
              <a:pPr/>
              <a:t>‹#›</a:t>
            </a:fld>
            <a:endParaRPr lang="en-US" b="0" i="0" dirty="0">
              <a:latin typeface="Calibri" panose="020F0502020204030204" pitchFamily="34" charset="0"/>
            </a:endParaRPr>
          </a:p>
        </p:txBody>
      </p:sp>
      <p:sp>
        <p:nvSpPr>
          <p:cNvPr id="11" name="Hidden shape 2">
            <a:extLst>
              <a:ext uri="{FF2B5EF4-FFF2-40B4-BE49-F238E27FC236}">
                <a16:creationId xmlns:a16="http://schemas.microsoft.com/office/drawing/2014/main" id="{50E28435-2FD3-4F7C-9621-B5A0877C058E}"/>
              </a:ext>
            </a:extLst>
          </p:cNvPr>
          <p:cNvSpPr>
            <a:spLocks/>
          </p:cNvSpPr>
          <p:nvPr userDrawn="1"/>
        </p:nvSpPr>
        <p:spPr bwMode="auto">
          <a:xfrm>
            <a:off x="710599" y="601807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49327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ontent-Bullets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D224AD-B617-22A0-17B7-1BA75BCDF0EC}"/>
              </a:ext>
            </a:extLst>
          </p:cNvPr>
          <p:cNvSpPr/>
          <p:nvPr userDrawn="1"/>
        </p:nvSpPr>
        <p:spPr>
          <a:xfrm>
            <a:off x="0" y="5888151"/>
            <a:ext cx="12192000" cy="96985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09600" y="473888"/>
            <a:ext cx="11439524" cy="749636"/>
          </a:xfrm>
        </p:spPr>
        <p:txBody>
          <a:bodyPr vert="horz" lIns="91440" tIns="45720" rIns="91440" bIns="45720" rtlCol="0" anchor="t">
            <a:normAutofit/>
          </a:bodyPr>
          <a:lstStyle>
            <a:lvl1pPr>
              <a:defRPr lang="en-US" sz="3200" dirty="0">
                <a:solidFill>
                  <a:schemeClr val="tx2"/>
                </a:solidFill>
                <a:latin typeface="Segoe UI" panose="020F0502020204030204" pitchFamily="34" charset="0"/>
                <a:cs typeface="Segoe UI" panose="020F0502020204030204" pitchFamily="34" charset="0"/>
              </a:defRPr>
            </a:lvl1pPr>
          </a:lstStyle>
          <a:p>
            <a:pPr lvl="0"/>
            <a:r>
              <a:rPr lang="en-US"/>
              <a:t>Click to edit Master title style</a:t>
            </a:r>
          </a:p>
        </p:txBody>
      </p:sp>
      <p:sp>
        <p:nvSpPr>
          <p:cNvPr id="8" name="Content Placeholder 6">
            <a:extLst>
              <a:ext uri="{FF2B5EF4-FFF2-40B4-BE49-F238E27FC236}">
                <a16:creationId xmlns:a16="http://schemas.microsoft.com/office/drawing/2014/main" id="{7107BBE3-B77E-CD4C-A964-38B47043BB80}"/>
              </a:ext>
            </a:extLst>
          </p:cNvPr>
          <p:cNvSpPr>
            <a:spLocks noGrp="1"/>
          </p:cNvSpPr>
          <p:nvPr>
            <p:ph sz="quarter" idx="12"/>
          </p:nvPr>
        </p:nvSpPr>
        <p:spPr>
          <a:xfrm>
            <a:off x="609600" y="1473200"/>
            <a:ext cx="10972800" cy="4287520"/>
          </a:xfrm>
        </p:spPr>
        <p:txBody>
          <a:bodyPr/>
          <a:lstStyle>
            <a:lvl1pPr marL="0" indent="0">
              <a:lnSpc>
                <a:spcPct val="100000"/>
              </a:lnSpc>
              <a:buClr>
                <a:schemeClr val="tx2"/>
              </a:buClr>
              <a:buNone/>
              <a:defRPr>
                <a:solidFill>
                  <a:schemeClr val="accent6"/>
                </a:solidFill>
                <a:latin typeface="Segoe UI" panose="020F0502020204030204" pitchFamily="34" charset="0"/>
                <a:cs typeface="Segoe UI" panose="020F0502020204030204" pitchFamily="34" charset="0"/>
              </a:defRPr>
            </a:lvl1pPr>
            <a:lvl2pPr>
              <a:lnSpc>
                <a:spcPct val="100000"/>
              </a:lnSpc>
              <a:buClr>
                <a:schemeClr val="tx2"/>
              </a:buClr>
              <a:defRPr>
                <a:solidFill>
                  <a:schemeClr val="accent6"/>
                </a:solidFill>
                <a:latin typeface="Segoe UI" panose="020F0502020204030204" pitchFamily="34" charset="0"/>
                <a:cs typeface="Segoe UI" panose="020F0502020204030204" pitchFamily="34" charset="0"/>
              </a:defRPr>
            </a:lvl2pPr>
            <a:lvl3pPr>
              <a:lnSpc>
                <a:spcPct val="100000"/>
              </a:lnSpc>
              <a:buClr>
                <a:schemeClr val="tx2"/>
              </a:buClr>
              <a:defRPr>
                <a:solidFill>
                  <a:schemeClr val="accent6"/>
                </a:solidFill>
                <a:latin typeface="Segoe UI" panose="020F0502020204030204" pitchFamily="34" charset="0"/>
                <a:cs typeface="Segoe UI" panose="020F0502020204030204" pitchFamily="34" charset="0"/>
              </a:defRPr>
            </a:lvl3pPr>
            <a:lvl4pPr>
              <a:lnSpc>
                <a:spcPct val="100000"/>
              </a:lnSpc>
              <a:buClr>
                <a:schemeClr val="tx2"/>
              </a:buClr>
              <a:defRPr>
                <a:solidFill>
                  <a:schemeClr val="accent6"/>
                </a:solidFill>
                <a:latin typeface="Segoe UI" panose="020F0502020204030204" pitchFamily="34" charset="0"/>
                <a:cs typeface="Segoe UI" panose="020F0502020204030204" pitchFamily="34" charset="0"/>
              </a:defRPr>
            </a:lvl4pPr>
            <a:lvl5pPr>
              <a:lnSpc>
                <a:spcPct val="100000"/>
              </a:lnSpc>
              <a:buClr>
                <a:schemeClr val="tx2"/>
              </a:buClr>
              <a:defRPr>
                <a:solidFill>
                  <a:schemeClr val="accent6"/>
                </a:solidFill>
                <a:latin typeface="Segoe UI" panose="020F0502020204030204" pitchFamily="34" charset="0"/>
                <a:cs typeface="Segoe U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CCAD7544-8A23-389D-D550-603FF349A115}"/>
              </a:ext>
            </a:extLst>
          </p:cNvPr>
          <p:cNvCxnSpPr>
            <a:cxnSpLocks/>
          </p:cNvCxnSpPr>
          <p:nvPr userDrawn="1"/>
        </p:nvCxnSpPr>
        <p:spPr>
          <a:xfrm>
            <a:off x="609600" y="1097280"/>
            <a:ext cx="109728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F74B1A28-C244-6BB5-D394-DA3FB2755FF0}"/>
              </a:ext>
            </a:extLst>
          </p:cNvPr>
          <p:cNvSpPr>
            <a:spLocks noGrp="1"/>
          </p:cNvSpPr>
          <p:nvPr>
            <p:ph type="sldNum" sz="quarter" idx="10"/>
          </p:nvPr>
        </p:nvSpPr>
        <p:spPr>
          <a:xfrm>
            <a:off x="11217570" y="6364064"/>
            <a:ext cx="364830" cy="263297"/>
          </a:xfrm>
        </p:spPr>
        <p:txBody>
          <a:bodyPr anchor="b"/>
          <a:lstStyle>
            <a:lvl1pPr algn="r">
              <a:defRPr>
                <a:solidFill>
                  <a:schemeClr val="accent6"/>
                </a:solidFill>
              </a:defRPr>
            </a:lvl1pPr>
          </a:lstStyle>
          <a:p>
            <a:fld id="{20C8323C-CE65-4792-89F2-4F49F8D807A3}" type="slidenum">
              <a:rPr lang="en-US" smtClean="0"/>
              <a:pPr/>
              <a:t>‹#›</a:t>
            </a:fld>
            <a:endParaRPr lang="en-US"/>
          </a:p>
        </p:txBody>
      </p:sp>
      <p:grpSp>
        <p:nvGrpSpPr>
          <p:cNvPr id="11" name="Group 10">
            <a:extLst>
              <a:ext uri="{FF2B5EF4-FFF2-40B4-BE49-F238E27FC236}">
                <a16:creationId xmlns:a16="http://schemas.microsoft.com/office/drawing/2014/main" id="{8E89783B-FBD0-D605-2557-A09CEF31A8FC}"/>
              </a:ext>
            </a:extLst>
          </p:cNvPr>
          <p:cNvGrpSpPr/>
          <p:nvPr userDrawn="1"/>
        </p:nvGrpSpPr>
        <p:grpSpPr>
          <a:xfrm>
            <a:off x="698087" y="6064838"/>
            <a:ext cx="3346393" cy="356075"/>
            <a:chOff x="698087" y="6167176"/>
            <a:chExt cx="3346393" cy="356075"/>
          </a:xfrm>
        </p:grpSpPr>
        <p:pic>
          <p:nvPicPr>
            <p:cNvPr id="13" name="Picture 12" descr="Graphical user interface, text&#10;&#10;Description automatically generated with medium confidence">
              <a:extLst>
                <a:ext uri="{FF2B5EF4-FFF2-40B4-BE49-F238E27FC236}">
                  <a16:creationId xmlns:a16="http://schemas.microsoft.com/office/drawing/2014/main" id="{97CFCA09-3B33-420C-DA5A-9739BDAF55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6321"/>
            <a:stretch/>
          </p:blipFill>
          <p:spPr>
            <a:xfrm>
              <a:off x="1248611" y="6167176"/>
              <a:ext cx="2795869" cy="356075"/>
            </a:xfrm>
            <a:prstGeom prst="rect">
              <a:avLst/>
            </a:prstGeom>
          </p:spPr>
        </p:pic>
        <p:pic>
          <p:nvPicPr>
            <p:cNvPr id="14" name="Image 3" descr="preencoded.png">
              <a:extLst>
                <a:ext uri="{FF2B5EF4-FFF2-40B4-BE49-F238E27FC236}">
                  <a16:creationId xmlns:a16="http://schemas.microsoft.com/office/drawing/2014/main" id="{FF4E8642-B099-D512-1B66-F6F77DD17FE1}"/>
                </a:ext>
              </a:extLst>
            </p:cNvPr>
            <p:cNvPicPr>
              <a:picLocks noChangeAspect="1"/>
            </p:cNvPicPr>
            <p:nvPr userDrawn="1"/>
          </p:nvPicPr>
          <p:blipFill>
            <a:blip r:embed="rId3"/>
            <a:srcRect/>
            <a:stretch/>
          </p:blipFill>
          <p:spPr>
            <a:xfrm>
              <a:off x="698087" y="6298610"/>
              <a:ext cx="468524" cy="179601"/>
            </a:xfrm>
            <a:prstGeom prst="rect">
              <a:avLst/>
            </a:prstGeom>
          </p:spPr>
        </p:pic>
      </p:grpSp>
    </p:spTree>
    <p:extLst>
      <p:ext uri="{BB962C8B-B14F-4D97-AF65-F5344CB8AC3E}">
        <p14:creationId xmlns:p14="http://schemas.microsoft.com/office/powerpoint/2010/main" val="8405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404695-7101-27B4-2E58-B10982972562}"/>
              </a:ext>
            </a:extLst>
          </p:cNvPr>
          <p:cNvSpPr/>
          <p:nvPr userDrawn="1"/>
        </p:nvSpPr>
        <p:spPr>
          <a:xfrm>
            <a:off x="0" y="6096000"/>
            <a:ext cx="12192000"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9927E4-9A51-8E6F-6D74-E02F929648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05" r="9614"/>
          <a:stretch/>
        </p:blipFill>
        <p:spPr>
          <a:xfrm>
            <a:off x="0" y="6096000"/>
            <a:ext cx="12192000" cy="460868"/>
          </a:xfrm>
          <a:prstGeom prst="rect">
            <a:avLst/>
          </a:prstGeom>
        </p:spPr>
      </p:pic>
      <p:pic>
        <p:nvPicPr>
          <p:cNvPr id="4" name="Picture 3">
            <a:extLst>
              <a:ext uri="{FF2B5EF4-FFF2-40B4-BE49-F238E27FC236}">
                <a16:creationId xmlns:a16="http://schemas.microsoft.com/office/drawing/2014/main" id="{1525DCA2-A1AA-F419-A057-C324F77766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97805" y="6324600"/>
            <a:ext cx="913195" cy="362936"/>
          </a:xfrm>
          <a:prstGeom prst="rect">
            <a:avLst/>
          </a:prstGeom>
        </p:spPr>
      </p:pic>
      <p:pic>
        <p:nvPicPr>
          <p:cNvPr id="10" name="Picture 9" descr="A black background with orange and blue letters&#10;&#10;Description automatically generated">
            <a:extLst>
              <a:ext uri="{FF2B5EF4-FFF2-40B4-BE49-F238E27FC236}">
                <a16:creationId xmlns:a16="http://schemas.microsoft.com/office/drawing/2014/main" id="{2F10398B-36FF-31FB-FF10-A2979329A0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6134945"/>
            <a:ext cx="2514600" cy="799255"/>
          </a:xfrm>
          <a:prstGeom prst="rect">
            <a:avLst/>
          </a:prstGeom>
        </p:spPr>
      </p:pic>
      <p:sp>
        <p:nvSpPr>
          <p:cNvPr id="11" name="Title 1">
            <a:extLst>
              <a:ext uri="{FF2B5EF4-FFF2-40B4-BE49-F238E27FC236}">
                <a16:creationId xmlns:a16="http://schemas.microsoft.com/office/drawing/2014/main" id="{01AC9E3A-9D39-A5F4-FF84-A1997C426ACF}"/>
              </a:ext>
            </a:extLst>
          </p:cNvPr>
          <p:cNvSpPr>
            <a:spLocks noGrp="1"/>
          </p:cNvSpPr>
          <p:nvPr>
            <p:ph type="title"/>
          </p:nvPr>
        </p:nvSpPr>
        <p:spPr>
          <a:xfrm>
            <a:off x="609600" y="469589"/>
            <a:ext cx="10972800" cy="749636"/>
          </a:xfrm>
        </p:spPr>
        <p:txBody>
          <a:bodyPr vert="horz" lIns="91440" tIns="45720" rIns="91440" bIns="45720" rtlCol="0" anchor="t">
            <a:normAutofit/>
          </a:bodyPr>
          <a:lstStyle>
            <a:lvl1pPr>
              <a:defRPr lang="en-US" sz="3200" dirty="0">
                <a:solidFill>
                  <a:schemeClr val="tx2"/>
                </a:solidFill>
                <a:latin typeface="Segoe UI" panose="020F0502020204030204" pitchFamily="34" charset="0"/>
                <a:cs typeface="Segoe UI" panose="020F0502020204030204" pitchFamily="34" charset="0"/>
              </a:defRPr>
            </a:lvl1pPr>
          </a:lstStyle>
          <a:p>
            <a:pPr lvl="0"/>
            <a:r>
              <a:rPr lang="en-US"/>
              <a:t>Click to edit Master title style</a:t>
            </a:r>
          </a:p>
        </p:txBody>
      </p:sp>
      <p:sp>
        <p:nvSpPr>
          <p:cNvPr id="12" name="Content Placeholder 6">
            <a:extLst>
              <a:ext uri="{FF2B5EF4-FFF2-40B4-BE49-F238E27FC236}">
                <a16:creationId xmlns:a16="http://schemas.microsoft.com/office/drawing/2014/main" id="{1E54DF69-EA58-2548-064C-B064DAC1B436}"/>
              </a:ext>
            </a:extLst>
          </p:cNvPr>
          <p:cNvSpPr>
            <a:spLocks noGrp="1"/>
          </p:cNvSpPr>
          <p:nvPr>
            <p:ph sz="quarter" idx="12"/>
          </p:nvPr>
        </p:nvSpPr>
        <p:spPr>
          <a:xfrm>
            <a:off x="609600" y="1473200"/>
            <a:ext cx="10972800" cy="1806520"/>
          </a:xfrm>
        </p:spPr>
        <p:txBody>
          <a:bodyPr/>
          <a:lstStyle>
            <a:lvl1pPr marL="0" indent="0">
              <a:lnSpc>
                <a:spcPct val="150000"/>
              </a:lnSpc>
              <a:buClr>
                <a:srgbClr val="60BFD4"/>
              </a:buClr>
              <a:buNone/>
              <a:defRPr>
                <a:solidFill>
                  <a:srgbClr val="1A3561"/>
                </a:solidFill>
                <a:latin typeface="Segoe UI" panose="020F0502020204030204" pitchFamily="34" charset="0"/>
                <a:cs typeface="Segoe UI" panose="020F0502020204030204" pitchFamily="34" charset="0"/>
              </a:defRPr>
            </a:lvl1pPr>
            <a:lvl2pPr marL="742950" indent="-285750">
              <a:lnSpc>
                <a:spcPct val="150000"/>
              </a:lnSpc>
              <a:buClr>
                <a:srgbClr val="60BFD4"/>
              </a:buClr>
              <a:buFont typeface="Arial" panose="020B0604020202020204" pitchFamily="34" charset="0"/>
              <a:buChar char="•"/>
              <a:defRPr>
                <a:solidFill>
                  <a:srgbClr val="1A3561"/>
                </a:solidFill>
                <a:latin typeface="Segoe UI" panose="020F0502020204030204" pitchFamily="34" charset="0"/>
                <a:cs typeface="Segoe UI" panose="020F0502020204030204" pitchFamily="34" charset="0"/>
              </a:defRPr>
            </a:lvl2pPr>
            <a:lvl3pPr marL="1200150" indent="-285750">
              <a:lnSpc>
                <a:spcPct val="150000"/>
              </a:lnSpc>
              <a:buClr>
                <a:srgbClr val="60BFD4"/>
              </a:buClr>
              <a:buFont typeface="Arial" panose="020B0604020202020204" pitchFamily="34" charset="0"/>
              <a:buChar char="•"/>
              <a:defRPr sz="1600">
                <a:solidFill>
                  <a:srgbClr val="1A3561"/>
                </a:solidFill>
                <a:latin typeface="Segoe UI" panose="020F0502020204030204" pitchFamily="34" charset="0"/>
                <a:cs typeface="Segoe UI" panose="020F0502020204030204" pitchFamily="34" charset="0"/>
              </a:defRPr>
            </a:lvl3pPr>
            <a:lvl4pPr marL="1657350" indent="-285750">
              <a:lnSpc>
                <a:spcPct val="150000"/>
              </a:lnSpc>
              <a:buClr>
                <a:srgbClr val="60BFD4"/>
              </a:buClr>
              <a:buFont typeface="Arial" panose="020B0604020202020204" pitchFamily="34" charset="0"/>
              <a:buChar char="•"/>
              <a:defRPr sz="1400">
                <a:solidFill>
                  <a:srgbClr val="1A3561"/>
                </a:solidFill>
                <a:latin typeface="Segoe UI" panose="020F0502020204030204" pitchFamily="34" charset="0"/>
                <a:cs typeface="Segoe UI" panose="020F0502020204030204" pitchFamily="34" charset="0"/>
              </a:defRPr>
            </a:lvl4pPr>
            <a:lvl5pPr marL="2114550" indent="-285750">
              <a:lnSpc>
                <a:spcPct val="150000"/>
              </a:lnSpc>
              <a:buClr>
                <a:srgbClr val="60BFD4"/>
              </a:buClr>
              <a:buFont typeface="Arial" panose="020B0604020202020204" pitchFamily="34" charset="0"/>
              <a:buChar char="•"/>
              <a:defRPr sz="1400">
                <a:solidFill>
                  <a:srgbClr val="1A3561"/>
                </a:solidFill>
                <a:latin typeface="Segoe UI" panose="020F0502020204030204" pitchFamily="34" charset="0"/>
                <a:cs typeface="Segoe U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A12833C3-D382-E170-014A-9C3244FFA147}"/>
              </a:ext>
            </a:extLst>
          </p:cNvPr>
          <p:cNvCxnSpPr>
            <a:cxnSpLocks/>
          </p:cNvCxnSpPr>
          <p:nvPr userDrawn="1"/>
        </p:nvCxnSpPr>
        <p:spPr>
          <a:xfrm>
            <a:off x="609600" y="1097280"/>
            <a:ext cx="10972800" cy="0"/>
          </a:xfrm>
          <a:prstGeom prst="line">
            <a:avLst/>
          </a:prstGeom>
          <a:ln w="9525">
            <a:solidFill>
              <a:srgbClr val="60BF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5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A879-B3A8-478C-9513-306DF5BBF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68E24A-4B07-425B-A821-3ADDC24E4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BE72C-5045-4EB9-B381-1D1878154E4B}"/>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5" name="Footer Placeholder 4">
            <a:extLst>
              <a:ext uri="{FF2B5EF4-FFF2-40B4-BE49-F238E27FC236}">
                <a16:creationId xmlns:a16="http://schemas.microsoft.com/office/drawing/2014/main" id="{80BDCEC3-D33E-461C-B6C7-28929ED2F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EADD7-361A-43F9-9776-133499F53F4E}"/>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71293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DDA5-31E0-489B-8FA0-034218CE1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C733E-B12F-48FE-AAB9-EA39B4485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8E78F-86C7-4588-B780-FA3E35BC4275}"/>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5" name="Footer Placeholder 4">
            <a:extLst>
              <a:ext uri="{FF2B5EF4-FFF2-40B4-BE49-F238E27FC236}">
                <a16:creationId xmlns:a16="http://schemas.microsoft.com/office/drawing/2014/main" id="{9D988495-1408-4834-8237-DC9E27F2A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7D8-E542-41CC-9572-D7D19E8CCD09}"/>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9607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EC50-18B9-4340-BCE4-E95747D4E0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E72C8-CA4E-4B63-8234-B105EF4B9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9EFE6E-CDE3-41B9-B073-268D13B643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3D87A-C7F3-4379-BEF8-0322EF4547C9}"/>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6" name="Footer Placeholder 5">
            <a:extLst>
              <a:ext uri="{FF2B5EF4-FFF2-40B4-BE49-F238E27FC236}">
                <a16:creationId xmlns:a16="http://schemas.microsoft.com/office/drawing/2014/main" id="{0A97B138-B71C-4E53-B0EB-1CA03A61E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59209-731D-47DE-9781-8B58B8F915B8}"/>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311065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E79D-703D-4E3E-807E-2DE09D153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520F23-CE1C-4B3B-BFAB-C2302636F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E0195-7977-4147-9179-1BA0FE6E7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A4726-27AD-49E5-BA9B-63B7828AB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2A0602-CEBF-4B31-B432-E7DE00C843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782D4-CDF9-4389-B7ED-8A46598C844E}"/>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8" name="Footer Placeholder 7">
            <a:extLst>
              <a:ext uri="{FF2B5EF4-FFF2-40B4-BE49-F238E27FC236}">
                <a16:creationId xmlns:a16="http://schemas.microsoft.com/office/drawing/2014/main" id="{205D4C93-640B-4D25-A4BD-3BF7A9377E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187C89-6577-4C6B-BEF0-510AF2AEE4E3}"/>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12241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118-478E-4CCC-8350-CF3378882C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38FEBA-1D58-4306-8675-4FA30D87F6E4}"/>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4" name="Footer Placeholder 3">
            <a:extLst>
              <a:ext uri="{FF2B5EF4-FFF2-40B4-BE49-F238E27FC236}">
                <a16:creationId xmlns:a16="http://schemas.microsoft.com/office/drawing/2014/main" id="{244B754E-40A6-4A6D-B4B0-D117CCB58A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20CC3-DF2A-41F3-9D99-26E5A73E4826}"/>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2623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A46AE-F825-441D-A1B0-25DF6F0B0662}"/>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3" name="Footer Placeholder 2">
            <a:extLst>
              <a:ext uri="{FF2B5EF4-FFF2-40B4-BE49-F238E27FC236}">
                <a16:creationId xmlns:a16="http://schemas.microsoft.com/office/drawing/2014/main" id="{EA30F286-3BF5-4E93-A988-764CE642D3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740FB-DCE5-4949-8585-DE76B3D19D4C}"/>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419176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1651-B17C-4EBE-9C14-32CEA3A7A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5B41BE-7460-4507-AF10-3BF71A46F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68AB90-B30B-4652-884E-4D78FD37A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1D1E6-7ADC-4656-8672-FB3FAEEDDEB2}"/>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6" name="Footer Placeholder 5">
            <a:extLst>
              <a:ext uri="{FF2B5EF4-FFF2-40B4-BE49-F238E27FC236}">
                <a16:creationId xmlns:a16="http://schemas.microsoft.com/office/drawing/2014/main" id="{142F5D25-E4BF-47DE-B3FD-2822F3642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5F140-F726-4584-884E-12DAA0339B1F}"/>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20076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B055-9775-4099-8354-F31C28C61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E635A8-C1D4-431F-BB53-2C98F2A23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9277CC-1BAB-430B-814C-67BB2FB79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8674B-82A7-40CC-9EF9-69EA761D46A5}"/>
              </a:ext>
            </a:extLst>
          </p:cNvPr>
          <p:cNvSpPr>
            <a:spLocks noGrp="1"/>
          </p:cNvSpPr>
          <p:nvPr>
            <p:ph type="dt" sz="half" idx="10"/>
          </p:nvPr>
        </p:nvSpPr>
        <p:spPr/>
        <p:txBody>
          <a:bodyPr/>
          <a:lstStyle/>
          <a:p>
            <a:fld id="{25D4A860-510B-42D1-9F9F-C08273D779D2}" type="datetimeFigureOut">
              <a:rPr lang="en-US" smtClean="0"/>
              <a:t>7/16/2024</a:t>
            </a:fld>
            <a:endParaRPr lang="en-US"/>
          </a:p>
        </p:txBody>
      </p:sp>
      <p:sp>
        <p:nvSpPr>
          <p:cNvPr id="6" name="Footer Placeholder 5">
            <a:extLst>
              <a:ext uri="{FF2B5EF4-FFF2-40B4-BE49-F238E27FC236}">
                <a16:creationId xmlns:a16="http://schemas.microsoft.com/office/drawing/2014/main" id="{DE41074D-D405-46DC-A449-0A954B75E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21FBB-EE9A-4B76-8695-EEF694C10623}"/>
              </a:ext>
            </a:extLst>
          </p:cNvPr>
          <p:cNvSpPr>
            <a:spLocks noGrp="1"/>
          </p:cNvSpPr>
          <p:nvPr>
            <p:ph type="sldNum" sz="quarter" idx="12"/>
          </p:nvPr>
        </p:nvSpPr>
        <p:spPr/>
        <p:txBody>
          <a:bodyPr/>
          <a:lstStyle/>
          <a:p>
            <a:fld id="{9D487832-F353-40F5-AE64-5F42C93A466C}" type="slidenum">
              <a:rPr lang="en-US" smtClean="0"/>
              <a:t>‹#›</a:t>
            </a:fld>
            <a:endParaRPr lang="en-US"/>
          </a:p>
        </p:txBody>
      </p:sp>
    </p:spTree>
    <p:extLst>
      <p:ext uri="{BB962C8B-B14F-4D97-AF65-F5344CB8AC3E}">
        <p14:creationId xmlns:p14="http://schemas.microsoft.com/office/powerpoint/2010/main" val="176886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977A0-54E9-4964-A454-393BCDAF9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D3F2F0-4A81-4A2E-B3AC-311371F56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C24EC-1F5F-4C67-87C0-737871AB8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4A860-510B-42D1-9F9F-C08273D779D2}" type="datetimeFigureOut">
              <a:rPr lang="en-US" smtClean="0"/>
              <a:t>7/16/2024</a:t>
            </a:fld>
            <a:endParaRPr lang="en-US"/>
          </a:p>
        </p:txBody>
      </p:sp>
      <p:sp>
        <p:nvSpPr>
          <p:cNvPr id="5" name="Footer Placeholder 4">
            <a:extLst>
              <a:ext uri="{FF2B5EF4-FFF2-40B4-BE49-F238E27FC236}">
                <a16:creationId xmlns:a16="http://schemas.microsoft.com/office/drawing/2014/main" id="{6660E413-1A47-4A05-AEAA-2EBA1A6F8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ECDD13-56D3-40F1-9511-2EE166B6E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87832-F353-40F5-AE64-5F42C93A466C}" type="slidenum">
              <a:rPr lang="en-US" smtClean="0"/>
              <a:t>‹#›</a:t>
            </a:fld>
            <a:endParaRPr lang="en-US"/>
          </a:p>
        </p:txBody>
      </p:sp>
    </p:spTree>
    <p:extLst>
      <p:ext uri="{BB962C8B-B14F-4D97-AF65-F5344CB8AC3E}">
        <p14:creationId xmlns:p14="http://schemas.microsoft.com/office/powerpoint/2010/main" val="179138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6" r:id="rId16"/>
    <p:sldLayoutId id="2147483667" r:id="rId17"/>
    <p:sldLayoutId id="214748366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5.jpg"/></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hyperlink" Target="https://youtu.be/CKErnDwoG0I" TargetMode="External"/><Relationship Id="rId3" Type="http://schemas.microsoft.com/office/2018/10/relationships/comments" Target="../comments/modernComment_2A7_2C197D4F.xml"/><Relationship Id="rId7"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53.jpeg"/><Relationship Id="rId5" Type="http://schemas.openxmlformats.org/officeDocument/2006/relationships/image" Target="../media/image50.png"/><Relationship Id="rId10" Type="http://schemas.openxmlformats.org/officeDocument/2006/relationships/image" Target="../media/image52.jpeg"/><Relationship Id="rId4" Type="http://schemas.openxmlformats.org/officeDocument/2006/relationships/image" Target="../media/image49.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B098A-E410-4F26-8CCA-CA1B5C021BB4}"/>
              </a:ext>
            </a:extLst>
          </p:cNvPr>
          <p:cNvSpPr>
            <a:spLocks noGrp="1"/>
          </p:cNvSpPr>
          <p:nvPr>
            <p:ph type="ctrTitle"/>
          </p:nvPr>
        </p:nvSpPr>
        <p:spPr>
          <a:xfrm>
            <a:off x="1077684" y="3329669"/>
            <a:ext cx="6498771" cy="5172074"/>
          </a:xfrm>
        </p:spPr>
        <p:txBody>
          <a:bodyPr anchor="ctr" anchorCtr="0"/>
          <a:lstStyle/>
          <a:p>
            <a:r>
              <a:rPr lang="en-US" b="1" dirty="0"/>
              <a:t>Supporting </a:t>
            </a:r>
            <a:br>
              <a:rPr lang="en-US" b="1" dirty="0"/>
            </a:br>
            <a:r>
              <a:rPr lang="en-US" b="1" dirty="0"/>
              <a:t>Your Journey </a:t>
            </a:r>
            <a:br>
              <a:rPr lang="en-US" b="1" dirty="0"/>
            </a:br>
            <a:r>
              <a:rPr lang="en-US" b="1" dirty="0"/>
              <a:t>to Zero Waste</a:t>
            </a:r>
          </a:p>
        </p:txBody>
      </p:sp>
      <p:pic>
        <p:nvPicPr>
          <p:cNvPr id="7" name="Picture 6" descr="A black and white logo&#10;&#10;Description automatically generated">
            <a:extLst>
              <a:ext uri="{FF2B5EF4-FFF2-40B4-BE49-F238E27FC236}">
                <a16:creationId xmlns:a16="http://schemas.microsoft.com/office/drawing/2014/main" id="{8EBC09AB-DDA5-75C8-8351-B7BC42EBE8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8828" y="1966823"/>
            <a:ext cx="4172208" cy="883305"/>
          </a:xfrm>
          <a:prstGeom prst="rect">
            <a:avLst/>
          </a:prstGeom>
        </p:spPr>
      </p:pic>
    </p:spTree>
    <p:extLst>
      <p:ext uri="{BB962C8B-B14F-4D97-AF65-F5344CB8AC3E}">
        <p14:creationId xmlns:p14="http://schemas.microsoft.com/office/powerpoint/2010/main" val="7786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522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419099" y="457199"/>
            <a:ext cx="3176507" cy="2613259"/>
          </a:xfrm>
        </p:spPr>
        <p:txBody>
          <a:bodyPr anchor="t" anchorCtr="0"/>
          <a:lstStyle/>
          <a:p>
            <a:pPr>
              <a:spcBef>
                <a:spcPts val="2400"/>
              </a:spcBef>
              <a:spcAft>
                <a:spcPts val="1200"/>
              </a:spcAft>
              <a:tabLst>
                <a:tab pos="400050" algn="l"/>
              </a:tabLst>
            </a:pPr>
            <a:r>
              <a:rPr lang="en-US" sz="3200" b="1" dirty="0" err="1"/>
              <a:t>Greenovation</a:t>
            </a:r>
            <a:r>
              <a:rPr lang="en-US" sz="3200" b="1" dirty="0"/>
              <a:t> Award Program</a:t>
            </a:r>
            <a:br>
              <a:rPr lang="en-US" sz="3200" b="1" dirty="0"/>
            </a:br>
            <a:br>
              <a:rPr lang="en-US" sz="3200" b="1" dirty="0"/>
            </a:br>
            <a:r>
              <a:rPr lang="en-US" sz="1600" dirty="0"/>
              <a:t>A select number of RightCycle</a:t>
            </a:r>
            <a:r>
              <a:rPr lang="en-US" sz="1600" baseline="30000" dirty="0"/>
              <a:t>™</a:t>
            </a:r>
            <a:r>
              <a:rPr lang="en-US" sz="1600" dirty="0"/>
              <a:t> customers are chosen each year </a:t>
            </a:r>
            <a:br>
              <a:rPr lang="en-US" sz="1600" dirty="0"/>
            </a:br>
            <a:r>
              <a:rPr lang="en-US" sz="1600" dirty="0"/>
              <a:t>to receive the Kimberly-Clark Professional </a:t>
            </a:r>
            <a:r>
              <a:rPr lang="en-US" sz="1600" dirty="0" err="1"/>
              <a:t>Greenovation</a:t>
            </a:r>
            <a:r>
              <a:rPr lang="en-US" sz="1600" dirty="0"/>
              <a:t> Award.</a:t>
            </a:r>
            <a:br>
              <a:rPr lang="en-US" sz="1800" dirty="0"/>
            </a:br>
            <a:endParaRPr lang="en-US" sz="2000" b="1" dirty="0"/>
          </a:p>
        </p:txBody>
      </p:sp>
      <p:sp>
        <p:nvSpPr>
          <p:cNvPr id="2" name="TextBox 1">
            <a:extLst>
              <a:ext uri="{FF2B5EF4-FFF2-40B4-BE49-F238E27FC236}">
                <a16:creationId xmlns:a16="http://schemas.microsoft.com/office/drawing/2014/main" id="{B0DFDE58-91D1-7C9B-5D3D-E64CE11EC89F}"/>
              </a:ext>
            </a:extLst>
          </p:cNvPr>
          <p:cNvSpPr txBox="1"/>
          <p:nvPr/>
        </p:nvSpPr>
        <p:spPr>
          <a:xfrm>
            <a:off x="396429" y="3532700"/>
            <a:ext cx="3152684" cy="523220"/>
          </a:xfrm>
          <a:prstGeom prst="rect">
            <a:avLst/>
          </a:prstGeom>
          <a:noFill/>
        </p:spPr>
        <p:txBody>
          <a:bodyPr wrap="square" rtlCol="0">
            <a:spAutoFit/>
          </a:bodyPr>
          <a:lstStyle/>
          <a:p>
            <a:pPr marL="234950" indent="-234950">
              <a:buFont typeface="Arial" panose="020B0604020202020204" pitchFamily="34" charset="0"/>
              <a:buChar char="•"/>
            </a:pPr>
            <a:endParaRPr lang="en-US" sz="1400" dirty="0">
              <a:solidFill>
                <a:schemeClr val="bg1"/>
              </a:solidFill>
            </a:endParaRPr>
          </a:p>
          <a:p>
            <a:pPr marL="234950" indent="-234950">
              <a:buFont typeface="Arial" panose="020B0604020202020204" pitchFamily="34" charset="0"/>
              <a:buChar char="•"/>
            </a:pPr>
            <a:endParaRPr lang="en-US" sz="1400" dirty="0">
              <a:solidFill>
                <a:schemeClr val="bg1"/>
              </a:solidFill>
            </a:endParaRPr>
          </a:p>
        </p:txBody>
      </p:sp>
      <p:pic>
        <p:nvPicPr>
          <p:cNvPr id="9" name="Picture 8">
            <a:extLst>
              <a:ext uri="{FF2B5EF4-FFF2-40B4-BE49-F238E27FC236}">
                <a16:creationId xmlns:a16="http://schemas.microsoft.com/office/drawing/2014/main" id="{5B6E671A-A28D-1838-5610-0A7C5D46FFA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809373" y="18"/>
            <a:ext cx="5141347" cy="6857962"/>
          </a:xfrm>
          <a:prstGeom prst="rect">
            <a:avLst/>
          </a:prstGeom>
        </p:spPr>
      </p:pic>
      <p:pic>
        <p:nvPicPr>
          <p:cNvPr id="7" name="Picture 6" descr="A plaque with a photo of a person in the middle of leaves&#10;&#10;Description automatically generated">
            <a:extLst>
              <a:ext uri="{FF2B5EF4-FFF2-40B4-BE49-F238E27FC236}">
                <a16:creationId xmlns:a16="http://schemas.microsoft.com/office/drawing/2014/main" id="{FC468ADA-4E95-66CE-FF8C-FA69DA7CF8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94739" y="3117742"/>
            <a:ext cx="4097262" cy="3810000"/>
          </a:xfrm>
          <a:prstGeom prst="rect">
            <a:avLst/>
          </a:prstGeom>
        </p:spPr>
      </p:pic>
      <p:pic>
        <p:nvPicPr>
          <p:cNvPr id="3" name="Picture 16">
            <a:extLst>
              <a:ext uri="{FF2B5EF4-FFF2-40B4-BE49-F238E27FC236}">
                <a16:creationId xmlns:a16="http://schemas.microsoft.com/office/drawing/2014/main" id="{60120B26-F586-DF48-6F50-6B38254515F5}"/>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8095944" y="-764"/>
            <a:ext cx="4210875" cy="3155959"/>
          </a:xfrm>
          <a:prstGeom prst="rect">
            <a:avLst/>
          </a:prstGeom>
        </p:spPr>
      </p:pic>
      <p:pic>
        <p:nvPicPr>
          <p:cNvPr id="8" name="Picture 7" descr="Text, calendar&#10;&#10;Description automatically generated">
            <a:extLst>
              <a:ext uri="{FF2B5EF4-FFF2-40B4-BE49-F238E27FC236}">
                <a16:creationId xmlns:a16="http://schemas.microsoft.com/office/drawing/2014/main" id="{5ADB8DF6-53FC-7AEC-E17C-AB7680650D7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5052" y="2971800"/>
            <a:ext cx="1521519" cy="3368678"/>
          </a:xfrm>
          <a:prstGeom prst="rect">
            <a:avLst/>
          </a:prstGeom>
          <a:effectLst>
            <a:outerShdw blurRad="196945" dist="215377" dir="2700000" algn="tl" rotWithShape="0">
              <a:prstClr val="black">
                <a:alpha val="40000"/>
              </a:prstClr>
            </a:outerShdw>
          </a:effectLst>
        </p:spPr>
      </p:pic>
    </p:spTree>
    <p:extLst>
      <p:ext uri="{BB962C8B-B14F-4D97-AF65-F5344CB8AC3E}">
        <p14:creationId xmlns:p14="http://schemas.microsoft.com/office/powerpoint/2010/main" val="337991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7D14-77FD-EC25-C54E-3758355C9626}"/>
              </a:ext>
            </a:extLst>
          </p:cNvPr>
          <p:cNvSpPr>
            <a:spLocks noGrp="1"/>
          </p:cNvSpPr>
          <p:nvPr>
            <p:ph type="title"/>
          </p:nvPr>
        </p:nvSpPr>
        <p:spPr>
          <a:xfrm>
            <a:off x="271462" y="1928111"/>
            <a:ext cx="3311518" cy="1187227"/>
          </a:xfrm>
        </p:spPr>
        <p:txBody>
          <a:bodyPr/>
          <a:lstStyle/>
          <a:p>
            <a:r>
              <a:rPr lang="en-US" dirty="0"/>
              <a:t>Why partner with us?</a:t>
            </a:r>
          </a:p>
        </p:txBody>
      </p:sp>
      <p:sp>
        <p:nvSpPr>
          <p:cNvPr id="4" name="Content Placeholder 3">
            <a:extLst>
              <a:ext uri="{FF2B5EF4-FFF2-40B4-BE49-F238E27FC236}">
                <a16:creationId xmlns:a16="http://schemas.microsoft.com/office/drawing/2014/main" id="{7CDA2D6D-2CC7-F1A8-0A9A-99C61544084A}"/>
              </a:ext>
            </a:extLst>
          </p:cNvPr>
          <p:cNvSpPr>
            <a:spLocks noGrp="1"/>
          </p:cNvSpPr>
          <p:nvPr>
            <p:ph sz="quarter" idx="27"/>
          </p:nvPr>
        </p:nvSpPr>
        <p:spPr>
          <a:xfrm>
            <a:off x="3853771" y="365125"/>
            <a:ext cx="8209642" cy="6069013"/>
          </a:xfrm>
        </p:spPr>
        <p:txBody>
          <a:bodyPr vert="horz" lIns="91440" tIns="45720" rIns="91440" bIns="45720" rtlCol="0" anchor="t">
            <a:normAutofit lnSpcReduction="10000"/>
          </a:bodyPr>
          <a:lstStyle/>
          <a:p>
            <a:pPr marL="0" indent="0">
              <a:buNone/>
            </a:pPr>
            <a:r>
              <a:rPr lang="en-US" sz="2400" dirty="0"/>
              <a:t>Kimberly-Clark is a responsible partner that will support your Environmental, Social and Governance (ESG) commitments.</a:t>
            </a:r>
            <a:endParaRPr lang="en-US" sz="2400" dirty="0">
              <a:cs typeface="Calibri"/>
            </a:endParaRPr>
          </a:p>
          <a:p>
            <a:pPr marL="0" indent="0">
              <a:buNone/>
            </a:pPr>
            <a:endParaRPr lang="en-US" sz="2400" dirty="0"/>
          </a:p>
          <a:p>
            <a:pPr>
              <a:buFont typeface="Wingdings" panose="05000000000000000000" pitchFamily="2" charset="2"/>
              <a:buChar char="ü"/>
            </a:pPr>
            <a:r>
              <a:rPr lang="en-US" sz="2400" dirty="0"/>
              <a:t>Aggressive, impactful and transparent 2030 sustainability goals. </a:t>
            </a:r>
            <a:endParaRPr lang="en-US" sz="2400" dirty="0">
              <a:cs typeface="Calibri"/>
            </a:endParaRPr>
          </a:p>
          <a:p>
            <a:pPr marL="457200" lvl="1" indent="0">
              <a:buNone/>
            </a:pPr>
            <a:r>
              <a:rPr lang="en-US" sz="1800" dirty="0">
                <a:solidFill>
                  <a:srgbClr val="F59D44"/>
                </a:solidFill>
              </a:rPr>
              <a:t>Reviewed and approved by Science-Based Targets Initiative.</a:t>
            </a:r>
            <a:endParaRPr lang="en-US" sz="1800" dirty="0">
              <a:solidFill>
                <a:srgbClr val="F59D44"/>
              </a:solidFill>
              <a:cs typeface="Calibri"/>
            </a:endParaRPr>
          </a:p>
          <a:p>
            <a:pPr marL="457200" lvl="1" indent="0">
              <a:buNone/>
            </a:pPr>
            <a:endParaRPr lang="en-US" sz="1800" dirty="0"/>
          </a:p>
          <a:p>
            <a:pPr>
              <a:buFont typeface="Wingdings" panose="05000000000000000000" pitchFamily="2" charset="2"/>
              <a:buChar char="ü"/>
            </a:pPr>
            <a:r>
              <a:rPr lang="en-US" sz="2400" dirty="0"/>
              <a:t>Responsible landfill diversion programs through The RightCycle</a:t>
            </a:r>
            <a:r>
              <a:rPr lang="en-US" sz="2400" dirty="0">
                <a:latin typeface="Tahoma"/>
                <a:ea typeface="Tahoma"/>
                <a:cs typeface="Tahoma"/>
              </a:rPr>
              <a:t>™</a:t>
            </a:r>
            <a:r>
              <a:rPr lang="en-US" sz="2400" dirty="0"/>
              <a:t> Program.</a:t>
            </a:r>
            <a:endParaRPr lang="en-US" sz="2400" dirty="0">
              <a:cs typeface="Calibri"/>
            </a:endParaRPr>
          </a:p>
          <a:p>
            <a:pPr marL="457200" lvl="1" indent="0">
              <a:buNone/>
            </a:pPr>
            <a:r>
              <a:rPr lang="en-US" sz="1800" dirty="0">
                <a:solidFill>
                  <a:srgbClr val="F59D44"/>
                </a:solidFill>
              </a:rPr>
              <a:t>Supports your zero or near-zero waste goals!</a:t>
            </a:r>
            <a:endParaRPr lang="en-US" sz="1800" dirty="0">
              <a:solidFill>
                <a:srgbClr val="F59D44"/>
              </a:solidFill>
              <a:cs typeface="Calibri"/>
            </a:endParaRPr>
          </a:p>
          <a:p>
            <a:pPr marL="457200" lvl="1" indent="0">
              <a:buNone/>
            </a:pPr>
            <a:endParaRPr lang="en-US" sz="1800" dirty="0"/>
          </a:p>
          <a:p>
            <a:pPr>
              <a:buFont typeface="Wingdings" panose="05000000000000000000" pitchFamily="2" charset="2"/>
              <a:buChar char="ü"/>
            </a:pPr>
            <a:r>
              <a:rPr lang="en-US" sz="2400" dirty="0"/>
              <a:t>Resources before, during and after implementation. </a:t>
            </a:r>
            <a:endParaRPr lang="en-US" sz="2400" dirty="0">
              <a:cs typeface="Calibri"/>
            </a:endParaRPr>
          </a:p>
          <a:p>
            <a:pPr marL="457200" lvl="1" indent="0">
              <a:buNone/>
            </a:pPr>
            <a:r>
              <a:rPr lang="en-US" sz="1800" dirty="0" err="1">
                <a:solidFill>
                  <a:srgbClr val="F59D44"/>
                </a:solidFill>
              </a:rPr>
              <a:t>WasteBits</a:t>
            </a:r>
            <a:r>
              <a:rPr lang="en-US" sz="1800" dirty="0">
                <a:solidFill>
                  <a:srgbClr val="F59D44"/>
                </a:solidFill>
              </a:rPr>
              <a:t>, dedicated RightCycle Specialist, visual management materials, KCP field sales support.</a:t>
            </a:r>
            <a:endParaRPr lang="en-US" sz="1800" dirty="0">
              <a:solidFill>
                <a:srgbClr val="F59D44"/>
              </a:solidFill>
              <a:cs typeface="Calibri"/>
            </a:endParaRPr>
          </a:p>
          <a:p>
            <a:pPr marL="457200" lvl="1" indent="0">
              <a:buNone/>
            </a:pPr>
            <a:endParaRPr lang="en-US" sz="1800" dirty="0"/>
          </a:p>
          <a:p>
            <a:pPr>
              <a:buFont typeface="Wingdings" panose="05000000000000000000" pitchFamily="2" charset="2"/>
              <a:buChar char="ü"/>
            </a:pPr>
            <a:r>
              <a:rPr lang="en-US" sz="2400" dirty="0"/>
              <a:t>Transparency and tracking.</a:t>
            </a:r>
            <a:endParaRPr lang="en-US" sz="2400" dirty="0">
              <a:cs typeface="Calibri"/>
            </a:endParaRPr>
          </a:p>
          <a:p>
            <a:pPr marL="457200" lvl="1" indent="0">
              <a:buNone/>
            </a:pPr>
            <a:r>
              <a:rPr lang="en-US" sz="1800" dirty="0">
                <a:solidFill>
                  <a:srgbClr val="F59D44"/>
                </a:solidFill>
              </a:rPr>
              <a:t>Real-time data, on-site or virtual audits of our recycling partners.</a:t>
            </a:r>
            <a:endParaRPr lang="en-US" sz="1800" dirty="0">
              <a:solidFill>
                <a:srgbClr val="F59D44"/>
              </a:solidFill>
              <a:cs typeface="Calibri"/>
            </a:endParaRPr>
          </a:p>
        </p:txBody>
      </p:sp>
      <p:pic>
        <p:nvPicPr>
          <p:cNvPr id="6" name="Picture 5" descr="A black and white logo&#10;&#10;Description automatically generated">
            <a:extLst>
              <a:ext uri="{FF2B5EF4-FFF2-40B4-BE49-F238E27FC236}">
                <a16:creationId xmlns:a16="http://schemas.microsoft.com/office/drawing/2014/main" id="{74C35EFE-6475-2306-3C16-92FA97829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54" y="4445670"/>
            <a:ext cx="3402226" cy="720291"/>
          </a:xfrm>
          <a:prstGeom prst="rect">
            <a:avLst/>
          </a:prstGeom>
        </p:spPr>
      </p:pic>
    </p:spTree>
    <p:extLst>
      <p:ext uri="{BB962C8B-B14F-4D97-AF65-F5344CB8AC3E}">
        <p14:creationId xmlns:p14="http://schemas.microsoft.com/office/powerpoint/2010/main" val="21146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3493-4152-4953-8436-F4B6FAFAE7FA}"/>
              </a:ext>
            </a:extLst>
          </p:cNvPr>
          <p:cNvSpPr>
            <a:spLocks noGrp="1"/>
          </p:cNvSpPr>
          <p:nvPr>
            <p:ph type="title"/>
          </p:nvPr>
        </p:nvSpPr>
        <p:spPr>
          <a:xfrm>
            <a:off x="419100" y="2070101"/>
            <a:ext cx="5243764" cy="987424"/>
          </a:xfrm>
        </p:spPr>
        <p:txBody>
          <a:bodyPr anchor="ctr" anchorCtr="0"/>
          <a:lstStyle/>
          <a:p>
            <a:pPr algn="ctr"/>
            <a:br>
              <a:rPr lang="en-US" sz="6000" dirty="0">
                <a:latin typeface="Calibri" panose="020F0502020204030204" pitchFamily="34" charset="0"/>
                <a:cs typeface="Calibri" panose="020F0502020204030204" pitchFamily="34" charset="0"/>
              </a:rPr>
            </a:br>
            <a:br>
              <a:rPr lang="en-US" sz="6000" b="1" dirty="0"/>
            </a:br>
            <a:r>
              <a:rPr lang="en-US" sz="6000" dirty="0">
                <a:latin typeface="Calibri" panose="020F0502020204030204" pitchFamily="34" charset="0"/>
                <a:cs typeface="Calibri" panose="020F0502020204030204" pitchFamily="34" charset="0"/>
              </a:rPr>
              <a:t>Q&amp;A</a:t>
            </a:r>
          </a:p>
        </p:txBody>
      </p:sp>
      <p:pic>
        <p:nvPicPr>
          <p:cNvPr id="7" name="Content Placeholder 6">
            <a:extLst>
              <a:ext uri="{FF2B5EF4-FFF2-40B4-BE49-F238E27FC236}">
                <a16:creationId xmlns:a16="http://schemas.microsoft.com/office/drawing/2014/main" id="{94A071AA-0999-4BB7-9A63-06985C076FB7}"/>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6078538" y="0"/>
            <a:ext cx="6112895" cy="3429000"/>
          </a:xfrm>
        </p:spPr>
      </p:pic>
      <p:pic>
        <p:nvPicPr>
          <p:cNvPr id="9" name="Content Placeholder 8">
            <a:extLst>
              <a:ext uri="{FF2B5EF4-FFF2-40B4-BE49-F238E27FC236}">
                <a16:creationId xmlns:a16="http://schemas.microsoft.com/office/drawing/2014/main" id="{375E0031-0ADF-43FD-90A5-D6B9D134D2CF}"/>
              </a:ext>
            </a:extLst>
          </p:cNvPr>
          <p:cNvPicPr>
            <a:picLocks noGrp="1" noChangeAspect="1"/>
          </p:cNvPicPr>
          <p:nvPr>
            <p:ph sz="quarter" idx="14"/>
          </p:nvPr>
        </p:nvPicPr>
        <p:blipFill rotWithShape="1">
          <a:blip r:embed="rId3" cstate="email">
            <a:extLst>
              <a:ext uri="{28A0092B-C50C-407E-A947-70E740481C1C}">
                <a14:useLocalDpi xmlns:a14="http://schemas.microsoft.com/office/drawing/2010/main"/>
              </a:ext>
            </a:extLst>
          </a:blip>
          <a:srcRect/>
          <a:stretch/>
        </p:blipFill>
        <p:spPr>
          <a:xfrm>
            <a:off x="6077775" y="3429000"/>
            <a:ext cx="6112895" cy="3429000"/>
          </a:xfrm>
        </p:spPr>
      </p:pic>
    </p:spTree>
    <p:extLst>
      <p:ext uri="{BB962C8B-B14F-4D97-AF65-F5344CB8AC3E}">
        <p14:creationId xmlns:p14="http://schemas.microsoft.com/office/powerpoint/2010/main" val="345071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object, clock, food&#10;&#10;Description automatically generated">
            <a:extLst>
              <a:ext uri="{FF2B5EF4-FFF2-40B4-BE49-F238E27FC236}">
                <a16:creationId xmlns:a16="http://schemas.microsoft.com/office/drawing/2014/main" id="{631DA7B2-4AA7-4A1C-8B8D-78B9E4B794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1574" y="432527"/>
            <a:ext cx="4188671" cy="887545"/>
          </a:xfrm>
          <a:prstGeom prst="rect">
            <a:avLst/>
          </a:prstGeom>
        </p:spPr>
      </p:pic>
      <p:grpSp>
        <p:nvGrpSpPr>
          <p:cNvPr id="13" name="Group 12">
            <a:extLst>
              <a:ext uri="{FF2B5EF4-FFF2-40B4-BE49-F238E27FC236}">
                <a16:creationId xmlns:a16="http://schemas.microsoft.com/office/drawing/2014/main" id="{B998A4FB-7BB0-21A4-780D-8E3653BB5D77}"/>
              </a:ext>
            </a:extLst>
          </p:cNvPr>
          <p:cNvGrpSpPr/>
          <p:nvPr/>
        </p:nvGrpSpPr>
        <p:grpSpPr>
          <a:xfrm>
            <a:off x="3665349" y="5616876"/>
            <a:ext cx="7635651" cy="940902"/>
            <a:chOff x="3665349" y="5616876"/>
            <a:chExt cx="7635651" cy="940902"/>
          </a:xfrm>
        </p:grpSpPr>
        <p:sp>
          <p:nvSpPr>
            <p:cNvPr id="3" name="TextBox 2">
              <a:extLst>
                <a:ext uri="{FF2B5EF4-FFF2-40B4-BE49-F238E27FC236}">
                  <a16:creationId xmlns:a16="http://schemas.microsoft.com/office/drawing/2014/main" id="{39FCD5E6-ED42-263E-11CA-8063D0EAE9E4}"/>
                </a:ext>
              </a:extLst>
            </p:cNvPr>
            <p:cNvSpPr txBox="1"/>
            <p:nvPr/>
          </p:nvSpPr>
          <p:spPr>
            <a:xfrm>
              <a:off x="4727397" y="5716302"/>
              <a:ext cx="6573603" cy="6155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903" tIns="0" rIns="149903" bIns="0" numCol="1" spcCol="1270" anchor="ctr" anchorCtr="0">
              <a:spAutoFit/>
            </a:bodyPr>
            <a:lstStyle/>
            <a:p>
              <a:pPr marL="0" lvl="0" indent="0" algn="l" defTabSz="1066800">
                <a:lnSpc>
                  <a:spcPct val="100000"/>
                </a:lnSpc>
                <a:spcBef>
                  <a:spcPct val="0"/>
                </a:spcBef>
                <a:spcAft>
                  <a:spcPct val="35000"/>
                </a:spcAft>
                <a:buNone/>
              </a:pPr>
              <a:r>
                <a:rPr lang="en-US" sz="2000" dirty="0">
                  <a:latin typeface="+mj-lt"/>
                </a:rPr>
                <a:t>Since 2011</a:t>
              </a:r>
              <a:r>
                <a:rPr lang="en-US" sz="2000" kern="1200" dirty="0">
                  <a:latin typeface="+mj-lt"/>
                </a:rPr>
                <a:t>, customers have diverted over 2160 MT,  </a:t>
              </a:r>
              <a:br>
                <a:rPr lang="en-US" sz="2000" kern="1200" dirty="0">
                  <a:latin typeface="+mj-lt"/>
                </a:rPr>
              </a:br>
              <a:r>
                <a:rPr lang="en-US" sz="2000" kern="1200" dirty="0">
                  <a:latin typeface="+mj-lt"/>
                </a:rPr>
                <a:t>and 290 MT in 2022!</a:t>
              </a:r>
            </a:p>
          </p:txBody>
        </p:sp>
        <p:pic>
          <p:nvPicPr>
            <p:cNvPr id="22" name="Graphic 21" descr="Bar graph with upward trend with solid fill">
              <a:extLst>
                <a:ext uri="{FF2B5EF4-FFF2-40B4-BE49-F238E27FC236}">
                  <a16:creationId xmlns:a16="http://schemas.microsoft.com/office/drawing/2014/main" id="{F078C03C-E656-1827-D563-D285F7FF6D6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65349" y="5616876"/>
              <a:ext cx="940902" cy="940902"/>
            </a:xfrm>
            <a:prstGeom prst="rect">
              <a:avLst/>
            </a:prstGeom>
          </p:spPr>
        </p:pic>
      </p:grpSp>
      <p:grpSp>
        <p:nvGrpSpPr>
          <p:cNvPr id="8" name="Group 7">
            <a:extLst>
              <a:ext uri="{FF2B5EF4-FFF2-40B4-BE49-F238E27FC236}">
                <a16:creationId xmlns:a16="http://schemas.microsoft.com/office/drawing/2014/main" id="{23224C4F-4AAB-BF34-9532-562AC92805A1}"/>
              </a:ext>
            </a:extLst>
          </p:cNvPr>
          <p:cNvGrpSpPr/>
          <p:nvPr/>
        </p:nvGrpSpPr>
        <p:grpSpPr>
          <a:xfrm>
            <a:off x="3648592" y="1854917"/>
            <a:ext cx="7436218" cy="955239"/>
            <a:chOff x="3648592" y="1854917"/>
            <a:chExt cx="7436218" cy="955239"/>
          </a:xfrm>
        </p:grpSpPr>
        <p:sp>
          <p:nvSpPr>
            <p:cNvPr id="2" name="TextBox 1">
              <a:extLst>
                <a:ext uri="{FF2B5EF4-FFF2-40B4-BE49-F238E27FC236}">
                  <a16:creationId xmlns:a16="http://schemas.microsoft.com/office/drawing/2014/main" id="{A4FCDEDB-A1B2-0730-9721-B9DA5A833606}"/>
                </a:ext>
              </a:extLst>
            </p:cNvPr>
            <p:cNvSpPr txBox="1"/>
            <p:nvPr/>
          </p:nvSpPr>
          <p:spPr>
            <a:xfrm>
              <a:off x="4727397" y="1854917"/>
              <a:ext cx="6357413" cy="9233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903" tIns="0" rIns="149903" bIns="0" numCol="1" spcCol="1270" anchor="ctr" anchorCtr="0">
              <a:spAutoFit/>
            </a:bodyPr>
            <a:lstStyle/>
            <a:p>
              <a:pPr marL="0" lvl="0" indent="0" algn="l" defTabSz="1066800">
                <a:lnSpc>
                  <a:spcPct val="100000"/>
                </a:lnSpc>
                <a:spcBef>
                  <a:spcPct val="0"/>
                </a:spcBef>
                <a:spcAft>
                  <a:spcPct val="35000"/>
                </a:spcAft>
                <a:buNone/>
              </a:pPr>
              <a:r>
                <a:rPr lang="en-US" sz="2000" kern="1200" dirty="0">
                  <a:latin typeface="+mj-lt"/>
                </a:rPr>
                <a:t>Kimberly-Clark Professional</a:t>
              </a:r>
              <a:r>
                <a:rPr lang="en-US" sz="2000" kern="1200" baseline="30000" dirty="0">
                  <a:latin typeface="+mj-lt"/>
                </a:rPr>
                <a:t>™</a:t>
              </a:r>
              <a:r>
                <a:rPr lang="en-US" sz="2000" kern="1200" dirty="0">
                  <a:latin typeface="+mj-lt"/>
                </a:rPr>
                <a:t> is the </a:t>
              </a:r>
              <a:r>
                <a:rPr lang="en-US" sz="2000" b="1" kern="1200" dirty="0"/>
                <a:t>first</a:t>
              </a:r>
              <a:r>
                <a:rPr lang="en-US" sz="2000" kern="1200" dirty="0">
                  <a:latin typeface="+mj-lt"/>
                </a:rPr>
                <a:t> manufacturer to offer a recycling program for </a:t>
              </a:r>
              <a:r>
                <a:rPr lang="en-US" sz="2000" b="1" kern="1200" dirty="0"/>
                <a:t>non-hazardous PPE and Polypropylene wipes</a:t>
              </a:r>
              <a:endParaRPr lang="en-US" sz="2000" kern="1200" dirty="0"/>
            </a:p>
          </p:txBody>
        </p:sp>
        <p:pic>
          <p:nvPicPr>
            <p:cNvPr id="23" name="Graphic 22" descr="Recycle with solid fill">
              <a:extLst>
                <a:ext uri="{FF2B5EF4-FFF2-40B4-BE49-F238E27FC236}">
                  <a16:creationId xmlns:a16="http://schemas.microsoft.com/office/drawing/2014/main" id="{E984881A-9D9F-B42D-0CE7-2156E3ACAD3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48592" y="1869254"/>
              <a:ext cx="940902" cy="940902"/>
            </a:xfrm>
            <a:prstGeom prst="rect">
              <a:avLst/>
            </a:prstGeom>
          </p:spPr>
        </p:pic>
      </p:grpSp>
      <p:grpSp>
        <p:nvGrpSpPr>
          <p:cNvPr id="12" name="Group 11">
            <a:extLst>
              <a:ext uri="{FF2B5EF4-FFF2-40B4-BE49-F238E27FC236}">
                <a16:creationId xmlns:a16="http://schemas.microsoft.com/office/drawing/2014/main" id="{0ADAD56D-7B03-CFBF-DCCB-791419026DCB}"/>
              </a:ext>
            </a:extLst>
          </p:cNvPr>
          <p:cNvGrpSpPr/>
          <p:nvPr/>
        </p:nvGrpSpPr>
        <p:grpSpPr>
          <a:xfrm>
            <a:off x="3679838" y="4506833"/>
            <a:ext cx="7832484" cy="940902"/>
            <a:chOff x="3679838" y="4506833"/>
            <a:chExt cx="7832484" cy="940902"/>
          </a:xfrm>
        </p:grpSpPr>
        <p:sp>
          <p:nvSpPr>
            <p:cNvPr id="14" name="TextBox 13">
              <a:extLst>
                <a:ext uri="{FF2B5EF4-FFF2-40B4-BE49-F238E27FC236}">
                  <a16:creationId xmlns:a16="http://schemas.microsoft.com/office/drawing/2014/main" id="{94FB5227-7F02-7B5A-9E16-6D5E6C3DDD4B}"/>
                </a:ext>
              </a:extLst>
            </p:cNvPr>
            <p:cNvSpPr txBox="1"/>
            <p:nvPr/>
          </p:nvSpPr>
          <p:spPr>
            <a:xfrm>
              <a:off x="4727398" y="4634359"/>
              <a:ext cx="6784924" cy="6155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903" tIns="0" rIns="149903" bIns="0" numCol="1" spcCol="1270" anchor="ctr" anchorCtr="0">
              <a:spAutoFit/>
            </a:bodyPr>
            <a:lstStyle/>
            <a:p>
              <a:pPr marL="0" lvl="0" indent="0" algn="l" defTabSz="1066800">
                <a:lnSpc>
                  <a:spcPct val="100000"/>
                </a:lnSpc>
                <a:spcBef>
                  <a:spcPct val="0"/>
                </a:spcBef>
                <a:spcAft>
                  <a:spcPct val="35000"/>
                </a:spcAft>
                <a:buNone/>
              </a:pPr>
              <a:r>
                <a:rPr lang="en-US" sz="2000" kern="1200" dirty="0">
                  <a:latin typeface="+mj-lt"/>
                </a:rPr>
                <a:t>Helps companies achieve their Corporate Social </a:t>
              </a:r>
              <a:br>
                <a:rPr lang="en-US" sz="2000" kern="1200" dirty="0">
                  <a:latin typeface="+mj-lt"/>
                </a:rPr>
              </a:br>
              <a:r>
                <a:rPr lang="en-US" sz="2000" kern="1200" dirty="0">
                  <a:latin typeface="+mj-lt"/>
                </a:rPr>
                <a:t>Responsibility and Sustainability goals</a:t>
              </a:r>
            </a:p>
          </p:txBody>
        </p:sp>
        <p:pic>
          <p:nvPicPr>
            <p:cNvPr id="24" name="Graphic 23" descr="Deciduous tree with solid fill">
              <a:extLst>
                <a:ext uri="{FF2B5EF4-FFF2-40B4-BE49-F238E27FC236}">
                  <a16:creationId xmlns:a16="http://schemas.microsoft.com/office/drawing/2014/main" id="{594BAED9-3BDC-649F-0191-00BD14339C5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9838" y="4506833"/>
              <a:ext cx="940902" cy="940902"/>
            </a:xfrm>
            <a:prstGeom prst="rect">
              <a:avLst/>
            </a:prstGeom>
          </p:spPr>
        </p:pic>
      </p:grpSp>
      <p:grpSp>
        <p:nvGrpSpPr>
          <p:cNvPr id="11" name="Group 10">
            <a:extLst>
              <a:ext uri="{FF2B5EF4-FFF2-40B4-BE49-F238E27FC236}">
                <a16:creationId xmlns:a16="http://schemas.microsoft.com/office/drawing/2014/main" id="{641D42A8-D1BF-9C22-4BDE-210DC3DC74FC}"/>
              </a:ext>
            </a:extLst>
          </p:cNvPr>
          <p:cNvGrpSpPr/>
          <p:nvPr/>
        </p:nvGrpSpPr>
        <p:grpSpPr>
          <a:xfrm>
            <a:off x="3533219" y="3153685"/>
            <a:ext cx="8019518" cy="1168154"/>
            <a:chOff x="3533219" y="3153685"/>
            <a:chExt cx="8019518" cy="1168154"/>
          </a:xfrm>
        </p:grpSpPr>
        <p:sp>
          <p:nvSpPr>
            <p:cNvPr id="10" name="TextBox 9">
              <a:extLst>
                <a:ext uri="{FF2B5EF4-FFF2-40B4-BE49-F238E27FC236}">
                  <a16:creationId xmlns:a16="http://schemas.microsoft.com/office/drawing/2014/main" id="{775B6170-A452-2033-9D5F-BFB9C05D2794}"/>
                </a:ext>
              </a:extLst>
            </p:cNvPr>
            <p:cNvSpPr txBox="1"/>
            <p:nvPr/>
          </p:nvSpPr>
          <p:spPr>
            <a:xfrm>
              <a:off x="4727397" y="3244638"/>
              <a:ext cx="6825340" cy="9233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903" tIns="0" rIns="149903" bIns="0" numCol="1" spcCol="1270" anchor="ctr" anchorCtr="0">
              <a:spAutoFit/>
            </a:bodyPr>
            <a:lstStyle/>
            <a:p>
              <a:pPr marL="0" lvl="0" indent="0" algn="l" defTabSz="1066800">
                <a:lnSpc>
                  <a:spcPct val="100000"/>
                </a:lnSpc>
                <a:spcBef>
                  <a:spcPct val="0"/>
                </a:spcBef>
                <a:spcAft>
                  <a:spcPct val="35000"/>
                </a:spcAft>
                <a:buNone/>
              </a:pPr>
              <a:r>
                <a:rPr lang="en-US" sz="2000" kern="1200" dirty="0">
                  <a:solidFill>
                    <a:schemeClr val="tx1"/>
                  </a:solidFill>
                  <a:latin typeface="+mj-lt"/>
                </a:rPr>
                <a:t>Creates a lifecycle solution for single-use nitrile gloves, garments, and polypropylene wipes from laboratories, cleanrooms, industrial, high traffic areas and product packaging</a:t>
              </a:r>
            </a:p>
          </p:txBody>
        </p:sp>
        <p:pic>
          <p:nvPicPr>
            <p:cNvPr id="7" name="Graphic 6">
              <a:extLst>
                <a:ext uri="{FF2B5EF4-FFF2-40B4-BE49-F238E27FC236}">
                  <a16:creationId xmlns:a16="http://schemas.microsoft.com/office/drawing/2014/main" id="{A1BFC611-690F-3164-13DC-4A8FF0CC2AB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33219" y="3153685"/>
              <a:ext cx="1168154" cy="1168154"/>
            </a:xfrm>
            <a:prstGeom prst="rect">
              <a:avLst/>
            </a:prstGeom>
          </p:spPr>
        </p:pic>
      </p:grpSp>
      <p:pic>
        <p:nvPicPr>
          <p:cNvPr id="15" name="Picture 14" descr="A forest with trees and grass&#10;&#10;Description automatically generated">
            <a:extLst>
              <a:ext uri="{FF2B5EF4-FFF2-40B4-BE49-F238E27FC236}">
                <a16:creationId xmlns:a16="http://schemas.microsoft.com/office/drawing/2014/main" id="{F8B3FF83-1AB8-66C0-E3FA-2EB7D3A64509}"/>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164" y="-8164"/>
            <a:ext cx="3037114" cy="6923314"/>
          </a:xfrm>
          <a:prstGeom prst="rect">
            <a:avLst/>
          </a:prstGeom>
        </p:spPr>
      </p:pic>
      <p:sp>
        <p:nvSpPr>
          <p:cNvPr id="16" name="Rectangle 15">
            <a:extLst>
              <a:ext uri="{FF2B5EF4-FFF2-40B4-BE49-F238E27FC236}">
                <a16:creationId xmlns:a16="http://schemas.microsoft.com/office/drawing/2014/main" id="{6F126094-AEC8-2DB9-5F59-314E1C5DB955}"/>
              </a:ext>
            </a:extLst>
          </p:cNvPr>
          <p:cNvSpPr/>
          <p:nvPr/>
        </p:nvSpPr>
        <p:spPr>
          <a:xfrm>
            <a:off x="1" y="-8164"/>
            <a:ext cx="3028950" cy="6858000"/>
          </a:xfrm>
          <a:prstGeom prst="rect">
            <a:avLst/>
          </a:prstGeom>
          <a:gradFill>
            <a:gsLst>
              <a:gs pos="0">
                <a:srgbClr val="19522D">
                  <a:alpha val="4329"/>
                </a:srgbClr>
              </a:gs>
              <a:gs pos="99000">
                <a:srgbClr val="9CCFC2">
                  <a:alpha val="0"/>
                </a:srgb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8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419100" y="1914604"/>
            <a:ext cx="2938154" cy="2067922"/>
          </a:xfrm>
        </p:spPr>
        <p:txBody>
          <a:bodyPr anchor="t" anchorCtr="0"/>
          <a:lstStyle/>
          <a:p>
            <a:r>
              <a:rPr lang="en-US" sz="3200" b="1" dirty="0">
                <a:latin typeface="+mn-lt"/>
              </a:rPr>
              <a:t>What can be recycled?</a:t>
            </a:r>
          </a:p>
        </p:txBody>
      </p:sp>
      <p:sp>
        <p:nvSpPr>
          <p:cNvPr id="3" name="Content Placeholder 2">
            <a:extLst>
              <a:ext uri="{FF2B5EF4-FFF2-40B4-BE49-F238E27FC236}">
                <a16:creationId xmlns:a16="http://schemas.microsoft.com/office/drawing/2014/main" id="{00B82061-46AE-43FA-B2B1-7F1BA47CFFA4}"/>
              </a:ext>
            </a:extLst>
          </p:cNvPr>
          <p:cNvSpPr>
            <a:spLocks noGrp="1"/>
          </p:cNvSpPr>
          <p:nvPr>
            <p:ph sz="quarter" idx="27"/>
          </p:nvPr>
        </p:nvSpPr>
        <p:spPr>
          <a:xfrm>
            <a:off x="4145433" y="723900"/>
            <a:ext cx="7615428" cy="1095004"/>
          </a:xfrm>
        </p:spPr>
        <p:txBody>
          <a:bodyPr vert="horz" lIns="91440" tIns="45720" rIns="91440" bIns="45720" rtlCol="0" anchor="t">
            <a:normAutofit fontScale="92500"/>
          </a:bodyPr>
          <a:lstStyle/>
          <a:p>
            <a:pPr marL="0" indent="0">
              <a:lnSpc>
                <a:spcPct val="100000"/>
              </a:lnSpc>
              <a:spcAft>
                <a:spcPts val="600"/>
              </a:spcAft>
              <a:buClr>
                <a:schemeClr val="accent1"/>
              </a:buClr>
              <a:buNone/>
            </a:pPr>
            <a:r>
              <a:rPr lang="en-US" b="1" dirty="0">
                <a:solidFill>
                  <a:srgbClr val="164626"/>
                </a:solidFill>
              </a:rPr>
              <a:t>Kimberly-Clark Professional products</a:t>
            </a:r>
            <a:r>
              <a:rPr lang="en-US" b="1" baseline="30000" dirty="0">
                <a:solidFill>
                  <a:srgbClr val="164626"/>
                </a:solidFill>
              </a:rPr>
              <a:t>*</a:t>
            </a:r>
            <a:r>
              <a:rPr lang="en-US" b="1" dirty="0">
                <a:solidFill>
                  <a:srgbClr val="164626"/>
                </a:solidFill>
              </a:rPr>
              <a:t> used in </a:t>
            </a:r>
            <a:br>
              <a:rPr lang="en-US" b="1" dirty="0">
                <a:solidFill>
                  <a:srgbClr val="164626"/>
                </a:solidFill>
              </a:rPr>
            </a:br>
            <a:r>
              <a:rPr lang="en-US" b="1" dirty="0">
                <a:solidFill>
                  <a:srgbClr val="164626"/>
                </a:solidFill>
              </a:rPr>
              <a:t>non-hazardous applications are eligible for recycling:</a:t>
            </a:r>
          </a:p>
          <a:p>
            <a:pPr marL="400050" lvl="1" indent="0">
              <a:lnSpc>
                <a:spcPct val="100000"/>
              </a:lnSpc>
              <a:spcBef>
                <a:spcPts val="0"/>
              </a:spcBef>
              <a:spcAft>
                <a:spcPts val="1200"/>
              </a:spcAft>
              <a:buClr>
                <a:schemeClr val="accent1"/>
              </a:buClr>
              <a:buNone/>
            </a:pPr>
            <a:endParaRPr lang="en-US" sz="3200" dirty="0"/>
          </a:p>
        </p:txBody>
      </p:sp>
      <p:pic>
        <p:nvPicPr>
          <p:cNvPr id="6" name="Picture 5" descr="A black and white logo&#10;&#10;Description automatically generated">
            <a:extLst>
              <a:ext uri="{FF2B5EF4-FFF2-40B4-BE49-F238E27FC236}">
                <a16:creationId xmlns:a16="http://schemas.microsoft.com/office/drawing/2014/main" id="{8D877A72-3D54-22C6-9776-ED0036CABF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300" y="876300"/>
            <a:ext cx="2581894" cy="546617"/>
          </a:xfrm>
          <a:prstGeom prst="rect">
            <a:avLst/>
          </a:prstGeom>
        </p:spPr>
      </p:pic>
      <p:sp>
        <p:nvSpPr>
          <p:cNvPr id="8" name="Hidden shape 2">
            <a:extLst>
              <a:ext uri="{FF2B5EF4-FFF2-40B4-BE49-F238E27FC236}">
                <a16:creationId xmlns:a16="http://schemas.microsoft.com/office/drawing/2014/main" id="{AE47C79C-70E8-9CEE-6B83-6D974E09E881}"/>
              </a:ext>
            </a:extLst>
          </p:cNvPr>
          <p:cNvSpPr>
            <a:spLocks/>
          </p:cNvSpPr>
          <p:nvPr/>
        </p:nvSpPr>
        <p:spPr bwMode="auto">
          <a:xfrm>
            <a:off x="495300" y="5839945"/>
            <a:ext cx="1512887" cy="583282"/>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TextBox 10">
            <a:extLst>
              <a:ext uri="{FF2B5EF4-FFF2-40B4-BE49-F238E27FC236}">
                <a16:creationId xmlns:a16="http://schemas.microsoft.com/office/drawing/2014/main" id="{7279A123-ECFC-4CF0-F072-E94DBBF75FF5}"/>
              </a:ext>
            </a:extLst>
          </p:cNvPr>
          <p:cNvSpPr txBox="1"/>
          <p:nvPr/>
        </p:nvSpPr>
        <p:spPr>
          <a:xfrm>
            <a:off x="4429496" y="1837871"/>
            <a:ext cx="7208322" cy="2318658"/>
          </a:xfrm>
          <a:prstGeom prst="rect">
            <a:avLst/>
          </a:prstGeom>
          <a:noFill/>
        </p:spPr>
        <p:txBody>
          <a:bodyPr wrap="square" lIns="91440" tIns="45720" rIns="91440" bIns="45720" numCol="2" rtlCol="0" anchor="t">
            <a:noAutofit/>
          </a:bodyPr>
          <a:lstStyle/>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Nitrile &amp; Latex Gloves</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Garments/Apparel</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Hoods</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Bouffant Caps</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dirty="0">
                <a:latin typeface="+mj-lt"/>
              </a:rPr>
              <a:t>Respirators</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Beard Covers</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Shoe &amp; Boot Covers</a:t>
            </a:r>
            <a:endParaRPr lang="en-US" sz="1800" dirty="0">
              <a:latin typeface="+mj-lt"/>
              <a:ea typeface="Calibri Light"/>
              <a:cs typeface="Calibri Light"/>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Safety Eyewear</a:t>
            </a:r>
            <a:endParaRPr lang="en-US" dirty="0">
              <a:latin typeface="Calibri" panose="020F0502020204030204"/>
              <a:ea typeface="Calibri" panose="020F0502020204030204"/>
              <a:cs typeface="Calibri" panose="020F0502020204030204"/>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err="1">
                <a:latin typeface="+mj-lt"/>
              </a:rPr>
              <a:t>WetTask</a:t>
            </a:r>
            <a:r>
              <a:rPr lang="en-US" sz="1800" dirty="0">
                <a:latin typeface="+mj-lt"/>
              </a:rPr>
              <a:t> </a:t>
            </a:r>
            <a:r>
              <a:rPr lang="en-US" sz="1800" dirty="0" err="1">
                <a:latin typeface="+mj-lt"/>
              </a:rPr>
              <a:t>CriticalClean</a:t>
            </a:r>
            <a:r>
              <a:rPr lang="en-US" sz="1800" dirty="0">
                <a:latin typeface="+mj-lt"/>
              </a:rPr>
              <a:t> Wipes (</a:t>
            </a:r>
            <a:r>
              <a:rPr lang="en-US" sz="1800" b="1" dirty="0">
                <a:ea typeface="+mn-lt"/>
                <a:cs typeface="+mn-lt"/>
              </a:rPr>
              <a:t>06411, 06471, 77320</a:t>
            </a:r>
            <a:r>
              <a:rPr lang="en-US" sz="1800" dirty="0">
                <a:latin typeface="+mj-lt"/>
              </a:rPr>
              <a:t>)</a:t>
            </a:r>
            <a:endParaRPr lang="en-US" dirty="0">
              <a:ea typeface="Calibri" panose="020F0502020204030204"/>
              <a:cs typeface="Calibri" panose="020F0502020204030204"/>
            </a:endParaRPr>
          </a:p>
          <a:p>
            <a:pPr marL="175895" lvl="1" indent="-175895">
              <a:lnSpc>
                <a:spcPct val="100000"/>
              </a:lnSpc>
              <a:spcBef>
                <a:spcPts val="0"/>
              </a:spcBef>
              <a:spcAft>
                <a:spcPts val="600"/>
              </a:spcAft>
              <a:buClr>
                <a:srgbClr val="19522D"/>
              </a:buClr>
              <a:buFont typeface="Arial" panose="020B0604020202020204" pitchFamily="34" charset="0"/>
              <a:buChar char="•"/>
            </a:pPr>
            <a:r>
              <a:rPr lang="en-US" sz="1800" dirty="0">
                <a:latin typeface="+mj-lt"/>
              </a:rPr>
              <a:t>Flexible Film Plastic Packaging</a:t>
            </a:r>
            <a:endParaRPr lang="en-US" sz="1800" dirty="0">
              <a:latin typeface="+mj-lt"/>
              <a:ea typeface="Calibri Light"/>
              <a:cs typeface="Calibri Light"/>
            </a:endParaRPr>
          </a:p>
          <a:p>
            <a:pPr marL="175895" indent="-175895">
              <a:spcAft>
                <a:spcPts val="600"/>
              </a:spcAft>
              <a:buClr>
                <a:srgbClr val="19522D"/>
              </a:buClr>
              <a:buFont typeface="Arial" panose="020B0604020202020204" pitchFamily="34" charset="0"/>
              <a:buChar char="•"/>
            </a:pPr>
            <a:endParaRPr lang="en-US" dirty="0">
              <a:cs typeface="Calibri" panose="020F0502020204030204"/>
            </a:endParaRPr>
          </a:p>
        </p:txBody>
      </p:sp>
      <p:pic>
        <p:nvPicPr>
          <p:cNvPr id="13" name="Picture 12" descr="Two people wearing a protective suit&#10;&#10;Description automatically generated">
            <a:extLst>
              <a:ext uri="{FF2B5EF4-FFF2-40B4-BE49-F238E27FC236}">
                <a16:creationId xmlns:a16="http://schemas.microsoft.com/office/drawing/2014/main" id="{DCA2BEF4-F0C5-DC76-5314-36C421D20ED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94998" y="4182443"/>
            <a:ext cx="943276" cy="917175"/>
          </a:xfrm>
          <a:prstGeom prst="rect">
            <a:avLst/>
          </a:prstGeom>
        </p:spPr>
      </p:pic>
      <p:pic>
        <p:nvPicPr>
          <p:cNvPr id="12" name="Picture 11" descr="Two people wearing a protective suit&#10;&#10;Description automatically generated">
            <a:extLst>
              <a:ext uri="{FF2B5EF4-FFF2-40B4-BE49-F238E27FC236}">
                <a16:creationId xmlns:a16="http://schemas.microsoft.com/office/drawing/2014/main" id="{E53BB973-B549-1534-32C6-F481F1D3A62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56422" y="4105441"/>
            <a:ext cx="1058778" cy="917175"/>
          </a:xfrm>
          <a:prstGeom prst="rect">
            <a:avLst/>
          </a:prstGeom>
        </p:spPr>
      </p:pic>
      <p:pic>
        <p:nvPicPr>
          <p:cNvPr id="19" name="Picture 18" descr="Two people wearing a protective suit&#10;&#10;Description automatically generated">
            <a:extLst>
              <a:ext uri="{FF2B5EF4-FFF2-40B4-BE49-F238E27FC236}">
                <a16:creationId xmlns:a16="http://schemas.microsoft.com/office/drawing/2014/main" id="{1945C0E5-C312-7962-5AA3-E02FCB30F15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13833" y="4076567"/>
            <a:ext cx="1380423" cy="917175"/>
          </a:xfrm>
          <a:prstGeom prst="rect">
            <a:avLst/>
          </a:prstGeom>
        </p:spPr>
      </p:pic>
      <p:pic>
        <p:nvPicPr>
          <p:cNvPr id="20" name="Picture 19" descr="Two people wearing a protective suit&#10;&#10;Description automatically generated">
            <a:extLst>
              <a:ext uri="{FF2B5EF4-FFF2-40B4-BE49-F238E27FC236}">
                <a16:creationId xmlns:a16="http://schemas.microsoft.com/office/drawing/2014/main" id="{E35A3128-B185-8C74-6FD6-0D8EC180B3F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241280" y="4066940"/>
            <a:ext cx="1039528" cy="917175"/>
          </a:xfrm>
          <a:prstGeom prst="rect">
            <a:avLst/>
          </a:prstGeom>
        </p:spPr>
      </p:pic>
      <p:pic>
        <p:nvPicPr>
          <p:cNvPr id="21" name="Picture 20" descr="Two people wearing a protective suit&#10;&#10;Description automatically generated">
            <a:extLst>
              <a:ext uri="{FF2B5EF4-FFF2-40B4-BE49-F238E27FC236}">
                <a16:creationId xmlns:a16="http://schemas.microsoft.com/office/drawing/2014/main" id="{8D292D04-CEBD-E6B8-C614-97D1571408B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020700" y="5185591"/>
            <a:ext cx="1039528" cy="917175"/>
          </a:xfrm>
          <a:prstGeom prst="rect">
            <a:avLst/>
          </a:prstGeom>
        </p:spPr>
      </p:pic>
      <p:pic>
        <p:nvPicPr>
          <p:cNvPr id="24" name="Graphic 23">
            <a:extLst>
              <a:ext uri="{FF2B5EF4-FFF2-40B4-BE49-F238E27FC236}">
                <a16:creationId xmlns:a16="http://schemas.microsoft.com/office/drawing/2014/main" id="{0C8C07AB-ACD2-BDBF-33A1-CC25E2B56B9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90421" y="5095352"/>
            <a:ext cx="1110515" cy="1110515"/>
          </a:xfrm>
          <a:prstGeom prst="rect">
            <a:avLst/>
          </a:prstGeom>
        </p:spPr>
      </p:pic>
      <p:pic>
        <p:nvPicPr>
          <p:cNvPr id="26" name="Graphic 25">
            <a:extLst>
              <a:ext uri="{FF2B5EF4-FFF2-40B4-BE49-F238E27FC236}">
                <a16:creationId xmlns:a16="http://schemas.microsoft.com/office/drawing/2014/main" id="{0D2F2AAE-7D12-886A-4A68-C489BFD8DB0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50528" y="5224715"/>
            <a:ext cx="988259" cy="904152"/>
          </a:xfrm>
          <a:prstGeom prst="rect">
            <a:avLst/>
          </a:prstGeom>
        </p:spPr>
      </p:pic>
      <p:pic>
        <p:nvPicPr>
          <p:cNvPr id="28" name="Graphic 27">
            <a:extLst>
              <a:ext uri="{FF2B5EF4-FFF2-40B4-BE49-F238E27FC236}">
                <a16:creationId xmlns:a16="http://schemas.microsoft.com/office/drawing/2014/main" id="{5C60C476-8896-5ECE-5020-D1921A5032B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666898" y="5516459"/>
            <a:ext cx="1121945" cy="448778"/>
          </a:xfrm>
          <a:prstGeom prst="rect">
            <a:avLst/>
          </a:prstGeom>
        </p:spPr>
      </p:pic>
      <p:sp>
        <p:nvSpPr>
          <p:cNvPr id="2" name="TextBox 1">
            <a:extLst>
              <a:ext uri="{FF2B5EF4-FFF2-40B4-BE49-F238E27FC236}">
                <a16:creationId xmlns:a16="http://schemas.microsoft.com/office/drawing/2014/main" id="{47C259DD-39D2-8139-E79D-0BAEBA947360}"/>
              </a:ext>
            </a:extLst>
          </p:cNvPr>
          <p:cNvSpPr txBox="1"/>
          <p:nvPr/>
        </p:nvSpPr>
        <p:spPr>
          <a:xfrm>
            <a:off x="8779074" y="6465672"/>
            <a:ext cx="3145413" cy="246221"/>
          </a:xfrm>
          <a:prstGeom prst="rect">
            <a:avLst/>
          </a:prstGeom>
          <a:noFill/>
        </p:spPr>
        <p:txBody>
          <a:bodyPr wrap="none" rtlCol="0">
            <a:spAutoFit/>
          </a:bodyPr>
          <a:lstStyle/>
          <a:p>
            <a:r>
              <a:rPr lang="en-US" sz="1000" dirty="0"/>
              <a:t>*Check our website for complete list of eligible products.</a:t>
            </a:r>
          </a:p>
        </p:txBody>
      </p:sp>
    </p:spTree>
    <p:extLst>
      <p:ext uri="{BB962C8B-B14F-4D97-AF65-F5344CB8AC3E}">
        <p14:creationId xmlns:p14="http://schemas.microsoft.com/office/powerpoint/2010/main" val="255676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19522D"/>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F20A35-47BA-B41B-80F2-7A3292CD8EC0}"/>
              </a:ext>
            </a:extLst>
          </p:cNvPr>
          <p:cNvSpPr/>
          <p:nvPr/>
        </p:nvSpPr>
        <p:spPr>
          <a:xfrm>
            <a:off x="8964386" y="0"/>
            <a:ext cx="3227614" cy="6858000"/>
          </a:xfrm>
          <a:prstGeom prst="rect">
            <a:avLst/>
          </a:prstGeom>
          <a:solidFill>
            <a:srgbClr val="9C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B0ABFF0-45B0-4DA7-A7B1-607397C8688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89859" y="1850215"/>
            <a:ext cx="11278276" cy="2531284"/>
          </a:xfrm>
          <a:prstGeom prst="rect">
            <a:avLst/>
          </a:prstGeom>
        </p:spPr>
      </p:pic>
      <p:sp>
        <p:nvSpPr>
          <p:cNvPr id="11" name="Title 10">
            <a:extLst>
              <a:ext uri="{FF2B5EF4-FFF2-40B4-BE49-F238E27FC236}">
                <a16:creationId xmlns:a16="http://schemas.microsoft.com/office/drawing/2014/main" id="{2E6A8FF2-3AF4-7EF0-FBEE-E5E607DC02B1}"/>
              </a:ext>
            </a:extLst>
          </p:cNvPr>
          <p:cNvSpPr>
            <a:spLocks noGrp="1"/>
          </p:cNvSpPr>
          <p:nvPr>
            <p:ph type="title"/>
          </p:nvPr>
        </p:nvSpPr>
        <p:spPr>
          <a:xfrm>
            <a:off x="421821" y="87539"/>
            <a:ext cx="10515600" cy="1325563"/>
          </a:xfrm>
        </p:spPr>
        <p:txBody>
          <a:bodyPr>
            <a:normAutofit/>
          </a:bodyPr>
          <a:lstStyle/>
          <a:p>
            <a:r>
              <a:rPr lang="en-US" sz="3200" b="1" dirty="0">
                <a:solidFill>
                  <a:schemeClr val="bg1"/>
                </a:solidFill>
              </a:rPr>
              <a:t>The RightCycle</a:t>
            </a:r>
            <a:r>
              <a:rPr lang="en-US" sz="3200" b="1" baseline="30000" dirty="0">
                <a:solidFill>
                  <a:schemeClr val="bg1"/>
                </a:solidFill>
              </a:rPr>
              <a:t>™</a:t>
            </a:r>
            <a:r>
              <a:rPr lang="en-US" sz="3200" b="1" dirty="0">
                <a:solidFill>
                  <a:schemeClr val="bg1"/>
                </a:solidFill>
              </a:rPr>
              <a:t> Process</a:t>
            </a:r>
          </a:p>
        </p:txBody>
      </p:sp>
      <p:sp>
        <p:nvSpPr>
          <p:cNvPr id="14" name="TextBox 13">
            <a:extLst>
              <a:ext uri="{FF2B5EF4-FFF2-40B4-BE49-F238E27FC236}">
                <a16:creationId xmlns:a16="http://schemas.microsoft.com/office/drawing/2014/main" id="{E814746E-3B0F-0841-F7F8-B3C11FDA604A}"/>
              </a:ext>
            </a:extLst>
          </p:cNvPr>
          <p:cNvSpPr txBox="1"/>
          <p:nvPr/>
        </p:nvSpPr>
        <p:spPr>
          <a:xfrm>
            <a:off x="1083128" y="4610102"/>
            <a:ext cx="2403021" cy="1232807"/>
          </a:xfrm>
          <a:prstGeom prst="rect">
            <a:avLst/>
          </a:prstGeom>
          <a:noFill/>
        </p:spPr>
        <p:txBody>
          <a:bodyPr wrap="square" lIns="0" rtlCol="0">
            <a:noAutofit/>
          </a:bodyPr>
          <a:lstStyle/>
          <a:p>
            <a:r>
              <a:rPr lang="en-US" sz="1600" dirty="0">
                <a:solidFill>
                  <a:schemeClr val="bg1"/>
                </a:solidFill>
              </a:rPr>
              <a:t>Kimberly-Clark Professional products are worn in your facility.</a:t>
            </a:r>
          </a:p>
        </p:txBody>
      </p:sp>
      <p:sp>
        <p:nvSpPr>
          <p:cNvPr id="15" name="TextBox 14">
            <a:extLst>
              <a:ext uri="{FF2B5EF4-FFF2-40B4-BE49-F238E27FC236}">
                <a16:creationId xmlns:a16="http://schemas.microsoft.com/office/drawing/2014/main" id="{6EDEBCA9-109D-7C02-DEDF-16E2947B3289}"/>
              </a:ext>
            </a:extLst>
          </p:cNvPr>
          <p:cNvSpPr txBox="1"/>
          <p:nvPr/>
        </p:nvSpPr>
        <p:spPr>
          <a:xfrm>
            <a:off x="3984172" y="4610102"/>
            <a:ext cx="2277836" cy="1232807"/>
          </a:xfrm>
          <a:prstGeom prst="rect">
            <a:avLst/>
          </a:prstGeom>
          <a:noFill/>
        </p:spPr>
        <p:txBody>
          <a:bodyPr wrap="square" lIns="0" rtlCol="0">
            <a:noAutofit/>
          </a:bodyPr>
          <a:lstStyle/>
          <a:p>
            <a:r>
              <a:rPr lang="en-US" sz="1600" dirty="0">
                <a:solidFill>
                  <a:schemeClr val="bg1"/>
                </a:solidFill>
              </a:rPr>
              <a:t>Used products and packaging are collected and shipped to our recycling centers.</a:t>
            </a:r>
          </a:p>
        </p:txBody>
      </p:sp>
      <p:sp>
        <p:nvSpPr>
          <p:cNvPr id="16" name="TextBox 15">
            <a:extLst>
              <a:ext uri="{FF2B5EF4-FFF2-40B4-BE49-F238E27FC236}">
                <a16:creationId xmlns:a16="http://schemas.microsoft.com/office/drawing/2014/main" id="{8B9422A1-F0E9-FD98-18BA-85E8F452BCD6}"/>
              </a:ext>
            </a:extLst>
          </p:cNvPr>
          <p:cNvSpPr txBox="1"/>
          <p:nvPr/>
        </p:nvSpPr>
        <p:spPr>
          <a:xfrm>
            <a:off x="6792685" y="4610102"/>
            <a:ext cx="2081893" cy="1232807"/>
          </a:xfrm>
          <a:prstGeom prst="rect">
            <a:avLst/>
          </a:prstGeom>
          <a:noFill/>
        </p:spPr>
        <p:txBody>
          <a:bodyPr wrap="square" lIns="0" rtlCol="0">
            <a:noAutofit/>
          </a:bodyPr>
          <a:lstStyle/>
          <a:p>
            <a:r>
              <a:rPr lang="en-US" sz="1600" dirty="0">
                <a:solidFill>
                  <a:schemeClr val="bg1"/>
                </a:solidFill>
              </a:rPr>
              <a:t>Used products and packaging are sorted and processed into plastic pellets.</a:t>
            </a:r>
          </a:p>
        </p:txBody>
      </p:sp>
      <p:sp>
        <p:nvSpPr>
          <p:cNvPr id="17" name="TextBox 16">
            <a:extLst>
              <a:ext uri="{FF2B5EF4-FFF2-40B4-BE49-F238E27FC236}">
                <a16:creationId xmlns:a16="http://schemas.microsoft.com/office/drawing/2014/main" id="{4BDC75AD-D1AB-0733-DE26-DA5AEC864BDD}"/>
              </a:ext>
            </a:extLst>
          </p:cNvPr>
          <p:cNvSpPr txBox="1"/>
          <p:nvPr/>
        </p:nvSpPr>
        <p:spPr>
          <a:xfrm>
            <a:off x="9372600" y="4610102"/>
            <a:ext cx="2403021" cy="1232807"/>
          </a:xfrm>
          <a:prstGeom prst="rect">
            <a:avLst/>
          </a:prstGeom>
          <a:noFill/>
        </p:spPr>
        <p:txBody>
          <a:bodyPr wrap="square" lIns="0" rtlCol="0">
            <a:noAutofit/>
          </a:bodyPr>
          <a:lstStyle/>
          <a:p>
            <a:r>
              <a:rPr lang="en-US" sz="1600" dirty="0">
                <a:solidFill>
                  <a:srgbClr val="19522D"/>
                </a:solidFill>
              </a:rPr>
              <a:t>Materials are molded into new plastic products and durable goods.</a:t>
            </a:r>
          </a:p>
        </p:txBody>
      </p:sp>
      <p:pic>
        <p:nvPicPr>
          <p:cNvPr id="32" name="Picture 31" descr="A blue plastic shelf with black background&#10;&#10;Description automatically generated">
            <a:extLst>
              <a:ext uri="{FF2B5EF4-FFF2-40B4-BE49-F238E27FC236}">
                <a16:creationId xmlns:a16="http://schemas.microsoft.com/office/drawing/2014/main" id="{28902832-DFBB-D551-209E-63DF82FF6C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99868" y="1272488"/>
            <a:ext cx="1897476" cy="2336126"/>
          </a:xfrm>
          <a:prstGeom prst="rect">
            <a:avLst/>
          </a:prstGeom>
        </p:spPr>
      </p:pic>
      <p:pic>
        <p:nvPicPr>
          <p:cNvPr id="34" name="Picture 33" descr="A stack of plastic containers&#10;&#10;Description automatically generated">
            <a:extLst>
              <a:ext uri="{FF2B5EF4-FFF2-40B4-BE49-F238E27FC236}">
                <a16:creationId xmlns:a16="http://schemas.microsoft.com/office/drawing/2014/main" id="{08368BD3-55EA-593C-A98F-2266F510D39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882084" y="2430451"/>
            <a:ext cx="1005116" cy="1400936"/>
          </a:xfrm>
          <a:prstGeom prst="rect">
            <a:avLst/>
          </a:prstGeom>
        </p:spPr>
      </p:pic>
      <p:pic>
        <p:nvPicPr>
          <p:cNvPr id="35" name="Picture 34" descr="A wooden chair with a drink holder&#10;&#10;Description automatically generated">
            <a:extLst>
              <a:ext uri="{FF2B5EF4-FFF2-40B4-BE49-F238E27FC236}">
                <a16:creationId xmlns:a16="http://schemas.microsoft.com/office/drawing/2014/main" id="{C1751090-5B07-95BD-02B2-7D7D939E4F1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39363" y="2375808"/>
            <a:ext cx="3402451" cy="1901369"/>
          </a:xfrm>
          <a:prstGeom prst="rect">
            <a:avLst/>
          </a:prstGeom>
          <a:effectLst>
            <a:outerShdw blurRad="362124" dist="38099" dir="2700000" algn="tl" rotWithShape="0">
              <a:prstClr val="black">
                <a:alpha val="27747"/>
              </a:prstClr>
            </a:outerShdw>
          </a:effectLst>
        </p:spPr>
      </p:pic>
      <p:pic>
        <p:nvPicPr>
          <p:cNvPr id="4" name="Graphic 3">
            <a:extLst>
              <a:ext uri="{FF2B5EF4-FFF2-40B4-BE49-F238E27FC236}">
                <a16:creationId xmlns:a16="http://schemas.microsoft.com/office/drawing/2014/main" id="{5FF7BA7B-9939-0009-9D71-8731711965B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30400" y="2540000"/>
            <a:ext cx="762000" cy="762000"/>
          </a:xfrm>
          <a:prstGeom prst="rect">
            <a:avLst/>
          </a:prstGeom>
        </p:spPr>
      </p:pic>
    </p:spTree>
    <p:extLst>
      <p:ext uri="{BB962C8B-B14F-4D97-AF65-F5344CB8AC3E}">
        <p14:creationId xmlns:p14="http://schemas.microsoft.com/office/powerpoint/2010/main" val="23157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E4C764-6B49-C8CD-D2EF-E9E19ADAF611}"/>
              </a:ext>
            </a:extLst>
          </p:cNvPr>
          <p:cNvSpPr/>
          <p:nvPr/>
        </p:nvSpPr>
        <p:spPr>
          <a:xfrm>
            <a:off x="0" y="1389412"/>
            <a:ext cx="12192000" cy="902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7AC1CA1-D7EC-479C-A06B-5E76EBF548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91234" y="1555342"/>
            <a:ext cx="1149457" cy="928746"/>
          </a:xfrm>
          <a:prstGeom prst="rect">
            <a:avLst/>
          </a:prstGeom>
          <a:ln>
            <a:noFill/>
          </a:ln>
          <a:effectLst/>
        </p:spPr>
      </p:pic>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1464128" y="424429"/>
            <a:ext cx="11468100" cy="835152"/>
          </a:xfrm>
        </p:spPr>
        <p:txBody>
          <a:bodyPr anchor="ctr" anchorCtr="0">
            <a:normAutofit/>
          </a:bodyPr>
          <a:lstStyle/>
          <a:p>
            <a:r>
              <a:rPr lang="en-US" sz="3200" b="1" dirty="0">
                <a:solidFill>
                  <a:srgbClr val="19522D"/>
                </a:solidFill>
                <a:latin typeface="+mj-lt"/>
              </a:rPr>
              <a:t>Collection of Used KCP Items</a:t>
            </a:r>
            <a:br>
              <a:rPr lang="en-US" b="1" dirty="0">
                <a:solidFill>
                  <a:srgbClr val="19522D"/>
                </a:solidFill>
                <a:latin typeface="+mj-lt"/>
              </a:rPr>
            </a:br>
            <a:endParaRPr lang="en-US" sz="1200" b="1" dirty="0">
              <a:solidFill>
                <a:srgbClr val="19522D"/>
              </a:solidFill>
              <a:latin typeface="+mj-lt"/>
            </a:endParaRPr>
          </a:p>
        </p:txBody>
      </p:sp>
      <p:sp>
        <p:nvSpPr>
          <p:cNvPr id="19" name="Rectangle 18">
            <a:extLst>
              <a:ext uri="{FF2B5EF4-FFF2-40B4-BE49-F238E27FC236}">
                <a16:creationId xmlns:a16="http://schemas.microsoft.com/office/drawing/2014/main" id="{984BD5B7-DD83-4B66-B39C-B25524BC2C0E}"/>
              </a:ext>
            </a:extLst>
          </p:cNvPr>
          <p:cNvSpPr/>
          <p:nvPr/>
        </p:nvSpPr>
        <p:spPr>
          <a:xfrm>
            <a:off x="6821960" y="6298343"/>
            <a:ext cx="3620266" cy="400110"/>
          </a:xfrm>
          <a:prstGeom prst="rect">
            <a:avLst/>
          </a:prstGeom>
        </p:spPr>
        <p:txBody>
          <a:bodyPr wrap="square">
            <a:spAutoFit/>
          </a:bodyPr>
          <a:lstStyle/>
          <a:p>
            <a:r>
              <a:rPr lang="en-US" sz="1000" b="1" baseline="30000">
                <a:solidFill>
                  <a:schemeClr val="bg1"/>
                </a:solidFill>
              </a:rPr>
              <a:t>3</a:t>
            </a:r>
            <a:r>
              <a:rPr lang="en-US" sz="1000" b="1">
                <a:solidFill>
                  <a:schemeClr val="bg1"/>
                </a:solidFill>
              </a:rPr>
              <a:t> Average weight of African elephant (male) of 9,000 lbs.</a:t>
            </a:r>
          </a:p>
          <a:p>
            <a:r>
              <a:rPr lang="en-US" sz="1000" b="1">
                <a:solidFill>
                  <a:schemeClr val="bg1"/>
                </a:solidFill>
              </a:rPr>
              <a:t>www.seaworld.com</a:t>
            </a:r>
          </a:p>
        </p:txBody>
      </p:sp>
      <p:pic>
        <p:nvPicPr>
          <p:cNvPr id="17" name="Picture 16">
            <a:extLst>
              <a:ext uri="{FF2B5EF4-FFF2-40B4-BE49-F238E27FC236}">
                <a16:creationId xmlns:a16="http://schemas.microsoft.com/office/drawing/2014/main" id="{A1DF94BB-3C09-44F3-8775-9FA3270BF8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99424" y="2542517"/>
            <a:ext cx="1154182" cy="1508827"/>
          </a:xfrm>
          <a:prstGeom prst="rect">
            <a:avLst/>
          </a:prstGeom>
          <a:ln>
            <a:noFill/>
          </a:ln>
          <a:effectLst/>
        </p:spPr>
      </p:pic>
      <p:pic>
        <p:nvPicPr>
          <p:cNvPr id="24" name="Picture 23">
            <a:extLst>
              <a:ext uri="{FF2B5EF4-FFF2-40B4-BE49-F238E27FC236}">
                <a16:creationId xmlns:a16="http://schemas.microsoft.com/office/drawing/2014/main" id="{7898A18A-A4FE-4785-AC41-A6393F2DA63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55424" y="3153906"/>
            <a:ext cx="1670669" cy="2548008"/>
          </a:xfrm>
          <a:prstGeom prst="rect">
            <a:avLst/>
          </a:prstGeom>
          <a:ln>
            <a:noFill/>
          </a:ln>
          <a:effectLst/>
        </p:spPr>
      </p:pic>
      <p:pic>
        <p:nvPicPr>
          <p:cNvPr id="15" name="Picture 14">
            <a:extLst>
              <a:ext uri="{FF2B5EF4-FFF2-40B4-BE49-F238E27FC236}">
                <a16:creationId xmlns:a16="http://schemas.microsoft.com/office/drawing/2014/main" id="{7E14C5CA-58C8-4CF0-A455-B23E7AD6D583}"/>
              </a:ext>
            </a:extLst>
          </p:cNvPr>
          <p:cNvPicPr>
            <a:picLocks noChangeAspect="1"/>
          </p:cNvPicPr>
          <p:nvPr/>
        </p:nvPicPr>
        <p:blipFill>
          <a:blip r:embed="rId6"/>
          <a:stretch>
            <a:fillRect/>
          </a:stretch>
        </p:blipFill>
        <p:spPr>
          <a:xfrm>
            <a:off x="10507851" y="1931966"/>
            <a:ext cx="1684149" cy="2119378"/>
          </a:xfrm>
          <a:prstGeom prst="rect">
            <a:avLst/>
          </a:prstGeom>
          <a:ln>
            <a:noFill/>
          </a:ln>
          <a:effectLst/>
        </p:spPr>
      </p:pic>
      <p:sp>
        <p:nvSpPr>
          <p:cNvPr id="5" name="Rectangle 4">
            <a:extLst>
              <a:ext uri="{FF2B5EF4-FFF2-40B4-BE49-F238E27FC236}">
                <a16:creationId xmlns:a16="http://schemas.microsoft.com/office/drawing/2014/main" id="{89F6C8C5-49DC-788D-5B72-1B7BED2A0CDC}"/>
              </a:ext>
            </a:extLst>
          </p:cNvPr>
          <p:cNvSpPr/>
          <p:nvPr/>
        </p:nvSpPr>
        <p:spPr>
          <a:xfrm>
            <a:off x="0" y="5766817"/>
            <a:ext cx="12192000" cy="1091183"/>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7" name="Picture 6" descr="A black and white logo&#10;&#10;Description automatically generated">
            <a:extLst>
              <a:ext uri="{FF2B5EF4-FFF2-40B4-BE49-F238E27FC236}">
                <a16:creationId xmlns:a16="http://schemas.microsoft.com/office/drawing/2014/main" id="{1302E640-F818-AFBD-D89B-510D908B9E6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15895" y="6135062"/>
            <a:ext cx="1887197" cy="399542"/>
          </a:xfrm>
          <a:prstGeom prst="rect">
            <a:avLst/>
          </a:prstGeom>
        </p:spPr>
      </p:pic>
      <p:sp>
        <p:nvSpPr>
          <p:cNvPr id="8" name="Hidden shape 2">
            <a:extLst>
              <a:ext uri="{FF2B5EF4-FFF2-40B4-BE49-F238E27FC236}">
                <a16:creationId xmlns:a16="http://schemas.microsoft.com/office/drawing/2014/main" id="{5DCF4A70-C4CD-71EB-9E0A-C9A5058C1CAB}"/>
              </a:ext>
            </a:extLst>
          </p:cNvPr>
          <p:cNvSpPr>
            <a:spLocks/>
          </p:cNvSpPr>
          <p:nvPr/>
        </p:nvSpPr>
        <p:spPr bwMode="auto">
          <a:xfrm>
            <a:off x="495300" y="6070067"/>
            <a:ext cx="1131619" cy="436287"/>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2CA49DAD-62F0-2D59-51D8-50689D4649EE}"/>
              </a:ext>
            </a:extLst>
          </p:cNvPr>
          <p:cNvSpPr/>
          <p:nvPr/>
        </p:nvSpPr>
        <p:spPr>
          <a:xfrm>
            <a:off x="495300" y="249382"/>
            <a:ext cx="961901" cy="961901"/>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algn="ctr">
              <a:lnSpc>
                <a:spcPct val="80000"/>
              </a:lnSpc>
            </a:pPr>
            <a:r>
              <a:rPr lang="en-US" sz="2400" dirty="0"/>
              <a:t>STEP</a:t>
            </a:r>
            <a:br>
              <a:rPr lang="en-US" sz="2400" dirty="0"/>
            </a:br>
            <a:r>
              <a:rPr lang="en-US" sz="2400" dirty="0"/>
              <a:t>2</a:t>
            </a:r>
          </a:p>
        </p:txBody>
      </p:sp>
      <p:sp>
        <p:nvSpPr>
          <p:cNvPr id="11" name="TextBox 10">
            <a:extLst>
              <a:ext uri="{FF2B5EF4-FFF2-40B4-BE49-F238E27FC236}">
                <a16:creationId xmlns:a16="http://schemas.microsoft.com/office/drawing/2014/main" id="{CD3B2819-EDEF-B219-0B7D-C5EA93C8AC45}"/>
              </a:ext>
            </a:extLst>
          </p:cNvPr>
          <p:cNvSpPr txBox="1"/>
          <p:nvPr/>
        </p:nvSpPr>
        <p:spPr>
          <a:xfrm>
            <a:off x="460401" y="1496860"/>
            <a:ext cx="77461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cs typeface="Calibri Light" panose="020F0302020204030204" pitchFamily="34" charset="0"/>
              </a:rPr>
              <a:t>Bin placement and visual management are critical aspects of a successful recycling program and KCP can help with implementation.</a:t>
            </a:r>
          </a:p>
        </p:txBody>
      </p:sp>
      <p:sp>
        <p:nvSpPr>
          <p:cNvPr id="23" name="Rectangle 22">
            <a:extLst>
              <a:ext uri="{FF2B5EF4-FFF2-40B4-BE49-F238E27FC236}">
                <a16:creationId xmlns:a16="http://schemas.microsoft.com/office/drawing/2014/main" id="{1A1BE567-8F0F-0A8A-5C52-1138AB2CFA5D}"/>
              </a:ext>
            </a:extLst>
          </p:cNvPr>
          <p:cNvSpPr/>
          <p:nvPr/>
        </p:nvSpPr>
        <p:spPr>
          <a:xfrm>
            <a:off x="495300" y="2971800"/>
            <a:ext cx="3435432" cy="2455223"/>
          </a:xfrm>
          <a:prstGeom prst="rect">
            <a:avLst/>
          </a:prstGeom>
          <a:solidFill>
            <a:srgbClr val="9CCFC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6F4C2A-2975-5835-6D2D-0919A3C4837F}"/>
              </a:ext>
            </a:extLst>
          </p:cNvPr>
          <p:cNvSpPr/>
          <p:nvPr/>
        </p:nvSpPr>
        <p:spPr>
          <a:xfrm>
            <a:off x="4139540" y="2971800"/>
            <a:ext cx="3050969" cy="2455223"/>
          </a:xfrm>
          <a:prstGeom prst="rect">
            <a:avLst/>
          </a:prstGeom>
          <a:solidFill>
            <a:srgbClr val="9CCFC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A096C80-E94D-EE52-62B8-C79EA446E1AE}"/>
              </a:ext>
            </a:extLst>
          </p:cNvPr>
          <p:cNvSpPr txBox="1"/>
          <p:nvPr/>
        </p:nvSpPr>
        <p:spPr>
          <a:xfrm>
            <a:off x="617517" y="3124200"/>
            <a:ext cx="3206338" cy="2062103"/>
          </a:xfrm>
          <a:prstGeom prst="rect">
            <a:avLst/>
          </a:prstGeom>
          <a:noFill/>
        </p:spPr>
        <p:txBody>
          <a:bodyPr wrap="square" rtlCol="0">
            <a:spAutoFit/>
          </a:bodyPr>
          <a:lstStyle/>
          <a:p>
            <a:pPr marL="401638" indent="-401638">
              <a:spcAft>
                <a:spcPts val="1200"/>
              </a:spcAft>
              <a:buAutoNum type="arabicPeriod"/>
            </a:pPr>
            <a:r>
              <a:rPr lang="en-US" dirty="0">
                <a:solidFill>
                  <a:srgbClr val="19522D"/>
                </a:solidFill>
              </a:rPr>
              <a:t>Gloves separate from all other materials</a:t>
            </a:r>
          </a:p>
          <a:p>
            <a:pPr marL="401638" indent="-401638">
              <a:spcAft>
                <a:spcPts val="1200"/>
              </a:spcAft>
              <a:buAutoNum type="arabicPeriod"/>
            </a:pPr>
            <a:r>
              <a:rPr lang="en-US" dirty="0">
                <a:solidFill>
                  <a:srgbClr val="19522D"/>
                </a:solidFill>
              </a:rPr>
              <a:t>Wipes separate from all other materials or…</a:t>
            </a:r>
          </a:p>
          <a:p>
            <a:pPr marL="401638" indent="-401638">
              <a:spcAft>
                <a:spcPts val="1200"/>
              </a:spcAft>
              <a:buAutoNum type="arabicPeriod"/>
            </a:pPr>
            <a:r>
              <a:rPr lang="en-US" dirty="0">
                <a:solidFill>
                  <a:srgbClr val="19522D"/>
                </a:solidFill>
              </a:rPr>
              <a:t>Commingled with apparel, respirators, eyewear, wipes </a:t>
            </a:r>
          </a:p>
        </p:txBody>
      </p:sp>
      <p:sp>
        <p:nvSpPr>
          <p:cNvPr id="27" name="TextBox 26">
            <a:extLst>
              <a:ext uri="{FF2B5EF4-FFF2-40B4-BE49-F238E27FC236}">
                <a16:creationId xmlns:a16="http://schemas.microsoft.com/office/drawing/2014/main" id="{5A83E38C-D974-2560-9F58-9D0899B52332}"/>
              </a:ext>
            </a:extLst>
          </p:cNvPr>
          <p:cNvSpPr txBox="1"/>
          <p:nvPr/>
        </p:nvSpPr>
        <p:spPr>
          <a:xfrm>
            <a:off x="4248894" y="3136900"/>
            <a:ext cx="3050969" cy="2139047"/>
          </a:xfrm>
          <a:prstGeom prst="rect">
            <a:avLst/>
          </a:prstGeom>
          <a:noFill/>
        </p:spPr>
        <p:txBody>
          <a:bodyPr wrap="square" lIns="91440" tIns="45720" rIns="91440" bIns="45720" rtlCol="0" anchor="t">
            <a:spAutoFit/>
          </a:bodyPr>
          <a:lstStyle/>
          <a:p>
            <a:pPr marL="285750" indent="-285750">
              <a:spcAft>
                <a:spcPts val="600"/>
              </a:spcAft>
              <a:buFont typeface="Wingdings" pitchFamily="2" charset="2"/>
              <a:buChar char="ü"/>
            </a:pPr>
            <a:r>
              <a:rPr lang="en-US" sz="1800" dirty="0">
                <a:solidFill>
                  <a:srgbClr val="19522D"/>
                </a:solidFill>
              </a:rPr>
              <a:t>Gloves</a:t>
            </a:r>
          </a:p>
          <a:p>
            <a:pPr>
              <a:spcAft>
                <a:spcPts val="600"/>
              </a:spcAft>
            </a:pPr>
            <a:endParaRPr lang="en-US" sz="1800" dirty="0">
              <a:solidFill>
                <a:srgbClr val="19522D"/>
              </a:solidFill>
            </a:endParaRPr>
          </a:p>
          <a:p>
            <a:pPr marL="285750" indent="-285750">
              <a:spcAft>
                <a:spcPts val="600"/>
              </a:spcAft>
              <a:buFont typeface="Wingdings" pitchFamily="2" charset="2"/>
              <a:buChar char="ü"/>
            </a:pPr>
            <a:r>
              <a:rPr lang="en-US" sz="1800" dirty="0">
                <a:solidFill>
                  <a:srgbClr val="19522D"/>
                </a:solidFill>
              </a:rPr>
              <a:t>Coveralls</a:t>
            </a:r>
          </a:p>
          <a:p>
            <a:pPr marL="285750" indent="-285750">
              <a:spcAft>
                <a:spcPts val="600"/>
              </a:spcAft>
              <a:buFont typeface="Wingdings" pitchFamily="2" charset="2"/>
              <a:buChar char="ü"/>
            </a:pPr>
            <a:r>
              <a:rPr lang="en-US" sz="1800" dirty="0">
                <a:solidFill>
                  <a:srgbClr val="19522D"/>
                </a:solidFill>
              </a:rPr>
              <a:t>Eyewear</a:t>
            </a:r>
            <a:endParaRPr lang="en-US" sz="1800" dirty="0">
              <a:solidFill>
                <a:srgbClr val="19522D"/>
              </a:solidFill>
              <a:cs typeface="Calibri"/>
            </a:endParaRPr>
          </a:p>
          <a:p>
            <a:pPr marL="285750" indent="-285750">
              <a:spcAft>
                <a:spcPts val="600"/>
              </a:spcAft>
              <a:buFont typeface="Wingdings" pitchFamily="2" charset="2"/>
              <a:buChar char="ü"/>
            </a:pPr>
            <a:r>
              <a:rPr lang="en-US" dirty="0">
                <a:solidFill>
                  <a:srgbClr val="19522D"/>
                </a:solidFill>
                <a:cs typeface="Calibri"/>
              </a:rPr>
              <a:t>Respirators</a:t>
            </a:r>
            <a:endParaRPr lang="en-US" sz="1800" dirty="0">
              <a:solidFill>
                <a:srgbClr val="19522D"/>
              </a:solidFill>
              <a:cs typeface="Calibri"/>
            </a:endParaRPr>
          </a:p>
          <a:p>
            <a:pPr marL="285750" indent="-285750">
              <a:spcAft>
                <a:spcPts val="600"/>
              </a:spcAft>
              <a:buFont typeface="Wingdings" pitchFamily="2" charset="2"/>
              <a:buChar char="ü"/>
            </a:pPr>
            <a:r>
              <a:rPr lang="en-US" sz="1800" dirty="0">
                <a:solidFill>
                  <a:srgbClr val="19522D"/>
                </a:solidFill>
              </a:rPr>
              <a:t>Polypropylene wipers</a:t>
            </a:r>
          </a:p>
        </p:txBody>
      </p:sp>
      <p:sp>
        <p:nvSpPr>
          <p:cNvPr id="30" name="TextBox 29">
            <a:extLst>
              <a:ext uri="{FF2B5EF4-FFF2-40B4-BE49-F238E27FC236}">
                <a16:creationId xmlns:a16="http://schemas.microsoft.com/office/drawing/2014/main" id="{0F8CB6F8-154D-236D-242E-ACF0175F5851}"/>
              </a:ext>
            </a:extLst>
          </p:cNvPr>
          <p:cNvSpPr txBox="1"/>
          <p:nvPr/>
        </p:nvSpPr>
        <p:spPr>
          <a:xfrm>
            <a:off x="452499" y="2458760"/>
            <a:ext cx="9819658" cy="400110"/>
          </a:xfrm>
          <a:prstGeom prst="rect">
            <a:avLst/>
          </a:prstGeom>
          <a:noFill/>
        </p:spPr>
        <p:txBody>
          <a:bodyPr wrap="square" rtlCol="0">
            <a:spAutoFit/>
          </a:bodyPr>
          <a:lstStyle/>
          <a:p>
            <a:r>
              <a:rPr lang="en-US" sz="2000" b="1" dirty="0"/>
              <a:t>How to Collect:</a:t>
            </a:r>
          </a:p>
        </p:txBody>
      </p:sp>
      <p:sp>
        <p:nvSpPr>
          <p:cNvPr id="3" name="Oval 2">
            <a:extLst>
              <a:ext uri="{FF2B5EF4-FFF2-40B4-BE49-F238E27FC236}">
                <a16:creationId xmlns:a16="http://schemas.microsoft.com/office/drawing/2014/main" id="{6F0382EE-2DA6-485D-E159-71F341002F1D}"/>
              </a:ext>
            </a:extLst>
          </p:cNvPr>
          <p:cNvSpPr/>
          <p:nvPr/>
        </p:nvSpPr>
        <p:spPr>
          <a:xfrm>
            <a:off x="650928" y="3139699"/>
            <a:ext cx="347420" cy="347420"/>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296FC881-D0F0-CE8F-1FB8-AB8F25647E27}"/>
              </a:ext>
            </a:extLst>
          </p:cNvPr>
          <p:cNvSpPr/>
          <p:nvPr/>
        </p:nvSpPr>
        <p:spPr>
          <a:xfrm>
            <a:off x="650928" y="3833247"/>
            <a:ext cx="347420" cy="347420"/>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Oval 12">
            <a:extLst>
              <a:ext uri="{FF2B5EF4-FFF2-40B4-BE49-F238E27FC236}">
                <a16:creationId xmlns:a16="http://schemas.microsoft.com/office/drawing/2014/main" id="{3556BE74-9BEA-EF1B-8705-DA6AA68EFC92}"/>
              </a:ext>
            </a:extLst>
          </p:cNvPr>
          <p:cNvSpPr/>
          <p:nvPr/>
        </p:nvSpPr>
        <p:spPr>
          <a:xfrm>
            <a:off x="650928" y="4541004"/>
            <a:ext cx="347420" cy="347420"/>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2" name="Picture 1">
            <a:extLst>
              <a:ext uri="{FF2B5EF4-FFF2-40B4-BE49-F238E27FC236}">
                <a16:creationId xmlns:a16="http://schemas.microsoft.com/office/drawing/2014/main" id="{5E419E62-8B42-903A-7244-D80FEC59DDE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289943" y="4107051"/>
            <a:ext cx="1154182" cy="1587113"/>
          </a:xfrm>
          <a:prstGeom prst="rect">
            <a:avLst/>
          </a:prstGeom>
          <a:ln>
            <a:noFill/>
          </a:ln>
          <a:effectLst/>
        </p:spPr>
      </p:pic>
      <p:pic>
        <p:nvPicPr>
          <p:cNvPr id="14" name="Picture 13">
            <a:extLst>
              <a:ext uri="{FF2B5EF4-FFF2-40B4-BE49-F238E27FC236}">
                <a16:creationId xmlns:a16="http://schemas.microsoft.com/office/drawing/2014/main" id="{FD858159-726C-1E88-44F1-90DEBEDE7EEE}"/>
              </a:ext>
            </a:extLst>
          </p:cNvPr>
          <p:cNvPicPr>
            <a:picLocks noChangeAspect="1"/>
          </p:cNvPicPr>
          <p:nvPr/>
        </p:nvPicPr>
        <p:blipFill>
          <a:blip r:embed="rId9"/>
          <a:stretch>
            <a:fillRect/>
          </a:stretch>
        </p:blipFill>
        <p:spPr>
          <a:xfrm>
            <a:off x="10507850" y="4111329"/>
            <a:ext cx="1684149" cy="1590585"/>
          </a:xfrm>
          <a:prstGeom prst="rect">
            <a:avLst/>
          </a:prstGeom>
          <a:ln>
            <a:noFill/>
          </a:ln>
          <a:effectLst/>
        </p:spPr>
      </p:pic>
      <p:sp>
        <p:nvSpPr>
          <p:cNvPr id="21" name="TextBox 20">
            <a:extLst>
              <a:ext uri="{FF2B5EF4-FFF2-40B4-BE49-F238E27FC236}">
                <a16:creationId xmlns:a16="http://schemas.microsoft.com/office/drawing/2014/main" id="{856BE110-4220-2B50-F6AD-62BC70D708D8}"/>
              </a:ext>
            </a:extLst>
          </p:cNvPr>
          <p:cNvSpPr txBox="1"/>
          <p:nvPr/>
        </p:nvSpPr>
        <p:spPr>
          <a:xfrm>
            <a:off x="546173" y="5387250"/>
            <a:ext cx="3488963" cy="400110"/>
          </a:xfrm>
          <a:prstGeom prst="rect">
            <a:avLst/>
          </a:prstGeom>
          <a:noFill/>
        </p:spPr>
        <p:txBody>
          <a:bodyPr wrap="square" rtlCol="0">
            <a:spAutoFit/>
          </a:bodyPr>
          <a:lstStyle/>
          <a:p>
            <a:r>
              <a:rPr lang="en-US" sz="1000" dirty="0"/>
              <a:t>*KCP Flexible film packaging can be sorted  </a:t>
            </a:r>
            <a:br>
              <a:rPr lang="en-US" sz="1000" dirty="0"/>
            </a:br>
            <a:r>
              <a:rPr lang="en-US" sz="1000" dirty="0"/>
              <a:t>  with either gloves or all other products.</a:t>
            </a:r>
          </a:p>
        </p:txBody>
      </p:sp>
    </p:spTree>
    <p:extLst>
      <p:ext uri="{BB962C8B-B14F-4D97-AF65-F5344CB8AC3E}">
        <p14:creationId xmlns:p14="http://schemas.microsoft.com/office/powerpoint/2010/main" val="97335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2BA9AC-DAD5-4A5E-BA2F-EBB7069BC8BA}"/>
              </a:ext>
            </a:extLst>
          </p:cNvPr>
          <p:cNvSpPr>
            <a:spLocks noGrp="1"/>
          </p:cNvSpPr>
          <p:nvPr>
            <p:ph type="title"/>
          </p:nvPr>
        </p:nvSpPr>
        <p:spPr>
          <a:xfrm>
            <a:off x="1499754" y="393746"/>
            <a:ext cx="11468100" cy="917607"/>
          </a:xfrm>
        </p:spPr>
        <p:txBody>
          <a:bodyPr anchor="ctr" anchorCtr="0">
            <a:normAutofit/>
          </a:bodyPr>
          <a:lstStyle/>
          <a:p>
            <a:r>
              <a:rPr lang="en-US" sz="3200" b="1" dirty="0">
                <a:solidFill>
                  <a:srgbClr val="19522D"/>
                </a:solidFill>
                <a:latin typeface="+mj-lt"/>
              </a:rPr>
              <a:t>Used Products are Consolidated &amp; Shipped</a:t>
            </a:r>
            <a:br>
              <a:rPr lang="en-US" sz="3200" b="1" dirty="0">
                <a:solidFill>
                  <a:srgbClr val="19522D"/>
                </a:solidFill>
                <a:latin typeface="+mj-lt"/>
              </a:rPr>
            </a:br>
            <a:endParaRPr lang="en-US" sz="1050" b="1" dirty="0">
              <a:solidFill>
                <a:srgbClr val="19522D"/>
              </a:solidFill>
              <a:latin typeface="+mj-lt"/>
            </a:endParaRPr>
          </a:p>
        </p:txBody>
      </p:sp>
      <p:sp>
        <p:nvSpPr>
          <p:cNvPr id="19" name="Rectangle 18">
            <a:extLst>
              <a:ext uri="{FF2B5EF4-FFF2-40B4-BE49-F238E27FC236}">
                <a16:creationId xmlns:a16="http://schemas.microsoft.com/office/drawing/2014/main" id="{984BD5B7-DD83-4B66-B39C-B25524BC2C0E}"/>
              </a:ext>
            </a:extLst>
          </p:cNvPr>
          <p:cNvSpPr/>
          <p:nvPr/>
        </p:nvSpPr>
        <p:spPr>
          <a:xfrm>
            <a:off x="6821960" y="6298343"/>
            <a:ext cx="3620266" cy="400110"/>
          </a:xfrm>
          <a:prstGeom prst="rect">
            <a:avLst/>
          </a:prstGeom>
        </p:spPr>
        <p:txBody>
          <a:bodyPr wrap="square">
            <a:spAutoFit/>
          </a:bodyPr>
          <a:lstStyle/>
          <a:p>
            <a:r>
              <a:rPr lang="en-US" sz="1000" b="1" baseline="30000">
                <a:solidFill>
                  <a:schemeClr val="bg1"/>
                </a:solidFill>
              </a:rPr>
              <a:t>3</a:t>
            </a:r>
            <a:r>
              <a:rPr lang="en-US" sz="1000" b="1">
                <a:solidFill>
                  <a:schemeClr val="bg1"/>
                </a:solidFill>
              </a:rPr>
              <a:t> Average weight of African elephant (male) of 9,000 lbs.</a:t>
            </a:r>
          </a:p>
          <a:p>
            <a:r>
              <a:rPr lang="en-US" sz="1000" b="1">
                <a:solidFill>
                  <a:schemeClr val="bg1"/>
                </a:solidFill>
              </a:rPr>
              <a:t>www.seaworld.com</a:t>
            </a:r>
          </a:p>
        </p:txBody>
      </p:sp>
      <p:sp>
        <p:nvSpPr>
          <p:cNvPr id="2" name="TextBox 1">
            <a:extLst>
              <a:ext uri="{FF2B5EF4-FFF2-40B4-BE49-F238E27FC236}">
                <a16:creationId xmlns:a16="http://schemas.microsoft.com/office/drawing/2014/main" id="{B001AB84-CEED-F1E2-02F2-4BF0B33B4A1C}"/>
              </a:ext>
            </a:extLst>
          </p:cNvPr>
          <p:cNvSpPr txBox="1"/>
          <p:nvPr/>
        </p:nvSpPr>
        <p:spPr>
          <a:xfrm>
            <a:off x="2724727" y="5852067"/>
            <a:ext cx="8986982" cy="369332"/>
          </a:xfrm>
          <a:prstGeom prst="rect">
            <a:avLst/>
          </a:prstGeom>
          <a:noFill/>
        </p:spPr>
        <p:txBody>
          <a:bodyPr wrap="square" rtlCol="0">
            <a:spAutoFit/>
          </a:bodyPr>
          <a:lstStyle/>
          <a:p>
            <a:r>
              <a:rPr lang="en-US" dirty="0"/>
              <a:t>*Wet wipes must be dry and free of free-standing fluids</a:t>
            </a:r>
          </a:p>
        </p:txBody>
      </p:sp>
      <p:sp>
        <p:nvSpPr>
          <p:cNvPr id="3" name="Rectangle 2">
            <a:extLst>
              <a:ext uri="{FF2B5EF4-FFF2-40B4-BE49-F238E27FC236}">
                <a16:creationId xmlns:a16="http://schemas.microsoft.com/office/drawing/2014/main" id="{E44E3834-DD40-663E-3CC5-FB5B4B972D03}"/>
              </a:ext>
            </a:extLst>
          </p:cNvPr>
          <p:cNvSpPr/>
          <p:nvPr/>
        </p:nvSpPr>
        <p:spPr>
          <a:xfrm>
            <a:off x="0" y="5766817"/>
            <a:ext cx="12192000" cy="1091183"/>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Picture 4" descr="A black and white logo&#10;&#10;Description automatically generated">
            <a:extLst>
              <a:ext uri="{FF2B5EF4-FFF2-40B4-BE49-F238E27FC236}">
                <a16:creationId xmlns:a16="http://schemas.microsoft.com/office/drawing/2014/main" id="{9E148C48-7AF6-1CDE-AD61-A818B011AF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15895" y="6135062"/>
            <a:ext cx="1887197" cy="399542"/>
          </a:xfrm>
          <a:prstGeom prst="rect">
            <a:avLst/>
          </a:prstGeom>
        </p:spPr>
      </p:pic>
      <p:sp>
        <p:nvSpPr>
          <p:cNvPr id="7" name="Hidden shape 2">
            <a:extLst>
              <a:ext uri="{FF2B5EF4-FFF2-40B4-BE49-F238E27FC236}">
                <a16:creationId xmlns:a16="http://schemas.microsoft.com/office/drawing/2014/main" id="{A503F816-BB37-157F-DF0B-5F9F5D380F47}"/>
              </a:ext>
            </a:extLst>
          </p:cNvPr>
          <p:cNvSpPr>
            <a:spLocks/>
          </p:cNvSpPr>
          <p:nvPr/>
        </p:nvSpPr>
        <p:spPr bwMode="auto">
          <a:xfrm>
            <a:off x="495300" y="6070067"/>
            <a:ext cx="1131619" cy="436287"/>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3A7A6D82-4BFC-BB92-6318-C89EE77166D0}"/>
              </a:ext>
            </a:extLst>
          </p:cNvPr>
          <p:cNvSpPr/>
          <p:nvPr/>
        </p:nvSpPr>
        <p:spPr>
          <a:xfrm>
            <a:off x="495300" y="249382"/>
            <a:ext cx="961901" cy="961901"/>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algn="ctr">
              <a:lnSpc>
                <a:spcPct val="80000"/>
              </a:lnSpc>
            </a:pPr>
            <a:r>
              <a:rPr lang="en-US" sz="2400" dirty="0"/>
              <a:t>STEP</a:t>
            </a:r>
            <a:br>
              <a:rPr lang="en-US" sz="2400" dirty="0"/>
            </a:br>
            <a:r>
              <a:rPr lang="en-US" sz="2400" dirty="0"/>
              <a:t>3</a:t>
            </a:r>
          </a:p>
        </p:txBody>
      </p:sp>
      <p:sp>
        <p:nvSpPr>
          <p:cNvPr id="6" name="Rectangle 5">
            <a:extLst>
              <a:ext uri="{FF2B5EF4-FFF2-40B4-BE49-F238E27FC236}">
                <a16:creationId xmlns:a16="http://schemas.microsoft.com/office/drawing/2014/main" id="{49CC2C1D-032D-E457-4F25-D62F70F1780C}"/>
              </a:ext>
            </a:extLst>
          </p:cNvPr>
          <p:cNvSpPr/>
          <p:nvPr/>
        </p:nvSpPr>
        <p:spPr>
          <a:xfrm>
            <a:off x="0" y="1211282"/>
            <a:ext cx="12192000" cy="456721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1A8F9A-7974-2091-8B32-EAE867D53D7C}"/>
              </a:ext>
            </a:extLst>
          </p:cNvPr>
          <p:cNvSpPr txBox="1"/>
          <p:nvPr/>
        </p:nvSpPr>
        <p:spPr>
          <a:xfrm>
            <a:off x="428501" y="1484996"/>
            <a:ext cx="2949699" cy="3323987"/>
          </a:xfrm>
          <a:prstGeom prst="rect">
            <a:avLst/>
          </a:prstGeom>
          <a:noFill/>
        </p:spPr>
        <p:txBody>
          <a:bodyPr wrap="square" lIns="91440" tIns="45720" rIns="91440" bIns="45720" rtlCol="0" anchor="t">
            <a:spAutoFit/>
          </a:bodyPr>
          <a:lstStyle/>
          <a:p>
            <a:pPr>
              <a:spcBef>
                <a:spcPts val="600"/>
              </a:spcBef>
            </a:pPr>
            <a:r>
              <a:rPr lang="en-US" sz="2000" b="1" dirty="0"/>
              <a:t>Used KCP products can </a:t>
            </a:r>
            <a:br>
              <a:rPr lang="en-US" sz="2000" b="1" dirty="0"/>
            </a:br>
            <a:r>
              <a:rPr lang="en-US" sz="2000" b="1" dirty="0"/>
              <a:t>be collected in either individual boxes or a gaylord box on a pallet.</a:t>
            </a:r>
          </a:p>
          <a:p>
            <a:pPr marL="165100" indent="-165100">
              <a:spcBef>
                <a:spcPts val="600"/>
              </a:spcBef>
              <a:buFont typeface="Arial" panose="020B0604020202020204" pitchFamily="34" charset="0"/>
              <a:buChar char="•"/>
            </a:pPr>
            <a:r>
              <a:rPr lang="en-US" sz="2000" dirty="0"/>
              <a:t>Segregate gloves from all other KCP products. </a:t>
            </a:r>
            <a:endParaRPr lang="en-US" sz="2000" dirty="0">
              <a:cs typeface="Calibri"/>
            </a:endParaRPr>
          </a:p>
          <a:p>
            <a:pPr marL="165100" indent="-165100">
              <a:spcBef>
                <a:spcPts val="600"/>
              </a:spcBef>
              <a:buFont typeface="Arial" panose="020B0604020202020204" pitchFamily="34" charset="0"/>
              <a:buChar char="•"/>
            </a:pPr>
            <a:r>
              <a:rPr lang="en-US" sz="2000" dirty="0"/>
              <a:t>Wet wipes must be verified DRY before shipping.</a:t>
            </a:r>
            <a:endParaRPr lang="en-US" sz="2000" dirty="0">
              <a:cs typeface="Calibri"/>
            </a:endParaRPr>
          </a:p>
          <a:p>
            <a:r>
              <a:rPr lang="en-US" sz="2000" dirty="0"/>
              <a:t> </a:t>
            </a:r>
          </a:p>
        </p:txBody>
      </p:sp>
      <p:pic>
        <p:nvPicPr>
          <p:cNvPr id="17" name="Picture 16" descr="Boxes on pallets with gloves&#10;&#10;Description automatically generated">
            <a:extLst>
              <a:ext uri="{FF2B5EF4-FFF2-40B4-BE49-F238E27FC236}">
                <a16:creationId xmlns:a16="http://schemas.microsoft.com/office/drawing/2014/main" id="{17A56797-2B35-1DD2-5FDC-A22CC5F7A9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68700" y="1211992"/>
            <a:ext cx="8623300" cy="4579208"/>
          </a:xfrm>
          <a:prstGeom prst="rect">
            <a:avLst/>
          </a:prstGeom>
        </p:spPr>
      </p:pic>
      <p:sp>
        <p:nvSpPr>
          <p:cNvPr id="18" name="TextBox 17">
            <a:extLst>
              <a:ext uri="{FF2B5EF4-FFF2-40B4-BE49-F238E27FC236}">
                <a16:creationId xmlns:a16="http://schemas.microsoft.com/office/drawing/2014/main" id="{BDFCBCD4-96D9-48C3-A2EA-B521DD36A952}"/>
              </a:ext>
            </a:extLst>
          </p:cNvPr>
          <p:cNvSpPr txBox="1"/>
          <p:nvPr/>
        </p:nvSpPr>
        <p:spPr>
          <a:xfrm>
            <a:off x="603686" y="5162218"/>
            <a:ext cx="2612212" cy="400110"/>
          </a:xfrm>
          <a:prstGeom prst="rect">
            <a:avLst/>
          </a:prstGeom>
          <a:noFill/>
        </p:spPr>
        <p:txBody>
          <a:bodyPr wrap="square" rtlCol="0">
            <a:spAutoFit/>
          </a:bodyPr>
          <a:lstStyle/>
          <a:p>
            <a:r>
              <a:rPr lang="en-US" sz="1000" dirty="0"/>
              <a:t>*KCP Flexible film packaging can be sorted  </a:t>
            </a:r>
            <a:br>
              <a:rPr lang="en-US" sz="1000" dirty="0"/>
            </a:br>
            <a:r>
              <a:rPr lang="en-US" sz="1000" dirty="0"/>
              <a:t>  with either gloves or all other used products.</a:t>
            </a:r>
          </a:p>
        </p:txBody>
      </p:sp>
    </p:spTree>
    <p:extLst>
      <p:ext uri="{BB962C8B-B14F-4D97-AF65-F5344CB8AC3E}">
        <p14:creationId xmlns:p14="http://schemas.microsoft.com/office/powerpoint/2010/main" val="39357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CCFC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26299D-4BB2-09B1-B9CD-22284D4639C9}"/>
              </a:ext>
            </a:extLst>
          </p:cNvPr>
          <p:cNvSpPr/>
          <p:nvPr/>
        </p:nvSpPr>
        <p:spPr>
          <a:xfrm>
            <a:off x="-160544" y="1538083"/>
            <a:ext cx="5514321" cy="9619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9A0EB6F-F1A2-4E03-A1CB-A42E7CD72D63}"/>
              </a:ext>
            </a:extLst>
          </p:cNvPr>
          <p:cNvSpPr>
            <a:spLocks noGrp="1"/>
          </p:cNvSpPr>
          <p:nvPr>
            <p:ph sz="half" idx="1"/>
          </p:nvPr>
        </p:nvSpPr>
        <p:spPr>
          <a:xfrm>
            <a:off x="446315" y="2630649"/>
            <a:ext cx="5649686" cy="4351338"/>
          </a:xfrm>
        </p:spPr>
        <p:txBody>
          <a:bodyPr>
            <a:normAutofit/>
          </a:bodyPr>
          <a:lstStyle/>
          <a:p>
            <a:pPr marL="176213" indent="-176213">
              <a:spcBef>
                <a:spcPts val="0"/>
              </a:spcBef>
              <a:spcAft>
                <a:spcPts val="1600"/>
              </a:spcAft>
            </a:pPr>
            <a:r>
              <a:rPr lang="en-US" sz="2200" dirty="0">
                <a:solidFill>
                  <a:srgbClr val="164626"/>
                </a:solidFill>
                <a:latin typeface="+mj-lt"/>
              </a:rPr>
              <a:t>Non-profit social enterprise</a:t>
            </a:r>
          </a:p>
          <a:p>
            <a:pPr marL="176213" indent="-176213">
              <a:spcBef>
                <a:spcPts val="0"/>
              </a:spcBef>
              <a:spcAft>
                <a:spcPts val="1600"/>
              </a:spcAft>
            </a:pPr>
            <a:r>
              <a:rPr lang="en-US" sz="2200" dirty="0">
                <a:solidFill>
                  <a:srgbClr val="164626"/>
                </a:solidFill>
                <a:latin typeface="+mj-lt"/>
              </a:rPr>
              <a:t>Serves 6 counties in Millwood, WV</a:t>
            </a:r>
          </a:p>
          <a:p>
            <a:pPr marL="176213" indent="-176213">
              <a:spcBef>
                <a:spcPts val="0"/>
              </a:spcBef>
              <a:spcAft>
                <a:spcPts val="1600"/>
              </a:spcAft>
            </a:pPr>
            <a:r>
              <a:rPr lang="en-US" sz="2200" dirty="0">
                <a:solidFill>
                  <a:srgbClr val="164626"/>
                </a:solidFill>
                <a:latin typeface="+mj-lt"/>
              </a:rPr>
              <a:t>Provides job training and life skills for disabled and disadvantaged workers, including those with traumatic brain injuries</a:t>
            </a:r>
          </a:p>
          <a:p>
            <a:pPr marL="176213" indent="-176213">
              <a:spcBef>
                <a:spcPts val="0"/>
              </a:spcBef>
              <a:spcAft>
                <a:spcPts val="1600"/>
              </a:spcAft>
            </a:pPr>
            <a:r>
              <a:rPr lang="en-US" sz="2200" dirty="0">
                <a:solidFill>
                  <a:srgbClr val="164626"/>
                </a:solidFill>
                <a:latin typeface="+mj-lt"/>
              </a:rPr>
              <a:t>Helps address your Corporate Social Responsibility (CSR) goals</a:t>
            </a:r>
          </a:p>
          <a:p>
            <a:pPr marL="0" indent="0">
              <a:buNone/>
            </a:pPr>
            <a:endParaRPr lang="en-US" sz="2400" dirty="0">
              <a:solidFill>
                <a:srgbClr val="164626"/>
              </a:solidFill>
            </a:endParaRPr>
          </a:p>
        </p:txBody>
      </p:sp>
      <p:sp>
        <p:nvSpPr>
          <p:cNvPr id="5" name="Rectangle 4">
            <a:extLst>
              <a:ext uri="{FF2B5EF4-FFF2-40B4-BE49-F238E27FC236}">
                <a16:creationId xmlns:a16="http://schemas.microsoft.com/office/drawing/2014/main" id="{17C7CD39-F62B-4AEB-A2E6-71B863C4B862}"/>
              </a:ext>
            </a:extLst>
          </p:cNvPr>
          <p:cNvSpPr/>
          <p:nvPr/>
        </p:nvSpPr>
        <p:spPr>
          <a:xfrm>
            <a:off x="6096000" y="5895166"/>
            <a:ext cx="6096000" cy="962834"/>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6F94433F-C0AB-4103-AC23-746060427C04}"/>
              </a:ext>
            </a:extLst>
          </p:cNvPr>
          <p:cNvSpPr txBox="1">
            <a:spLocks/>
          </p:cNvSpPr>
          <p:nvPr/>
        </p:nvSpPr>
        <p:spPr>
          <a:xfrm>
            <a:off x="2023953" y="1656329"/>
            <a:ext cx="3127400" cy="782996"/>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3600" b="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r>
              <a:rPr lang="en-US" sz="2400" dirty="0">
                <a:solidFill>
                  <a:srgbClr val="0501F2"/>
                </a:solidFill>
                <a:latin typeface="Calibri" panose="020F0502020204030204" pitchFamily="34" charset="0"/>
                <a:cs typeface="Calibri" panose="020F0502020204030204" pitchFamily="34" charset="0"/>
              </a:rPr>
              <a:t>Jackson County </a:t>
            </a:r>
            <a:br>
              <a:rPr lang="en-US" sz="2400" dirty="0">
                <a:solidFill>
                  <a:srgbClr val="0501F2"/>
                </a:solidFill>
                <a:latin typeface="Calibri" panose="020F0502020204030204" pitchFamily="34" charset="0"/>
                <a:cs typeface="Calibri" panose="020F0502020204030204" pitchFamily="34" charset="0"/>
              </a:rPr>
            </a:br>
            <a:r>
              <a:rPr lang="en-US" sz="2400" dirty="0">
                <a:solidFill>
                  <a:srgbClr val="0501F2"/>
                </a:solidFill>
                <a:latin typeface="Calibri" panose="020F0502020204030204" pitchFamily="34" charset="0"/>
                <a:cs typeface="Calibri" panose="020F0502020204030204" pitchFamily="34" charset="0"/>
              </a:rPr>
              <a:t>Developmental Center</a:t>
            </a:r>
          </a:p>
        </p:txBody>
      </p:sp>
      <p:pic>
        <p:nvPicPr>
          <p:cNvPr id="6" name="Picture 5" descr="A picture containing indoor, person, preparing&#10;&#10;Description automatically generated">
            <a:extLst>
              <a:ext uri="{FF2B5EF4-FFF2-40B4-BE49-F238E27FC236}">
                <a16:creationId xmlns:a16="http://schemas.microsoft.com/office/drawing/2014/main" id="{3D058497-798C-43F1-BA2F-9A24A10EC4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738481">
            <a:off x="6881639" y="1089273"/>
            <a:ext cx="4663440" cy="3108960"/>
          </a:xfrm>
          <a:prstGeom prst="rect">
            <a:avLst/>
          </a:prstGeom>
          <a:effectLst>
            <a:outerShdw blurRad="218105" dist="149569" dir="2700000" algn="tl" rotWithShape="0">
              <a:prstClr val="black">
                <a:alpha val="40000"/>
              </a:prstClr>
            </a:outerShdw>
          </a:effectLst>
        </p:spPr>
      </p:pic>
      <p:sp>
        <p:nvSpPr>
          <p:cNvPr id="3" name="Rectangle 2">
            <a:extLst>
              <a:ext uri="{FF2B5EF4-FFF2-40B4-BE49-F238E27FC236}">
                <a16:creationId xmlns:a16="http://schemas.microsoft.com/office/drawing/2014/main" id="{EA1FC7E0-C666-5235-27E5-F845F2660DF2}"/>
              </a:ext>
            </a:extLst>
          </p:cNvPr>
          <p:cNvSpPr/>
          <p:nvPr/>
        </p:nvSpPr>
        <p:spPr>
          <a:xfrm>
            <a:off x="0" y="5766817"/>
            <a:ext cx="12192000" cy="1091183"/>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7" name="Picture 6" descr="A black and white logo&#10;&#10;Description automatically generated">
            <a:extLst>
              <a:ext uri="{FF2B5EF4-FFF2-40B4-BE49-F238E27FC236}">
                <a16:creationId xmlns:a16="http://schemas.microsoft.com/office/drawing/2014/main" id="{CC425C43-4B96-0458-852F-68F819F759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15895" y="6135062"/>
            <a:ext cx="1887197" cy="399542"/>
          </a:xfrm>
          <a:prstGeom prst="rect">
            <a:avLst/>
          </a:prstGeom>
        </p:spPr>
      </p:pic>
      <p:sp>
        <p:nvSpPr>
          <p:cNvPr id="8" name="Hidden shape 2">
            <a:extLst>
              <a:ext uri="{FF2B5EF4-FFF2-40B4-BE49-F238E27FC236}">
                <a16:creationId xmlns:a16="http://schemas.microsoft.com/office/drawing/2014/main" id="{DF8832B6-C288-1AB7-7507-7169CE71084E}"/>
              </a:ext>
            </a:extLst>
          </p:cNvPr>
          <p:cNvSpPr>
            <a:spLocks/>
          </p:cNvSpPr>
          <p:nvPr/>
        </p:nvSpPr>
        <p:spPr bwMode="auto">
          <a:xfrm>
            <a:off x="495300" y="6070067"/>
            <a:ext cx="1131619" cy="436287"/>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pic>
        <p:nvPicPr>
          <p:cNvPr id="10" name="Picture 9">
            <a:extLst>
              <a:ext uri="{FF2B5EF4-FFF2-40B4-BE49-F238E27FC236}">
                <a16:creationId xmlns:a16="http://schemas.microsoft.com/office/drawing/2014/main" id="{A7317DEA-73AC-EE13-2E42-7A2E3FE2C47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12617">
            <a:off x="6971293" y="3773755"/>
            <a:ext cx="1907432" cy="24941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9" name="Picture 8" descr="A blue and white logo&#10;&#10;Description automatically generated">
            <a:extLst>
              <a:ext uri="{FF2B5EF4-FFF2-40B4-BE49-F238E27FC236}">
                <a16:creationId xmlns:a16="http://schemas.microsoft.com/office/drawing/2014/main" id="{8FCA7415-72C2-0B8E-C377-2A78A200BC9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5300" y="1720133"/>
            <a:ext cx="1292304" cy="588641"/>
          </a:xfrm>
          <a:prstGeom prst="rect">
            <a:avLst/>
          </a:prstGeom>
        </p:spPr>
      </p:pic>
      <p:sp>
        <p:nvSpPr>
          <p:cNvPr id="14" name="Oval 13">
            <a:extLst>
              <a:ext uri="{FF2B5EF4-FFF2-40B4-BE49-F238E27FC236}">
                <a16:creationId xmlns:a16="http://schemas.microsoft.com/office/drawing/2014/main" id="{FD2EDE6B-C3FC-C610-7DDF-8B12BDBC02E9}"/>
              </a:ext>
            </a:extLst>
          </p:cNvPr>
          <p:cNvSpPr/>
          <p:nvPr/>
        </p:nvSpPr>
        <p:spPr>
          <a:xfrm>
            <a:off x="495300" y="249382"/>
            <a:ext cx="961901" cy="961901"/>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algn="ctr">
              <a:lnSpc>
                <a:spcPct val="80000"/>
              </a:lnSpc>
            </a:pPr>
            <a:r>
              <a:rPr lang="en-US" sz="2400" dirty="0"/>
              <a:t>STEP</a:t>
            </a:r>
            <a:br>
              <a:rPr lang="en-US" sz="2400" dirty="0"/>
            </a:br>
            <a:r>
              <a:rPr lang="en-US" sz="2400" dirty="0"/>
              <a:t>5</a:t>
            </a:r>
          </a:p>
        </p:txBody>
      </p:sp>
      <p:sp>
        <p:nvSpPr>
          <p:cNvPr id="15" name="Title 3">
            <a:extLst>
              <a:ext uri="{FF2B5EF4-FFF2-40B4-BE49-F238E27FC236}">
                <a16:creationId xmlns:a16="http://schemas.microsoft.com/office/drawing/2014/main" id="{DAB08C3E-69BC-1611-784C-C8C950D05B97}"/>
              </a:ext>
            </a:extLst>
          </p:cNvPr>
          <p:cNvSpPr txBox="1">
            <a:spLocks/>
          </p:cNvSpPr>
          <p:nvPr/>
        </p:nvSpPr>
        <p:spPr>
          <a:xfrm>
            <a:off x="1499754" y="324005"/>
            <a:ext cx="11468100" cy="91760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0" kern="1200">
                <a:solidFill>
                  <a:schemeClr val="bg1"/>
                </a:solidFill>
                <a:latin typeface="Arial" panose="020B0604020202020204" pitchFamily="34" charset="0"/>
                <a:ea typeface="+mj-ea"/>
                <a:cs typeface="Arial" panose="020B0604020202020204" pitchFamily="34" charset="0"/>
              </a:defRPr>
            </a:lvl1pPr>
          </a:lstStyle>
          <a:p>
            <a:r>
              <a:rPr lang="en-US" sz="2800" b="1" dirty="0">
                <a:solidFill>
                  <a:srgbClr val="1B522E"/>
                </a:solidFill>
                <a:latin typeface="+mj-lt"/>
                <a:cs typeface="Calibri" panose="020F0502020204030204" pitchFamily="34" charset="0"/>
              </a:rPr>
              <a:t>Used Products Shipped </a:t>
            </a:r>
            <a:br>
              <a:rPr lang="en-US" sz="2800" b="1" dirty="0">
                <a:solidFill>
                  <a:srgbClr val="1B522E"/>
                </a:solidFill>
                <a:latin typeface="+mj-lt"/>
                <a:cs typeface="Calibri" panose="020F0502020204030204" pitchFamily="34" charset="0"/>
              </a:rPr>
            </a:br>
            <a:r>
              <a:rPr lang="en-US" sz="2800" b="1" dirty="0">
                <a:solidFill>
                  <a:srgbClr val="1B522E"/>
                </a:solidFill>
                <a:latin typeface="+mj-lt"/>
                <a:cs typeface="Calibri" panose="020F0502020204030204" pitchFamily="34" charset="0"/>
              </a:rPr>
              <a:t>to Our Recycling Centers &amp; Sorted</a:t>
            </a:r>
            <a:endParaRPr lang="en-US" sz="1000" b="1" dirty="0">
              <a:solidFill>
                <a:srgbClr val="19522D"/>
              </a:solidFill>
              <a:latin typeface="+mj-lt"/>
              <a:cs typeface="Calibri" panose="020F0502020204030204" pitchFamily="34" charset="0"/>
            </a:endParaRPr>
          </a:p>
        </p:txBody>
      </p:sp>
    </p:spTree>
    <p:extLst>
      <p:ext uri="{BB962C8B-B14F-4D97-AF65-F5344CB8AC3E}">
        <p14:creationId xmlns:p14="http://schemas.microsoft.com/office/powerpoint/2010/main" val="121363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a:extLst>
              <a:ext uri="{FF2B5EF4-FFF2-40B4-BE49-F238E27FC236}">
                <a16:creationId xmlns:a16="http://schemas.microsoft.com/office/drawing/2014/main" id="{E096ADA1-F869-736F-AA59-BA902B7C46F5}"/>
              </a:ext>
            </a:extLst>
          </p:cNvPr>
          <p:cNvSpPr/>
          <p:nvPr/>
        </p:nvSpPr>
        <p:spPr>
          <a:xfrm>
            <a:off x="6934200" y="4132251"/>
            <a:ext cx="680852" cy="314107"/>
          </a:xfrm>
          <a:prstGeom prst="rightArrow">
            <a:avLst>
              <a:gd name="adj1" fmla="val 34331"/>
              <a:gd name="adj2" fmla="val 50000"/>
            </a:avLst>
          </a:prstGeom>
          <a:solidFill>
            <a:srgbClr val="F59D4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941478-FC33-102E-049C-8254366C0CD8}"/>
              </a:ext>
            </a:extLst>
          </p:cNvPr>
          <p:cNvSpPr/>
          <p:nvPr/>
        </p:nvSpPr>
        <p:spPr>
          <a:xfrm>
            <a:off x="0" y="1389412"/>
            <a:ext cx="12192000" cy="9025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4BD5B7-DD83-4B66-B39C-B25524BC2C0E}"/>
              </a:ext>
            </a:extLst>
          </p:cNvPr>
          <p:cNvSpPr/>
          <p:nvPr/>
        </p:nvSpPr>
        <p:spPr>
          <a:xfrm>
            <a:off x="6821960" y="6298343"/>
            <a:ext cx="3620266" cy="400110"/>
          </a:xfrm>
          <a:prstGeom prst="rect">
            <a:avLst/>
          </a:prstGeom>
        </p:spPr>
        <p:txBody>
          <a:bodyPr wrap="square">
            <a:spAutoFit/>
          </a:bodyPr>
          <a:lstStyle/>
          <a:p>
            <a:r>
              <a:rPr lang="en-US" sz="1000" b="1" baseline="30000">
                <a:solidFill>
                  <a:schemeClr val="bg1"/>
                </a:solidFill>
              </a:rPr>
              <a:t>3</a:t>
            </a:r>
            <a:r>
              <a:rPr lang="en-US" sz="1000" b="1">
                <a:solidFill>
                  <a:schemeClr val="bg1"/>
                </a:solidFill>
              </a:rPr>
              <a:t> Average weight of African elephant (male) of 9,000 lbs.</a:t>
            </a:r>
          </a:p>
          <a:p>
            <a:r>
              <a:rPr lang="en-US" sz="1000" b="1">
                <a:solidFill>
                  <a:schemeClr val="bg1"/>
                </a:solidFill>
              </a:rPr>
              <a:t>www.seaworld.com</a:t>
            </a:r>
          </a:p>
        </p:txBody>
      </p:sp>
      <p:grpSp>
        <p:nvGrpSpPr>
          <p:cNvPr id="23" name="Group 22">
            <a:extLst>
              <a:ext uri="{FF2B5EF4-FFF2-40B4-BE49-F238E27FC236}">
                <a16:creationId xmlns:a16="http://schemas.microsoft.com/office/drawing/2014/main" id="{5AC29A08-70AD-5D3C-CE1F-169958D46E21}"/>
              </a:ext>
            </a:extLst>
          </p:cNvPr>
          <p:cNvGrpSpPr/>
          <p:nvPr/>
        </p:nvGrpSpPr>
        <p:grpSpPr>
          <a:xfrm>
            <a:off x="8236386" y="3185394"/>
            <a:ext cx="3403831" cy="2392211"/>
            <a:chOff x="8321331" y="3173060"/>
            <a:chExt cx="3403831" cy="2392211"/>
          </a:xfrm>
        </p:grpSpPr>
        <p:pic>
          <p:nvPicPr>
            <p:cNvPr id="14" name="Picture 13">
              <a:extLst>
                <a:ext uri="{FF2B5EF4-FFF2-40B4-BE49-F238E27FC236}">
                  <a16:creationId xmlns:a16="http://schemas.microsoft.com/office/drawing/2014/main" id="{2E862EC2-19FC-491D-A7D9-922174CF3CC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321331" y="3293707"/>
              <a:ext cx="1519935" cy="2125219"/>
            </a:xfrm>
            <a:prstGeom prst="rect">
              <a:avLst/>
            </a:prstGeom>
            <a:ln>
              <a:noFill/>
            </a:ln>
            <a:effectLst/>
          </p:spPr>
        </p:pic>
        <p:pic>
          <p:nvPicPr>
            <p:cNvPr id="15" name="Picture 14">
              <a:extLst>
                <a:ext uri="{FF2B5EF4-FFF2-40B4-BE49-F238E27FC236}">
                  <a16:creationId xmlns:a16="http://schemas.microsoft.com/office/drawing/2014/main" id="{5C21DD1F-D95B-4B64-A4DF-508AEA7D812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p:blipFill>
          <p:spPr>
            <a:xfrm>
              <a:off x="9775953" y="3173060"/>
              <a:ext cx="1949209" cy="2392211"/>
            </a:xfrm>
            <a:prstGeom prst="rect">
              <a:avLst/>
            </a:prstGeom>
          </p:spPr>
        </p:pic>
      </p:grpSp>
      <p:sp>
        <p:nvSpPr>
          <p:cNvPr id="2" name="AutoShape 2">
            <a:extLst>
              <a:ext uri="{FF2B5EF4-FFF2-40B4-BE49-F238E27FC236}">
                <a16:creationId xmlns:a16="http://schemas.microsoft.com/office/drawing/2014/main" id="{407E05DF-A606-4597-A2B1-8DBE0A28030D}"/>
              </a:ext>
            </a:extLst>
          </p:cNvPr>
          <p:cNvSpPr>
            <a:spLocks noChangeAspect="1" noChangeArrowheads="1"/>
          </p:cNvSpPr>
          <p:nvPr/>
        </p:nvSpPr>
        <p:spPr bwMode="auto">
          <a:xfrm>
            <a:off x="5943599" y="674103"/>
            <a:ext cx="2907297" cy="2907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E1EBA7BB-D79E-4B29-A3C5-BE6C89C6C93A}"/>
              </a:ext>
            </a:extLst>
          </p:cNvPr>
          <p:cNvSpPr txBox="1"/>
          <p:nvPr/>
        </p:nvSpPr>
        <p:spPr>
          <a:xfrm>
            <a:off x="495299" y="2644128"/>
            <a:ext cx="6429011" cy="378279"/>
          </a:xfrm>
          <a:prstGeom prst="rect">
            <a:avLst/>
          </a:prstGeom>
          <a:gradFill>
            <a:gsLst>
              <a:gs pos="0">
                <a:srgbClr val="F59D44">
                  <a:alpha val="0"/>
                </a:srgbClr>
              </a:gs>
              <a:gs pos="21000">
                <a:srgbClr val="F59D44"/>
              </a:gs>
              <a:gs pos="69000">
                <a:srgbClr val="F59D44"/>
              </a:gs>
              <a:gs pos="100000">
                <a:srgbClr val="F59D44">
                  <a:alpha val="0"/>
                </a:srgbClr>
              </a:gs>
            </a:gsLst>
            <a:lin ang="0" scaled="0"/>
          </a:gradFill>
          <a:ln w="3175">
            <a:noFill/>
          </a:ln>
        </p:spPr>
        <p:txBody>
          <a:bodyPr wrap="square" rtlCol="0" anchor="ctr">
            <a:noAutofit/>
          </a:bodyPr>
          <a:lstStyle/>
          <a:p>
            <a:pPr algn="ctr"/>
            <a:r>
              <a:rPr lang="en-US" sz="1400" b="1" dirty="0">
                <a:latin typeface="+mj-lt"/>
              </a:rPr>
              <a:t>KCP product processed into new resin</a:t>
            </a:r>
          </a:p>
        </p:txBody>
      </p:sp>
      <p:sp>
        <p:nvSpPr>
          <p:cNvPr id="20" name="TextBox 19">
            <a:extLst>
              <a:ext uri="{FF2B5EF4-FFF2-40B4-BE49-F238E27FC236}">
                <a16:creationId xmlns:a16="http://schemas.microsoft.com/office/drawing/2014/main" id="{703657FA-044C-4B26-87DA-0B16CAC7401B}"/>
              </a:ext>
            </a:extLst>
          </p:cNvPr>
          <p:cNvSpPr txBox="1"/>
          <p:nvPr/>
        </p:nvSpPr>
        <p:spPr>
          <a:xfrm>
            <a:off x="7636287" y="2644128"/>
            <a:ext cx="4104330" cy="378279"/>
          </a:xfrm>
          <a:prstGeom prst="rect">
            <a:avLst/>
          </a:prstGeom>
          <a:gradFill>
            <a:gsLst>
              <a:gs pos="4000">
                <a:srgbClr val="F59D44">
                  <a:alpha val="0"/>
                </a:srgbClr>
              </a:gs>
              <a:gs pos="21000">
                <a:srgbClr val="F59D44"/>
              </a:gs>
              <a:gs pos="69000">
                <a:srgbClr val="F59D44"/>
              </a:gs>
              <a:gs pos="100000">
                <a:srgbClr val="F59D44">
                  <a:alpha val="0"/>
                </a:srgbClr>
              </a:gs>
            </a:gsLst>
            <a:lin ang="0" scaled="0"/>
          </a:gradFill>
          <a:ln w="3175">
            <a:noFill/>
          </a:ln>
        </p:spPr>
        <p:txBody>
          <a:bodyPr wrap="square" rtlCol="0" anchor="ctr">
            <a:noAutofit/>
          </a:bodyPr>
          <a:lstStyle/>
          <a:p>
            <a:pPr algn="ctr"/>
            <a:r>
              <a:rPr lang="en-US" sz="1400" b="1" dirty="0">
                <a:latin typeface="+mj-lt"/>
              </a:rPr>
              <a:t>Resins molded into new consumer goods</a:t>
            </a:r>
          </a:p>
        </p:txBody>
      </p:sp>
      <p:pic>
        <p:nvPicPr>
          <p:cNvPr id="7" name="Picture 6" descr="A person holding a snake&#10;&#10;Description automatically generated with medium confidence">
            <a:extLst>
              <a:ext uri="{FF2B5EF4-FFF2-40B4-BE49-F238E27FC236}">
                <a16:creationId xmlns:a16="http://schemas.microsoft.com/office/drawing/2014/main" id="{F0C78382-6E44-4EF7-A782-3F13A34AF5D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02481" y="3329417"/>
            <a:ext cx="1842877" cy="1842877"/>
          </a:xfrm>
          <a:prstGeom prst="ellipse">
            <a:avLst/>
          </a:prstGeom>
          <a:ln>
            <a:solidFill>
              <a:schemeClr val="tx1"/>
            </a:solidFill>
          </a:ln>
          <a:effectLst/>
        </p:spPr>
      </p:pic>
      <p:sp>
        <p:nvSpPr>
          <p:cNvPr id="16" name="TextBox 15">
            <a:extLst>
              <a:ext uri="{FF2B5EF4-FFF2-40B4-BE49-F238E27FC236}">
                <a16:creationId xmlns:a16="http://schemas.microsoft.com/office/drawing/2014/main" id="{15523565-593A-4B58-AA83-EB4239E5ACA6}"/>
              </a:ext>
            </a:extLst>
          </p:cNvPr>
          <p:cNvSpPr txBox="1"/>
          <p:nvPr/>
        </p:nvSpPr>
        <p:spPr>
          <a:xfrm>
            <a:off x="7168703" y="6337288"/>
            <a:ext cx="4572193" cy="646331"/>
          </a:xfrm>
          <a:prstGeom prst="rect">
            <a:avLst/>
          </a:prstGeom>
          <a:noFill/>
        </p:spPr>
        <p:txBody>
          <a:bodyPr wrap="square">
            <a:spAutoFit/>
          </a:bodyPr>
          <a:lstStyle/>
          <a:p>
            <a:r>
              <a:rPr lang="en-US">
                <a:hlinkClick r:id="rId8"/>
              </a:rPr>
              <a:t>https://youtu.be/CKErnDwoG0I</a:t>
            </a:r>
            <a:endParaRPr lang="en-US"/>
          </a:p>
          <a:p>
            <a:endParaRPr lang="en-US"/>
          </a:p>
        </p:txBody>
      </p:sp>
      <p:sp>
        <p:nvSpPr>
          <p:cNvPr id="3" name="Title 3">
            <a:extLst>
              <a:ext uri="{FF2B5EF4-FFF2-40B4-BE49-F238E27FC236}">
                <a16:creationId xmlns:a16="http://schemas.microsoft.com/office/drawing/2014/main" id="{C58DA30C-2AEF-7246-6161-A855FEAB6ABF}"/>
              </a:ext>
            </a:extLst>
          </p:cNvPr>
          <p:cNvSpPr txBox="1">
            <a:spLocks/>
          </p:cNvSpPr>
          <p:nvPr/>
        </p:nvSpPr>
        <p:spPr>
          <a:xfrm>
            <a:off x="1499754" y="309986"/>
            <a:ext cx="11468100" cy="91760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a:lstStyle>
          <a:p>
            <a:r>
              <a:rPr lang="en-US" sz="3200" b="1" dirty="0">
                <a:solidFill>
                  <a:srgbClr val="19522D"/>
                </a:solidFill>
                <a:latin typeface="+mj-lt"/>
                <a:cs typeface="Calibri" panose="020F0502020204030204" pitchFamily="34" charset="0"/>
              </a:rPr>
              <a:t>Used Products are Converted</a:t>
            </a:r>
            <a:endParaRPr lang="en-US" sz="1050" b="1" dirty="0">
              <a:solidFill>
                <a:srgbClr val="19522D"/>
              </a:solidFill>
              <a:latin typeface="+mj-lt"/>
              <a:cs typeface="Calibri" panose="020F0502020204030204" pitchFamily="34" charset="0"/>
            </a:endParaRPr>
          </a:p>
        </p:txBody>
      </p:sp>
      <p:sp>
        <p:nvSpPr>
          <p:cNvPr id="8" name="Rectangle 7">
            <a:extLst>
              <a:ext uri="{FF2B5EF4-FFF2-40B4-BE49-F238E27FC236}">
                <a16:creationId xmlns:a16="http://schemas.microsoft.com/office/drawing/2014/main" id="{4474EC21-6068-7AC9-05F7-D6A9E61FB7BE}"/>
              </a:ext>
            </a:extLst>
          </p:cNvPr>
          <p:cNvSpPr/>
          <p:nvPr/>
        </p:nvSpPr>
        <p:spPr>
          <a:xfrm>
            <a:off x="0" y="5766817"/>
            <a:ext cx="12192000" cy="1091183"/>
          </a:xfrm>
          <a:prstGeom prst="rect">
            <a:avLst/>
          </a:prstGeom>
          <a:solidFill>
            <a:srgbClr val="1B5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0" name="Picture 9" descr="A black and white logo&#10;&#10;Description automatically generated">
            <a:extLst>
              <a:ext uri="{FF2B5EF4-FFF2-40B4-BE49-F238E27FC236}">
                <a16:creationId xmlns:a16="http://schemas.microsoft.com/office/drawing/2014/main" id="{F0573BC8-94D2-B9BF-4A39-E457ADE9F2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15895" y="6135062"/>
            <a:ext cx="1887197" cy="399542"/>
          </a:xfrm>
          <a:prstGeom prst="rect">
            <a:avLst/>
          </a:prstGeom>
        </p:spPr>
      </p:pic>
      <p:sp>
        <p:nvSpPr>
          <p:cNvPr id="12" name="Hidden shape 2">
            <a:extLst>
              <a:ext uri="{FF2B5EF4-FFF2-40B4-BE49-F238E27FC236}">
                <a16:creationId xmlns:a16="http://schemas.microsoft.com/office/drawing/2014/main" id="{FDE7AEE8-02BE-94AE-418F-98B881D9D8B5}"/>
              </a:ext>
            </a:extLst>
          </p:cNvPr>
          <p:cNvSpPr>
            <a:spLocks/>
          </p:cNvSpPr>
          <p:nvPr/>
        </p:nvSpPr>
        <p:spPr bwMode="auto">
          <a:xfrm>
            <a:off x="495300" y="6070067"/>
            <a:ext cx="1131619" cy="436287"/>
          </a:xfrm>
          <a:custGeom>
            <a:avLst/>
            <a:gdLst>
              <a:gd name="connsiteX0" fmla="*/ 1204118 w 1449387"/>
              <a:gd name="connsiteY0" fmla="*/ 390525 h 558800"/>
              <a:gd name="connsiteX1" fmla="*/ 1207557 w 1449387"/>
              <a:gd name="connsiteY1" fmla="*/ 401638 h 558800"/>
              <a:gd name="connsiteX2" fmla="*/ 1214436 w 1449387"/>
              <a:gd name="connsiteY2" fmla="*/ 423863 h 558800"/>
              <a:gd name="connsiteX3" fmla="*/ 1193799 w 1449387"/>
              <a:gd name="connsiteY3" fmla="*/ 423863 h 558800"/>
              <a:gd name="connsiteX4" fmla="*/ 1200678 w 1449387"/>
              <a:gd name="connsiteY4" fmla="*/ 401638 h 558800"/>
              <a:gd name="connsiteX5" fmla="*/ 1204118 w 1449387"/>
              <a:gd name="connsiteY5" fmla="*/ 390525 h 558800"/>
              <a:gd name="connsiteX6" fmla="*/ 968374 w 1449387"/>
              <a:gd name="connsiteY6" fmla="*/ 390525 h 558800"/>
              <a:gd name="connsiteX7" fmla="*/ 995362 w 1449387"/>
              <a:gd name="connsiteY7" fmla="*/ 417513 h 558800"/>
              <a:gd name="connsiteX8" fmla="*/ 968374 w 1449387"/>
              <a:gd name="connsiteY8" fmla="*/ 444501 h 558800"/>
              <a:gd name="connsiteX9" fmla="*/ 941386 w 1449387"/>
              <a:gd name="connsiteY9" fmla="*/ 417513 h 558800"/>
              <a:gd name="connsiteX10" fmla="*/ 968374 w 1449387"/>
              <a:gd name="connsiteY10" fmla="*/ 390525 h 558800"/>
              <a:gd name="connsiteX11" fmla="*/ 369887 w 1449387"/>
              <a:gd name="connsiteY11" fmla="*/ 390525 h 558800"/>
              <a:gd name="connsiteX12" fmla="*/ 396875 w 1449387"/>
              <a:gd name="connsiteY12" fmla="*/ 417513 h 558800"/>
              <a:gd name="connsiteX13" fmla="*/ 369887 w 1449387"/>
              <a:gd name="connsiteY13" fmla="*/ 444501 h 558800"/>
              <a:gd name="connsiteX14" fmla="*/ 342899 w 1449387"/>
              <a:gd name="connsiteY14" fmla="*/ 417513 h 558800"/>
              <a:gd name="connsiteX15" fmla="*/ 369887 w 1449387"/>
              <a:gd name="connsiteY15" fmla="*/ 390525 h 558800"/>
              <a:gd name="connsiteX16" fmla="*/ 238125 w 1449387"/>
              <a:gd name="connsiteY16" fmla="*/ 390525 h 558800"/>
              <a:gd name="connsiteX17" fmla="*/ 248841 w 1449387"/>
              <a:gd name="connsiteY17" fmla="*/ 390525 h 558800"/>
              <a:gd name="connsiteX18" fmla="*/ 259556 w 1449387"/>
              <a:gd name="connsiteY18" fmla="*/ 390525 h 558800"/>
              <a:gd name="connsiteX19" fmla="*/ 266700 w 1449387"/>
              <a:gd name="connsiteY19" fmla="*/ 401411 h 558800"/>
              <a:gd name="connsiteX20" fmla="*/ 252413 w 1449387"/>
              <a:gd name="connsiteY20" fmla="*/ 415925 h 558800"/>
              <a:gd name="connsiteX21" fmla="*/ 238125 w 1449387"/>
              <a:gd name="connsiteY21" fmla="*/ 415925 h 558800"/>
              <a:gd name="connsiteX22" fmla="*/ 238125 w 1449387"/>
              <a:gd name="connsiteY22" fmla="*/ 390525 h 558800"/>
              <a:gd name="connsiteX23" fmla="*/ 133349 w 1449387"/>
              <a:gd name="connsiteY23" fmla="*/ 390525 h 558800"/>
              <a:gd name="connsiteX24" fmla="*/ 147637 w 1449387"/>
              <a:gd name="connsiteY24" fmla="*/ 390525 h 558800"/>
              <a:gd name="connsiteX25" fmla="*/ 161924 w 1449387"/>
              <a:gd name="connsiteY25" fmla="*/ 404812 h 558800"/>
              <a:gd name="connsiteX26" fmla="*/ 147637 w 1449387"/>
              <a:gd name="connsiteY26" fmla="*/ 419100 h 558800"/>
              <a:gd name="connsiteX27" fmla="*/ 133349 w 1449387"/>
              <a:gd name="connsiteY27" fmla="*/ 419100 h 558800"/>
              <a:gd name="connsiteX28" fmla="*/ 133349 w 1449387"/>
              <a:gd name="connsiteY28" fmla="*/ 390525 h 558800"/>
              <a:gd name="connsiteX29" fmla="*/ 1287462 w 1449387"/>
              <a:gd name="connsiteY29" fmla="*/ 379413 h 558800"/>
              <a:gd name="connsiteX30" fmla="*/ 1287462 w 1449387"/>
              <a:gd name="connsiteY30" fmla="*/ 455613 h 558800"/>
              <a:gd name="connsiteX31" fmla="*/ 1327149 w 1449387"/>
              <a:gd name="connsiteY31" fmla="*/ 455613 h 558800"/>
              <a:gd name="connsiteX32" fmla="*/ 1327149 w 1449387"/>
              <a:gd name="connsiteY32" fmla="*/ 444500 h 558800"/>
              <a:gd name="connsiteX33" fmla="*/ 1293812 w 1449387"/>
              <a:gd name="connsiteY33" fmla="*/ 444500 h 558800"/>
              <a:gd name="connsiteX34" fmla="*/ 1293812 w 1449387"/>
              <a:gd name="connsiteY34" fmla="*/ 379413 h 558800"/>
              <a:gd name="connsiteX35" fmla="*/ 1196974 w 1449387"/>
              <a:gd name="connsiteY35" fmla="*/ 379413 h 558800"/>
              <a:gd name="connsiteX36" fmla="*/ 1171574 w 1449387"/>
              <a:gd name="connsiteY36" fmla="*/ 455613 h 558800"/>
              <a:gd name="connsiteX37" fmla="*/ 1182686 w 1449387"/>
              <a:gd name="connsiteY37" fmla="*/ 455613 h 558800"/>
              <a:gd name="connsiteX38" fmla="*/ 1189036 w 1449387"/>
              <a:gd name="connsiteY38" fmla="*/ 434975 h 558800"/>
              <a:gd name="connsiteX39" fmla="*/ 1214436 w 1449387"/>
              <a:gd name="connsiteY39" fmla="*/ 434975 h 558800"/>
              <a:gd name="connsiteX40" fmla="*/ 1225549 w 1449387"/>
              <a:gd name="connsiteY40" fmla="*/ 455613 h 558800"/>
              <a:gd name="connsiteX41" fmla="*/ 1233486 w 1449387"/>
              <a:gd name="connsiteY41" fmla="*/ 455613 h 558800"/>
              <a:gd name="connsiteX42" fmla="*/ 1208086 w 1449387"/>
              <a:gd name="connsiteY42" fmla="*/ 379413 h 558800"/>
              <a:gd name="connsiteX43" fmla="*/ 1060449 w 1449387"/>
              <a:gd name="connsiteY43" fmla="*/ 379413 h 558800"/>
              <a:gd name="connsiteX44" fmla="*/ 1060449 w 1449387"/>
              <a:gd name="connsiteY44" fmla="*/ 455613 h 558800"/>
              <a:gd name="connsiteX45" fmla="*/ 1071165 w 1449387"/>
              <a:gd name="connsiteY45" fmla="*/ 455613 h 558800"/>
              <a:gd name="connsiteX46" fmla="*/ 1071165 w 1449387"/>
              <a:gd name="connsiteY46" fmla="*/ 408442 h 558800"/>
              <a:gd name="connsiteX47" fmla="*/ 1071165 w 1449387"/>
              <a:gd name="connsiteY47" fmla="*/ 397556 h 558800"/>
              <a:gd name="connsiteX48" fmla="*/ 1074737 w 1449387"/>
              <a:gd name="connsiteY48" fmla="*/ 408442 h 558800"/>
              <a:gd name="connsiteX49" fmla="*/ 1106883 w 1449387"/>
              <a:gd name="connsiteY49" fmla="*/ 455613 h 558800"/>
              <a:gd name="connsiteX50" fmla="*/ 1117599 w 1449387"/>
              <a:gd name="connsiteY50" fmla="*/ 455613 h 558800"/>
              <a:gd name="connsiteX51" fmla="*/ 1117599 w 1449387"/>
              <a:gd name="connsiteY51" fmla="*/ 379413 h 558800"/>
              <a:gd name="connsiteX52" fmla="*/ 1106883 w 1449387"/>
              <a:gd name="connsiteY52" fmla="*/ 379413 h 558800"/>
              <a:gd name="connsiteX53" fmla="*/ 1106883 w 1449387"/>
              <a:gd name="connsiteY53" fmla="*/ 430213 h 558800"/>
              <a:gd name="connsiteX54" fmla="*/ 1110455 w 1449387"/>
              <a:gd name="connsiteY54" fmla="*/ 437470 h 558800"/>
              <a:gd name="connsiteX55" fmla="*/ 1103312 w 1449387"/>
              <a:gd name="connsiteY55" fmla="*/ 430213 h 558800"/>
              <a:gd name="connsiteX56" fmla="*/ 1071165 w 1449387"/>
              <a:gd name="connsiteY56" fmla="*/ 379413 h 558800"/>
              <a:gd name="connsiteX57" fmla="*/ 1060449 w 1449387"/>
              <a:gd name="connsiteY57" fmla="*/ 379413 h 558800"/>
              <a:gd name="connsiteX58" fmla="*/ 968374 w 1449387"/>
              <a:gd name="connsiteY58" fmla="*/ 379413 h 558800"/>
              <a:gd name="connsiteX59" fmla="*/ 930274 w 1449387"/>
              <a:gd name="connsiteY59" fmla="*/ 417513 h 558800"/>
              <a:gd name="connsiteX60" fmla="*/ 968374 w 1449387"/>
              <a:gd name="connsiteY60" fmla="*/ 455613 h 558800"/>
              <a:gd name="connsiteX61" fmla="*/ 1006474 w 1449387"/>
              <a:gd name="connsiteY61" fmla="*/ 417513 h 558800"/>
              <a:gd name="connsiteX62" fmla="*/ 968374 w 1449387"/>
              <a:gd name="connsiteY62" fmla="*/ 379413 h 558800"/>
              <a:gd name="connsiteX63" fmla="*/ 862012 w 1449387"/>
              <a:gd name="connsiteY63" fmla="*/ 379413 h 558800"/>
              <a:gd name="connsiteX64" fmla="*/ 862012 w 1449387"/>
              <a:gd name="connsiteY64" fmla="*/ 455613 h 558800"/>
              <a:gd name="connsiteX65" fmla="*/ 873124 w 1449387"/>
              <a:gd name="connsiteY65" fmla="*/ 455613 h 558800"/>
              <a:gd name="connsiteX66" fmla="*/ 873124 w 1449387"/>
              <a:gd name="connsiteY66" fmla="*/ 379413 h 558800"/>
              <a:gd name="connsiteX67" fmla="*/ 778851 w 1449387"/>
              <a:gd name="connsiteY67" fmla="*/ 379413 h 558800"/>
              <a:gd name="connsiteX68" fmla="*/ 757603 w 1449387"/>
              <a:gd name="connsiteY68" fmla="*/ 401184 h 558800"/>
              <a:gd name="connsiteX69" fmla="*/ 793016 w 1449387"/>
              <a:gd name="connsiteY69" fmla="*/ 433842 h 558800"/>
              <a:gd name="connsiteX70" fmla="*/ 778851 w 1449387"/>
              <a:gd name="connsiteY70" fmla="*/ 444727 h 558800"/>
              <a:gd name="connsiteX71" fmla="*/ 761145 w 1449387"/>
              <a:gd name="connsiteY71" fmla="*/ 437470 h 558800"/>
              <a:gd name="connsiteX72" fmla="*/ 754062 w 1449387"/>
              <a:gd name="connsiteY72" fmla="*/ 444727 h 558800"/>
              <a:gd name="connsiteX73" fmla="*/ 778851 w 1449387"/>
              <a:gd name="connsiteY73" fmla="*/ 455613 h 558800"/>
              <a:gd name="connsiteX74" fmla="*/ 800099 w 1449387"/>
              <a:gd name="connsiteY74" fmla="*/ 433842 h 558800"/>
              <a:gd name="connsiteX75" fmla="*/ 768227 w 1449387"/>
              <a:gd name="connsiteY75" fmla="*/ 401184 h 558800"/>
              <a:gd name="connsiteX76" fmla="*/ 778851 w 1449387"/>
              <a:gd name="connsiteY76" fmla="*/ 390299 h 558800"/>
              <a:gd name="connsiteX77" fmla="*/ 796558 w 1449387"/>
              <a:gd name="connsiteY77" fmla="*/ 393927 h 558800"/>
              <a:gd name="connsiteX78" fmla="*/ 800099 w 1449387"/>
              <a:gd name="connsiteY78" fmla="*/ 386670 h 558800"/>
              <a:gd name="connsiteX79" fmla="*/ 778851 w 1449387"/>
              <a:gd name="connsiteY79" fmla="*/ 379413 h 558800"/>
              <a:gd name="connsiteX80" fmla="*/ 681036 w 1449387"/>
              <a:gd name="connsiteY80" fmla="*/ 379413 h 558800"/>
              <a:gd name="connsiteX81" fmla="*/ 659265 w 1449387"/>
              <a:gd name="connsiteY81" fmla="*/ 401184 h 558800"/>
              <a:gd name="connsiteX82" fmla="*/ 695550 w 1449387"/>
              <a:gd name="connsiteY82" fmla="*/ 433842 h 558800"/>
              <a:gd name="connsiteX83" fmla="*/ 681036 w 1449387"/>
              <a:gd name="connsiteY83" fmla="*/ 444727 h 558800"/>
              <a:gd name="connsiteX84" fmla="*/ 662893 w 1449387"/>
              <a:gd name="connsiteY84" fmla="*/ 437470 h 558800"/>
              <a:gd name="connsiteX85" fmla="*/ 655636 w 1449387"/>
              <a:gd name="connsiteY85" fmla="*/ 444727 h 558800"/>
              <a:gd name="connsiteX86" fmla="*/ 681036 w 1449387"/>
              <a:gd name="connsiteY86" fmla="*/ 455613 h 558800"/>
              <a:gd name="connsiteX87" fmla="*/ 706436 w 1449387"/>
              <a:gd name="connsiteY87" fmla="*/ 433842 h 558800"/>
              <a:gd name="connsiteX88" fmla="*/ 670150 w 1449387"/>
              <a:gd name="connsiteY88" fmla="*/ 401184 h 558800"/>
              <a:gd name="connsiteX89" fmla="*/ 681036 w 1449387"/>
              <a:gd name="connsiteY89" fmla="*/ 390299 h 558800"/>
              <a:gd name="connsiteX90" fmla="*/ 699179 w 1449387"/>
              <a:gd name="connsiteY90" fmla="*/ 393927 h 558800"/>
              <a:gd name="connsiteX91" fmla="*/ 702807 w 1449387"/>
              <a:gd name="connsiteY91" fmla="*/ 386670 h 558800"/>
              <a:gd name="connsiteX92" fmla="*/ 681036 w 1449387"/>
              <a:gd name="connsiteY92" fmla="*/ 379413 h 558800"/>
              <a:gd name="connsiteX93" fmla="*/ 561974 w 1449387"/>
              <a:gd name="connsiteY93" fmla="*/ 379413 h 558800"/>
              <a:gd name="connsiteX94" fmla="*/ 561974 w 1449387"/>
              <a:gd name="connsiteY94" fmla="*/ 455613 h 558800"/>
              <a:gd name="connsiteX95" fmla="*/ 606424 w 1449387"/>
              <a:gd name="connsiteY95" fmla="*/ 455613 h 558800"/>
              <a:gd name="connsiteX96" fmla="*/ 606424 w 1449387"/>
              <a:gd name="connsiteY96" fmla="*/ 444500 h 558800"/>
              <a:gd name="connsiteX97" fmla="*/ 573087 w 1449387"/>
              <a:gd name="connsiteY97" fmla="*/ 444500 h 558800"/>
              <a:gd name="connsiteX98" fmla="*/ 573087 w 1449387"/>
              <a:gd name="connsiteY98" fmla="*/ 423863 h 558800"/>
              <a:gd name="connsiteX99" fmla="*/ 598487 w 1449387"/>
              <a:gd name="connsiteY99" fmla="*/ 423863 h 558800"/>
              <a:gd name="connsiteX100" fmla="*/ 598487 w 1449387"/>
              <a:gd name="connsiteY100" fmla="*/ 412750 h 558800"/>
              <a:gd name="connsiteX101" fmla="*/ 573087 w 1449387"/>
              <a:gd name="connsiteY101" fmla="*/ 412750 h 558800"/>
              <a:gd name="connsiteX102" fmla="*/ 573087 w 1449387"/>
              <a:gd name="connsiteY102" fmla="*/ 390525 h 558800"/>
              <a:gd name="connsiteX103" fmla="*/ 606424 w 1449387"/>
              <a:gd name="connsiteY103" fmla="*/ 390525 h 558800"/>
              <a:gd name="connsiteX104" fmla="*/ 606424 w 1449387"/>
              <a:gd name="connsiteY104" fmla="*/ 379413 h 558800"/>
              <a:gd name="connsiteX105" fmla="*/ 465137 w 1449387"/>
              <a:gd name="connsiteY105" fmla="*/ 379413 h 558800"/>
              <a:gd name="connsiteX106" fmla="*/ 465137 w 1449387"/>
              <a:gd name="connsiteY106" fmla="*/ 455613 h 558800"/>
              <a:gd name="connsiteX107" fmla="*/ 476249 w 1449387"/>
              <a:gd name="connsiteY107" fmla="*/ 455613 h 558800"/>
              <a:gd name="connsiteX108" fmla="*/ 476249 w 1449387"/>
              <a:gd name="connsiteY108" fmla="*/ 423863 h 558800"/>
              <a:gd name="connsiteX109" fmla="*/ 501649 w 1449387"/>
              <a:gd name="connsiteY109" fmla="*/ 423863 h 558800"/>
              <a:gd name="connsiteX110" fmla="*/ 501649 w 1449387"/>
              <a:gd name="connsiteY110" fmla="*/ 415925 h 558800"/>
              <a:gd name="connsiteX111" fmla="*/ 476249 w 1449387"/>
              <a:gd name="connsiteY111" fmla="*/ 415925 h 558800"/>
              <a:gd name="connsiteX112" fmla="*/ 476249 w 1449387"/>
              <a:gd name="connsiteY112" fmla="*/ 390525 h 558800"/>
              <a:gd name="connsiteX113" fmla="*/ 504824 w 1449387"/>
              <a:gd name="connsiteY113" fmla="*/ 390525 h 558800"/>
              <a:gd name="connsiteX114" fmla="*/ 504824 w 1449387"/>
              <a:gd name="connsiteY114" fmla="*/ 379413 h 558800"/>
              <a:gd name="connsiteX115" fmla="*/ 369886 w 1449387"/>
              <a:gd name="connsiteY115" fmla="*/ 379413 h 558800"/>
              <a:gd name="connsiteX116" fmla="*/ 331786 w 1449387"/>
              <a:gd name="connsiteY116" fmla="*/ 417513 h 558800"/>
              <a:gd name="connsiteX117" fmla="*/ 369886 w 1449387"/>
              <a:gd name="connsiteY117" fmla="*/ 455613 h 558800"/>
              <a:gd name="connsiteX118" fmla="*/ 407986 w 1449387"/>
              <a:gd name="connsiteY118" fmla="*/ 417513 h 558800"/>
              <a:gd name="connsiteX119" fmla="*/ 369886 w 1449387"/>
              <a:gd name="connsiteY119" fmla="*/ 379413 h 558800"/>
              <a:gd name="connsiteX120" fmla="*/ 227012 w 1449387"/>
              <a:gd name="connsiteY120" fmla="*/ 379413 h 558800"/>
              <a:gd name="connsiteX121" fmla="*/ 227012 w 1449387"/>
              <a:gd name="connsiteY121" fmla="*/ 455613 h 558800"/>
              <a:gd name="connsiteX122" fmla="*/ 237807 w 1449387"/>
              <a:gd name="connsiteY122" fmla="*/ 455613 h 558800"/>
              <a:gd name="connsiteX123" fmla="*/ 237807 w 1449387"/>
              <a:gd name="connsiteY123" fmla="*/ 426584 h 558800"/>
              <a:gd name="connsiteX124" fmla="*/ 255799 w 1449387"/>
              <a:gd name="connsiteY124" fmla="*/ 426584 h 558800"/>
              <a:gd name="connsiteX125" fmla="*/ 270192 w 1449387"/>
              <a:gd name="connsiteY125" fmla="*/ 455613 h 558800"/>
              <a:gd name="connsiteX126" fmla="*/ 280987 w 1449387"/>
              <a:gd name="connsiteY126" fmla="*/ 455613 h 558800"/>
              <a:gd name="connsiteX127" fmla="*/ 266594 w 1449387"/>
              <a:gd name="connsiteY127" fmla="*/ 426584 h 558800"/>
              <a:gd name="connsiteX128" fmla="*/ 262995 w 1449387"/>
              <a:gd name="connsiteY128" fmla="*/ 422956 h 558800"/>
              <a:gd name="connsiteX129" fmla="*/ 277389 w 1449387"/>
              <a:gd name="connsiteY129" fmla="*/ 401184 h 558800"/>
              <a:gd name="connsiteX130" fmla="*/ 262995 w 1449387"/>
              <a:gd name="connsiteY130" fmla="*/ 383042 h 558800"/>
              <a:gd name="connsiteX131" fmla="*/ 252200 w 1449387"/>
              <a:gd name="connsiteY131" fmla="*/ 379413 h 558800"/>
              <a:gd name="connsiteX132" fmla="*/ 227012 w 1449387"/>
              <a:gd name="connsiteY132" fmla="*/ 379413 h 558800"/>
              <a:gd name="connsiteX133" fmla="*/ 122236 w 1449387"/>
              <a:gd name="connsiteY133" fmla="*/ 379413 h 558800"/>
              <a:gd name="connsiteX134" fmla="*/ 122236 w 1449387"/>
              <a:gd name="connsiteY134" fmla="*/ 455613 h 558800"/>
              <a:gd name="connsiteX135" fmla="*/ 133122 w 1449387"/>
              <a:gd name="connsiteY135" fmla="*/ 455613 h 558800"/>
              <a:gd name="connsiteX136" fmla="*/ 133122 w 1449387"/>
              <a:gd name="connsiteY136" fmla="*/ 426584 h 558800"/>
              <a:gd name="connsiteX137" fmla="*/ 151265 w 1449387"/>
              <a:gd name="connsiteY137" fmla="*/ 426584 h 558800"/>
              <a:gd name="connsiteX138" fmla="*/ 173036 w 1449387"/>
              <a:gd name="connsiteY138" fmla="*/ 404813 h 558800"/>
              <a:gd name="connsiteX139" fmla="*/ 151265 w 1449387"/>
              <a:gd name="connsiteY139" fmla="*/ 379413 h 558800"/>
              <a:gd name="connsiteX140" fmla="*/ 122236 w 1449387"/>
              <a:gd name="connsiteY140" fmla="*/ 379413 h 558800"/>
              <a:gd name="connsiteX141" fmla="*/ 0 w 1449387"/>
              <a:gd name="connsiteY141" fmla="*/ 320675 h 558800"/>
              <a:gd name="connsiteX142" fmla="*/ 1449387 w 1449387"/>
              <a:gd name="connsiteY142" fmla="*/ 320675 h 558800"/>
              <a:gd name="connsiteX143" fmla="*/ 1449387 w 1449387"/>
              <a:gd name="connsiteY143" fmla="*/ 496521 h 558800"/>
              <a:gd name="connsiteX144" fmla="*/ 1445782 w 1449387"/>
              <a:gd name="connsiteY144" fmla="*/ 496521 h 558800"/>
              <a:gd name="connsiteX145" fmla="*/ 724694 w 1449387"/>
              <a:gd name="connsiteY145" fmla="*/ 558800 h 558800"/>
              <a:gd name="connsiteX146" fmla="*/ 3605 w 1449387"/>
              <a:gd name="connsiteY146" fmla="*/ 496521 h 558800"/>
              <a:gd name="connsiteX147" fmla="*/ 0 w 1449387"/>
              <a:gd name="connsiteY147" fmla="*/ 496521 h 558800"/>
              <a:gd name="connsiteX148" fmla="*/ 0 w 1449387"/>
              <a:gd name="connsiteY148" fmla="*/ 320675 h 558800"/>
              <a:gd name="connsiteX149" fmla="*/ 1185862 w 1449387"/>
              <a:gd name="connsiteY149" fmla="*/ 204789 h 558800"/>
              <a:gd name="connsiteX150" fmla="*/ 1171348 w 1449387"/>
              <a:gd name="connsiteY150" fmla="*/ 208418 h 558800"/>
              <a:gd name="connsiteX151" fmla="*/ 1164091 w 1449387"/>
              <a:gd name="connsiteY151" fmla="*/ 219303 h 558800"/>
              <a:gd name="connsiteX152" fmla="*/ 1171348 w 1449387"/>
              <a:gd name="connsiteY152" fmla="*/ 230189 h 558800"/>
              <a:gd name="connsiteX153" fmla="*/ 1185862 w 1449387"/>
              <a:gd name="connsiteY153" fmla="*/ 204789 h 558800"/>
              <a:gd name="connsiteX154" fmla="*/ 962025 w 1449387"/>
              <a:gd name="connsiteY154" fmla="*/ 182563 h 558800"/>
              <a:gd name="connsiteX155" fmla="*/ 998537 w 1449387"/>
              <a:gd name="connsiteY155" fmla="*/ 182563 h 558800"/>
              <a:gd name="connsiteX156" fmla="*/ 987425 w 1449387"/>
              <a:gd name="connsiteY156" fmla="*/ 204788 h 558800"/>
              <a:gd name="connsiteX157" fmla="*/ 952500 w 1449387"/>
              <a:gd name="connsiteY157" fmla="*/ 204788 h 558800"/>
              <a:gd name="connsiteX158" fmla="*/ 649288 w 1449387"/>
              <a:gd name="connsiteY158" fmla="*/ 182563 h 558800"/>
              <a:gd name="connsiteX159" fmla="*/ 635000 w 1449387"/>
              <a:gd name="connsiteY159" fmla="*/ 204544 h 558800"/>
              <a:gd name="connsiteX160" fmla="*/ 645716 w 1449387"/>
              <a:gd name="connsiteY160" fmla="*/ 230188 h 558800"/>
              <a:gd name="connsiteX161" fmla="*/ 663575 w 1449387"/>
              <a:gd name="connsiteY161" fmla="*/ 204544 h 558800"/>
              <a:gd name="connsiteX162" fmla="*/ 649288 w 1449387"/>
              <a:gd name="connsiteY162" fmla="*/ 182563 h 558800"/>
              <a:gd name="connsiteX163" fmla="*/ 734787 w 1449387"/>
              <a:gd name="connsiteY163" fmla="*/ 177800 h 558800"/>
              <a:gd name="connsiteX164" fmla="*/ 723901 w 1449387"/>
              <a:gd name="connsiteY164" fmla="*/ 193675 h 558800"/>
              <a:gd name="connsiteX165" fmla="*/ 749301 w 1449387"/>
              <a:gd name="connsiteY165" fmla="*/ 193675 h 558800"/>
              <a:gd name="connsiteX166" fmla="*/ 745672 w 1449387"/>
              <a:gd name="connsiteY166" fmla="*/ 181769 h 558800"/>
              <a:gd name="connsiteX167" fmla="*/ 734787 w 1449387"/>
              <a:gd name="connsiteY167" fmla="*/ 177800 h 558800"/>
              <a:gd name="connsiteX168" fmla="*/ 1222772 w 1449387"/>
              <a:gd name="connsiteY168" fmla="*/ 168275 h 558800"/>
              <a:gd name="connsiteX169" fmla="*/ 1251347 w 1449387"/>
              <a:gd name="connsiteY169" fmla="*/ 168275 h 558800"/>
              <a:gd name="connsiteX170" fmla="*/ 1251347 w 1449387"/>
              <a:gd name="connsiteY170" fmla="*/ 179161 h 558800"/>
              <a:gd name="connsiteX171" fmla="*/ 1276350 w 1449387"/>
              <a:gd name="connsiteY171" fmla="*/ 168275 h 558800"/>
              <a:gd name="connsiteX172" fmla="*/ 1272778 w 1449387"/>
              <a:gd name="connsiteY172" fmla="*/ 190046 h 558800"/>
              <a:gd name="connsiteX173" fmla="*/ 1269206 w 1449387"/>
              <a:gd name="connsiteY173" fmla="*/ 190046 h 558800"/>
              <a:gd name="connsiteX174" fmla="*/ 1247775 w 1449387"/>
              <a:gd name="connsiteY174" fmla="*/ 215446 h 558800"/>
              <a:gd name="connsiteX175" fmla="*/ 1247775 w 1449387"/>
              <a:gd name="connsiteY175" fmla="*/ 244475 h 558800"/>
              <a:gd name="connsiteX176" fmla="*/ 1219200 w 1449387"/>
              <a:gd name="connsiteY176" fmla="*/ 244475 h 558800"/>
              <a:gd name="connsiteX177" fmla="*/ 1222772 w 1449387"/>
              <a:gd name="connsiteY177" fmla="*/ 186418 h 558800"/>
              <a:gd name="connsiteX178" fmla="*/ 1222772 w 1449387"/>
              <a:gd name="connsiteY178" fmla="*/ 168275 h 558800"/>
              <a:gd name="connsiteX179" fmla="*/ 868362 w 1449387"/>
              <a:gd name="connsiteY179" fmla="*/ 168275 h 558800"/>
              <a:gd name="connsiteX180" fmla="*/ 901699 w 1449387"/>
              <a:gd name="connsiteY180" fmla="*/ 168275 h 558800"/>
              <a:gd name="connsiteX181" fmla="*/ 912812 w 1449387"/>
              <a:gd name="connsiteY181" fmla="*/ 214313 h 558800"/>
              <a:gd name="connsiteX182" fmla="*/ 933449 w 1449387"/>
              <a:gd name="connsiteY182" fmla="*/ 168275 h 558800"/>
              <a:gd name="connsiteX183" fmla="*/ 958849 w 1449387"/>
              <a:gd name="connsiteY183" fmla="*/ 168275 h 558800"/>
              <a:gd name="connsiteX184" fmla="*/ 904874 w 1449387"/>
              <a:gd name="connsiteY184" fmla="*/ 280988 h 558800"/>
              <a:gd name="connsiteX185" fmla="*/ 879474 w 1449387"/>
              <a:gd name="connsiteY185" fmla="*/ 280988 h 558800"/>
              <a:gd name="connsiteX186" fmla="*/ 893762 w 1449387"/>
              <a:gd name="connsiteY186" fmla="*/ 244475 h 558800"/>
              <a:gd name="connsiteX187" fmla="*/ 781984 w 1449387"/>
              <a:gd name="connsiteY187" fmla="*/ 168275 h 558800"/>
              <a:gd name="connsiteX188" fmla="*/ 807477 w 1449387"/>
              <a:gd name="connsiteY188" fmla="*/ 168275 h 558800"/>
              <a:gd name="connsiteX189" fmla="*/ 811119 w 1449387"/>
              <a:gd name="connsiteY189" fmla="*/ 179161 h 558800"/>
              <a:gd name="connsiteX190" fmla="*/ 836612 w 1449387"/>
              <a:gd name="connsiteY190" fmla="*/ 168275 h 558800"/>
              <a:gd name="connsiteX191" fmla="*/ 832970 w 1449387"/>
              <a:gd name="connsiteY191" fmla="*/ 190046 h 558800"/>
              <a:gd name="connsiteX192" fmla="*/ 829328 w 1449387"/>
              <a:gd name="connsiteY192" fmla="*/ 190046 h 558800"/>
              <a:gd name="connsiteX193" fmla="*/ 807477 w 1449387"/>
              <a:gd name="connsiteY193" fmla="*/ 215446 h 558800"/>
              <a:gd name="connsiteX194" fmla="*/ 807477 w 1449387"/>
              <a:gd name="connsiteY194" fmla="*/ 244475 h 558800"/>
              <a:gd name="connsiteX195" fmla="*/ 774700 w 1449387"/>
              <a:gd name="connsiteY195" fmla="*/ 244475 h 558800"/>
              <a:gd name="connsiteX196" fmla="*/ 781984 w 1449387"/>
              <a:gd name="connsiteY196" fmla="*/ 186418 h 558800"/>
              <a:gd name="connsiteX197" fmla="*/ 781984 w 1449387"/>
              <a:gd name="connsiteY197" fmla="*/ 168275 h 558800"/>
              <a:gd name="connsiteX198" fmla="*/ 436562 w 1449387"/>
              <a:gd name="connsiteY198" fmla="*/ 168275 h 558800"/>
              <a:gd name="connsiteX199" fmla="*/ 461962 w 1449387"/>
              <a:gd name="connsiteY199" fmla="*/ 168275 h 558800"/>
              <a:gd name="connsiteX200" fmla="*/ 457200 w 1449387"/>
              <a:gd name="connsiteY200" fmla="*/ 244475 h 558800"/>
              <a:gd name="connsiteX201" fmla="*/ 428625 w 1449387"/>
              <a:gd name="connsiteY201" fmla="*/ 244475 h 558800"/>
              <a:gd name="connsiteX202" fmla="*/ 1181965 w 1449387"/>
              <a:gd name="connsiteY202" fmla="*/ 163514 h 558800"/>
              <a:gd name="connsiteX203" fmla="*/ 1214437 w 1449387"/>
              <a:gd name="connsiteY203" fmla="*/ 189275 h 558800"/>
              <a:gd name="connsiteX204" fmla="*/ 1210829 w 1449387"/>
              <a:gd name="connsiteY204" fmla="*/ 226076 h 558800"/>
              <a:gd name="connsiteX205" fmla="*/ 1210829 w 1449387"/>
              <a:gd name="connsiteY205" fmla="*/ 244477 h 558800"/>
              <a:gd name="connsiteX206" fmla="*/ 1185573 w 1449387"/>
              <a:gd name="connsiteY206" fmla="*/ 244477 h 558800"/>
              <a:gd name="connsiteX207" fmla="*/ 1181965 w 1449387"/>
              <a:gd name="connsiteY207" fmla="*/ 233437 h 558800"/>
              <a:gd name="connsiteX208" fmla="*/ 1160318 w 1449387"/>
              <a:gd name="connsiteY208" fmla="*/ 244477 h 558800"/>
              <a:gd name="connsiteX209" fmla="*/ 1135062 w 1449387"/>
              <a:gd name="connsiteY209" fmla="*/ 218716 h 558800"/>
              <a:gd name="connsiteX210" fmla="*/ 1178358 w 1449387"/>
              <a:gd name="connsiteY210" fmla="*/ 192955 h 558800"/>
              <a:gd name="connsiteX211" fmla="*/ 1185573 w 1449387"/>
              <a:gd name="connsiteY211" fmla="*/ 192955 h 558800"/>
              <a:gd name="connsiteX212" fmla="*/ 1178358 w 1449387"/>
              <a:gd name="connsiteY212" fmla="*/ 174554 h 558800"/>
              <a:gd name="connsiteX213" fmla="*/ 1167534 w 1449387"/>
              <a:gd name="connsiteY213" fmla="*/ 189275 h 558800"/>
              <a:gd name="connsiteX214" fmla="*/ 1142278 w 1449387"/>
              <a:gd name="connsiteY214" fmla="*/ 189275 h 558800"/>
              <a:gd name="connsiteX215" fmla="*/ 1153102 w 1449387"/>
              <a:gd name="connsiteY215" fmla="*/ 167194 h 558800"/>
              <a:gd name="connsiteX216" fmla="*/ 1181965 w 1449387"/>
              <a:gd name="connsiteY216" fmla="*/ 163514 h 558800"/>
              <a:gd name="connsiteX217" fmla="*/ 739445 w 1449387"/>
              <a:gd name="connsiteY217" fmla="*/ 163513 h 558800"/>
              <a:gd name="connsiteX218" fmla="*/ 775825 w 1449387"/>
              <a:gd name="connsiteY218" fmla="*/ 207675 h 558800"/>
              <a:gd name="connsiteX219" fmla="*/ 721255 w 1449387"/>
              <a:gd name="connsiteY219" fmla="*/ 207675 h 558800"/>
              <a:gd name="connsiteX220" fmla="*/ 735807 w 1449387"/>
              <a:gd name="connsiteY220" fmla="*/ 229755 h 558800"/>
              <a:gd name="connsiteX221" fmla="*/ 746721 w 1449387"/>
              <a:gd name="connsiteY221" fmla="*/ 218715 h 558800"/>
              <a:gd name="connsiteX222" fmla="*/ 775825 w 1449387"/>
              <a:gd name="connsiteY222" fmla="*/ 218715 h 558800"/>
              <a:gd name="connsiteX223" fmla="*/ 761273 w 1449387"/>
              <a:gd name="connsiteY223" fmla="*/ 240796 h 558800"/>
              <a:gd name="connsiteX224" fmla="*/ 735807 w 1449387"/>
              <a:gd name="connsiteY224" fmla="*/ 244476 h 558800"/>
              <a:gd name="connsiteX225" fmla="*/ 695789 w 1449387"/>
              <a:gd name="connsiteY225" fmla="*/ 200314 h 558800"/>
              <a:gd name="connsiteX226" fmla="*/ 739445 w 1449387"/>
              <a:gd name="connsiteY226" fmla="*/ 163513 h 558800"/>
              <a:gd name="connsiteX227" fmla="*/ 522857 w 1449387"/>
              <a:gd name="connsiteY227" fmla="*/ 163513 h 558800"/>
              <a:gd name="connsiteX228" fmla="*/ 547931 w 1449387"/>
              <a:gd name="connsiteY228" fmla="*/ 178234 h 558800"/>
              <a:gd name="connsiteX229" fmla="*/ 573006 w 1449387"/>
              <a:gd name="connsiteY229" fmla="*/ 163513 h 558800"/>
              <a:gd name="connsiteX230" fmla="*/ 601662 w 1449387"/>
              <a:gd name="connsiteY230" fmla="*/ 192954 h 558800"/>
              <a:gd name="connsiteX231" fmla="*/ 598080 w 1449387"/>
              <a:gd name="connsiteY231" fmla="*/ 244476 h 558800"/>
              <a:gd name="connsiteX232" fmla="*/ 569423 w 1449387"/>
              <a:gd name="connsiteY232" fmla="*/ 244476 h 558800"/>
              <a:gd name="connsiteX233" fmla="*/ 573006 w 1449387"/>
              <a:gd name="connsiteY233" fmla="*/ 196634 h 558800"/>
              <a:gd name="connsiteX234" fmla="*/ 562259 w 1449387"/>
              <a:gd name="connsiteY234" fmla="*/ 181914 h 558800"/>
              <a:gd name="connsiteX235" fmla="*/ 547931 w 1449387"/>
              <a:gd name="connsiteY235" fmla="*/ 200314 h 558800"/>
              <a:gd name="connsiteX236" fmla="*/ 544349 w 1449387"/>
              <a:gd name="connsiteY236" fmla="*/ 244476 h 558800"/>
              <a:gd name="connsiteX237" fmla="*/ 515693 w 1449387"/>
              <a:gd name="connsiteY237" fmla="*/ 244476 h 558800"/>
              <a:gd name="connsiteX238" fmla="*/ 519275 w 1449387"/>
              <a:gd name="connsiteY238" fmla="*/ 196634 h 558800"/>
              <a:gd name="connsiteX239" fmla="*/ 508529 w 1449387"/>
              <a:gd name="connsiteY239" fmla="*/ 181914 h 558800"/>
              <a:gd name="connsiteX240" fmla="*/ 494200 w 1449387"/>
              <a:gd name="connsiteY240" fmla="*/ 200314 h 558800"/>
              <a:gd name="connsiteX241" fmla="*/ 494200 w 1449387"/>
              <a:gd name="connsiteY241" fmla="*/ 244476 h 558800"/>
              <a:gd name="connsiteX242" fmla="*/ 461962 w 1449387"/>
              <a:gd name="connsiteY242" fmla="*/ 244476 h 558800"/>
              <a:gd name="connsiteX243" fmla="*/ 469126 w 1449387"/>
              <a:gd name="connsiteY243" fmla="*/ 167193 h 558800"/>
              <a:gd name="connsiteX244" fmla="*/ 497782 w 1449387"/>
              <a:gd name="connsiteY244" fmla="*/ 167193 h 558800"/>
              <a:gd name="connsiteX245" fmla="*/ 497782 w 1449387"/>
              <a:gd name="connsiteY245" fmla="*/ 174553 h 558800"/>
              <a:gd name="connsiteX246" fmla="*/ 522857 w 1449387"/>
              <a:gd name="connsiteY246" fmla="*/ 163513 h 558800"/>
              <a:gd name="connsiteX247" fmla="*/ 154450 w 1449387"/>
              <a:gd name="connsiteY247" fmla="*/ 134937 h 558800"/>
              <a:gd name="connsiteX248" fmla="*/ 154450 w 1449387"/>
              <a:gd name="connsiteY248" fmla="*/ 178752 h 558800"/>
              <a:gd name="connsiteX249" fmla="*/ 136446 w 1449387"/>
              <a:gd name="connsiteY249" fmla="*/ 160496 h 558800"/>
              <a:gd name="connsiteX250" fmla="*/ 100437 w 1449387"/>
              <a:gd name="connsiteY250" fmla="*/ 160496 h 558800"/>
              <a:gd name="connsiteX251" fmla="*/ 129244 w 1449387"/>
              <a:gd name="connsiteY251" fmla="*/ 193357 h 558800"/>
              <a:gd name="connsiteX252" fmla="*/ 118441 w 1449387"/>
              <a:gd name="connsiteY252" fmla="*/ 197009 h 558800"/>
              <a:gd name="connsiteX253" fmla="*/ 96836 w 1449387"/>
              <a:gd name="connsiteY253" fmla="*/ 197009 h 558800"/>
              <a:gd name="connsiteX254" fmla="*/ 96836 w 1449387"/>
              <a:gd name="connsiteY254" fmla="*/ 222567 h 558800"/>
              <a:gd name="connsiteX255" fmla="*/ 132845 w 1449387"/>
              <a:gd name="connsiteY255" fmla="*/ 222567 h 558800"/>
              <a:gd name="connsiteX256" fmla="*/ 154450 w 1449387"/>
              <a:gd name="connsiteY256" fmla="*/ 207962 h 558800"/>
              <a:gd name="connsiteX257" fmla="*/ 154450 w 1449387"/>
              <a:gd name="connsiteY257" fmla="*/ 244475 h 558800"/>
              <a:gd name="connsiteX258" fmla="*/ 186859 w 1449387"/>
              <a:gd name="connsiteY258" fmla="*/ 244475 h 558800"/>
              <a:gd name="connsiteX259" fmla="*/ 186859 w 1449387"/>
              <a:gd name="connsiteY259" fmla="*/ 207962 h 558800"/>
              <a:gd name="connsiteX260" fmla="*/ 212065 w 1449387"/>
              <a:gd name="connsiteY260" fmla="*/ 222567 h 558800"/>
              <a:gd name="connsiteX261" fmla="*/ 244473 w 1449387"/>
              <a:gd name="connsiteY261" fmla="*/ 222567 h 558800"/>
              <a:gd name="connsiteX262" fmla="*/ 244473 w 1449387"/>
              <a:gd name="connsiteY262" fmla="*/ 197009 h 558800"/>
              <a:gd name="connsiteX263" fmla="*/ 222868 w 1449387"/>
              <a:gd name="connsiteY263" fmla="*/ 197009 h 558800"/>
              <a:gd name="connsiteX264" fmla="*/ 212065 w 1449387"/>
              <a:gd name="connsiteY264" fmla="*/ 193357 h 558800"/>
              <a:gd name="connsiteX265" fmla="*/ 240872 w 1449387"/>
              <a:gd name="connsiteY265" fmla="*/ 160496 h 558800"/>
              <a:gd name="connsiteX266" fmla="*/ 208464 w 1449387"/>
              <a:gd name="connsiteY266" fmla="*/ 160496 h 558800"/>
              <a:gd name="connsiteX267" fmla="*/ 186859 w 1449387"/>
              <a:gd name="connsiteY267" fmla="*/ 178752 h 558800"/>
              <a:gd name="connsiteX268" fmla="*/ 186859 w 1449387"/>
              <a:gd name="connsiteY268" fmla="*/ 134937 h 558800"/>
              <a:gd name="connsiteX269" fmla="*/ 1284288 w 1449387"/>
              <a:gd name="connsiteY269" fmla="*/ 130175 h 558800"/>
              <a:gd name="connsiteX270" fmla="*/ 1314450 w 1449387"/>
              <a:gd name="connsiteY270" fmla="*/ 130175 h 558800"/>
              <a:gd name="connsiteX271" fmla="*/ 1307789 w 1449387"/>
              <a:gd name="connsiteY271" fmla="*/ 198685 h 558800"/>
              <a:gd name="connsiteX272" fmla="*/ 1338263 w 1449387"/>
              <a:gd name="connsiteY272" fmla="*/ 166687 h 558800"/>
              <a:gd name="connsiteX273" fmla="*/ 1371601 w 1449387"/>
              <a:gd name="connsiteY273" fmla="*/ 166687 h 558800"/>
              <a:gd name="connsiteX274" fmla="*/ 1341438 w 1449387"/>
              <a:gd name="connsiteY274" fmla="*/ 196850 h 558800"/>
              <a:gd name="connsiteX275" fmla="*/ 1368426 w 1449387"/>
              <a:gd name="connsiteY275" fmla="*/ 244475 h 558800"/>
              <a:gd name="connsiteX276" fmla="*/ 1333501 w 1449387"/>
              <a:gd name="connsiteY276" fmla="*/ 244475 h 558800"/>
              <a:gd name="connsiteX277" fmla="*/ 1307501 w 1449387"/>
              <a:gd name="connsiteY277" fmla="*/ 201652 h 558800"/>
              <a:gd name="connsiteX278" fmla="*/ 1303338 w 1449387"/>
              <a:gd name="connsiteY278" fmla="*/ 244475 h 558800"/>
              <a:gd name="connsiteX279" fmla="*/ 1276350 w 1449387"/>
              <a:gd name="connsiteY279" fmla="*/ 244475 h 558800"/>
              <a:gd name="connsiteX280" fmla="*/ 1109662 w 1449387"/>
              <a:gd name="connsiteY280" fmla="*/ 130175 h 558800"/>
              <a:gd name="connsiteX281" fmla="*/ 1135062 w 1449387"/>
              <a:gd name="connsiteY281" fmla="*/ 130175 h 558800"/>
              <a:gd name="connsiteX282" fmla="*/ 1128712 w 1449387"/>
              <a:gd name="connsiteY282" fmla="*/ 244475 h 558800"/>
              <a:gd name="connsiteX283" fmla="*/ 1103312 w 1449387"/>
              <a:gd name="connsiteY283" fmla="*/ 244475 h 558800"/>
              <a:gd name="connsiteX284" fmla="*/ 1056344 w 1449387"/>
              <a:gd name="connsiteY284" fmla="*/ 130175 h 558800"/>
              <a:gd name="connsiteX285" fmla="*/ 1099699 w 1449387"/>
              <a:gd name="connsiteY285" fmla="*/ 167046 h 558800"/>
              <a:gd name="connsiteX286" fmla="*/ 1070796 w 1449387"/>
              <a:gd name="connsiteY286" fmla="*/ 167046 h 558800"/>
              <a:gd name="connsiteX287" fmla="*/ 1056344 w 1449387"/>
              <a:gd name="connsiteY287" fmla="*/ 152298 h 558800"/>
              <a:gd name="connsiteX288" fmla="*/ 1031053 w 1449387"/>
              <a:gd name="connsiteY288" fmla="*/ 181794 h 558800"/>
              <a:gd name="connsiteX289" fmla="*/ 1049118 w 1449387"/>
              <a:gd name="connsiteY289" fmla="*/ 222352 h 558800"/>
              <a:gd name="connsiteX290" fmla="*/ 1070796 w 1449387"/>
              <a:gd name="connsiteY290" fmla="*/ 207604 h 558800"/>
              <a:gd name="connsiteX291" fmla="*/ 1099699 w 1449387"/>
              <a:gd name="connsiteY291" fmla="*/ 207604 h 558800"/>
              <a:gd name="connsiteX292" fmla="*/ 1049118 w 1449387"/>
              <a:gd name="connsiteY292" fmla="*/ 244475 h 558800"/>
              <a:gd name="connsiteX293" fmla="*/ 1002150 w 1449387"/>
              <a:gd name="connsiteY293" fmla="*/ 181794 h 558800"/>
              <a:gd name="connsiteX294" fmla="*/ 1056344 w 1449387"/>
              <a:gd name="connsiteY294" fmla="*/ 130175 h 558800"/>
              <a:gd name="connsiteX295" fmla="*/ 839787 w 1449387"/>
              <a:gd name="connsiteY295" fmla="*/ 130175 h 558800"/>
              <a:gd name="connsiteX296" fmla="*/ 868362 w 1449387"/>
              <a:gd name="connsiteY296" fmla="*/ 130175 h 558800"/>
              <a:gd name="connsiteX297" fmla="*/ 862012 w 1449387"/>
              <a:gd name="connsiteY297" fmla="*/ 244475 h 558800"/>
              <a:gd name="connsiteX298" fmla="*/ 833437 w 1449387"/>
              <a:gd name="connsiteY298" fmla="*/ 244475 h 558800"/>
              <a:gd name="connsiteX299" fmla="*/ 608901 w 1449387"/>
              <a:gd name="connsiteY299" fmla="*/ 130175 h 558800"/>
              <a:gd name="connsiteX300" fmla="*/ 637857 w 1449387"/>
              <a:gd name="connsiteY300" fmla="*/ 130175 h 558800"/>
              <a:gd name="connsiteX301" fmla="*/ 634237 w 1449387"/>
              <a:gd name="connsiteY301" fmla="*/ 174420 h 558800"/>
              <a:gd name="connsiteX302" fmla="*/ 637857 w 1449387"/>
              <a:gd name="connsiteY302" fmla="*/ 174420 h 558800"/>
              <a:gd name="connsiteX303" fmla="*/ 659574 w 1449387"/>
              <a:gd name="connsiteY303" fmla="*/ 163359 h 558800"/>
              <a:gd name="connsiteX304" fmla="*/ 692149 w 1449387"/>
              <a:gd name="connsiteY304" fmla="*/ 203917 h 558800"/>
              <a:gd name="connsiteX305" fmla="*/ 655954 w 1449387"/>
              <a:gd name="connsiteY305" fmla="*/ 244475 h 558800"/>
              <a:gd name="connsiteX306" fmla="*/ 634237 w 1449387"/>
              <a:gd name="connsiteY306" fmla="*/ 233414 h 558800"/>
              <a:gd name="connsiteX307" fmla="*/ 630618 w 1449387"/>
              <a:gd name="connsiteY307" fmla="*/ 244475 h 558800"/>
              <a:gd name="connsiteX308" fmla="*/ 601662 w 1449387"/>
              <a:gd name="connsiteY308" fmla="*/ 244475 h 558800"/>
              <a:gd name="connsiteX309" fmla="*/ 439737 w 1449387"/>
              <a:gd name="connsiteY309" fmla="*/ 130175 h 558800"/>
              <a:gd name="connsiteX310" fmla="*/ 465137 w 1449387"/>
              <a:gd name="connsiteY310" fmla="*/ 130175 h 558800"/>
              <a:gd name="connsiteX311" fmla="*/ 465137 w 1449387"/>
              <a:gd name="connsiteY311" fmla="*/ 152400 h 558800"/>
              <a:gd name="connsiteX312" fmla="*/ 436562 w 1449387"/>
              <a:gd name="connsiteY312" fmla="*/ 152400 h 558800"/>
              <a:gd name="connsiteX313" fmla="*/ 393699 w 1449387"/>
              <a:gd name="connsiteY313" fmla="*/ 130175 h 558800"/>
              <a:gd name="connsiteX314" fmla="*/ 428624 w 1449387"/>
              <a:gd name="connsiteY314" fmla="*/ 130175 h 558800"/>
              <a:gd name="connsiteX315" fmla="*/ 388937 w 1449387"/>
              <a:gd name="connsiteY315" fmla="*/ 177800 h 558800"/>
              <a:gd name="connsiteX316" fmla="*/ 425449 w 1449387"/>
              <a:gd name="connsiteY316" fmla="*/ 244475 h 558800"/>
              <a:gd name="connsiteX317" fmla="*/ 388937 w 1449387"/>
              <a:gd name="connsiteY317" fmla="*/ 244475 h 558800"/>
              <a:gd name="connsiteX318" fmla="*/ 354012 w 1449387"/>
              <a:gd name="connsiteY318" fmla="*/ 182563 h 558800"/>
              <a:gd name="connsiteX319" fmla="*/ 323850 w 1449387"/>
              <a:gd name="connsiteY319" fmla="*/ 130175 h 558800"/>
              <a:gd name="connsiteX320" fmla="*/ 357187 w 1449387"/>
              <a:gd name="connsiteY320" fmla="*/ 130175 h 558800"/>
              <a:gd name="connsiteX321" fmla="*/ 349250 w 1449387"/>
              <a:gd name="connsiteY321" fmla="*/ 244475 h 558800"/>
              <a:gd name="connsiteX322" fmla="*/ 317500 w 1449387"/>
              <a:gd name="connsiteY322" fmla="*/ 244475 h 558800"/>
              <a:gd name="connsiteX323" fmla="*/ 173830 w 1449387"/>
              <a:gd name="connsiteY323" fmla="*/ 115887 h 558800"/>
              <a:gd name="connsiteX324" fmla="*/ 260349 w 1449387"/>
              <a:gd name="connsiteY324" fmla="*/ 191294 h 558800"/>
              <a:gd name="connsiteX325" fmla="*/ 173830 w 1449387"/>
              <a:gd name="connsiteY325" fmla="*/ 266701 h 558800"/>
              <a:gd name="connsiteX326" fmla="*/ 87311 w 1449387"/>
              <a:gd name="connsiteY326" fmla="*/ 191294 h 558800"/>
              <a:gd name="connsiteX327" fmla="*/ 173830 w 1449387"/>
              <a:gd name="connsiteY327" fmla="*/ 115887 h 558800"/>
              <a:gd name="connsiteX328" fmla="*/ 724693 w 1449387"/>
              <a:gd name="connsiteY328" fmla="*/ 0 h 558800"/>
              <a:gd name="connsiteX329" fmla="*/ 1449387 w 1449387"/>
              <a:gd name="connsiteY329" fmla="*/ 84138 h 558800"/>
              <a:gd name="connsiteX330" fmla="*/ 724693 w 1449387"/>
              <a:gd name="connsiteY330" fmla="*/ 21949 h 558800"/>
              <a:gd name="connsiteX331" fmla="*/ 0 w 1449387"/>
              <a:gd name="connsiteY331" fmla="*/ 84138 h 558800"/>
              <a:gd name="connsiteX332" fmla="*/ 724693 w 1449387"/>
              <a:gd name="connsiteY332"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449387" h="558800">
                <a:moveTo>
                  <a:pt x="1204118" y="390525"/>
                </a:moveTo>
                <a:cubicBezTo>
                  <a:pt x="1204118" y="390525"/>
                  <a:pt x="1204118" y="397933"/>
                  <a:pt x="1207557" y="401638"/>
                </a:cubicBezTo>
                <a:cubicBezTo>
                  <a:pt x="1207557" y="401638"/>
                  <a:pt x="1207557" y="401638"/>
                  <a:pt x="1214436" y="423863"/>
                </a:cubicBezTo>
                <a:cubicBezTo>
                  <a:pt x="1214436" y="423863"/>
                  <a:pt x="1214436" y="423863"/>
                  <a:pt x="1193799" y="423863"/>
                </a:cubicBezTo>
                <a:cubicBezTo>
                  <a:pt x="1193799" y="423863"/>
                  <a:pt x="1193799" y="423863"/>
                  <a:pt x="1200678" y="401638"/>
                </a:cubicBezTo>
                <a:cubicBezTo>
                  <a:pt x="1200678" y="397933"/>
                  <a:pt x="1204118" y="390525"/>
                  <a:pt x="1204118" y="390525"/>
                </a:cubicBezTo>
                <a:close/>
                <a:moveTo>
                  <a:pt x="968374" y="390525"/>
                </a:moveTo>
                <a:cubicBezTo>
                  <a:pt x="983279" y="390525"/>
                  <a:pt x="995362" y="402608"/>
                  <a:pt x="995362" y="417513"/>
                </a:cubicBezTo>
                <a:cubicBezTo>
                  <a:pt x="995362" y="432418"/>
                  <a:pt x="983279" y="444501"/>
                  <a:pt x="968374" y="444501"/>
                </a:cubicBezTo>
                <a:cubicBezTo>
                  <a:pt x="953469" y="444501"/>
                  <a:pt x="941386" y="432418"/>
                  <a:pt x="941386" y="417513"/>
                </a:cubicBezTo>
                <a:cubicBezTo>
                  <a:pt x="941386" y="402608"/>
                  <a:pt x="953469" y="390525"/>
                  <a:pt x="968374" y="390525"/>
                </a:cubicBezTo>
                <a:close/>
                <a:moveTo>
                  <a:pt x="369887" y="390525"/>
                </a:moveTo>
                <a:cubicBezTo>
                  <a:pt x="384792" y="390525"/>
                  <a:pt x="396875" y="402608"/>
                  <a:pt x="396875" y="417513"/>
                </a:cubicBezTo>
                <a:cubicBezTo>
                  <a:pt x="396875" y="432418"/>
                  <a:pt x="384792" y="444501"/>
                  <a:pt x="369887" y="444501"/>
                </a:cubicBezTo>
                <a:cubicBezTo>
                  <a:pt x="354982" y="444501"/>
                  <a:pt x="342899" y="432418"/>
                  <a:pt x="342899" y="417513"/>
                </a:cubicBezTo>
                <a:cubicBezTo>
                  <a:pt x="342899" y="402608"/>
                  <a:pt x="354982" y="390525"/>
                  <a:pt x="369887" y="390525"/>
                </a:cubicBezTo>
                <a:close/>
                <a:moveTo>
                  <a:pt x="238125" y="390525"/>
                </a:moveTo>
                <a:cubicBezTo>
                  <a:pt x="238125" y="390525"/>
                  <a:pt x="238125" y="390525"/>
                  <a:pt x="248841" y="390525"/>
                </a:cubicBezTo>
                <a:cubicBezTo>
                  <a:pt x="255984" y="390525"/>
                  <a:pt x="259556" y="390525"/>
                  <a:pt x="259556" y="390525"/>
                </a:cubicBezTo>
                <a:cubicBezTo>
                  <a:pt x="263128" y="394154"/>
                  <a:pt x="266700" y="397782"/>
                  <a:pt x="266700" y="401411"/>
                </a:cubicBezTo>
                <a:cubicBezTo>
                  <a:pt x="266700" y="412296"/>
                  <a:pt x="259556" y="415925"/>
                  <a:pt x="252413" y="415925"/>
                </a:cubicBezTo>
                <a:lnTo>
                  <a:pt x="238125" y="415925"/>
                </a:lnTo>
                <a:cubicBezTo>
                  <a:pt x="238125" y="415925"/>
                  <a:pt x="238125" y="415925"/>
                  <a:pt x="238125" y="390525"/>
                </a:cubicBezTo>
                <a:close/>
                <a:moveTo>
                  <a:pt x="133349" y="390525"/>
                </a:moveTo>
                <a:cubicBezTo>
                  <a:pt x="133349" y="390525"/>
                  <a:pt x="133349" y="390525"/>
                  <a:pt x="147637" y="390525"/>
                </a:cubicBezTo>
                <a:cubicBezTo>
                  <a:pt x="158352" y="390525"/>
                  <a:pt x="161924" y="394097"/>
                  <a:pt x="161924" y="404812"/>
                </a:cubicBezTo>
                <a:cubicBezTo>
                  <a:pt x="161924" y="411956"/>
                  <a:pt x="158352" y="419100"/>
                  <a:pt x="147637" y="419100"/>
                </a:cubicBezTo>
                <a:lnTo>
                  <a:pt x="133349" y="419100"/>
                </a:lnTo>
                <a:cubicBezTo>
                  <a:pt x="133349" y="419100"/>
                  <a:pt x="133349" y="419100"/>
                  <a:pt x="133349" y="390525"/>
                </a:cubicBezTo>
                <a:close/>
                <a:moveTo>
                  <a:pt x="1287462" y="379413"/>
                </a:moveTo>
                <a:lnTo>
                  <a:pt x="1287462" y="455613"/>
                </a:lnTo>
                <a:lnTo>
                  <a:pt x="1327149" y="455613"/>
                </a:lnTo>
                <a:lnTo>
                  <a:pt x="1327149" y="444500"/>
                </a:lnTo>
                <a:lnTo>
                  <a:pt x="1293812" y="444500"/>
                </a:lnTo>
                <a:lnTo>
                  <a:pt x="1293812" y="379413"/>
                </a:lnTo>
                <a:close/>
                <a:moveTo>
                  <a:pt x="1196974" y="379413"/>
                </a:moveTo>
                <a:lnTo>
                  <a:pt x="1171574" y="455613"/>
                </a:lnTo>
                <a:lnTo>
                  <a:pt x="1182686" y="455613"/>
                </a:lnTo>
                <a:lnTo>
                  <a:pt x="1189036" y="434975"/>
                </a:lnTo>
                <a:lnTo>
                  <a:pt x="1214436" y="434975"/>
                </a:lnTo>
                <a:lnTo>
                  <a:pt x="1225549" y="455613"/>
                </a:lnTo>
                <a:lnTo>
                  <a:pt x="1233486" y="455613"/>
                </a:lnTo>
                <a:lnTo>
                  <a:pt x="1208086" y="379413"/>
                </a:lnTo>
                <a:close/>
                <a:moveTo>
                  <a:pt x="1060449" y="379413"/>
                </a:moveTo>
                <a:lnTo>
                  <a:pt x="1060449" y="455613"/>
                </a:lnTo>
                <a:cubicBezTo>
                  <a:pt x="1060449" y="455613"/>
                  <a:pt x="1060449" y="455613"/>
                  <a:pt x="1071165" y="455613"/>
                </a:cubicBezTo>
                <a:cubicBezTo>
                  <a:pt x="1071165" y="455613"/>
                  <a:pt x="1071165" y="455613"/>
                  <a:pt x="1071165" y="408442"/>
                </a:cubicBezTo>
                <a:cubicBezTo>
                  <a:pt x="1071165" y="401184"/>
                  <a:pt x="1071165" y="397556"/>
                  <a:pt x="1071165" y="397556"/>
                </a:cubicBezTo>
                <a:cubicBezTo>
                  <a:pt x="1071165" y="397556"/>
                  <a:pt x="1074737" y="401184"/>
                  <a:pt x="1074737" y="408442"/>
                </a:cubicBezTo>
                <a:cubicBezTo>
                  <a:pt x="1074737" y="408442"/>
                  <a:pt x="1074737" y="408442"/>
                  <a:pt x="1106883" y="455613"/>
                </a:cubicBezTo>
                <a:cubicBezTo>
                  <a:pt x="1106883" y="455613"/>
                  <a:pt x="1106883" y="455613"/>
                  <a:pt x="1117599" y="455613"/>
                </a:cubicBezTo>
                <a:cubicBezTo>
                  <a:pt x="1117599" y="455613"/>
                  <a:pt x="1117599" y="455613"/>
                  <a:pt x="1117599" y="379413"/>
                </a:cubicBezTo>
                <a:cubicBezTo>
                  <a:pt x="1117599" y="379413"/>
                  <a:pt x="1117599" y="379413"/>
                  <a:pt x="1106883" y="379413"/>
                </a:cubicBezTo>
                <a:cubicBezTo>
                  <a:pt x="1106883" y="379413"/>
                  <a:pt x="1106883" y="379413"/>
                  <a:pt x="1106883" y="430213"/>
                </a:cubicBezTo>
                <a:cubicBezTo>
                  <a:pt x="1106883" y="433842"/>
                  <a:pt x="1110455" y="437470"/>
                  <a:pt x="1110455" y="437470"/>
                </a:cubicBezTo>
                <a:cubicBezTo>
                  <a:pt x="1110455" y="437470"/>
                  <a:pt x="1106883" y="433842"/>
                  <a:pt x="1103312" y="430213"/>
                </a:cubicBezTo>
                <a:cubicBezTo>
                  <a:pt x="1103312" y="430213"/>
                  <a:pt x="1103312" y="430213"/>
                  <a:pt x="1071165" y="379413"/>
                </a:cubicBezTo>
                <a:cubicBezTo>
                  <a:pt x="1071165" y="379413"/>
                  <a:pt x="1071165" y="379413"/>
                  <a:pt x="1060449" y="379413"/>
                </a:cubicBezTo>
                <a:close/>
                <a:moveTo>
                  <a:pt x="968374" y="379413"/>
                </a:moveTo>
                <a:cubicBezTo>
                  <a:pt x="947332" y="379413"/>
                  <a:pt x="930274" y="396471"/>
                  <a:pt x="930274" y="417513"/>
                </a:cubicBezTo>
                <a:cubicBezTo>
                  <a:pt x="930274" y="438555"/>
                  <a:pt x="947332" y="455613"/>
                  <a:pt x="968374" y="455613"/>
                </a:cubicBezTo>
                <a:cubicBezTo>
                  <a:pt x="989416" y="455613"/>
                  <a:pt x="1006474" y="438555"/>
                  <a:pt x="1006474" y="417513"/>
                </a:cubicBezTo>
                <a:cubicBezTo>
                  <a:pt x="1006474" y="396471"/>
                  <a:pt x="989416" y="379413"/>
                  <a:pt x="968374" y="379413"/>
                </a:cubicBezTo>
                <a:close/>
                <a:moveTo>
                  <a:pt x="862012" y="379413"/>
                </a:moveTo>
                <a:lnTo>
                  <a:pt x="862012" y="455613"/>
                </a:lnTo>
                <a:lnTo>
                  <a:pt x="873124" y="455613"/>
                </a:lnTo>
                <a:lnTo>
                  <a:pt x="873124" y="379413"/>
                </a:lnTo>
                <a:close/>
                <a:moveTo>
                  <a:pt x="778851" y="379413"/>
                </a:moveTo>
                <a:cubicBezTo>
                  <a:pt x="764686" y="379413"/>
                  <a:pt x="757603" y="390299"/>
                  <a:pt x="757603" y="401184"/>
                </a:cubicBezTo>
                <a:cubicBezTo>
                  <a:pt x="757603" y="422956"/>
                  <a:pt x="793016" y="419327"/>
                  <a:pt x="793016" y="433842"/>
                </a:cubicBezTo>
                <a:cubicBezTo>
                  <a:pt x="793016" y="441099"/>
                  <a:pt x="785934" y="444727"/>
                  <a:pt x="778851" y="444727"/>
                </a:cubicBezTo>
                <a:cubicBezTo>
                  <a:pt x="768227" y="444727"/>
                  <a:pt x="761145" y="437470"/>
                  <a:pt x="761145" y="437470"/>
                </a:cubicBezTo>
                <a:lnTo>
                  <a:pt x="754062" y="444727"/>
                </a:lnTo>
                <a:cubicBezTo>
                  <a:pt x="754062" y="444727"/>
                  <a:pt x="764686" y="455613"/>
                  <a:pt x="778851" y="455613"/>
                </a:cubicBezTo>
                <a:cubicBezTo>
                  <a:pt x="793016" y="455613"/>
                  <a:pt x="800099" y="444727"/>
                  <a:pt x="800099" y="433842"/>
                </a:cubicBezTo>
                <a:cubicBezTo>
                  <a:pt x="800099" y="412070"/>
                  <a:pt x="768227" y="415699"/>
                  <a:pt x="768227" y="401184"/>
                </a:cubicBezTo>
                <a:cubicBezTo>
                  <a:pt x="768227" y="393927"/>
                  <a:pt x="771769" y="390299"/>
                  <a:pt x="778851" y="390299"/>
                </a:cubicBezTo>
                <a:cubicBezTo>
                  <a:pt x="789475" y="390299"/>
                  <a:pt x="796558" y="393927"/>
                  <a:pt x="796558" y="393927"/>
                </a:cubicBezTo>
                <a:cubicBezTo>
                  <a:pt x="796558" y="393927"/>
                  <a:pt x="796558" y="393927"/>
                  <a:pt x="800099" y="386670"/>
                </a:cubicBezTo>
                <a:cubicBezTo>
                  <a:pt x="800099" y="386670"/>
                  <a:pt x="793016" y="379413"/>
                  <a:pt x="778851" y="379413"/>
                </a:cubicBezTo>
                <a:close/>
                <a:moveTo>
                  <a:pt x="681036" y="379413"/>
                </a:moveTo>
                <a:cubicBezTo>
                  <a:pt x="670150" y="379413"/>
                  <a:pt x="659265" y="390299"/>
                  <a:pt x="659265" y="401184"/>
                </a:cubicBezTo>
                <a:cubicBezTo>
                  <a:pt x="659265" y="422956"/>
                  <a:pt x="695550" y="419327"/>
                  <a:pt x="695550" y="433842"/>
                </a:cubicBezTo>
                <a:cubicBezTo>
                  <a:pt x="695550" y="441099"/>
                  <a:pt x="688293" y="444727"/>
                  <a:pt x="681036" y="444727"/>
                </a:cubicBezTo>
                <a:cubicBezTo>
                  <a:pt x="670150" y="444727"/>
                  <a:pt x="662893" y="437470"/>
                  <a:pt x="662893" y="437470"/>
                </a:cubicBezTo>
                <a:lnTo>
                  <a:pt x="655636" y="444727"/>
                </a:lnTo>
                <a:cubicBezTo>
                  <a:pt x="655636" y="444727"/>
                  <a:pt x="666522" y="455613"/>
                  <a:pt x="681036" y="455613"/>
                </a:cubicBezTo>
                <a:cubicBezTo>
                  <a:pt x="695550" y="455613"/>
                  <a:pt x="706436" y="444727"/>
                  <a:pt x="706436" y="433842"/>
                </a:cubicBezTo>
                <a:cubicBezTo>
                  <a:pt x="706436" y="412070"/>
                  <a:pt x="670150" y="415699"/>
                  <a:pt x="670150" y="401184"/>
                </a:cubicBezTo>
                <a:cubicBezTo>
                  <a:pt x="670150" y="393927"/>
                  <a:pt x="673779" y="390299"/>
                  <a:pt x="681036" y="390299"/>
                </a:cubicBezTo>
                <a:cubicBezTo>
                  <a:pt x="691922" y="390299"/>
                  <a:pt x="699179" y="393927"/>
                  <a:pt x="699179" y="393927"/>
                </a:cubicBezTo>
                <a:cubicBezTo>
                  <a:pt x="699179" y="393927"/>
                  <a:pt x="699179" y="393927"/>
                  <a:pt x="702807" y="386670"/>
                </a:cubicBezTo>
                <a:cubicBezTo>
                  <a:pt x="702807" y="386670"/>
                  <a:pt x="695550" y="379413"/>
                  <a:pt x="681036" y="379413"/>
                </a:cubicBezTo>
                <a:close/>
                <a:moveTo>
                  <a:pt x="561974" y="379413"/>
                </a:moveTo>
                <a:lnTo>
                  <a:pt x="561974" y="455613"/>
                </a:lnTo>
                <a:lnTo>
                  <a:pt x="606424" y="455613"/>
                </a:lnTo>
                <a:lnTo>
                  <a:pt x="606424" y="444500"/>
                </a:lnTo>
                <a:lnTo>
                  <a:pt x="573087" y="444500"/>
                </a:lnTo>
                <a:lnTo>
                  <a:pt x="573087" y="423863"/>
                </a:lnTo>
                <a:lnTo>
                  <a:pt x="598487" y="423863"/>
                </a:lnTo>
                <a:lnTo>
                  <a:pt x="598487" y="412750"/>
                </a:lnTo>
                <a:lnTo>
                  <a:pt x="573087" y="412750"/>
                </a:lnTo>
                <a:lnTo>
                  <a:pt x="573087" y="390525"/>
                </a:lnTo>
                <a:lnTo>
                  <a:pt x="606424" y="390525"/>
                </a:lnTo>
                <a:lnTo>
                  <a:pt x="606424" y="379413"/>
                </a:lnTo>
                <a:close/>
                <a:moveTo>
                  <a:pt x="465137" y="379413"/>
                </a:moveTo>
                <a:lnTo>
                  <a:pt x="465137" y="455613"/>
                </a:lnTo>
                <a:lnTo>
                  <a:pt x="476249" y="455613"/>
                </a:lnTo>
                <a:lnTo>
                  <a:pt x="476249" y="423863"/>
                </a:lnTo>
                <a:lnTo>
                  <a:pt x="501649" y="423863"/>
                </a:lnTo>
                <a:lnTo>
                  <a:pt x="501649" y="415925"/>
                </a:lnTo>
                <a:lnTo>
                  <a:pt x="476249" y="415925"/>
                </a:lnTo>
                <a:lnTo>
                  <a:pt x="476249" y="390525"/>
                </a:lnTo>
                <a:lnTo>
                  <a:pt x="504824" y="390525"/>
                </a:lnTo>
                <a:lnTo>
                  <a:pt x="504824" y="379413"/>
                </a:lnTo>
                <a:close/>
                <a:moveTo>
                  <a:pt x="369886" y="379413"/>
                </a:moveTo>
                <a:cubicBezTo>
                  <a:pt x="348844" y="379413"/>
                  <a:pt x="331786" y="396471"/>
                  <a:pt x="331786" y="417513"/>
                </a:cubicBezTo>
                <a:cubicBezTo>
                  <a:pt x="331786" y="438555"/>
                  <a:pt x="348844" y="455613"/>
                  <a:pt x="369886" y="455613"/>
                </a:cubicBezTo>
                <a:cubicBezTo>
                  <a:pt x="390928" y="455613"/>
                  <a:pt x="407986" y="438555"/>
                  <a:pt x="407986" y="417513"/>
                </a:cubicBezTo>
                <a:cubicBezTo>
                  <a:pt x="407986" y="396471"/>
                  <a:pt x="390928" y="379413"/>
                  <a:pt x="369886" y="379413"/>
                </a:cubicBezTo>
                <a:close/>
                <a:moveTo>
                  <a:pt x="227012" y="379413"/>
                </a:moveTo>
                <a:lnTo>
                  <a:pt x="227012" y="455613"/>
                </a:lnTo>
                <a:cubicBezTo>
                  <a:pt x="227012" y="455613"/>
                  <a:pt x="227012" y="455613"/>
                  <a:pt x="237807" y="455613"/>
                </a:cubicBezTo>
                <a:cubicBezTo>
                  <a:pt x="237807" y="455613"/>
                  <a:pt x="237807" y="455613"/>
                  <a:pt x="237807" y="426584"/>
                </a:cubicBezTo>
                <a:cubicBezTo>
                  <a:pt x="237807" y="426584"/>
                  <a:pt x="237807" y="426584"/>
                  <a:pt x="255799" y="426584"/>
                </a:cubicBezTo>
                <a:cubicBezTo>
                  <a:pt x="255799" y="426584"/>
                  <a:pt x="255799" y="426584"/>
                  <a:pt x="270192" y="455613"/>
                </a:cubicBezTo>
                <a:cubicBezTo>
                  <a:pt x="270192" y="455613"/>
                  <a:pt x="270192" y="455613"/>
                  <a:pt x="280987" y="455613"/>
                </a:cubicBezTo>
                <a:cubicBezTo>
                  <a:pt x="280987" y="455613"/>
                  <a:pt x="280987" y="455613"/>
                  <a:pt x="266594" y="426584"/>
                </a:cubicBezTo>
                <a:cubicBezTo>
                  <a:pt x="262995" y="422956"/>
                  <a:pt x="262995" y="422956"/>
                  <a:pt x="262995" y="422956"/>
                </a:cubicBezTo>
                <a:cubicBezTo>
                  <a:pt x="270192" y="419327"/>
                  <a:pt x="277389" y="412070"/>
                  <a:pt x="277389" y="401184"/>
                </a:cubicBezTo>
                <a:cubicBezTo>
                  <a:pt x="277389" y="393927"/>
                  <a:pt x="270192" y="386670"/>
                  <a:pt x="262995" y="383042"/>
                </a:cubicBezTo>
                <a:cubicBezTo>
                  <a:pt x="262995" y="383042"/>
                  <a:pt x="259397" y="379413"/>
                  <a:pt x="252200" y="379413"/>
                </a:cubicBezTo>
                <a:cubicBezTo>
                  <a:pt x="252200" y="379413"/>
                  <a:pt x="252200" y="379413"/>
                  <a:pt x="227012" y="379413"/>
                </a:cubicBezTo>
                <a:close/>
                <a:moveTo>
                  <a:pt x="122236" y="379413"/>
                </a:moveTo>
                <a:lnTo>
                  <a:pt x="122236" y="455613"/>
                </a:lnTo>
                <a:cubicBezTo>
                  <a:pt x="122236" y="455613"/>
                  <a:pt x="122236" y="455613"/>
                  <a:pt x="133122" y="455613"/>
                </a:cubicBezTo>
                <a:cubicBezTo>
                  <a:pt x="133122" y="455613"/>
                  <a:pt x="133122" y="455613"/>
                  <a:pt x="133122" y="426584"/>
                </a:cubicBezTo>
                <a:cubicBezTo>
                  <a:pt x="133122" y="426584"/>
                  <a:pt x="133122" y="426584"/>
                  <a:pt x="151265" y="426584"/>
                </a:cubicBezTo>
                <a:cubicBezTo>
                  <a:pt x="162150" y="426584"/>
                  <a:pt x="173036" y="419327"/>
                  <a:pt x="173036" y="404813"/>
                </a:cubicBezTo>
                <a:cubicBezTo>
                  <a:pt x="173036" y="390299"/>
                  <a:pt x="162150" y="379413"/>
                  <a:pt x="151265" y="379413"/>
                </a:cubicBezTo>
                <a:cubicBezTo>
                  <a:pt x="151265" y="379413"/>
                  <a:pt x="151265" y="379413"/>
                  <a:pt x="122236" y="379413"/>
                </a:cubicBezTo>
                <a:close/>
                <a:moveTo>
                  <a:pt x="0" y="320675"/>
                </a:moveTo>
                <a:lnTo>
                  <a:pt x="1449387" y="320675"/>
                </a:lnTo>
                <a:cubicBezTo>
                  <a:pt x="1449387" y="320675"/>
                  <a:pt x="1449387" y="320675"/>
                  <a:pt x="1449387" y="496521"/>
                </a:cubicBezTo>
                <a:cubicBezTo>
                  <a:pt x="1449387" y="496521"/>
                  <a:pt x="1449387" y="496521"/>
                  <a:pt x="1445782" y="496521"/>
                </a:cubicBezTo>
                <a:cubicBezTo>
                  <a:pt x="1251088" y="536819"/>
                  <a:pt x="995102" y="558800"/>
                  <a:pt x="724694" y="558800"/>
                </a:cubicBezTo>
                <a:cubicBezTo>
                  <a:pt x="457891" y="558800"/>
                  <a:pt x="201905" y="536819"/>
                  <a:pt x="3605" y="496521"/>
                </a:cubicBezTo>
                <a:cubicBezTo>
                  <a:pt x="3605" y="496521"/>
                  <a:pt x="3605" y="496521"/>
                  <a:pt x="0" y="496521"/>
                </a:cubicBezTo>
                <a:cubicBezTo>
                  <a:pt x="0" y="496521"/>
                  <a:pt x="0" y="496521"/>
                  <a:pt x="0" y="320675"/>
                </a:cubicBezTo>
                <a:close/>
                <a:moveTo>
                  <a:pt x="1185862" y="204789"/>
                </a:moveTo>
                <a:cubicBezTo>
                  <a:pt x="1178605" y="204789"/>
                  <a:pt x="1174976" y="204789"/>
                  <a:pt x="1171348" y="208418"/>
                </a:cubicBezTo>
                <a:cubicBezTo>
                  <a:pt x="1167719" y="208418"/>
                  <a:pt x="1164091" y="212046"/>
                  <a:pt x="1164091" y="219303"/>
                </a:cubicBezTo>
                <a:cubicBezTo>
                  <a:pt x="1160462" y="222932"/>
                  <a:pt x="1164091" y="230189"/>
                  <a:pt x="1171348" y="230189"/>
                </a:cubicBezTo>
                <a:cubicBezTo>
                  <a:pt x="1185862" y="230189"/>
                  <a:pt x="1185862" y="215675"/>
                  <a:pt x="1185862" y="204789"/>
                </a:cubicBezTo>
                <a:close/>
                <a:moveTo>
                  <a:pt x="962025" y="182563"/>
                </a:moveTo>
                <a:lnTo>
                  <a:pt x="998537" y="182563"/>
                </a:lnTo>
                <a:lnTo>
                  <a:pt x="987425" y="204788"/>
                </a:lnTo>
                <a:lnTo>
                  <a:pt x="952500" y="204788"/>
                </a:lnTo>
                <a:close/>
                <a:moveTo>
                  <a:pt x="649288" y="182563"/>
                </a:moveTo>
                <a:cubicBezTo>
                  <a:pt x="635000" y="182563"/>
                  <a:pt x="635000" y="197217"/>
                  <a:pt x="635000" y="204544"/>
                </a:cubicBezTo>
                <a:cubicBezTo>
                  <a:pt x="635000" y="215534"/>
                  <a:pt x="635000" y="230188"/>
                  <a:pt x="645716" y="230188"/>
                </a:cubicBezTo>
                <a:cubicBezTo>
                  <a:pt x="660003" y="230188"/>
                  <a:pt x="663575" y="215534"/>
                  <a:pt x="663575" y="204544"/>
                </a:cubicBezTo>
                <a:cubicBezTo>
                  <a:pt x="663575" y="193553"/>
                  <a:pt x="660003" y="182563"/>
                  <a:pt x="649288" y="182563"/>
                </a:cubicBezTo>
                <a:close/>
                <a:moveTo>
                  <a:pt x="734787" y="177800"/>
                </a:moveTo>
                <a:cubicBezTo>
                  <a:pt x="727530" y="177800"/>
                  <a:pt x="723901" y="185737"/>
                  <a:pt x="723901" y="193675"/>
                </a:cubicBezTo>
                <a:lnTo>
                  <a:pt x="749301" y="193675"/>
                </a:lnTo>
                <a:cubicBezTo>
                  <a:pt x="749301" y="189706"/>
                  <a:pt x="749301" y="185737"/>
                  <a:pt x="745672" y="181769"/>
                </a:cubicBezTo>
                <a:cubicBezTo>
                  <a:pt x="745672" y="177800"/>
                  <a:pt x="742044" y="177800"/>
                  <a:pt x="734787" y="177800"/>
                </a:cubicBezTo>
                <a:close/>
                <a:moveTo>
                  <a:pt x="1222772" y="168275"/>
                </a:moveTo>
                <a:cubicBezTo>
                  <a:pt x="1251347" y="168275"/>
                  <a:pt x="1251347" y="168275"/>
                  <a:pt x="1251347" y="168275"/>
                </a:cubicBezTo>
                <a:lnTo>
                  <a:pt x="1251347" y="179161"/>
                </a:lnTo>
                <a:cubicBezTo>
                  <a:pt x="1258491" y="168275"/>
                  <a:pt x="1265634" y="168275"/>
                  <a:pt x="1276350" y="168275"/>
                </a:cubicBezTo>
                <a:cubicBezTo>
                  <a:pt x="1272778" y="190046"/>
                  <a:pt x="1272778" y="190046"/>
                  <a:pt x="1272778" y="190046"/>
                </a:cubicBezTo>
                <a:cubicBezTo>
                  <a:pt x="1272778" y="190046"/>
                  <a:pt x="1269206" y="190046"/>
                  <a:pt x="1269206" y="190046"/>
                </a:cubicBezTo>
                <a:cubicBezTo>
                  <a:pt x="1251347" y="190046"/>
                  <a:pt x="1247775" y="200932"/>
                  <a:pt x="1247775" y="215446"/>
                </a:cubicBezTo>
                <a:cubicBezTo>
                  <a:pt x="1247775" y="244475"/>
                  <a:pt x="1247775" y="244475"/>
                  <a:pt x="1247775" y="244475"/>
                </a:cubicBezTo>
                <a:cubicBezTo>
                  <a:pt x="1219200" y="244475"/>
                  <a:pt x="1219200" y="244475"/>
                  <a:pt x="1219200" y="244475"/>
                </a:cubicBezTo>
                <a:cubicBezTo>
                  <a:pt x="1222772" y="186418"/>
                  <a:pt x="1222772" y="186418"/>
                  <a:pt x="1222772" y="186418"/>
                </a:cubicBezTo>
                <a:cubicBezTo>
                  <a:pt x="1222772" y="179161"/>
                  <a:pt x="1222772" y="175532"/>
                  <a:pt x="1222772" y="168275"/>
                </a:cubicBezTo>
                <a:close/>
                <a:moveTo>
                  <a:pt x="868362" y="168275"/>
                </a:moveTo>
                <a:lnTo>
                  <a:pt x="901699" y="168275"/>
                </a:lnTo>
                <a:lnTo>
                  <a:pt x="912812" y="214313"/>
                </a:lnTo>
                <a:lnTo>
                  <a:pt x="933449" y="168275"/>
                </a:lnTo>
                <a:lnTo>
                  <a:pt x="958849" y="168275"/>
                </a:lnTo>
                <a:lnTo>
                  <a:pt x="904874" y="280988"/>
                </a:lnTo>
                <a:lnTo>
                  <a:pt x="879474" y="280988"/>
                </a:lnTo>
                <a:lnTo>
                  <a:pt x="893762" y="244475"/>
                </a:lnTo>
                <a:close/>
                <a:moveTo>
                  <a:pt x="781984" y="168275"/>
                </a:moveTo>
                <a:cubicBezTo>
                  <a:pt x="807477" y="168275"/>
                  <a:pt x="807477" y="168275"/>
                  <a:pt x="807477" y="168275"/>
                </a:cubicBezTo>
                <a:lnTo>
                  <a:pt x="811119" y="179161"/>
                </a:lnTo>
                <a:cubicBezTo>
                  <a:pt x="818403" y="168275"/>
                  <a:pt x="825686" y="168275"/>
                  <a:pt x="836612" y="168275"/>
                </a:cubicBezTo>
                <a:cubicBezTo>
                  <a:pt x="832970" y="190046"/>
                  <a:pt x="832970" y="190046"/>
                  <a:pt x="832970" y="190046"/>
                </a:cubicBezTo>
                <a:cubicBezTo>
                  <a:pt x="832970" y="190046"/>
                  <a:pt x="829328" y="190046"/>
                  <a:pt x="829328" y="190046"/>
                </a:cubicBezTo>
                <a:cubicBezTo>
                  <a:pt x="807477" y="190046"/>
                  <a:pt x="807477" y="200932"/>
                  <a:pt x="807477" y="215446"/>
                </a:cubicBezTo>
                <a:cubicBezTo>
                  <a:pt x="807477" y="244475"/>
                  <a:pt x="807477" y="244475"/>
                  <a:pt x="807477" y="244475"/>
                </a:cubicBezTo>
                <a:cubicBezTo>
                  <a:pt x="774700" y="244475"/>
                  <a:pt x="774700" y="244475"/>
                  <a:pt x="774700" y="244475"/>
                </a:cubicBezTo>
                <a:cubicBezTo>
                  <a:pt x="781984" y="186418"/>
                  <a:pt x="781984" y="186418"/>
                  <a:pt x="781984" y="186418"/>
                </a:cubicBezTo>
                <a:cubicBezTo>
                  <a:pt x="781984" y="179161"/>
                  <a:pt x="781984" y="175532"/>
                  <a:pt x="781984" y="168275"/>
                </a:cubicBezTo>
                <a:close/>
                <a:moveTo>
                  <a:pt x="436562" y="168275"/>
                </a:moveTo>
                <a:lnTo>
                  <a:pt x="461962" y="168275"/>
                </a:lnTo>
                <a:lnTo>
                  <a:pt x="457200" y="244475"/>
                </a:lnTo>
                <a:lnTo>
                  <a:pt x="428625" y="244475"/>
                </a:lnTo>
                <a:close/>
                <a:moveTo>
                  <a:pt x="1181965" y="163514"/>
                </a:moveTo>
                <a:cubicBezTo>
                  <a:pt x="1196397" y="163514"/>
                  <a:pt x="1214437" y="170874"/>
                  <a:pt x="1214437" y="189275"/>
                </a:cubicBezTo>
                <a:cubicBezTo>
                  <a:pt x="1210829" y="226076"/>
                  <a:pt x="1210829" y="226076"/>
                  <a:pt x="1210829" y="226076"/>
                </a:cubicBezTo>
                <a:cubicBezTo>
                  <a:pt x="1210829" y="229756"/>
                  <a:pt x="1210829" y="233437"/>
                  <a:pt x="1210829" y="244477"/>
                </a:cubicBezTo>
                <a:cubicBezTo>
                  <a:pt x="1185573" y="244477"/>
                  <a:pt x="1185573" y="244477"/>
                  <a:pt x="1185573" y="244477"/>
                </a:cubicBezTo>
                <a:lnTo>
                  <a:pt x="1181965" y="233437"/>
                </a:lnTo>
                <a:cubicBezTo>
                  <a:pt x="1178358" y="240797"/>
                  <a:pt x="1171142" y="244477"/>
                  <a:pt x="1160318" y="244477"/>
                </a:cubicBezTo>
                <a:cubicBezTo>
                  <a:pt x="1142278" y="244477"/>
                  <a:pt x="1135062" y="233437"/>
                  <a:pt x="1135062" y="218716"/>
                </a:cubicBezTo>
                <a:cubicBezTo>
                  <a:pt x="1135062" y="203995"/>
                  <a:pt x="1149494" y="192955"/>
                  <a:pt x="1178358" y="192955"/>
                </a:cubicBezTo>
                <a:cubicBezTo>
                  <a:pt x="1185573" y="192955"/>
                  <a:pt x="1185573" y="192955"/>
                  <a:pt x="1185573" y="192955"/>
                </a:cubicBezTo>
                <a:cubicBezTo>
                  <a:pt x="1185573" y="189275"/>
                  <a:pt x="1189181" y="174554"/>
                  <a:pt x="1178358" y="174554"/>
                </a:cubicBezTo>
                <a:cubicBezTo>
                  <a:pt x="1171142" y="174554"/>
                  <a:pt x="1167534" y="185595"/>
                  <a:pt x="1167534" y="189275"/>
                </a:cubicBezTo>
                <a:cubicBezTo>
                  <a:pt x="1142278" y="189275"/>
                  <a:pt x="1142278" y="189275"/>
                  <a:pt x="1142278" y="189275"/>
                </a:cubicBezTo>
                <a:cubicBezTo>
                  <a:pt x="1142278" y="178235"/>
                  <a:pt x="1145886" y="170874"/>
                  <a:pt x="1153102" y="167194"/>
                </a:cubicBezTo>
                <a:cubicBezTo>
                  <a:pt x="1163926" y="163514"/>
                  <a:pt x="1171142" y="163514"/>
                  <a:pt x="1181965" y="163514"/>
                </a:cubicBezTo>
                <a:close/>
                <a:moveTo>
                  <a:pt x="739445" y="163513"/>
                </a:moveTo>
                <a:cubicBezTo>
                  <a:pt x="768549" y="163513"/>
                  <a:pt x="779463" y="181914"/>
                  <a:pt x="775825" y="207675"/>
                </a:cubicBezTo>
                <a:lnTo>
                  <a:pt x="721255" y="207675"/>
                </a:lnTo>
                <a:cubicBezTo>
                  <a:pt x="721255" y="218715"/>
                  <a:pt x="724893" y="229755"/>
                  <a:pt x="735807" y="229755"/>
                </a:cubicBezTo>
                <a:cubicBezTo>
                  <a:pt x="743083" y="229755"/>
                  <a:pt x="746721" y="222395"/>
                  <a:pt x="746721" y="218715"/>
                </a:cubicBezTo>
                <a:cubicBezTo>
                  <a:pt x="775825" y="218715"/>
                  <a:pt x="775825" y="218715"/>
                  <a:pt x="775825" y="218715"/>
                </a:cubicBezTo>
                <a:cubicBezTo>
                  <a:pt x="772187" y="226075"/>
                  <a:pt x="768549" y="233436"/>
                  <a:pt x="761273" y="240796"/>
                </a:cubicBezTo>
                <a:cubicBezTo>
                  <a:pt x="753997" y="244476"/>
                  <a:pt x="743083" y="244476"/>
                  <a:pt x="735807" y="244476"/>
                </a:cubicBezTo>
                <a:cubicBezTo>
                  <a:pt x="706703" y="244476"/>
                  <a:pt x="692151" y="229755"/>
                  <a:pt x="695789" y="200314"/>
                </a:cubicBezTo>
                <a:cubicBezTo>
                  <a:pt x="695789" y="178234"/>
                  <a:pt x="717617" y="163513"/>
                  <a:pt x="739445" y="163513"/>
                </a:cubicBezTo>
                <a:close/>
                <a:moveTo>
                  <a:pt x="522857" y="163513"/>
                </a:moveTo>
                <a:cubicBezTo>
                  <a:pt x="533603" y="163513"/>
                  <a:pt x="544349" y="170873"/>
                  <a:pt x="547931" y="178234"/>
                </a:cubicBezTo>
                <a:cubicBezTo>
                  <a:pt x="551513" y="167193"/>
                  <a:pt x="562259" y="163513"/>
                  <a:pt x="573006" y="163513"/>
                </a:cubicBezTo>
                <a:cubicBezTo>
                  <a:pt x="590916" y="163513"/>
                  <a:pt x="601662" y="174553"/>
                  <a:pt x="601662" y="192954"/>
                </a:cubicBezTo>
                <a:cubicBezTo>
                  <a:pt x="598080" y="244476"/>
                  <a:pt x="598080" y="244476"/>
                  <a:pt x="598080" y="244476"/>
                </a:cubicBezTo>
                <a:cubicBezTo>
                  <a:pt x="569423" y="244476"/>
                  <a:pt x="569423" y="244476"/>
                  <a:pt x="569423" y="244476"/>
                </a:cubicBezTo>
                <a:cubicBezTo>
                  <a:pt x="573006" y="196634"/>
                  <a:pt x="573006" y="196634"/>
                  <a:pt x="573006" y="196634"/>
                </a:cubicBezTo>
                <a:cubicBezTo>
                  <a:pt x="573006" y="189274"/>
                  <a:pt x="573006" y="181914"/>
                  <a:pt x="562259" y="181914"/>
                </a:cubicBezTo>
                <a:cubicBezTo>
                  <a:pt x="547931" y="181914"/>
                  <a:pt x="547931" y="196634"/>
                  <a:pt x="547931" y="200314"/>
                </a:cubicBezTo>
                <a:cubicBezTo>
                  <a:pt x="544349" y="244476"/>
                  <a:pt x="544349" y="244476"/>
                  <a:pt x="544349" y="244476"/>
                </a:cubicBezTo>
                <a:cubicBezTo>
                  <a:pt x="515693" y="244476"/>
                  <a:pt x="515693" y="244476"/>
                  <a:pt x="515693" y="244476"/>
                </a:cubicBezTo>
                <a:cubicBezTo>
                  <a:pt x="519275" y="196634"/>
                  <a:pt x="519275" y="196634"/>
                  <a:pt x="519275" y="196634"/>
                </a:cubicBezTo>
                <a:cubicBezTo>
                  <a:pt x="519275" y="189274"/>
                  <a:pt x="519275" y="181914"/>
                  <a:pt x="508529" y="181914"/>
                </a:cubicBezTo>
                <a:cubicBezTo>
                  <a:pt x="494200" y="181914"/>
                  <a:pt x="494200" y="196634"/>
                  <a:pt x="494200" y="200314"/>
                </a:cubicBezTo>
                <a:cubicBezTo>
                  <a:pt x="494200" y="244476"/>
                  <a:pt x="494200" y="244476"/>
                  <a:pt x="494200" y="244476"/>
                </a:cubicBezTo>
                <a:cubicBezTo>
                  <a:pt x="461962" y="244476"/>
                  <a:pt x="461962" y="244476"/>
                  <a:pt x="461962" y="244476"/>
                </a:cubicBezTo>
                <a:cubicBezTo>
                  <a:pt x="469126" y="167193"/>
                  <a:pt x="469126" y="167193"/>
                  <a:pt x="469126" y="167193"/>
                </a:cubicBezTo>
                <a:lnTo>
                  <a:pt x="497782" y="167193"/>
                </a:lnTo>
                <a:cubicBezTo>
                  <a:pt x="497782" y="174553"/>
                  <a:pt x="497782" y="174553"/>
                  <a:pt x="497782" y="174553"/>
                </a:cubicBezTo>
                <a:cubicBezTo>
                  <a:pt x="504947" y="163513"/>
                  <a:pt x="515693" y="163513"/>
                  <a:pt x="522857" y="163513"/>
                </a:cubicBezTo>
                <a:close/>
                <a:moveTo>
                  <a:pt x="154450" y="134937"/>
                </a:moveTo>
                <a:cubicBezTo>
                  <a:pt x="154450" y="178752"/>
                  <a:pt x="154450" y="178752"/>
                  <a:pt x="154450" y="178752"/>
                </a:cubicBezTo>
                <a:cubicBezTo>
                  <a:pt x="150850" y="171450"/>
                  <a:pt x="143648" y="164147"/>
                  <a:pt x="136446" y="160496"/>
                </a:cubicBezTo>
                <a:cubicBezTo>
                  <a:pt x="100437" y="160496"/>
                  <a:pt x="100437" y="160496"/>
                  <a:pt x="100437" y="160496"/>
                </a:cubicBezTo>
                <a:cubicBezTo>
                  <a:pt x="111240" y="167798"/>
                  <a:pt x="129244" y="182403"/>
                  <a:pt x="129244" y="193357"/>
                </a:cubicBezTo>
                <a:cubicBezTo>
                  <a:pt x="129244" y="197009"/>
                  <a:pt x="122042" y="197009"/>
                  <a:pt x="118441" y="197009"/>
                </a:cubicBezTo>
                <a:cubicBezTo>
                  <a:pt x="96836" y="197009"/>
                  <a:pt x="96836" y="197009"/>
                  <a:pt x="96836" y="197009"/>
                </a:cubicBezTo>
                <a:cubicBezTo>
                  <a:pt x="96836" y="222567"/>
                  <a:pt x="96836" y="222567"/>
                  <a:pt x="96836" y="222567"/>
                </a:cubicBezTo>
                <a:cubicBezTo>
                  <a:pt x="132845" y="222567"/>
                  <a:pt x="132845" y="222567"/>
                  <a:pt x="132845" y="222567"/>
                </a:cubicBezTo>
                <a:cubicBezTo>
                  <a:pt x="140047" y="222567"/>
                  <a:pt x="150850" y="218916"/>
                  <a:pt x="154450" y="207962"/>
                </a:cubicBezTo>
                <a:cubicBezTo>
                  <a:pt x="154450" y="244475"/>
                  <a:pt x="154450" y="244475"/>
                  <a:pt x="154450" y="244475"/>
                </a:cubicBezTo>
                <a:cubicBezTo>
                  <a:pt x="186859" y="244475"/>
                  <a:pt x="186859" y="244475"/>
                  <a:pt x="186859" y="244475"/>
                </a:cubicBezTo>
                <a:cubicBezTo>
                  <a:pt x="186859" y="207962"/>
                  <a:pt x="186859" y="207962"/>
                  <a:pt x="186859" y="207962"/>
                </a:cubicBezTo>
                <a:cubicBezTo>
                  <a:pt x="190459" y="218916"/>
                  <a:pt x="201262" y="222567"/>
                  <a:pt x="212065" y="222567"/>
                </a:cubicBezTo>
                <a:cubicBezTo>
                  <a:pt x="244473" y="222567"/>
                  <a:pt x="244473" y="222567"/>
                  <a:pt x="244473" y="222567"/>
                </a:cubicBezTo>
                <a:cubicBezTo>
                  <a:pt x="244473" y="197009"/>
                  <a:pt x="244473" y="197009"/>
                  <a:pt x="244473" y="197009"/>
                </a:cubicBezTo>
                <a:cubicBezTo>
                  <a:pt x="222868" y="197009"/>
                  <a:pt x="222868" y="197009"/>
                  <a:pt x="222868" y="197009"/>
                </a:cubicBezTo>
                <a:cubicBezTo>
                  <a:pt x="219267" y="197009"/>
                  <a:pt x="212065" y="197009"/>
                  <a:pt x="212065" y="193357"/>
                </a:cubicBezTo>
                <a:cubicBezTo>
                  <a:pt x="212065" y="182403"/>
                  <a:pt x="230069" y="167798"/>
                  <a:pt x="240872" y="160496"/>
                </a:cubicBezTo>
                <a:cubicBezTo>
                  <a:pt x="208464" y="160496"/>
                  <a:pt x="208464" y="160496"/>
                  <a:pt x="208464" y="160496"/>
                </a:cubicBezTo>
                <a:cubicBezTo>
                  <a:pt x="197661" y="164147"/>
                  <a:pt x="190459" y="171450"/>
                  <a:pt x="186859" y="178752"/>
                </a:cubicBezTo>
                <a:cubicBezTo>
                  <a:pt x="186859" y="134937"/>
                  <a:pt x="186859" y="134937"/>
                  <a:pt x="186859" y="134937"/>
                </a:cubicBezTo>
                <a:close/>
                <a:moveTo>
                  <a:pt x="1284288" y="130175"/>
                </a:moveTo>
                <a:lnTo>
                  <a:pt x="1314450" y="130175"/>
                </a:lnTo>
                <a:lnTo>
                  <a:pt x="1307789" y="198685"/>
                </a:lnTo>
                <a:lnTo>
                  <a:pt x="1338263" y="166687"/>
                </a:lnTo>
                <a:lnTo>
                  <a:pt x="1371601" y="166687"/>
                </a:lnTo>
                <a:lnTo>
                  <a:pt x="1341438" y="196850"/>
                </a:lnTo>
                <a:lnTo>
                  <a:pt x="1368426" y="244475"/>
                </a:lnTo>
                <a:lnTo>
                  <a:pt x="1333501" y="244475"/>
                </a:lnTo>
                <a:lnTo>
                  <a:pt x="1307501" y="201652"/>
                </a:lnTo>
                <a:lnTo>
                  <a:pt x="1303338" y="244475"/>
                </a:lnTo>
                <a:lnTo>
                  <a:pt x="1276350" y="244475"/>
                </a:lnTo>
                <a:close/>
                <a:moveTo>
                  <a:pt x="1109662" y="130175"/>
                </a:moveTo>
                <a:lnTo>
                  <a:pt x="1135062" y="130175"/>
                </a:lnTo>
                <a:lnTo>
                  <a:pt x="1128712" y="244475"/>
                </a:lnTo>
                <a:lnTo>
                  <a:pt x="1103312" y="244475"/>
                </a:lnTo>
                <a:close/>
                <a:moveTo>
                  <a:pt x="1056344" y="130175"/>
                </a:moveTo>
                <a:cubicBezTo>
                  <a:pt x="1078021" y="130175"/>
                  <a:pt x="1103312" y="137549"/>
                  <a:pt x="1099699" y="167046"/>
                </a:cubicBezTo>
                <a:cubicBezTo>
                  <a:pt x="1070796" y="167046"/>
                  <a:pt x="1070796" y="167046"/>
                  <a:pt x="1070796" y="167046"/>
                </a:cubicBezTo>
                <a:cubicBezTo>
                  <a:pt x="1070796" y="159672"/>
                  <a:pt x="1067183" y="152298"/>
                  <a:pt x="1056344" y="152298"/>
                </a:cubicBezTo>
                <a:cubicBezTo>
                  <a:pt x="1045505" y="152298"/>
                  <a:pt x="1034666" y="159672"/>
                  <a:pt x="1031053" y="181794"/>
                </a:cubicBezTo>
                <a:cubicBezTo>
                  <a:pt x="1027440" y="203917"/>
                  <a:pt x="1031053" y="222352"/>
                  <a:pt x="1049118" y="222352"/>
                </a:cubicBezTo>
                <a:cubicBezTo>
                  <a:pt x="1067183" y="222352"/>
                  <a:pt x="1067183" y="207604"/>
                  <a:pt x="1070796" y="207604"/>
                </a:cubicBezTo>
                <a:cubicBezTo>
                  <a:pt x="1099699" y="207604"/>
                  <a:pt x="1099699" y="207604"/>
                  <a:pt x="1099699" y="207604"/>
                </a:cubicBezTo>
                <a:cubicBezTo>
                  <a:pt x="1099699" y="218665"/>
                  <a:pt x="1088860" y="244475"/>
                  <a:pt x="1049118" y="244475"/>
                </a:cubicBezTo>
                <a:cubicBezTo>
                  <a:pt x="1005763" y="244475"/>
                  <a:pt x="998537" y="211291"/>
                  <a:pt x="1002150" y="181794"/>
                </a:cubicBezTo>
                <a:cubicBezTo>
                  <a:pt x="1002150" y="155985"/>
                  <a:pt x="1020215" y="130175"/>
                  <a:pt x="1056344" y="130175"/>
                </a:cubicBezTo>
                <a:close/>
                <a:moveTo>
                  <a:pt x="839787" y="130175"/>
                </a:moveTo>
                <a:lnTo>
                  <a:pt x="868362" y="130175"/>
                </a:lnTo>
                <a:lnTo>
                  <a:pt x="862012" y="244475"/>
                </a:lnTo>
                <a:lnTo>
                  <a:pt x="833437" y="244475"/>
                </a:lnTo>
                <a:close/>
                <a:moveTo>
                  <a:pt x="608901" y="130175"/>
                </a:moveTo>
                <a:cubicBezTo>
                  <a:pt x="637857" y="130175"/>
                  <a:pt x="637857" y="130175"/>
                  <a:pt x="637857" y="130175"/>
                </a:cubicBezTo>
                <a:cubicBezTo>
                  <a:pt x="634237" y="174420"/>
                  <a:pt x="634237" y="174420"/>
                  <a:pt x="634237" y="174420"/>
                </a:cubicBezTo>
                <a:cubicBezTo>
                  <a:pt x="637857" y="174420"/>
                  <a:pt x="637857" y="174420"/>
                  <a:pt x="637857" y="174420"/>
                </a:cubicBezTo>
                <a:cubicBezTo>
                  <a:pt x="641476" y="170733"/>
                  <a:pt x="648715" y="163359"/>
                  <a:pt x="659574" y="163359"/>
                </a:cubicBezTo>
                <a:cubicBezTo>
                  <a:pt x="684910" y="163359"/>
                  <a:pt x="692149" y="185481"/>
                  <a:pt x="692149" y="203917"/>
                </a:cubicBezTo>
                <a:cubicBezTo>
                  <a:pt x="688530" y="222352"/>
                  <a:pt x="681291" y="244475"/>
                  <a:pt x="655954" y="244475"/>
                </a:cubicBezTo>
                <a:cubicBezTo>
                  <a:pt x="645096" y="244475"/>
                  <a:pt x="637857" y="240788"/>
                  <a:pt x="634237" y="233414"/>
                </a:cubicBezTo>
                <a:cubicBezTo>
                  <a:pt x="630618" y="244475"/>
                  <a:pt x="630618" y="244475"/>
                  <a:pt x="630618" y="244475"/>
                </a:cubicBezTo>
                <a:cubicBezTo>
                  <a:pt x="601662" y="244475"/>
                  <a:pt x="601662" y="244475"/>
                  <a:pt x="601662" y="244475"/>
                </a:cubicBezTo>
                <a:close/>
                <a:moveTo>
                  <a:pt x="439737" y="130175"/>
                </a:moveTo>
                <a:lnTo>
                  <a:pt x="465137" y="130175"/>
                </a:lnTo>
                <a:lnTo>
                  <a:pt x="465137" y="152400"/>
                </a:lnTo>
                <a:lnTo>
                  <a:pt x="436562" y="152400"/>
                </a:lnTo>
                <a:close/>
                <a:moveTo>
                  <a:pt x="393699" y="130175"/>
                </a:moveTo>
                <a:lnTo>
                  <a:pt x="428624" y="130175"/>
                </a:lnTo>
                <a:lnTo>
                  <a:pt x="388937" y="177800"/>
                </a:lnTo>
                <a:lnTo>
                  <a:pt x="425449" y="244475"/>
                </a:lnTo>
                <a:lnTo>
                  <a:pt x="388937" y="244475"/>
                </a:lnTo>
                <a:lnTo>
                  <a:pt x="354012" y="182563"/>
                </a:lnTo>
                <a:close/>
                <a:moveTo>
                  <a:pt x="323850" y="130175"/>
                </a:moveTo>
                <a:lnTo>
                  <a:pt x="357187" y="130175"/>
                </a:lnTo>
                <a:lnTo>
                  <a:pt x="349250" y="244475"/>
                </a:lnTo>
                <a:lnTo>
                  <a:pt x="317500" y="244475"/>
                </a:lnTo>
                <a:close/>
                <a:moveTo>
                  <a:pt x="173830" y="115887"/>
                </a:moveTo>
                <a:cubicBezTo>
                  <a:pt x="221613" y="115887"/>
                  <a:pt x="260349" y="149648"/>
                  <a:pt x="260349" y="191294"/>
                </a:cubicBezTo>
                <a:cubicBezTo>
                  <a:pt x="260349" y="232940"/>
                  <a:pt x="221613" y="266701"/>
                  <a:pt x="173830" y="266701"/>
                </a:cubicBezTo>
                <a:cubicBezTo>
                  <a:pt x="126047" y="266701"/>
                  <a:pt x="87311" y="232940"/>
                  <a:pt x="87311" y="191294"/>
                </a:cubicBezTo>
                <a:cubicBezTo>
                  <a:pt x="87311" y="149648"/>
                  <a:pt x="126047" y="115887"/>
                  <a:pt x="173830" y="115887"/>
                </a:cubicBezTo>
                <a:close/>
                <a:moveTo>
                  <a:pt x="724693" y="0"/>
                </a:moveTo>
                <a:cubicBezTo>
                  <a:pt x="995101" y="0"/>
                  <a:pt x="1254693" y="32924"/>
                  <a:pt x="1449387" y="84138"/>
                </a:cubicBezTo>
                <a:cubicBezTo>
                  <a:pt x="1254693" y="43898"/>
                  <a:pt x="995101" y="21949"/>
                  <a:pt x="724693" y="21949"/>
                </a:cubicBezTo>
                <a:cubicBezTo>
                  <a:pt x="457891" y="21949"/>
                  <a:pt x="198299" y="43898"/>
                  <a:pt x="0" y="84138"/>
                </a:cubicBezTo>
                <a:cubicBezTo>
                  <a:pt x="198299" y="32924"/>
                  <a:pt x="457891" y="0"/>
                  <a:pt x="724693"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 name="Oval 12">
            <a:extLst>
              <a:ext uri="{FF2B5EF4-FFF2-40B4-BE49-F238E27FC236}">
                <a16:creationId xmlns:a16="http://schemas.microsoft.com/office/drawing/2014/main" id="{6060A603-9B70-AF5E-062E-69C23329BB0B}"/>
              </a:ext>
            </a:extLst>
          </p:cNvPr>
          <p:cNvSpPr/>
          <p:nvPr/>
        </p:nvSpPr>
        <p:spPr>
          <a:xfrm>
            <a:off x="495300" y="249382"/>
            <a:ext cx="961901" cy="961901"/>
          </a:xfrm>
          <a:prstGeom prst="ellipse">
            <a:avLst/>
          </a:prstGeom>
          <a:solidFill>
            <a:srgbClr val="19522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ctr"/>
          <a:lstStyle/>
          <a:p>
            <a:pPr algn="ctr">
              <a:lnSpc>
                <a:spcPct val="80000"/>
              </a:lnSpc>
            </a:pPr>
            <a:r>
              <a:rPr lang="en-US" sz="2400" dirty="0"/>
              <a:t>STEP</a:t>
            </a:r>
            <a:br>
              <a:rPr lang="en-US" sz="2400" dirty="0"/>
            </a:br>
            <a:r>
              <a:rPr lang="en-US" sz="2400" dirty="0"/>
              <a:t>6</a:t>
            </a:r>
          </a:p>
        </p:txBody>
      </p:sp>
      <p:sp>
        <p:nvSpPr>
          <p:cNvPr id="21" name="TextBox 20">
            <a:extLst>
              <a:ext uri="{FF2B5EF4-FFF2-40B4-BE49-F238E27FC236}">
                <a16:creationId xmlns:a16="http://schemas.microsoft.com/office/drawing/2014/main" id="{E30E36B0-B5DF-986F-2B3C-9E6772385C5C}"/>
              </a:ext>
            </a:extLst>
          </p:cNvPr>
          <p:cNvSpPr txBox="1"/>
          <p:nvPr/>
        </p:nvSpPr>
        <p:spPr>
          <a:xfrm>
            <a:off x="1460666" y="1496860"/>
            <a:ext cx="9376210" cy="707886"/>
          </a:xfrm>
          <a:prstGeom prst="rect">
            <a:avLst/>
          </a:prstGeom>
          <a:noFill/>
        </p:spPr>
        <p:txBody>
          <a:bodyPr wrap="square" rtlCol="0">
            <a:spAutoFit/>
          </a:bodyPr>
          <a:lstStyle/>
          <a:p>
            <a:r>
              <a:rPr lang="en-US" sz="2000" b="1" dirty="0"/>
              <a:t>The Cumberland Group (a.k.a. Somerset Recycling Services) processes all used products and works with various molding solutions to make new products. </a:t>
            </a:r>
          </a:p>
        </p:txBody>
      </p:sp>
      <p:sp>
        <p:nvSpPr>
          <p:cNvPr id="24" name="Right Arrow 23">
            <a:extLst>
              <a:ext uri="{FF2B5EF4-FFF2-40B4-BE49-F238E27FC236}">
                <a16:creationId xmlns:a16="http://schemas.microsoft.com/office/drawing/2014/main" id="{73261B6A-EFF3-71D8-4762-6B8CAABE0ADA}"/>
              </a:ext>
            </a:extLst>
          </p:cNvPr>
          <p:cNvSpPr/>
          <p:nvPr/>
        </p:nvSpPr>
        <p:spPr>
          <a:xfrm>
            <a:off x="2240629" y="4132251"/>
            <a:ext cx="680852" cy="314107"/>
          </a:xfrm>
          <a:prstGeom prst="rightArrow">
            <a:avLst>
              <a:gd name="adj1" fmla="val 34331"/>
              <a:gd name="adj2" fmla="val 50000"/>
            </a:avLst>
          </a:prstGeom>
          <a:solidFill>
            <a:srgbClr val="F59D4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7DDE13F6-3B66-FD3C-B3B6-1CF0045C4F7C}"/>
              </a:ext>
            </a:extLst>
          </p:cNvPr>
          <p:cNvSpPr/>
          <p:nvPr/>
        </p:nvSpPr>
        <p:spPr>
          <a:xfrm>
            <a:off x="4495218" y="4132251"/>
            <a:ext cx="680852" cy="314107"/>
          </a:xfrm>
          <a:prstGeom prst="rightArrow">
            <a:avLst>
              <a:gd name="adj1" fmla="val 34331"/>
              <a:gd name="adj2" fmla="val 50000"/>
            </a:avLst>
          </a:prstGeom>
          <a:solidFill>
            <a:srgbClr val="F59D4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indoor, car, several&#10;&#10;Description automatically generated">
            <a:extLst>
              <a:ext uri="{FF2B5EF4-FFF2-40B4-BE49-F238E27FC236}">
                <a16:creationId xmlns:a16="http://schemas.microsoft.com/office/drawing/2014/main" id="{2E946B3E-B624-1255-47D6-A81A095F603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77691" y="3336397"/>
            <a:ext cx="1828800" cy="1828800"/>
          </a:xfrm>
          <a:prstGeom prst="ellipse">
            <a:avLst/>
          </a:prstGeom>
          <a:ln>
            <a:solidFill>
              <a:schemeClr val="tx1"/>
            </a:solidFill>
          </a:ln>
          <a:effectLst/>
        </p:spPr>
      </p:pic>
      <p:pic>
        <p:nvPicPr>
          <p:cNvPr id="27" name="Picture 26" descr="A close-up of a bicycle tire&#10;&#10;Description automatically generated with low confidence">
            <a:extLst>
              <a:ext uri="{FF2B5EF4-FFF2-40B4-BE49-F238E27FC236}">
                <a16:creationId xmlns:a16="http://schemas.microsoft.com/office/drawing/2014/main" id="{CE37723F-0355-D52E-B02A-9801D68F423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937155" y="3332517"/>
            <a:ext cx="1834663" cy="1834663"/>
          </a:xfrm>
          <a:prstGeom prst="ellipse">
            <a:avLst/>
          </a:prstGeom>
          <a:ln>
            <a:solidFill>
              <a:schemeClr val="tx1"/>
            </a:solidFill>
          </a:ln>
          <a:effectLst/>
        </p:spPr>
      </p:pic>
    </p:spTree>
    <p:extLst>
      <p:ext uri="{BB962C8B-B14F-4D97-AF65-F5344CB8AC3E}">
        <p14:creationId xmlns:p14="http://schemas.microsoft.com/office/powerpoint/2010/main" val="73986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D7D1CA-0F97-499A-A3BB-EBCF19A1F1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222813" cy="6910351"/>
          </a:xfrm>
          <a:prstGeom prst="rect">
            <a:avLst/>
          </a:prstGeom>
        </p:spPr>
      </p:pic>
      <p:sp>
        <p:nvSpPr>
          <p:cNvPr id="4" name="Rectangle 3">
            <a:extLst>
              <a:ext uri="{FF2B5EF4-FFF2-40B4-BE49-F238E27FC236}">
                <a16:creationId xmlns:a16="http://schemas.microsoft.com/office/drawing/2014/main" id="{EF08F240-218D-38DA-A093-CEC406083763}"/>
              </a:ext>
            </a:extLst>
          </p:cNvPr>
          <p:cNvSpPr/>
          <p:nvPr/>
        </p:nvSpPr>
        <p:spPr>
          <a:xfrm>
            <a:off x="0" y="0"/>
            <a:ext cx="12250168" cy="4439377"/>
          </a:xfrm>
          <a:prstGeom prst="rect">
            <a:avLst/>
          </a:prstGeom>
          <a:gradFill>
            <a:gsLst>
              <a:gs pos="50000">
                <a:schemeClr val="accent6">
                  <a:lumMod val="50000"/>
                  <a:alpha val="60989"/>
                </a:schemeClr>
              </a:gs>
              <a:gs pos="0">
                <a:schemeClr val="accent6">
                  <a:lumMod val="50000"/>
                  <a:alpha val="85000"/>
                </a:schemeClr>
              </a:gs>
              <a:gs pos="100000">
                <a:srgbClr val="19522D">
                  <a:alpha val="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B5995CA-9DF6-431A-AA2F-F34A4049F744}"/>
              </a:ext>
            </a:extLst>
          </p:cNvPr>
          <p:cNvSpPr txBox="1">
            <a:spLocks/>
          </p:cNvSpPr>
          <p:nvPr/>
        </p:nvSpPr>
        <p:spPr>
          <a:xfrm>
            <a:off x="5975010" y="-492499"/>
            <a:ext cx="5514321" cy="4494565"/>
          </a:xfrm>
          <a:prstGeom prst="rect">
            <a:avLst/>
          </a:prstGeom>
        </p:spPr>
        <p:txBody>
          <a:bodyPr lIns="91440" tIns="45720" rIns="91440" bIns="45720" anchor="t">
            <a:normAutofit/>
          </a:bodyPr>
          <a:lstStyle>
            <a:lvl1pPr marL="228600" indent="-228600" algn="l" defTabSz="914400" rtl="0" eaLnBrk="1" latinLnBrk="0" hangingPunct="1">
              <a:lnSpc>
                <a:spcPts val="2600"/>
              </a:lnSpc>
              <a:spcBef>
                <a:spcPts val="600"/>
              </a:spcBef>
              <a:buClr>
                <a:schemeClr val="accent2"/>
              </a:buClr>
              <a:buFont typeface="Arial" panose="020B0604020202020204" pitchFamily="34" charset="0"/>
              <a:buChar char="•"/>
              <a:defRPr sz="2400" kern="1200">
                <a:solidFill>
                  <a:srgbClr val="1B3C6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ts val="2600"/>
              </a:lnSpc>
              <a:spcBef>
                <a:spcPts val="600"/>
              </a:spcBef>
              <a:buClr>
                <a:schemeClr val="accent2"/>
              </a:buClr>
              <a:buFont typeface="Arial" panose="020B0604020202020204" pitchFamily="34" charset="0"/>
              <a:buChar char="–"/>
              <a:defRPr sz="2000" kern="1200">
                <a:solidFill>
                  <a:srgbClr val="1B3C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600"/>
              </a:lnSpc>
              <a:spcBef>
                <a:spcPts val="600"/>
              </a:spcBef>
              <a:buClr>
                <a:schemeClr val="accent2"/>
              </a:buClr>
              <a:buFont typeface="Arial" panose="020B0604020202020204" pitchFamily="34" charset="0"/>
              <a:buChar char="•"/>
              <a:defRPr sz="1800" kern="1200">
                <a:solidFill>
                  <a:srgbClr val="1B3C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600"/>
              </a:lnSpc>
              <a:spcBef>
                <a:spcPts val="600"/>
              </a:spcBef>
              <a:buClr>
                <a:schemeClr val="accent2"/>
              </a:buClr>
              <a:buFont typeface="Arial" panose="020B0604020202020204" pitchFamily="34" charset="0"/>
              <a:buChar char="•"/>
              <a:defRPr sz="1600" kern="1200">
                <a:solidFill>
                  <a:srgbClr val="1B3C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600"/>
              </a:lnSpc>
              <a:spcBef>
                <a:spcPts val="600"/>
              </a:spcBef>
              <a:buClr>
                <a:schemeClr val="accent2"/>
              </a:buClr>
              <a:buFont typeface="Arial" panose="020B0604020202020204" pitchFamily="34" charset="0"/>
              <a:buChar char="•"/>
              <a:defRPr sz="1600" kern="1200">
                <a:solidFill>
                  <a:srgbClr val="1B3C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Clr>
                <a:srgbClr val="1B522E"/>
              </a:buClr>
              <a:buNone/>
            </a:pPr>
            <a:endParaRPr lang="en-US" sz="2600" dirty="0">
              <a:solidFill>
                <a:schemeClr val="accent5"/>
              </a:solidFill>
              <a:latin typeface="+mn-lt"/>
              <a:cs typeface="Calibri" panose="020F0502020204030204" pitchFamily="34" charset="0"/>
            </a:endParaRPr>
          </a:p>
        </p:txBody>
      </p:sp>
      <p:sp>
        <p:nvSpPr>
          <p:cNvPr id="3" name="Title 3">
            <a:extLst>
              <a:ext uri="{FF2B5EF4-FFF2-40B4-BE49-F238E27FC236}">
                <a16:creationId xmlns:a16="http://schemas.microsoft.com/office/drawing/2014/main" id="{700AE08D-6EE1-1E99-3165-EB1F88578BE6}"/>
              </a:ext>
            </a:extLst>
          </p:cNvPr>
          <p:cNvSpPr>
            <a:spLocks noGrp="1"/>
          </p:cNvSpPr>
          <p:nvPr>
            <p:ph type="title"/>
          </p:nvPr>
        </p:nvSpPr>
        <p:spPr>
          <a:xfrm>
            <a:off x="419100" y="314392"/>
            <a:ext cx="11468100" cy="835152"/>
          </a:xfrm>
        </p:spPr>
        <p:txBody>
          <a:bodyPr anchor="ctr" anchorCtr="0">
            <a:normAutofit/>
          </a:bodyPr>
          <a:lstStyle/>
          <a:p>
            <a:r>
              <a:rPr lang="en-US" b="1" dirty="0">
                <a:solidFill>
                  <a:schemeClr val="bg1"/>
                </a:solidFill>
                <a:latin typeface="+mj-lt"/>
              </a:rPr>
              <a:t>Our Journey Towards Zero Waste</a:t>
            </a:r>
            <a:endParaRPr lang="en-US" b="1" dirty="0">
              <a:solidFill>
                <a:schemeClr val="bg1"/>
              </a:solidFill>
            </a:endParaRPr>
          </a:p>
        </p:txBody>
      </p:sp>
      <p:grpSp>
        <p:nvGrpSpPr>
          <p:cNvPr id="18" name="Group 17">
            <a:extLst>
              <a:ext uri="{FF2B5EF4-FFF2-40B4-BE49-F238E27FC236}">
                <a16:creationId xmlns:a16="http://schemas.microsoft.com/office/drawing/2014/main" id="{EF5741F7-00E8-1852-0D90-D6706B741A94}"/>
              </a:ext>
            </a:extLst>
          </p:cNvPr>
          <p:cNvGrpSpPr/>
          <p:nvPr/>
        </p:nvGrpSpPr>
        <p:grpSpPr>
          <a:xfrm>
            <a:off x="498901" y="1221137"/>
            <a:ext cx="10944857" cy="3432928"/>
            <a:chOff x="298403" y="1124884"/>
            <a:chExt cx="10944857" cy="3432928"/>
          </a:xfrm>
        </p:grpSpPr>
        <p:grpSp>
          <p:nvGrpSpPr>
            <p:cNvPr id="38" name="Group 37">
              <a:extLst>
                <a:ext uri="{FF2B5EF4-FFF2-40B4-BE49-F238E27FC236}">
                  <a16:creationId xmlns:a16="http://schemas.microsoft.com/office/drawing/2014/main" id="{255DEDBF-DA0A-B61C-36CE-3B559F51FEE4}"/>
                </a:ext>
              </a:extLst>
            </p:cNvPr>
            <p:cNvGrpSpPr/>
            <p:nvPr/>
          </p:nvGrpSpPr>
          <p:grpSpPr>
            <a:xfrm>
              <a:off x="298403" y="1124884"/>
              <a:ext cx="10944857" cy="3432928"/>
              <a:chOff x="298403" y="1124884"/>
              <a:chExt cx="10944857" cy="3432928"/>
            </a:xfrm>
          </p:grpSpPr>
          <p:cxnSp>
            <p:nvCxnSpPr>
              <p:cNvPr id="21" name="Straight Connector 20">
                <a:extLst>
                  <a:ext uri="{FF2B5EF4-FFF2-40B4-BE49-F238E27FC236}">
                    <a16:creationId xmlns:a16="http://schemas.microsoft.com/office/drawing/2014/main" id="{A5F5E85D-7775-CDED-5675-4D012C5A0BB7}"/>
                  </a:ext>
                </a:extLst>
              </p:cNvPr>
              <p:cNvCxnSpPr>
                <a:cxnSpLocks/>
              </p:cNvCxnSpPr>
              <p:nvPr/>
            </p:nvCxnSpPr>
            <p:spPr>
              <a:xfrm flipV="1">
                <a:off x="9137231" y="2615950"/>
                <a:ext cx="565688" cy="395207"/>
              </a:xfrm>
              <a:prstGeom prst="line">
                <a:avLst/>
              </a:prstGeom>
              <a:ln w="31750">
                <a:solidFill>
                  <a:srgbClr val="F59D44"/>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8B9D24-64D7-0302-5145-A950C6CD2391}"/>
                  </a:ext>
                </a:extLst>
              </p:cNvPr>
              <p:cNvCxnSpPr>
                <a:cxnSpLocks/>
                <a:stCxn id="28" idx="7"/>
              </p:cNvCxnSpPr>
              <p:nvPr/>
            </p:nvCxnSpPr>
            <p:spPr>
              <a:xfrm flipV="1">
                <a:off x="1735754" y="2600452"/>
                <a:ext cx="450487" cy="516656"/>
              </a:xfrm>
              <a:prstGeom prst="line">
                <a:avLst/>
              </a:prstGeom>
              <a:ln w="31750">
                <a:solidFill>
                  <a:srgbClr val="F59D44"/>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40E425-5A32-387D-A30B-53226094D498}"/>
                  </a:ext>
                </a:extLst>
              </p:cNvPr>
              <p:cNvCxnSpPr>
                <a:cxnSpLocks/>
                <a:endCxn id="35" idx="3"/>
              </p:cNvCxnSpPr>
              <p:nvPr/>
            </p:nvCxnSpPr>
            <p:spPr>
              <a:xfrm flipV="1">
                <a:off x="5270404" y="2431855"/>
                <a:ext cx="517889" cy="447567"/>
              </a:xfrm>
              <a:prstGeom prst="line">
                <a:avLst/>
              </a:prstGeom>
              <a:ln w="31750">
                <a:solidFill>
                  <a:srgbClr val="F59D44"/>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93007A-E355-8A82-B615-1A1925F8DA5A}"/>
                  </a:ext>
                </a:extLst>
              </p:cNvPr>
              <p:cNvCxnSpPr>
                <a:cxnSpLocks/>
                <a:stCxn id="35" idx="5"/>
              </p:cNvCxnSpPr>
              <p:nvPr/>
            </p:nvCxnSpPr>
            <p:spPr>
              <a:xfrm>
                <a:off x="6827186" y="2431855"/>
                <a:ext cx="853204" cy="556055"/>
              </a:xfrm>
              <a:prstGeom prst="line">
                <a:avLst/>
              </a:prstGeom>
              <a:ln w="31750">
                <a:solidFill>
                  <a:srgbClr val="F59D44"/>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51D068C-C552-21FE-B6FE-630987B065A0}"/>
                  </a:ext>
                </a:extLst>
              </p:cNvPr>
              <p:cNvCxnSpPr>
                <a:cxnSpLocks/>
              </p:cNvCxnSpPr>
              <p:nvPr/>
            </p:nvCxnSpPr>
            <p:spPr>
              <a:xfrm>
                <a:off x="3333116" y="2422222"/>
                <a:ext cx="457200" cy="387457"/>
              </a:xfrm>
              <a:prstGeom prst="line">
                <a:avLst/>
              </a:prstGeom>
              <a:ln w="31750">
                <a:solidFill>
                  <a:srgbClr val="F59D44"/>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BBA630B-0470-0C37-C905-E43F603114F1}"/>
                  </a:ext>
                </a:extLst>
              </p:cNvPr>
              <p:cNvSpPr txBox="1"/>
              <p:nvPr/>
            </p:nvSpPr>
            <p:spPr>
              <a:xfrm>
                <a:off x="298403" y="2869922"/>
                <a:ext cx="1683961" cy="1687890"/>
              </a:xfrm>
              <a:prstGeom prst="ellipse">
                <a:avLst/>
              </a:prstGeom>
              <a:solidFill>
                <a:schemeClr val="bg1"/>
              </a:solidFill>
              <a:effectLst>
                <a:outerShdw blurRad="89626" dist="166476" dir="2700000" algn="tl" rotWithShape="0">
                  <a:prstClr val="black">
                    <a:alpha val="40000"/>
                  </a:prstClr>
                </a:outerShdw>
              </a:effectLst>
            </p:spPr>
            <p:txBody>
              <a:bodyPr wrap="square" anchor="ctr">
                <a:noAutofit/>
              </a:bodyPr>
              <a:lstStyle/>
              <a:p>
                <a:pPr marL="6350" indent="-6350" algn="ctr">
                  <a:lnSpc>
                    <a:spcPct val="90000"/>
                  </a:lnSpc>
                  <a:spcBef>
                    <a:spcPts val="0"/>
                  </a:spcBef>
                  <a:spcAft>
                    <a:spcPts val="1200"/>
                  </a:spcAft>
                  <a:buClr>
                    <a:srgbClr val="1B522E"/>
                  </a:buClr>
                </a:pPr>
                <a:r>
                  <a:rPr lang="en-US" sz="1800" dirty="0">
                    <a:latin typeface="+mn-lt"/>
                    <a:cs typeface="Calibri" panose="020F0502020204030204" pitchFamily="34" charset="0"/>
                  </a:rPr>
                  <a:t>Program has been in market </a:t>
                </a:r>
                <a:r>
                  <a:rPr lang="en-US" sz="2000" b="1" dirty="0">
                    <a:latin typeface="+mn-lt"/>
                    <a:cs typeface="Calibri" panose="020F0502020204030204" pitchFamily="34" charset="0"/>
                  </a:rPr>
                  <a:t>12 years</a:t>
                </a:r>
                <a:endParaRPr lang="en-US" sz="600" b="1" dirty="0">
                  <a:latin typeface="+mn-lt"/>
                </a:endParaRPr>
              </a:p>
            </p:txBody>
          </p:sp>
          <p:sp>
            <p:nvSpPr>
              <p:cNvPr id="29" name="TextBox 28">
                <a:extLst>
                  <a:ext uri="{FF2B5EF4-FFF2-40B4-BE49-F238E27FC236}">
                    <a16:creationId xmlns:a16="http://schemas.microsoft.com/office/drawing/2014/main" id="{0FA4C678-15B6-22C1-CB9B-7180B601E5F8}"/>
                  </a:ext>
                </a:extLst>
              </p:cNvPr>
              <p:cNvSpPr txBox="1"/>
              <p:nvPr/>
            </p:nvSpPr>
            <p:spPr>
              <a:xfrm>
                <a:off x="1819493" y="1124884"/>
                <a:ext cx="1691524" cy="1687890"/>
              </a:xfrm>
              <a:prstGeom prst="ellipse">
                <a:avLst/>
              </a:prstGeom>
              <a:solidFill>
                <a:schemeClr val="bg1"/>
              </a:solidFill>
              <a:effectLst>
                <a:outerShdw blurRad="89626" dist="166476" dir="2700000" algn="tl" rotWithShape="0">
                  <a:prstClr val="black">
                    <a:alpha val="40000"/>
                  </a:prstClr>
                </a:outerShdw>
              </a:effectLst>
            </p:spPr>
            <p:txBody>
              <a:bodyPr wrap="square" anchor="ctr">
                <a:noAutofit/>
              </a:bodyPr>
              <a:lstStyle/>
              <a:p>
                <a:pPr marL="6350" indent="-6350" algn="ctr">
                  <a:lnSpc>
                    <a:spcPct val="90000"/>
                  </a:lnSpc>
                  <a:spcBef>
                    <a:spcPts val="0"/>
                  </a:spcBef>
                  <a:spcAft>
                    <a:spcPts val="1200"/>
                  </a:spcAft>
                  <a:buClr>
                    <a:srgbClr val="1B522E"/>
                  </a:buClr>
                </a:pPr>
                <a:r>
                  <a:rPr lang="en-US" sz="2000" b="1" dirty="0">
                    <a:latin typeface="+mn-lt"/>
                    <a:cs typeface="Calibri" panose="020F0502020204030204" pitchFamily="34" charset="0"/>
                  </a:rPr>
                  <a:t>1,027</a:t>
                </a:r>
                <a:r>
                  <a:rPr lang="en-US" sz="1800" dirty="0">
                    <a:latin typeface="+mn-lt"/>
                    <a:cs typeface="Calibri" panose="020F0502020204030204" pitchFamily="34" charset="0"/>
                  </a:rPr>
                  <a:t> customers enrolled since 2011</a:t>
                </a:r>
                <a:endParaRPr lang="en-US" sz="600" dirty="0">
                  <a:latin typeface="+mn-lt"/>
                </a:endParaRPr>
              </a:p>
            </p:txBody>
          </p:sp>
          <p:sp>
            <p:nvSpPr>
              <p:cNvPr id="31" name="TextBox 30">
                <a:extLst>
                  <a:ext uri="{FF2B5EF4-FFF2-40B4-BE49-F238E27FC236}">
                    <a16:creationId xmlns:a16="http://schemas.microsoft.com/office/drawing/2014/main" id="{2C5B3A92-481F-B033-FC5E-80B4A0ABBA27}"/>
                  </a:ext>
                </a:extLst>
              </p:cNvPr>
              <p:cNvSpPr txBox="1"/>
              <p:nvPr/>
            </p:nvSpPr>
            <p:spPr>
              <a:xfrm>
                <a:off x="3584260" y="2433065"/>
                <a:ext cx="1832871" cy="1829529"/>
              </a:xfrm>
              <a:prstGeom prst="ellipse">
                <a:avLst/>
              </a:prstGeom>
              <a:solidFill>
                <a:schemeClr val="bg1"/>
              </a:solidFill>
              <a:effectLst>
                <a:outerShdw blurRad="89626" dist="166476" dir="2700000" algn="tl" rotWithShape="0">
                  <a:prstClr val="black">
                    <a:alpha val="40000"/>
                  </a:prstClr>
                </a:outerShdw>
              </a:effectLst>
            </p:spPr>
            <p:txBody>
              <a:bodyPr wrap="square" anchor="ctr">
                <a:noAutofit/>
              </a:bodyPr>
              <a:lstStyle/>
              <a:p>
                <a:pPr marL="6350" indent="-6350" algn="ctr">
                  <a:lnSpc>
                    <a:spcPct val="90000"/>
                  </a:lnSpc>
                  <a:spcBef>
                    <a:spcPts val="0"/>
                  </a:spcBef>
                  <a:spcAft>
                    <a:spcPts val="1200"/>
                  </a:spcAft>
                  <a:buClr>
                    <a:srgbClr val="1B522E"/>
                  </a:buClr>
                </a:pPr>
                <a:r>
                  <a:rPr lang="en-US" sz="1800" dirty="0">
                    <a:latin typeface="+mn-lt"/>
                    <a:cs typeface="Calibri" panose="020F0502020204030204" pitchFamily="34" charset="0"/>
                  </a:rPr>
                  <a:t>Active programs in </a:t>
                </a:r>
                <a:r>
                  <a:rPr lang="en-US" sz="1800" b="1" dirty="0">
                    <a:latin typeface="+mn-lt"/>
                    <a:cs typeface="Calibri" panose="020F0502020204030204" pitchFamily="34" charset="0"/>
                  </a:rPr>
                  <a:t>North America </a:t>
                </a:r>
                <a:br>
                  <a:rPr lang="en-US" sz="1800" b="1" dirty="0">
                    <a:latin typeface="+mn-lt"/>
                    <a:cs typeface="Calibri" panose="020F0502020204030204" pitchFamily="34" charset="0"/>
                  </a:rPr>
                </a:br>
                <a:r>
                  <a:rPr lang="en-US" sz="1800" b="1" dirty="0">
                    <a:latin typeface="+mn-lt"/>
                    <a:cs typeface="Calibri" panose="020F0502020204030204" pitchFamily="34" charset="0"/>
                  </a:rPr>
                  <a:t>&amp; Europe </a:t>
                </a:r>
                <a:endParaRPr lang="en-US" sz="2000" b="1" dirty="0">
                  <a:latin typeface="+mn-lt"/>
                </a:endParaRPr>
              </a:p>
            </p:txBody>
          </p:sp>
          <p:sp>
            <p:nvSpPr>
              <p:cNvPr id="35" name="TextBox 34">
                <a:extLst>
                  <a:ext uri="{FF2B5EF4-FFF2-40B4-BE49-F238E27FC236}">
                    <a16:creationId xmlns:a16="http://schemas.microsoft.com/office/drawing/2014/main" id="{606F29F0-E526-03D3-D93F-8254672A1A81}"/>
                  </a:ext>
                </a:extLst>
              </p:cNvPr>
              <p:cNvSpPr txBox="1"/>
              <p:nvPr/>
            </p:nvSpPr>
            <p:spPr>
              <a:xfrm>
                <a:off x="5573131" y="1174874"/>
                <a:ext cx="1469217" cy="1472645"/>
              </a:xfrm>
              <a:prstGeom prst="ellipse">
                <a:avLst/>
              </a:prstGeom>
              <a:solidFill>
                <a:srgbClr val="F59D44"/>
              </a:solidFill>
              <a:effectLst>
                <a:outerShdw blurRad="89626" dist="166476" dir="2700000" algn="tl" rotWithShape="0">
                  <a:prstClr val="black">
                    <a:alpha val="40000"/>
                  </a:prstClr>
                </a:outerShdw>
              </a:effectLst>
            </p:spPr>
            <p:txBody>
              <a:bodyPr wrap="square" anchor="ctr">
                <a:noAutofit/>
              </a:bodyPr>
              <a:lstStyle/>
              <a:p>
                <a:pPr algn="ctr">
                  <a:lnSpc>
                    <a:spcPct val="85000"/>
                  </a:lnSpc>
                </a:pPr>
                <a:r>
                  <a:rPr lang="en-US" sz="1600" b="1" dirty="0"/>
                  <a:t>4.08 MT =</a:t>
                </a:r>
                <a:br>
                  <a:rPr lang="en-US" sz="1200" b="1" dirty="0"/>
                </a:br>
                <a:r>
                  <a:rPr lang="en-US" sz="1050" dirty="0"/>
                  <a:t>the average weight of a male African elephant </a:t>
                </a:r>
                <a:br>
                  <a:rPr lang="en-US" sz="1050" dirty="0"/>
                </a:br>
                <a:endParaRPr lang="en-US" sz="1200" dirty="0"/>
              </a:p>
            </p:txBody>
          </p:sp>
          <p:sp>
            <p:nvSpPr>
              <p:cNvPr id="32" name="TextBox 31">
                <a:extLst>
                  <a:ext uri="{FF2B5EF4-FFF2-40B4-BE49-F238E27FC236}">
                    <a16:creationId xmlns:a16="http://schemas.microsoft.com/office/drawing/2014/main" id="{5EF5C360-8D1C-5ECA-AC6E-D2B5F7A4FFC2}"/>
                  </a:ext>
                </a:extLst>
              </p:cNvPr>
              <p:cNvSpPr txBox="1"/>
              <p:nvPr/>
            </p:nvSpPr>
            <p:spPr>
              <a:xfrm>
                <a:off x="9559299" y="1326754"/>
                <a:ext cx="1683961" cy="1685707"/>
              </a:xfrm>
              <a:prstGeom prst="ellipse">
                <a:avLst/>
              </a:prstGeom>
              <a:solidFill>
                <a:schemeClr val="bg1"/>
              </a:solidFill>
              <a:effectLst>
                <a:outerShdw blurRad="89626" dist="166476" dir="2700000" algn="tl" rotWithShape="0">
                  <a:prstClr val="black">
                    <a:alpha val="40000"/>
                  </a:prstClr>
                </a:outerShdw>
              </a:effectLst>
            </p:spPr>
            <p:txBody>
              <a:bodyPr wrap="square" lIns="0" tIns="0" rIns="0" bIns="0" anchor="ctr">
                <a:noAutofit/>
              </a:bodyPr>
              <a:lstStyle/>
              <a:p>
                <a:pPr marL="6350" indent="-6350" algn="ctr">
                  <a:lnSpc>
                    <a:spcPct val="90000"/>
                  </a:lnSpc>
                  <a:spcBef>
                    <a:spcPts val="0"/>
                  </a:spcBef>
                  <a:spcAft>
                    <a:spcPts val="1200"/>
                  </a:spcAft>
                  <a:buClr>
                    <a:srgbClr val="1B522E"/>
                  </a:buClr>
                </a:pPr>
                <a:r>
                  <a:rPr lang="en-US" sz="2000" b="1" dirty="0">
                    <a:latin typeface="+mn-lt"/>
                    <a:cs typeface="Calibri" panose="020F0502020204030204" pitchFamily="34" charset="0"/>
                  </a:rPr>
                  <a:t>2160 MT* </a:t>
                </a:r>
                <a:r>
                  <a:rPr lang="en-US" sz="1800" dirty="0">
                    <a:latin typeface="+mn-lt"/>
                    <a:cs typeface="Calibri" panose="020F0502020204030204" pitchFamily="34" charset="0"/>
                  </a:rPr>
                  <a:t>diverted since 2011</a:t>
                </a:r>
                <a:endParaRPr lang="en-US" sz="600" dirty="0">
                  <a:latin typeface="+mn-lt"/>
                </a:endParaRPr>
              </a:p>
            </p:txBody>
          </p:sp>
          <p:sp>
            <p:nvSpPr>
              <p:cNvPr id="2" name="TextBox 1">
                <a:extLst>
                  <a:ext uri="{FF2B5EF4-FFF2-40B4-BE49-F238E27FC236}">
                    <a16:creationId xmlns:a16="http://schemas.microsoft.com/office/drawing/2014/main" id="{9A2577E6-68C3-2CBC-68A4-8FB9C0431F4D}"/>
                  </a:ext>
                </a:extLst>
              </p:cNvPr>
              <p:cNvSpPr txBox="1"/>
              <p:nvPr/>
            </p:nvSpPr>
            <p:spPr>
              <a:xfrm>
                <a:off x="7562313" y="2536127"/>
                <a:ext cx="1690942" cy="1687890"/>
              </a:xfrm>
              <a:prstGeom prst="ellipse">
                <a:avLst/>
              </a:prstGeom>
              <a:solidFill>
                <a:schemeClr val="bg1"/>
              </a:solidFill>
              <a:effectLst>
                <a:outerShdw blurRad="89626" dist="166476" dir="2700000" algn="tl" rotWithShape="0">
                  <a:prstClr val="black">
                    <a:alpha val="40000"/>
                  </a:prstClr>
                </a:outerShdw>
              </a:effectLst>
            </p:spPr>
            <p:txBody>
              <a:bodyPr wrap="square" anchor="ctr">
                <a:noAutofit/>
              </a:bodyPr>
              <a:lstStyle/>
              <a:p>
                <a:pPr marL="6350" indent="-6350" algn="ctr">
                  <a:lnSpc>
                    <a:spcPct val="90000"/>
                  </a:lnSpc>
                  <a:spcBef>
                    <a:spcPts val="0"/>
                  </a:spcBef>
                  <a:spcAft>
                    <a:spcPts val="1200"/>
                  </a:spcAft>
                  <a:buClr>
                    <a:srgbClr val="1B522E"/>
                  </a:buClr>
                </a:pPr>
                <a:r>
                  <a:rPr lang="en-US" sz="2000" b="1" dirty="0">
                    <a:latin typeface="+mn-lt"/>
                    <a:cs typeface="Calibri" panose="020F0502020204030204" pitchFamily="34" charset="0"/>
                  </a:rPr>
                  <a:t>290 MT*</a:t>
                </a:r>
                <a:br>
                  <a:rPr lang="en-US" sz="1800" dirty="0">
                    <a:latin typeface="+mn-lt"/>
                    <a:cs typeface="Calibri" panose="020F0502020204030204" pitchFamily="34" charset="0"/>
                  </a:rPr>
                </a:br>
                <a:r>
                  <a:rPr lang="en-US" sz="1800" dirty="0">
                    <a:latin typeface="+mn-lt"/>
                    <a:cs typeface="Calibri" panose="020F0502020204030204" pitchFamily="34" charset="0"/>
                  </a:rPr>
                  <a:t>diverted in 2022</a:t>
                </a:r>
                <a:endParaRPr lang="en-US" sz="600" dirty="0">
                  <a:latin typeface="+mn-lt"/>
                </a:endParaRPr>
              </a:p>
            </p:txBody>
          </p:sp>
        </p:grpSp>
        <p:pic>
          <p:nvPicPr>
            <p:cNvPr id="9" name="Graphic 8" descr="Elephant with solid fill">
              <a:extLst>
                <a:ext uri="{FF2B5EF4-FFF2-40B4-BE49-F238E27FC236}">
                  <a16:creationId xmlns:a16="http://schemas.microsoft.com/office/drawing/2014/main" id="{66546BF0-E19B-79C1-4B6D-7012C986F0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76423" y="2179985"/>
              <a:ext cx="421037" cy="421037"/>
            </a:xfrm>
            <a:prstGeom prst="rect">
              <a:avLst/>
            </a:prstGeom>
          </p:spPr>
        </p:pic>
        <p:grpSp>
          <p:nvGrpSpPr>
            <p:cNvPr id="13" name="Group 12">
              <a:extLst>
                <a:ext uri="{FF2B5EF4-FFF2-40B4-BE49-F238E27FC236}">
                  <a16:creationId xmlns:a16="http://schemas.microsoft.com/office/drawing/2014/main" id="{DFAE8A44-2BF7-0DBC-6817-1B6E75A3359A}"/>
                </a:ext>
              </a:extLst>
            </p:cNvPr>
            <p:cNvGrpSpPr/>
            <p:nvPr/>
          </p:nvGrpSpPr>
          <p:grpSpPr>
            <a:xfrm>
              <a:off x="8036727" y="3729024"/>
              <a:ext cx="693548" cy="369332"/>
              <a:chOff x="8036727" y="3729024"/>
              <a:chExt cx="693548" cy="369332"/>
            </a:xfrm>
          </p:grpSpPr>
          <p:pic>
            <p:nvPicPr>
              <p:cNvPr id="10" name="Graphic 9" descr="Elephant with solid fill">
                <a:extLst>
                  <a:ext uri="{FF2B5EF4-FFF2-40B4-BE49-F238E27FC236}">
                    <a16:creationId xmlns:a16="http://schemas.microsoft.com/office/drawing/2014/main" id="{8C19F8C9-C5DC-BA1C-3DBE-6702659FAD1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07394" y="3754831"/>
                <a:ext cx="322881" cy="322881"/>
              </a:xfrm>
              <a:prstGeom prst="rect">
                <a:avLst/>
              </a:prstGeom>
            </p:spPr>
          </p:pic>
          <p:sp>
            <p:nvSpPr>
              <p:cNvPr id="12" name="TextBox 11">
                <a:extLst>
                  <a:ext uri="{FF2B5EF4-FFF2-40B4-BE49-F238E27FC236}">
                    <a16:creationId xmlns:a16="http://schemas.microsoft.com/office/drawing/2014/main" id="{7CB5AA43-E751-178C-6C7C-025CE619B6D1}"/>
                  </a:ext>
                </a:extLst>
              </p:cNvPr>
              <p:cNvSpPr txBox="1"/>
              <p:nvPr/>
            </p:nvSpPr>
            <p:spPr>
              <a:xfrm>
                <a:off x="8036727" y="3729024"/>
                <a:ext cx="445577" cy="369332"/>
              </a:xfrm>
              <a:prstGeom prst="rect">
                <a:avLst/>
              </a:prstGeom>
              <a:noFill/>
            </p:spPr>
            <p:txBody>
              <a:bodyPr wrap="square">
                <a:spAutoFit/>
              </a:bodyPr>
              <a:lstStyle/>
              <a:p>
                <a:r>
                  <a:rPr lang="en-US" sz="1800" dirty="0">
                    <a:solidFill>
                      <a:srgbClr val="F59D44"/>
                    </a:solidFill>
                    <a:latin typeface="+mn-lt"/>
                    <a:cs typeface="Calibri" panose="020F0502020204030204" pitchFamily="34" charset="0"/>
                  </a:rPr>
                  <a:t>71</a:t>
                </a:r>
                <a:endParaRPr lang="en-US" dirty="0">
                  <a:solidFill>
                    <a:srgbClr val="F59D44"/>
                  </a:solidFill>
                </a:endParaRPr>
              </a:p>
            </p:txBody>
          </p:sp>
        </p:grpSp>
        <p:grpSp>
          <p:nvGrpSpPr>
            <p:cNvPr id="14" name="Group 13">
              <a:extLst>
                <a:ext uri="{FF2B5EF4-FFF2-40B4-BE49-F238E27FC236}">
                  <a16:creationId xmlns:a16="http://schemas.microsoft.com/office/drawing/2014/main" id="{F9F113D7-4A4B-E5CC-5337-CA2C18282E3D}"/>
                </a:ext>
              </a:extLst>
            </p:cNvPr>
            <p:cNvGrpSpPr/>
            <p:nvPr/>
          </p:nvGrpSpPr>
          <p:grpSpPr>
            <a:xfrm>
              <a:off x="9979850" y="2530110"/>
              <a:ext cx="829155" cy="369332"/>
              <a:chOff x="8507512" y="541184"/>
              <a:chExt cx="829155" cy="369332"/>
            </a:xfrm>
          </p:grpSpPr>
          <p:pic>
            <p:nvPicPr>
              <p:cNvPr id="15" name="Graphic 14" descr="Elephant with solid fill">
                <a:extLst>
                  <a:ext uri="{FF2B5EF4-FFF2-40B4-BE49-F238E27FC236}">
                    <a16:creationId xmlns:a16="http://schemas.microsoft.com/office/drawing/2014/main" id="{F54A268C-BFA9-239E-5944-A3A1AEF333E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13786" y="559243"/>
                <a:ext cx="322881" cy="322881"/>
              </a:xfrm>
              <a:prstGeom prst="rect">
                <a:avLst/>
              </a:prstGeom>
            </p:spPr>
          </p:pic>
          <p:sp>
            <p:nvSpPr>
              <p:cNvPr id="16" name="TextBox 15">
                <a:extLst>
                  <a:ext uri="{FF2B5EF4-FFF2-40B4-BE49-F238E27FC236}">
                    <a16:creationId xmlns:a16="http://schemas.microsoft.com/office/drawing/2014/main" id="{F48011CD-C837-4AD0-DAA3-6AED15945A96}"/>
                  </a:ext>
                </a:extLst>
              </p:cNvPr>
              <p:cNvSpPr txBox="1"/>
              <p:nvPr/>
            </p:nvSpPr>
            <p:spPr>
              <a:xfrm>
                <a:off x="8507512" y="541184"/>
                <a:ext cx="557938" cy="369332"/>
              </a:xfrm>
              <a:prstGeom prst="rect">
                <a:avLst/>
              </a:prstGeom>
              <a:noFill/>
            </p:spPr>
            <p:txBody>
              <a:bodyPr wrap="square">
                <a:spAutoFit/>
              </a:bodyPr>
              <a:lstStyle/>
              <a:p>
                <a:r>
                  <a:rPr lang="en-US" sz="1800" dirty="0">
                    <a:solidFill>
                      <a:srgbClr val="F59D44"/>
                    </a:solidFill>
                    <a:latin typeface="+mn-lt"/>
                    <a:cs typeface="Calibri" panose="020F0502020204030204" pitchFamily="34" charset="0"/>
                  </a:rPr>
                  <a:t>529</a:t>
                </a:r>
                <a:endParaRPr lang="en-US" dirty="0">
                  <a:solidFill>
                    <a:srgbClr val="F59D44"/>
                  </a:solidFill>
                </a:endParaRPr>
              </a:p>
            </p:txBody>
          </p:sp>
        </p:grpSp>
      </p:grpSp>
    </p:spTree>
    <p:extLst>
      <p:ext uri="{BB962C8B-B14F-4D97-AF65-F5344CB8AC3E}">
        <p14:creationId xmlns:p14="http://schemas.microsoft.com/office/powerpoint/2010/main" val="10192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9A72F3F28C094ABE908DE2683239E8" ma:contentTypeVersion="14" ma:contentTypeDescription="Create a new document." ma:contentTypeScope="" ma:versionID="f74842e979319d38563dc4d3ab6fe8dc">
  <xsd:schema xmlns:xsd="http://www.w3.org/2001/XMLSchema" xmlns:xs="http://www.w3.org/2001/XMLSchema" xmlns:p="http://schemas.microsoft.com/office/2006/metadata/properties" xmlns:ns3="83c9ed03-c93f-49b6-b5b2-dc0a30e0a8a6" xmlns:ns4="d80d91a1-e30a-48a5-93db-78eae4190ec3" targetNamespace="http://schemas.microsoft.com/office/2006/metadata/properties" ma:root="true" ma:fieldsID="056b9be22e8441478bb1182c4aad00fb" ns3:_="" ns4:_="">
    <xsd:import namespace="83c9ed03-c93f-49b6-b5b2-dc0a30e0a8a6"/>
    <xsd:import namespace="d80d91a1-e30a-48a5-93db-78eae4190e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9ed03-c93f-49b6-b5b2-dc0a30e0a8a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0d91a1-e30a-48a5-93db-78eae4190e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3F640-8EA3-41FA-A043-9D9A30A04911}">
  <ds:schemaRefs>
    <ds:schemaRef ds:uri="83c9ed03-c93f-49b6-b5b2-dc0a30e0a8a6"/>
    <ds:schemaRef ds:uri="d80d91a1-e30a-48a5-93db-78eae4190e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874E28-8F6D-47AC-8777-AA6B6F4719A4}">
  <ds:schemaRefs>
    <ds:schemaRef ds:uri="http://schemas.microsoft.com/sharepoint/v3/contenttype/forms"/>
  </ds:schemaRefs>
</ds:datastoreItem>
</file>

<file path=customXml/itemProps3.xml><?xml version="1.0" encoding="utf-8"?>
<ds:datastoreItem xmlns:ds="http://schemas.openxmlformats.org/officeDocument/2006/customXml" ds:itemID="{D3693068-F3DE-4969-8A58-88C531193CF0}">
  <ds:schemaRefs>
    <ds:schemaRef ds:uri="83c9ed03-c93f-49b6-b5b2-dc0a30e0a8a6"/>
    <ds:schemaRef ds:uri="d80d91a1-e30a-48a5-93db-78eae4190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4450</TotalTime>
  <Words>1486</Words>
  <Application>Microsoft Office PowerPoint</Application>
  <PresentationFormat>Widescreen</PresentationFormat>
  <Paragraphs>134</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Segoe UI</vt:lpstr>
      <vt:lpstr>Symbol</vt:lpstr>
      <vt:lpstr>Tahoma</vt:lpstr>
      <vt:lpstr>Wingdings</vt:lpstr>
      <vt:lpstr>Office Theme</vt:lpstr>
      <vt:lpstr>Supporting  Your Journey  to Zero Waste</vt:lpstr>
      <vt:lpstr>PowerPoint Presentation</vt:lpstr>
      <vt:lpstr>What can be recycled?</vt:lpstr>
      <vt:lpstr>The RightCycle™ Process</vt:lpstr>
      <vt:lpstr>Collection of Used KCP Items </vt:lpstr>
      <vt:lpstr>Used Products are Consolidated &amp; Shipped </vt:lpstr>
      <vt:lpstr>PowerPoint Presentation</vt:lpstr>
      <vt:lpstr>PowerPoint Presentation</vt:lpstr>
      <vt:lpstr>Our Journey Towards Zero Waste</vt:lpstr>
      <vt:lpstr>Greenovation Award Program  A select number of RightCycle™ customers are chosen each year  to receive the Kimberly-Clark Professional Greenovation Award. </vt:lpstr>
      <vt:lpstr>Why partner with us?</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dc:creator>
  <cp:lastModifiedBy>Tonya Anderson</cp:lastModifiedBy>
  <cp:revision>71</cp:revision>
  <dcterms:created xsi:type="dcterms:W3CDTF">2021-12-15T17:33:11Z</dcterms:created>
  <dcterms:modified xsi:type="dcterms:W3CDTF">2024-07-16T14:04:53Z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a425e9-ff5b-4164-ab21-177a29e6432d_Enabled">
    <vt:lpwstr>True</vt:lpwstr>
  </property>
  <property fmtid="{D5CDD505-2E9C-101B-9397-08002B2CF9AE}" pid="3" name="MSIP_Label_f3a425e9-ff5b-4164-ab21-177a29e6432d_SiteId">
    <vt:lpwstr>fee2180b-69b6-4afe-9f14-ccd70bd4c737</vt:lpwstr>
  </property>
  <property fmtid="{D5CDD505-2E9C-101B-9397-08002B2CF9AE}" pid="4" name="MSIP_Label_f3a425e9-ff5b-4164-ab21-177a29e6432d_Owner">
    <vt:lpwstr>Dana.Johnson@kcc.com</vt:lpwstr>
  </property>
  <property fmtid="{D5CDD505-2E9C-101B-9397-08002B2CF9AE}" pid="5" name="MSIP_Label_f3a425e9-ff5b-4164-ab21-177a29e6432d_SetDate">
    <vt:lpwstr>2022-01-05T17:36:53.1436342Z</vt:lpwstr>
  </property>
  <property fmtid="{D5CDD505-2E9C-101B-9397-08002B2CF9AE}" pid="6" name="MSIP_Label_f3a425e9-ff5b-4164-ab21-177a29e6432d_Name">
    <vt:lpwstr>K-C Internal Only</vt:lpwstr>
  </property>
  <property fmtid="{D5CDD505-2E9C-101B-9397-08002B2CF9AE}" pid="7" name="MSIP_Label_f3a425e9-ff5b-4164-ab21-177a29e6432d_Application">
    <vt:lpwstr>Microsoft Azure Information Protection</vt:lpwstr>
  </property>
  <property fmtid="{D5CDD505-2E9C-101B-9397-08002B2CF9AE}" pid="8" name="MSIP_Label_f3a425e9-ff5b-4164-ab21-177a29e6432d_ActionId">
    <vt:lpwstr>13d2909b-8d05-4579-b406-e45eb78dfd68</vt:lpwstr>
  </property>
  <property fmtid="{D5CDD505-2E9C-101B-9397-08002B2CF9AE}" pid="9" name="MSIP_Label_f3a425e9-ff5b-4164-ab21-177a29e6432d_Extended_MSFT_Method">
    <vt:lpwstr>Manual</vt:lpwstr>
  </property>
  <property fmtid="{D5CDD505-2E9C-101B-9397-08002B2CF9AE}" pid="10" name="KCAutoClass">
    <vt:lpwstr>K-C Internal Only Without Content Marking</vt:lpwstr>
  </property>
  <property fmtid="{D5CDD505-2E9C-101B-9397-08002B2CF9AE}" pid="11" name="ContentTypeId">
    <vt:lpwstr>0x010100F39A72F3F28C094ABE908DE2683239E8</vt:lpwstr>
  </property>
  <property fmtid="{D5CDD505-2E9C-101B-9397-08002B2CF9AE}" pid="12" name="MSIP_Label_3f52e709-27cd-4bee-a620-278331e736b2_Enabled">
    <vt:lpwstr>true</vt:lpwstr>
  </property>
  <property fmtid="{D5CDD505-2E9C-101B-9397-08002B2CF9AE}" pid="13" name="MSIP_Label_3f52e709-27cd-4bee-a620-278331e736b2_SetDate">
    <vt:lpwstr>2022-11-14T16:32:20Z</vt:lpwstr>
  </property>
  <property fmtid="{D5CDD505-2E9C-101B-9397-08002B2CF9AE}" pid="14" name="MSIP_Label_3f52e709-27cd-4bee-a620-278331e736b2_Method">
    <vt:lpwstr>Privileged</vt:lpwstr>
  </property>
  <property fmtid="{D5CDD505-2E9C-101B-9397-08002B2CF9AE}" pid="15" name="MSIP_Label_3f52e709-27cd-4bee-a620-278331e736b2_Name">
    <vt:lpwstr>3f52e709-27cd-4bee-a620-278331e736b2</vt:lpwstr>
  </property>
  <property fmtid="{D5CDD505-2E9C-101B-9397-08002B2CF9AE}" pid="16" name="MSIP_Label_3f52e709-27cd-4bee-a620-278331e736b2_SiteId">
    <vt:lpwstr>fee2180b-69b6-4afe-9f14-ccd70bd4c737</vt:lpwstr>
  </property>
  <property fmtid="{D5CDD505-2E9C-101B-9397-08002B2CF9AE}" pid="17" name="MSIP_Label_3f52e709-27cd-4bee-a620-278331e736b2_ActionId">
    <vt:lpwstr>13d2909b-8d05-4579-b406-e45eb78dfd68</vt:lpwstr>
  </property>
  <property fmtid="{D5CDD505-2E9C-101B-9397-08002B2CF9AE}" pid="18" name="MSIP_Label_3f52e709-27cd-4bee-a620-278331e736b2_ContentBits">
    <vt:lpwstr>0</vt:lpwstr>
  </property>
</Properties>
</file>