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80" r:id="rId4"/>
    <p:sldId id="281" r:id="rId5"/>
    <p:sldId id="282" r:id="rId6"/>
    <p:sldId id="287" r:id="rId7"/>
    <p:sldId id="294" r:id="rId8"/>
    <p:sldId id="290" r:id="rId9"/>
    <p:sldId id="291" r:id="rId10"/>
    <p:sldId id="270" r:id="rId11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5012" autoAdjust="0"/>
  </p:normalViewPr>
  <p:slideViewPr>
    <p:cSldViewPr snapToGrid="0">
      <p:cViewPr varScale="1">
        <p:scale>
          <a:sx n="101" d="100"/>
          <a:sy n="101" d="100"/>
        </p:scale>
        <p:origin x="159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E17047-6CAA-420D-8C5A-CB667CD81DB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2B6A66-F7E6-441E-AEB8-CED777BD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GE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76201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6A30-FE1B-46EB-A023-E6F55B4F30ED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GE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EB59-C8BC-4AD1-BD26-932EADFD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solidFill>
            <a:srgbClr val="E56A1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13" name="Picture 8" descr="TigerPaw_c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90834" y="6324600"/>
            <a:ext cx="4769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CHKODA\Desktop\CLEMSON_ENERGY_INNOVATION_CENTER-1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7"/>
            <a:ext cx="179546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7.5 and 15 TB Test Bay Controlled Access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52067" y="3330245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Developed, reviewed and approved by:</a:t>
            </a:r>
          </a:p>
          <a:p>
            <a:endParaRPr lang="en-US" dirty="0" smtClean="0"/>
          </a:p>
          <a:p>
            <a:r>
              <a:rPr lang="en-US" dirty="0" smtClean="0"/>
              <a:t>K. Bulgakov</a:t>
            </a:r>
          </a:p>
          <a:p>
            <a:r>
              <a:rPr lang="en-US" dirty="0" smtClean="0"/>
              <a:t>K. Rayburg</a:t>
            </a:r>
          </a:p>
          <a:p>
            <a:r>
              <a:rPr lang="en-US" dirty="0" smtClean="0"/>
              <a:t>J. Tuten</a:t>
            </a:r>
          </a:p>
          <a:p>
            <a:r>
              <a:rPr lang="en-US" dirty="0" err="1" smtClean="0"/>
              <a:t>J.Fox</a:t>
            </a:r>
            <a:endParaRPr lang="en-US" dirty="0" smtClean="0"/>
          </a:p>
          <a:p>
            <a:r>
              <a:rPr lang="en-US" dirty="0" smtClean="0"/>
              <a:t>6/15/2016</a:t>
            </a:r>
          </a:p>
          <a:p>
            <a:r>
              <a:rPr lang="en-US" dirty="0" smtClean="0"/>
              <a:t>Updated </a:t>
            </a:r>
            <a:r>
              <a:rPr lang="en-US" dirty="0" smtClean="0"/>
              <a:t>9/19/18, 12/11/20, 1/11/21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95900"/>
            <a:ext cx="8229600" cy="830263"/>
          </a:xfrm>
        </p:spPr>
        <p:txBody>
          <a:bodyPr/>
          <a:lstStyle/>
          <a:p>
            <a:r>
              <a:rPr lang="en-US" dirty="0" smtClean="0"/>
              <a:t>Print from excel file for binder pages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5" y="1112520"/>
            <a:ext cx="8256351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6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u="sng" dirty="0" smtClean="0"/>
              <a:t>Goal:</a:t>
            </a:r>
          </a:p>
          <a:p>
            <a:r>
              <a:rPr lang="en-US" sz="1600" dirty="0" smtClean="0"/>
              <a:t>This protocol is </a:t>
            </a:r>
            <a:r>
              <a:rPr lang="en-US" sz="1600" dirty="0" smtClean="0"/>
              <a:t>intended to ensure control of </a:t>
            </a:r>
            <a:r>
              <a:rPr lang="en-US" sz="1600" dirty="0" smtClean="0"/>
              <a:t>the test </a:t>
            </a:r>
            <a:r>
              <a:rPr lang="en-US" sz="1600" dirty="0" smtClean="0"/>
              <a:t>bench perimeter during testing </a:t>
            </a:r>
            <a:r>
              <a:rPr lang="en-US" sz="1600" dirty="0" smtClean="0"/>
              <a:t>and other </a:t>
            </a:r>
            <a:r>
              <a:rPr lang="en-US" sz="1600" dirty="0" smtClean="0"/>
              <a:t>operations . Access to </a:t>
            </a:r>
            <a:r>
              <a:rPr lang="en-US" sz="1600" dirty="0" smtClean="0"/>
              <a:t>areas are only </a:t>
            </a:r>
            <a:r>
              <a:rPr lang="en-US" sz="1600" dirty="0" smtClean="0"/>
              <a:t>by permission of operator.  Entry is through control room. This plan </a:t>
            </a:r>
            <a:r>
              <a:rPr lang="en-US" sz="1600" dirty="0"/>
              <a:t>is based on existing operational experience and  </a:t>
            </a:r>
            <a:r>
              <a:rPr lang="en-US" sz="1600" dirty="0" smtClean="0"/>
              <a:t>barricade process.  </a:t>
            </a:r>
            <a:r>
              <a:rPr lang="en-US" sz="1600" dirty="0" smtClean="0"/>
              <a:t>Periodic review </a:t>
            </a:r>
            <a:r>
              <a:rPr lang="en-US" sz="1600" dirty="0" smtClean="0"/>
              <a:t>of </a:t>
            </a:r>
            <a:r>
              <a:rPr lang="en-US" sz="1600" dirty="0" smtClean="0"/>
              <a:t>this protocol will </a:t>
            </a:r>
            <a:r>
              <a:rPr lang="en-US" sz="1600" dirty="0" smtClean="0"/>
              <a:t>be conducted by operations team. </a:t>
            </a:r>
          </a:p>
          <a:p>
            <a:r>
              <a:rPr lang="en-US" sz="1600" b="1" u="sng" dirty="0" smtClean="0"/>
              <a:t>Responsibilities of Test Engineers for 7.5 and 15 TB</a:t>
            </a:r>
            <a:r>
              <a:rPr lang="en-US" sz="1600" dirty="0" smtClean="0"/>
              <a:t>:</a:t>
            </a:r>
          </a:p>
          <a:p>
            <a:pPr>
              <a:buFontTx/>
              <a:buChar char="-"/>
            </a:pPr>
            <a:r>
              <a:rPr lang="en-US" sz="1600" dirty="0" smtClean="0"/>
              <a:t>Secure the TB perimeter as per plan (with staff support where necessary)</a:t>
            </a:r>
          </a:p>
          <a:p>
            <a:pPr>
              <a:buFontTx/>
              <a:buChar char="-"/>
            </a:pPr>
            <a:r>
              <a:rPr lang="en-US" sz="1600" dirty="0" smtClean="0"/>
              <a:t>Make decisions on perimeter opening on a daily basis (no barricades left without reason)</a:t>
            </a:r>
          </a:p>
          <a:p>
            <a:pPr>
              <a:buFontTx/>
              <a:buChar char="-"/>
            </a:pPr>
            <a:r>
              <a:rPr lang="en-US" sz="1600" dirty="0" smtClean="0"/>
              <a:t>Open the perimeter when testing is complete. (end of each day)</a:t>
            </a:r>
          </a:p>
          <a:p>
            <a:pPr>
              <a:buFontTx/>
              <a:buChar char="-"/>
            </a:pPr>
            <a:r>
              <a:rPr lang="en-US" sz="1600" dirty="0" smtClean="0"/>
              <a:t>Decision should be made regarding access outside the perimeter during extreme load or high dynamic testing.</a:t>
            </a:r>
          </a:p>
          <a:p>
            <a:r>
              <a:rPr lang="en-US" sz="1600" b="1" u="sng" dirty="0" smtClean="0"/>
              <a:t>Management / safety line responsibilities</a:t>
            </a:r>
            <a:r>
              <a:rPr lang="en-US" sz="1600" b="1" dirty="0" smtClean="0"/>
              <a:t>:</a:t>
            </a:r>
          </a:p>
          <a:p>
            <a:pPr>
              <a:buFontTx/>
              <a:buChar char="-"/>
            </a:pPr>
            <a:r>
              <a:rPr lang="en-US" sz="1600" dirty="0" smtClean="0"/>
              <a:t>Plan is reviewed and revised annually </a:t>
            </a:r>
            <a:r>
              <a:rPr lang="en-US" sz="1600" dirty="0" smtClean="0">
                <a:solidFill>
                  <a:srgbClr val="0070C0"/>
                </a:solidFill>
              </a:rPr>
              <a:t>(revised on 12/11/2020)</a:t>
            </a:r>
          </a:p>
          <a:p>
            <a:pPr>
              <a:buFontTx/>
              <a:buChar char="-"/>
            </a:pPr>
            <a:r>
              <a:rPr lang="en-US" sz="1600" dirty="0" smtClean="0"/>
              <a:t>Perform periodic perimeter observation and safety review and assure barricades</a:t>
            </a:r>
            <a:r>
              <a:rPr lang="en-US" sz="1600" dirty="0"/>
              <a:t>, poles, </a:t>
            </a:r>
            <a:r>
              <a:rPr lang="en-US" sz="1600" dirty="0" smtClean="0"/>
              <a:t>tape</a:t>
            </a:r>
            <a:r>
              <a:rPr lang="en-US" sz="1600" dirty="0"/>
              <a:t>, </a:t>
            </a:r>
            <a:r>
              <a:rPr lang="en-US" sz="1600" dirty="0" smtClean="0"/>
              <a:t>signs, locks, etc. are </a:t>
            </a:r>
            <a:r>
              <a:rPr lang="en-US" sz="1600" dirty="0"/>
              <a:t>available and in </a:t>
            </a:r>
            <a:r>
              <a:rPr lang="en-US" sz="1600" dirty="0" smtClean="0"/>
              <a:t>place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6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758" y="153204"/>
            <a:ext cx="6400800" cy="8382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Q</a:t>
            </a:r>
            <a:r>
              <a:rPr lang="en-US" sz="1700" dirty="0"/>
              <a:t>: </a:t>
            </a:r>
            <a:r>
              <a:rPr lang="en-US" sz="1700" dirty="0" smtClean="0"/>
              <a:t>Can anyone work or be inside the closed perimeter during testing?</a:t>
            </a:r>
          </a:p>
          <a:p>
            <a:pPr marL="0" indent="0">
              <a:buNone/>
            </a:pPr>
            <a:r>
              <a:rPr lang="en-US" sz="1700" dirty="0" smtClean="0"/>
              <a:t>A</a:t>
            </a:r>
            <a:r>
              <a:rPr lang="en-US" sz="1700" dirty="0"/>
              <a:t>: </a:t>
            </a:r>
            <a:r>
              <a:rPr lang="en-US" sz="1700" dirty="0" smtClean="0"/>
              <a:t>Yes, only personnel authorized by the operator for purpose of direct work duties. No walk through.</a:t>
            </a:r>
          </a:p>
          <a:p>
            <a:pPr marL="0" indent="0">
              <a:buNone/>
            </a:pPr>
            <a:endParaRPr lang="en-US" sz="1700" dirty="0"/>
          </a:p>
          <a:p>
            <a:pPr marL="0" lvl="0" indent="0">
              <a:buNone/>
            </a:pPr>
            <a:r>
              <a:rPr lang="en-US" sz="1700" dirty="0">
                <a:solidFill>
                  <a:prstClr val="black"/>
                </a:solidFill>
              </a:rPr>
              <a:t>Q: How </a:t>
            </a:r>
            <a:r>
              <a:rPr lang="en-US" sz="1700" dirty="0" smtClean="0">
                <a:solidFill>
                  <a:prstClr val="black"/>
                </a:solidFill>
              </a:rPr>
              <a:t>are danger signs and red barricade tape applied to the MHU doors?</a:t>
            </a:r>
            <a:endParaRPr lang="en-US" sz="1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700" dirty="0">
                <a:solidFill>
                  <a:prstClr val="black"/>
                </a:solidFill>
              </a:rPr>
              <a:t>A: MHU will </a:t>
            </a:r>
            <a:r>
              <a:rPr lang="en-US" sz="1700" dirty="0" smtClean="0">
                <a:solidFill>
                  <a:prstClr val="black"/>
                </a:solidFill>
              </a:rPr>
              <a:t>be </a:t>
            </a:r>
            <a:r>
              <a:rPr lang="en-US" sz="1700" dirty="0">
                <a:solidFill>
                  <a:prstClr val="black"/>
                </a:solidFill>
              </a:rPr>
              <a:t>included in the controlled access </a:t>
            </a:r>
            <a:r>
              <a:rPr lang="en-US" sz="1700" dirty="0" smtClean="0">
                <a:solidFill>
                  <a:prstClr val="black"/>
                </a:solidFill>
              </a:rPr>
              <a:t>area.  </a:t>
            </a:r>
            <a:r>
              <a:rPr lang="en-US" sz="1700" dirty="0" smtClean="0"/>
              <a:t>This will help to avoid entrance to closed perimeter area from MHU when Nacelle is not running (no audible noise).</a:t>
            </a:r>
            <a:r>
              <a:rPr lang="en-US" sz="1700" dirty="0" smtClean="0">
                <a:solidFill>
                  <a:srgbClr val="0070C0"/>
                </a:solidFill>
              </a:rPr>
              <a:t>   </a:t>
            </a:r>
            <a:r>
              <a:rPr lang="en-US" sz="1700" dirty="0">
                <a:solidFill>
                  <a:prstClr val="black"/>
                </a:solidFill>
              </a:rPr>
              <a:t>Only authorized </a:t>
            </a:r>
            <a:r>
              <a:rPr lang="en-US" sz="1700" dirty="0" smtClean="0">
                <a:solidFill>
                  <a:prstClr val="black"/>
                </a:solidFill>
              </a:rPr>
              <a:t>personnel are </a:t>
            </a:r>
            <a:r>
              <a:rPr lang="en-US" sz="1700" dirty="0">
                <a:solidFill>
                  <a:prstClr val="black"/>
                </a:solidFill>
              </a:rPr>
              <a:t>expected to be </a:t>
            </a:r>
            <a:r>
              <a:rPr lang="en-US" sz="1700" dirty="0" smtClean="0">
                <a:solidFill>
                  <a:prstClr val="black"/>
                </a:solidFill>
              </a:rPr>
              <a:t>inside the  </a:t>
            </a:r>
            <a:r>
              <a:rPr lang="en-US" sz="1700" dirty="0">
                <a:solidFill>
                  <a:prstClr val="black"/>
                </a:solidFill>
              </a:rPr>
              <a:t>hydraulic </a:t>
            </a:r>
            <a:r>
              <a:rPr lang="en-US" sz="1700" dirty="0" smtClean="0">
                <a:solidFill>
                  <a:prstClr val="black"/>
                </a:solidFill>
              </a:rPr>
              <a:t>corridor.</a:t>
            </a:r>
            <a:endParaRPr lang="en-US" sz="1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700" dirty="0"/>
          </a:p>
          <a:p>
            <a:pPr marL="0" lvl="0" indent="0">
              <a:buNone/>
            </a:pPr>
            <a:r>
              <a:rPr lang="en-US" sz="1700" dirty="0">
                <a:solidFill>
                  <a:prstClr val="black"/>
                </a:solidFill>
              </a:rPr>
              <a:t>Q: </a:t>
            </a:r>
            <a:r>
              <a:rPr lang="en-US" sz="1700" dirty="0" smtClean="0">
                <a:solidFill>
                  <a:prstClr val="black"/>
                </a:solidFill>
              </a:rPr>
              <a:t>May visitors access mezzanine area </a:t>
            </a:r>
            <a:r>
              <a:rPr lang="en-US" sz="1700" dirty="0">
                <a:solidFill>
                  <a:prstClr val="black"/>
                </a:solidFill>
              </a:rPr>
              <a:t>during perimeter closed testing</a:t>
            </a:r>
            <a:r>
              <a:rPr lang="en-US" sz="1700" dirty="0" smtClean="0">
                <a:solidFill>
                  <a:prstClr val="black"/>
                </a:solidFill>
              </a:rPr>
              <a:t>?</a:t>
            </a:r>
            <a:endParaRPr lang="en-US" sz="1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700" dirty="0" smtClean="0">
                <a:solidFill>
                  <a:prstClr val="black"/>
                </a:solidFill>
              </a:rPr>
              <a:t>A: No. There is a hydraulic and rotating shaft exposure. </a:t>
            </a:r>
          </a:p>
          <a:p>
            <a:pPr marL="0" lvl="0" indent="0">
              <a:buNone/>
            </a:pPr>
            <a:endParaRPr lang="en-US" sz="1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75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Facility layout with controlled perimeter and visitors area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921715"/>
            <a:ext cx="8675827" cy="5936285"/>
            <a:chOff x="1519754" y="55256"/>
            <a:chExt cx="13853495" cy="9824604"/>
          </a:xfrm>
        </p:grpSpPr>
        <p:pic>
          <p:nvPicPr>
            <p:cNvPr id="5" name="Picture 2" descr="C:\Users\kschmi2\Documents\2 -Safety Plans\Emergency Evacuation &amp; Exit Routes\1STFLOORPLAN-clea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16"/>
            <a:stretch/>
          </p:blipFill>
          <p:spPr bwMode="auto">
            <a:xfrm>
              <a:off x="1519754" y="393151"/>
              <a:ext cx="13381320" cy="923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9043" y="632425"/>
              <a:ext cx="414659" cy="310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0041" y="6934211"/>
              <a:ext cx="285750" cy="682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101" y="1395018"/>
              <a:ext cx="407986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9497" y="9147438"/>
              <a:ext cx="407986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794" y="397336"/>
              <a:ext cx="407986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330" y="9630622"/>
              <a:ext cx="407986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08" y="9243984"/>
              <a:ext cx="407986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3979" y="1669264"/>
              <a:ext cx="407986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3702" y="656882"/>
              <a:ext cx="2857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6466" y="55256"/>
              <a:ext cx="341313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5263" y="5495933"/>
              <a:ext cx="407986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0" r="13670"/>
            <a:stretch/>
          </p:blipFill>
          <p:spPr bwMode="auto">
            <a:xfrm>
              <a:off x="7659637" y="1448212"/>
              <a:ext cx="329293" cy="31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6374" y="4023235"/>
              <a:ext cx="154187" cy="154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4359" y="5028862"/>
              <a:ext cx="2857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>
            <a:off x="7508290" y="2193160"/>
            <a:ext cx="0" cy="3383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9453" y="2193160"/>
            <a:ext cx="0" cy="3383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849" y="2324126"/>
            <a:ext cx="0" cy="3383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57620" y="2309068"/>
            <a:ext cx="0" cy="3383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29453" y="2193160"/>
            <a:ext cx="11788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29453" y="5576440"/>
            <a:ext cx="11788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97721" y="5707406"/>
            <a:ext cx="7598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279849" y="2309069"/>
            <a:ext cx="777771" cy="150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29453" y="5776579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VISITORS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99474" y="1578710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VISITORS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60483" y="5865538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VISITORS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38011" y="2309068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VISITORS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16912" y="4209116"/>
            <a:ext cx="255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8218" y="4593220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36172" y="247337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4577" y="213481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31422" y="531392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35331" y="309366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6329453" y="4284415"/>
            <a:ext cx="1178837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29453" y="4015813"/>
            <a:ext cx="1178837" cy="2154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Test Specific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0365" y="203237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75952" y="237092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87607" y="3243159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9970" y="197804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057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7.5   TB perimeter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423646"/>
              </p:ext>
            </p:extLst>
          </p:nvPr>
        </p:nvGraphicFramePr>
        <p:xfrm>
          <a:off x="97795" y="1143000"/>
          <a:ext cx="8439814" cy="622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7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077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Map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Point of perimeter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Entry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barricade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barricade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Visitor 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barricade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 barricade tape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 barricade tape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 barricade tape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Door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add red tape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Door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add red tape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Door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add red tape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Door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70C0"/>
                          </a:solidFill>
                        </a:rPr>
                        <a:t>add red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tape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01" y="1293232"/>
            <a:ext cx="621484" cy="4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23" y="1293232"/>
            <a:ext cx="640433" cy="48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15" y="1307444"/>
            <a:ext cx="549151" cy="4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59" y="1352053"/>
            <a:ext cx="579767" cy="4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07" y="1307444"/>
            <a:ext cx="547779" cy="47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andreim\AppData\Local\Microsoft\Windows\Temporary Internet Files\Content.Outlook\OJY2MK8K\IMG_05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95" y="1283387"/>
            <a:ext cx="569836" cy="4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45182" y="1340939"/>
            <a:ext cx="607531" cy="5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0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by step perimeter closure check procedure 7.5 TB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830252"/>
              </p:ext>
            </p:extLst>
          </p:nvPr>
        </p:nvGraphicFramePr>
        <p:xfrm>
          <a:off x="384048" y="1603857"/>
          <a:ext cx="822960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TUE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FRI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OPERATOR INITIALS: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 Engineer: </a:t>
                      </a:r>
                      <a:r>
                        <a:rPr lang="en-US" sz="1200" b="1" dirty="0" smtClean="0"/>
                        <a:t>close perimeter </a:t>
                      </a:r>
                      <a:r>
                        <a:rPr lang="en-US" sz="1400" dirty="0" smtClean="0"/>
                        <a:t>before 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 barricades set for zones 1-3?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Are their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7 </a:t>
                      </a:r>
                      <a:r>
                        <a:rPr lang="en-US" sz="1400" dirty="0" smtClean="0"/>
                        <a:t>signs with tape on the doors for zones 4-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anyone </a:t>
                      </a:r>
                      <a:r>
                        <a:rPr lang="en-US" sz="1400" baseline="0" dirty="0" smtClean="0"/>
                        <a:t>in Nacelle? (is warning chain across Nacelle entry and camera in operator room verifies?)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anyone </a:t>
                      </a:r>
                      <a:r>
                        <a:rPr lang="en-US" sz="1400" baseline="0" dirty="0" smtClean="0"/>
                        <a:t>on the mezzanine?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 staff / </a:t>
                      </a:r>
                      <a:r>
                        <a:rPr lang="en-US" sz="1400" baseline="0" dirty="0" smtClean="0"/>
                        <a:t>contractors if anyone is working </a:t>
                      </a:r>
                      <a:r>
                        <a:rPr lang="en-US" sz="1400" dirty="0" smtClean="0"/>
                        <a:t> on the</a:t>
                      </a:r>
                      <a:r>
                        <a:rPr lang="en-US" sz="1400" baseline="0" dirty="0" smtClean="0"/>
                        <a:t> floor </a:t>
                      </a:r>
                      <a:r>
                        <a:rPr lang="en-US" sz="1400" dirty="0" smtClean="0"/>
                        <a:t>in the test bay.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 Engineer: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 perimeter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Remove barricade for zone 1,2,3 and 7 signs for  4,5,6,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7,8,9,10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79" y="1185062"/>
            <a:ext cx="326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Week of ______________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766" y="6208295"/>
            <a:ext cx="664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*See adopted </a:t>
            </a:r>
            <a:r>
              <a:rPr lang="en-US" dirty="0" err="1" smtClean="0"/>
              <a:t>xls</a:t>
            </a:r>
            <a:r>
              <a:rPr lang="en-US" dirty="0" smtClean="0"/>
              <a:t> file for print and operational check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6" y="1532268"/>
            <a:ext cx="8129988" cy="40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smatth\Documents\Facility Systems Overview\Safety Light B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4" t="2667" r="32942" b="9037"/>
          <a:stretch/>
        </p:blipFill>
        <p:spPr bwMode="auto">
          <a:xfrm>
            <a:off x="172722" y="1107440"/>
            <a:ext cx="1382188" cy="576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Bay Operational Indicator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26780" y="6263640"/>
            <a:ext cx="617220" cy="59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20701"/>
              </p:ext>
            </p:extLst>
          </p:nvPr>
        </p:nvGraphicFramePr>
        <p:xfrm>
          <a:off x="1531620" y="1102360"/>
          <a:ext cx="7307580" cy="537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Test</a:t>
                      </a:r>
                      <a:r>
                        <a:rPr lang="en-US" b="1" baseline="0" dirty="0" smtClean="0"/>
                        <a:t> Rig Status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Purpose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812"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a Test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Horn: Warning before a Test is started or manual</a:t>
                      </a:r>
                      <a:r>
                        <a:rPr lang="en-US" sz="1800" baseline="0" dirty="0" smtClean="0"/>
                        <a:t> by Operator</a:t>
                      </a:r>
                    </a:p>
                    <a:p>
                      <a:r>
                        <a:rPr lang="en-US" sz="1800" b="1" baseline="0" dirty="0" smtClean="0"/>
                        <a:t>All personnel evacuate controlled area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12">
                <a:tc>
                  <a:txBody>
                    <a:bodyPr/>
                    <a:lstStyle/>
                    <a:p>
                      <a:r>
                        <a:rPr lang="en-US" dirty="0" smtClean="0"/>
                        <a:t>Alarm is active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or more Alarms are active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812">
                <a:tc>
                  <a:txBody>
                    <a:bodyPr/>
                    <a:lstStyle/>
                    <a:p>
                      <a:r>
                        <a:rPr lang="en-US" dirty="0" smtClean="0"/>
                        <a:t>Warning</a:t>
                      </a:r>
                      <a:r>
                        <a:rPr lang="en-US" baseline="0" dirty="0" smtClean="0"/>
                        <a:t> is active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or more Warnings are active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812">
                <a:tc>
                  <a:txBody>
                    <a:bodyPr/>
                    <a:lstStyle/>
                    <a:p>
                      <a:r>
                        <a:rPr lang="en-US" dirty="0" smtClean="0"/>
                        <a:t>Test Mode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bench is in Test Mode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Do NOT enter controlled area</a:t>
                      </a:r>
                      <a:endParaRPr lang="en-US" sz="1800" b="1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812">
                <a:tc>
                  <a:txBody>
                    <a:bodyPr/>
                    <a:lstStyle/>
                    <a:p>
                      <a:r>
                        <a:rPr lang="en-US" dirty="0" smtClean="0"/>
                        <a:t>Setup</a:t>
                      </a:r>
                      <a:r>
                        <a:rPr lang="en-US" baseline="0" dirty="0" smtClean="0"/>
                        <a:t> Mode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Test bench is in Setup</a:t>
                      </a:r>
                      <a:r>
                        <a:rPr lang="en-US" baseline="0" dirty="0" smtClean="0"/>
                        <a:t> Mode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 MW Controlled Access</a:t>
            </a:r>
            <a:br>
              <a:rPr lang="en-US" dirty="0" smtClean="0"/>
            </a:br>
            <a:r>
              <a:rPr lang="en-US" dirty="0" smtClean="0"/>
              <a:t>Test Mode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130300" y="1100455"/>
            <a:ext cx="6883400" cy="5708650"/>
            <a:chOff x="1130300" y="1100455"/>
            <a:chExt cx="6883400" cy="5708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300" y="1100455"/>
              <a:ext cx="6883400" cy="570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4279168" y="3847782"/>
              <a:ext cx="0" cy="2133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78630" y="5981700"/>
              <a:ext cx="0" cy="186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5990" y="2762631"/>
              <a:ext cx="0" cy="33832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78630" y="2756535"/>
              <a:ext cx="0" cy="10972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03958" y="2756535"/>
              <a:ext cx="2084832" cy="762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29840" y="2473563"/>
              <a:ext cx="1438727" cy="2769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Test Specific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512570" y="2575560"/>
              <a:ext cx="27432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70" y="1813560"/>
              <a:ext cx="4095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41" r="-1"/>
            <a:stretch/>
          </p:blipFill>
          <p:spPr bwMode="auto">
            <a:xfrm rot="16200000" flipV="1">
              <a:off x="3139916" y="5681186"/>
              <a:ext cx="21240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205990" y="6153150"/>
              <a:ext cx="20802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864" y="5996217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348" y="5622837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642" y="4862107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347" y="4025177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295" y="6263393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866" y="2588895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773" y="6006377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508" y="5330014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508" y="3872953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504" y="3579954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508" y="2978697"/>
              <a:ext cx="156209" cy="10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4018135" y="6268564"/>
            <a:ext cx="36869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 smtClean="0"/>
              <a:t>2</a:t>
            </a:r>
            <a:r>
              <a:rPr lang="en-US" sz="700" baseline="30000" dirty="0" smtClean="0"/>
              <a:t>nd</a:t>
            </a:r>
            <a:r>
              <a:rPr lang="en-US" sz="700" dirty="0" smtClean="0"/>
              <a:t> floor</a:t>
            </a:r>
            <a:endParaRPr lang="en-US" sz="700" dirty="0"/>
          </a:p>
        </p:txBody>
      </p:sp>
      <p:cxnSp>
        <p:nvCxnSpPr>
          <p:cNvPr id="30" name="Straight Arrow Connector 29"/>
          <p:cNvCxnSpPr>
            <a:stCxn id="27" idx="3"/>
          </p:cNvCxnSpPr>
          <p:nvPr/>
        </p:nvCxnSpPr>
        <p:spPr>
          <a:xfrm>
            <a:off x="4386826" y="6322425"/>
            <a:ext cx="122944" cy="0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60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7.5 and 15 TB Test Bay Controlled Access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Purpose  and responsibilities&amp;quot;&quot;/&gt;&lt;property id=&quot;20307&quot; value=&quot;261&quot;/&gt;&lt;/object&gt;&lt;object type=&quot;3&quot; unique_id=&quot;10005&quot;&gt;&lt;property id=&quot;20148&quot; value=&quot;5&quot;/&gt;&lt;property id=&quot;20300&quot; value=&quot;Slide 3 - &amp;quot;Q&amp;amp;A&amp;quot;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88&quot;/&gt;&lt;/object&gt;&lt;object type=&quot;3&quot; unique_id=&quot;10007&quot;&gt;&lt;property id=&quot;20148&quot; value=&quot;5&quot;/&gt;&lt;property id=&quot;20300&quot; value=&quot;Slide 5 - &amp;quot;Facility layout with controlled perimeter and visitors area&amp;quot;&quot;/&gt;&lt;property id=&quot;20307&quot; value=&quot;281&quot;/&gt;&lt;/object&gt;&lt;object type=&quot;3&quot; unique_id=&quot;10008&quot;&gt;&lt;property id=&quot;20148&quot; value=&quot;5&quot;/&gt;&lt;property id=&quot;20300&quot; value=&quot;Slide 6 - &amp;quot;7.5   TB perimeter&amp;quot;&quot;/&gt;&lt;property id=&quot;20307&quot; value=&quot;282&quot;/&gt;&lt;/object&gt;&lt;object type=&quot;3&quot; unique_id=&quot;10009&quot;&gt;&lt;property id=&quot;20148&quot; value=&quot;5&quot;/&gt;&lt;property id=&quot;20300&quot; value=&quot;Slide 7 - &amp;quot;Step by step perimeter closure check procedure 7.5 TB&amp;quot;&quot;/&gt;&lt;property id=&quot;20307&quot; value=&quot;287&quot;/&gt;&lt;/object&gt;&lt;object type=&quot;3&quot; unique_id=&quot;10010&quot;&gt;&lt;property id=&quot;20148&quot; value=&quot;5&quot;/&gt;&lt;property id=&quot;20300&quot; value=&quot;Slide 9 - &amp;quot;15MW Test Bay Controlled Access &amp;quot;&quot;/&gt;&lt;property id=&quot;20307&quot; value=&quot;293&quot;/&gt;&lt;/object&gt;&lt;object type=&quot;3&quot; unique_id=&quot;10011&quot;&gt;&lt;property id=&quot;20148&quot; value=&quot;5&quot;/&gt;&lt;property id=&quot;20300&quot; value=&quot;Slide 10 - &amp;quot;Test Bay Operational Indicator&amp;quot;&quot;/&gt;&lt;property id=&quot;20307&quot; value=&quot;290&quot;/&gt;&lt;/object&gt;&lt;object type=&quot;3&quot; unique_id=&quot;10012&quot;&gt;&lt;property id=&quot;20148&quot; value=&quot;5&quot;/&gt;&lt;property id=&quot;20300&quot; value=&quot;Slide 11 - &amp;quot;15 MW Controlled Access Test Mode&amp;quot;&quot;/&gt;&lt;property id=&quot;20307&quot; value=&quot;291&quot;/&gt;&lt;/object&gt;&lt;object type=&quot;3&quot; unique_id=&quot;10013&quot;&gt;&lt;property id=&quot;20148&quot; value=&quot;5&quot;/&gt;&lt;property id=&quot;20300&quot; value=&quot;Slide 12 - &amp;quot;Q&amp;amp;A&amp;quot;&quot;/&gt;&lt;property id=&quot;20307&quot; value=&quot;292&quot;/&gt;&lt;/object&gt;&lt;object type=&quot;3&quot; unique_id=&quot;10014&quot;&gt;&lt;property id=&quot;20148&quot; value=&quot;5&quot;/&gt;&lt;property id=&quot;20300&quot; value=&quot;Slide 13 - &amp;quot;Checklist Example&amp;quot;&quot;/&gt;&lt;property id=&quot;20307&quot; value=&quot;270&quot;/&gt;&lt;/object&gt;&lt;object type=&quot;3&quot; unique_id=&quot;10071&quot;&gt;&lt;property id=&quot;20148&quot; value=&quot;5&quot;/&gt;&lt;property id=&quot;20300&quot; value=&quot;Slide 8&quot;/&gt;&lt;property id=&quot;20307&quot; value=&quot;294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EIC Template Clea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EIC Template Clean_2</Template>
  <TotalTime>3641</TotalTime>
  <Words>634</Words>
  <Application>Microsoft Office PowerPoint</Application>
  <PresentationFormat>On-screen Show (4:3)</PresentationFormat>
  <Paragraphs>136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EIC Template Clean_2</vt:lpstr>
      <vt:lpstr>7.5 and 15 TB Test Bay Controlled Access </vt:lpstr>
      <vt:lpstr>Purpose  and responsibilities</vt:lpstr>
      <vt:lpstr>Q&amp;A</vt:lpstr>
      <vt:lpstr>Facility layout with controlled perimeter and visitors area</vt:lpstr>
      <vt:lpstr>7.5   TB perimeter</vt:lpstr>
      <vt:lpstr>Step by step perimeter closure check procedure 7.5 TB</vt:lpstr>
      <vt:lpstr>PowerPoint Presentation</vt:lpstr>
      <vt:lpstr>Test Bay Operational Indicator</vt:lpstr>
      <vt:lpstr>15 MW Controlled Access Test Mode</vt:lpstr>
      <vt:lpstr>Checklist Example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Requested to be on Reflective Memory</dc:title>
  <dc:creator>Windows User</dc:creator>
  <cp:lastModifiedBy>Windows User</cp:lastModifiedBy>
  <cp:revision>167</cp:revision>
  <cp:lastPrinted>2016-06-15T12:29:49Z</cp:lastPrinted>
  <dcterms:created xsi:type="dcterms:W3CDTF">2014-09-21T13:47:21Z</dcterms:created>
  <dcterms:modified xsi:type="dcterms:W3CDTF">2021-01-11T15:10:03Z</dcterms:modified>
</cp:coreProperties>
</file>