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4"/>
  </p:sldMasterIdLst>
  <p:notesMasterIdLst>
    <p:notesMasterId r:id="rId53"/>
  </p:notesMasterIdLst>
  <p:sldIdLst>
    <p:sldId id="458" r:id="rId5"/>
    <p:sldId id="256" r:id="rId6"/>
    <p:sldId id="445" r:id="rId7"/>
    <p:sldId id="372" r:id="rId8"/>
    <p:sldId id="257" r:id="rId9"/>
    <p:sldId id="406" r:id="rId10"/>
    <p:sldId id="262" r:id="rId11"/>
    <p:sldId id="419" r:id="rId12"/>
    <p:sldId id="440" r:id="rId13"/>
    <p:sldId id="354" r:id="rId14"/>
    <p:sldId id="272" r:id="rId15"/>
    <p:sldId id="362" r:id="rId16"/>
    <p:sldId id="367" r:id="rId17"/>
    <p:sldId id="366" r:id="rId18"/>
    <p:sldId id="431" r:id="rId19"/>
    <p:sldId id="359" r:id="rId20"/>
    <p:sldId id="447" r:id="rId21"/>
    <p:sldId id="449" r:id="rId22"/>
    <p:sldId id="450" r:id="rId23"/>
    <p:sldId id="438" r:id="rId24"/>
    <p:sldId id="451" r:id="rId25"/>
    <p:sldId id="410" r:id="rId26"/>
    <p:sldId id="435" r:id="rId27"/>
    <p:sldId id="414" r:id="rId28"/>
    <p:sldId id="373" r:id="rId29"/>
    <p:sldId id="455" r:id="rId30"/>
    <p:sldId id="456" r:id="rId31"/>
    <p:sldId id="457" r:id="rId32"/>
    <p:sldId id="370" r:id="rId33"/>
    <p:sldId id="377" r:id="rId34"/>
    <p:sldId id="404" r:id="rId35"/>
    <p:sldId id="429" r:id="rId36"/>
    <p:sldId id="430" r:id="rId37"/>
    <p:sldId id="437" r:id="rId38"/>
    <p:sldId id="439" r:id="rId39"/>
    <p:sldId id="353" r:id="rId40"/>
    <p:sldId id="434" r:id="rId41"/>
    <p:sldId id="403" r:id="rId42"/>
    <p:sldId id="443" r:id="rId43"/>
    <p:sldId id="416" r:id="rId44"/>
    <p:sldId id="417" r:id="rId45"/>
    <p:sldId id="418" r:id="rId46"/>
    <p:sldId id="421" r:id="rId47"/>
    <p:sldId id="423" r:id="rId48"/>
    <p:sldId id="452" r:id="rId49"/>
    <p:sldId id="441" r:id="rId50"/>
    <p:sldId id="453" r:id="rId51"/>
    <p:sldId id="454" r:id="rId52"/>
  </p:sldIdLst>
  <p:sldSz cx="9144000" cy="6858000" type="screen4x3"/>
  <p:notesSz cx="6858000" cy="9144000"/>
  <p:custDataLst>
    <p:tags r:id="rId5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CC00"/>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92" autoAdjust="0"/>
    <p:restoredTop sz="92662" autoAdjust="0"/>
  </p:normalViewPr>
  <p:slideViewPr>
    <p:cSldViewPr>
      <p:cViewPr varScale="1">
        <p:scale>
          <a:sx n="98" d="100"/>
          <a:sy n="98" d="100"/>
        </p:scale>
        <p:origin x="1389"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5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B40E0A-81F2-457B-908B-F88A54F47232}" type="datetimeFigureOut">
              <a:rPr lang="en-US" smtClean="0"/>
              <a:pPr/>
              <a:t>6/29/2020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1A489C-B40E-4EB1-BE7A-FE0E2C2680B0}" type="slidenum">
              <a:rPr lang="en-US" smtClean="0"/>
              <a:pPr/>
              <a:t>‹#›</a:t>
            </a:fld>
            <a:endParaRPr lang="en-US" dirty="0"/>
          </a:p>
        </p:txBody>
      </p:sp>
    </p:spTree>
    <p:extLst>
      <p:ext uri="{BB962C8B-B14F-4D97-AF65-F5344CB8AC3E}">
        <p14:creationId xmlns:p14="http://schemas.microsoft.com/office/powerpoint/2010/main" val="248988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b="1" dirty="0" smtClean="0">
                <a:solidFill>
                  <a:schemeClr val="bg1"/>
                </a:solidFill>
              </a:rPr>
              <a:t>http://www.bls.gov/news.release/cfoi.nr0.htm</a:t>
            </a:r>
          </a:p>
          <a:p>
            <a:endParaRPr lang="en-US" sz="2400" b="1" dirty="0" smtClean="0">
              <a:solidFill>
                <a:schemeClr val="bg1"/>
              </a:solidFill>
            </a:endParaRPr>
          </a:p>
          <a:p>
            <a:r>
              <a:rPr lang="en-US" sz="1200" kern="1200" dirty="0" smtClean="0">
                <a:solidFill>
                  <a:schemeClr val="tx1"/>
                </a:solidFill>
                <a:effectLst/>
                <a:latin typeface="+mn-lt"/>
                <a:ea typeface="+mn-ea"/>
                <a:cs typeface="+mn-cs"/>
              </a:rPr>
              <a:t>Fatal falls, slips, or trips took the lives of 666 workers in 2011, or about 14 percent of all fatal work injuries. Falls to lower level accounted for 541 of those fatalities. The revised Occupational Injury and Illness Classification System (OIICS) added the capability of recording the height of the fall. In 2011, the height of the fall was reported in 451 of the 541 fatal falls from higher level. Of those 451 cases, about one in four (115) occurred after a fall of 10 feet or less. Another fourth (118) occurred from a fall of over 30 feet</a:t>
            </a:r>
            <a:endParaRPr lang="en-US" sz="2400" b="1" dirty="0" smtClean="0">
              <a:solidFill>
                <a:schemeClr val="bg1"/>
              </a:solidFill>
            </a:endParaRPr>
          </a:p>
          <a:p>
            <a:endParaRPr lang="en-US" sz="2400" b="1" dirty="0" smtClean="0">
              <a:solidFill>
                <a:schemeClr val="bg1"/>
              </a:solidFill>
            </a:endParaRPr>
          </a:p>
          <a:p>
            <a:r>
              <a:rPr lang="en-US" sz="2400" b="1" dirty="0" smtClean="0">
                <a:solidFill>
                  <a:schemeClr val="bg1"/>
                </a:solidFill>
              </a:rPr>
              <a:t>These are the Lucky</a:t>
            </a:r>
            <a:r>
              <a:rPr lang="en-US" sz="2400" b="1" baseline="0" dirty="0" smtClean="0">
                <a:solidFill>
                  <a:schemeClr val="bg1"/>
                </a:solidFill>
              </a:rPr>
              <a:t> ones…</a:t>
            </a:r>
            <a:r>
              <a:rPr lang="en-US" sz="2400" b="1" dirty="0" smtClean="0">
                <a:solidFill>
                  <a:schemeClr val="bg1"/>
                </a:solidFill>
              </a:rPr>
              <a:t>6 of their Buddies were not</a:t>
            </a:r>
            <a:endParaRPr lang="en-US" dirty="0"/>
          </a:p>
        </p:txBody>
      </p:sp>
      <p:sp>
        <p:nvSpPr>
          <p:cNvPr id="4" name="Slide Number Placeholder 3"/>
          <p:cNvSpPr>
            <a:spLocks noGrp="1"/>
          </p:cNvSpPr>
          <p:nvPr>
            <p:ph type="sldNum" sz="quarter" idx="10"/>
          </p:nvPr>
        </p:nvSpPr>
        <p:spPr/>
        <p:txBody>
          <a:bodyPr/>
          <a:lstStyle/>
          <a:p>
            <a:fld id="{361A489C-B40E-4EB1-BE7A-FE0E2C2680B0}" type="slidenum">
              <a:rPr lang="en-US" smtClean="0"/>
              <a:pPr/>
              <a:t>3</a:t>
            </a:fld>
            <a:endParaRPr lang="en-US" dirty="0"/>
          </a:p>
        </p:txBody>
      </p:sp>
    </p:spTree>
    <p:extLst>
      <p:ext uri="{BB962C8B-B14F-4D97-AF65-F5344CB8AC3E}">
        <p14:creationId xmlns:p14="http://schemas.microsoft.com/office/powerpoint/2010/main" val="3253970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Demonstrate inspection</a:t>
            </a:r>
            <a:endParaRPr lang="en-US" dirty="0"/>
          </a:p>
        </p:txBody>
      </p:sp>
      <p:sp>
        <p:nvSpPr>
          <p:cNvPr id="4" name="Slide Number Placeholder 3"/>
          <p:cNvSpPr>
            <a:spLocks noGrp="1"/>
          </p:cNvSpPr>
          <p:nvPr>
            <p:ph type="sldNum" sz="quarter" idx="10"/>
          </p:nvPr>
        </p:nvSpPr>
        <p:spPr/>
        <p:txBody>
          <a:bodyPr/>
          <a:lstStyle/>
          <a:p>
            <a:fld id="{361A489C-B40E-4EB1-BE7A-FE0E2C2680B0}" type="slidenum">
              <a:rPr lang="en-US" smtClean="0"/>
              <a:pPr/>
              <a:t>12</a:t>
            </a:fld>
            <a:endParaRPr lang="en-US" dirty="0"/>
          </a:p>
        </p:txBody>
      </p:sp>
    </p:spTree>
    <p:extLst>
      <p:ext uri="{BB962C8B-B14F-4D97-AF65-F5344CB8AC3E}">
        <p14:creationId xmlns:p14="http://schemas.microsoft.com/office/powerpoint/2010/main" val="1330355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Demonstrate inspection</a:t>
            </a:r>
          </a:p>
          <a:p>
            <a:endParaRPr lang="en-US"/>
          </a:p>
        </p:txBody>
      </p:sp>
      <p:sp>
        <p:nvSpPr>
          <p:cNvPr id="4" name="Slide Number Placeholder 3"/>
          <p:cNvSpPr>
            <a:spLocks noGrp="1"/>
          </p:cNvSpPr>
          <p:nvPr>
            <p:ph type="sldNum" sz="quarter" idx="10"/>
          </p:nvPr>
        </p:nvSpPr>
        <p:spPr/>
        <p:txBody>
          <a:bodyPr/>
          <a:lstStyle/>
          <a:p>
            <a:fld id="{361A489C-B40E-4EB1-BE7A-FE0E2C2680B0}" type="slidenum">
              <a:rPr lang="en-US" smtClean="0"/>
              <a:pPr/>
              <a:t>13</a:t>
            </a:fld>
            <a:endParaRPr lang="en-US" dirty="0"/>
          </a:p>
        </p:txBody>
      </p:sp>
    </p:spTree>
    <p:extLst>
      <p:ext uri="{BB962C8B-B14F-4D97-AF65-F5344CB8AC3E}">
        <p14:creationId xmlns:p14="http://schemas.microsoft.com/office/powerpoint/2010/main" val="3558207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A489C-B40E-4EB1-BE7A-FE0E2C2680B0}" type="slidenum">
              <a:rPr lang="en-US" smtClean="0"/>
              <a:pPr/>
              <a:t>16</a:t>
            </a:fld>
            <a:endParaRPr lang="en-US" dirty="0"/>
          </a:p>
        </p:txBody>
      </p:sp>
    </p:spTree>
    <p:extLst>
      <p:ext uri="{BB962C8B-B14F-4D97-AF65-F5344CB8AC3E}">
        <p14:creationId xmlns:p14="http://schemas.microsoft.com/office/powerpoint/2010/main" val="4245571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A489C-B40E-4EB1-BE7A-FE0E2C2680B0}" type="slidenum">
              <a:rPr lang="en-US" smtClean="0"/>
              <a:pPr/>
              <a:t>21</a:t>
            </a:fld>
            <a:endParaRPr lang="en-US" dirty="0"/>
          </a:p>
        </p:txBody>
      </p:sp>
    </p:spTree>
    <p:extLst>
      <p:ext uri="{BB962C8B-B14F-4D97-AF65-F5344CB8AC3E}">
        <p14:creationId xmlns:p14="http://schemas.microsoft.com/office/powerpoint/2010/main" val="2770542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617C0A-FE69-46BE-A404-30BFF4E7FBD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0B5D33-7B1B-47BE-939D-EC28447613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0E0B7B-3DBB-45D9-B137-D691E206F9B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12BF8A0-ADED-4389-B717-74BBB1D1A7CB}" type="slidenum">
              <a:rPr lang="en-US"/>
              <a:pPr/>
              <a:t>‹#›</a:t>
            </a:fld>
            <a:endParaRPr lang="en-US" dirty="0"/>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828800"/>
            <a:ext cx="4038600" cy="2074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56063"/>
            <a:ext cx="4038600" cy="2074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9EC0BB5E-1941-4872-BAC9-985BF1B5CB6B}" type="slidenum">
              <a:rPr lang="en-US" altLang="en-US"/>
              <a:pPr>
                <a:defRPr/>
              </a:pPr>
              <a:t>‹#›</a:t>
            </a:fld>
            <a:endParaRPr lang="en-US" altLang="en-US"/>
          </a:p>
        </p:txBody>
      </p:sp>
    </p:spTree>
    <p:extLst>
      <p:ext uri="{BB962C8B-B14F-4D97-AF65-F5344CB8AC3E}">
        <p14:creationId xmlns:p14="http://schemas.microsoft.com/office/powerpoint/2010/main" val="4174771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29DD599-ECC2-47AA-9FDB-310A6D813FC2}" type="slidenum">
              <a:rPr lang="en-US" altLang="en-US"/>
              <a:pPr>
                <a:defRPr/>
              </a:pPr>
              <a:t>‹#›</a:t>
            </a:fld>
            <a:endParaRPr lang="en-US" altLang="en-US"/>
          </a:p>
        </p:txBody>
      </p:sp>
    </p:spTree>
    <p:extLst>
      <p:ext uri="{BB962C8B-B14F-4D97-AF65-F5344CB8AC3E}">
        <p14:creationId xmlns:p14="http://schemas.microsoft.com/office/powerpoint/2010/main" val="769820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5ABB72-E9DA-409E-981A-9D851981AE4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F442BF-0A96-4953-B8C6-7CF2BE6F667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FA5759-A98E-44BC-B1BE-6914984B8C2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87B99F-2133-4CAD-8187-DF33C6005A9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74C877-8EDA-4A97-8988-EF4A4D8104E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4138FE-C35F-4E79-A9B2-E25AE887C44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BFC576-373D-4F67-A4FA-E10F174B2FD9}"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D4D2F416-658D-4F40-ADB3-28BE861A4288}"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EC9C996-C2C4-402D-9185-BDA363CB6BC1}"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Lst>
  <p:txStyles>
    <p:titleStyle>
      <a:lvl1pPr algn="l" defTabSz="914400" rtl="0" eaLnBrk="1" latinLnBrk="0" hangingPunct="1">
        <a:spcBef>
          <a:spcPct val="0"/>
        </a:spcBef>
        <a:buNone/>
        <a:defRPr sz="4600" b="0" i="0" u="none"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b="0" i="0" u="none"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www.millerfallprotection.com/pdfs/InstructionManuals/BodyWear/Harness%20Inspection.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7.jpe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hyperlink" Target="http://www.tecnosupplies.com/assets/images/Hangum.jpg" TargetMode="External"/><Relationship Id="rId2" Type="http://schemas.openxmlformats.org/officeDocument/2006/relationships/image" Target="../media/image38.jpeg"/><Relationship Id="rId1" Type="http://schemas.openxmlformats.org/officeDocument/2006/relationships/slideLayout" Target="../slideLayouts/slideLayout13.xml"/><Relationship Id="rId6" Type="http://schemas.openxmlformats.org/officeDocument/2006/relationships/image" Target="../media/image40.jpeg"/><Relationship Id="rId5" Type="http://schemas.openxmlformats.org/officeDocument/2006/relationships/hyperlink" Target="http://www.glenallentelecom.com/images/dbisala/ez_stop_2_shock_absorbing_lanyard_1220007.jpg" TargetMode="External"/><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532" y="762000"/>
            <a:ext cx="7772400" cy="1143000"/>
          </a:xfrm>
        </p:spPr>
        <p:txBody>
          <a:bodyPr/>
          <a:lstStyle/>
          <a:p>
            <a:r>
              <a:rPr lang="en-US" sz="3600" dirty="0" smtClean="0"/>
              <a:t>Clemson University</a:t>
            </a:r>
            <a:br>
              <a:rPr lang="en-US" sz="3600" dirty="0" smtClean="0"/>
            </a:br>
            <a:r>
              <a:rPr lang="en-US" sz="3600" dirty="0" smtClean="0"/>
              <a:t>Fall Prevention and Protection Training</a:t>
            </a:r>
            <a:endParaRPr lang="en-US" sz="3600" dirty="0"/>
          </a:p>
        </p:txBody>
      </p:sp>
      <p:sp>
        <p:nvSpPr>
          <p:cNvPr id="4" name="Text Placeholder 3"/>
          <p:cNvSpPr>
            <a:spLocks noGrp="1"/>
          </p:cNvSpPr>
          <p:nvPr>
            <p:ph type="body" sz="half" idx="2"/>
          </p:nvPr>
        </p:nvSpPr>
        <p:spPr>
          <a:xfrm>
            <a:off x="457200" y="5257800"/>
            <a:ext cx="7772400" cy="612648"/>
          </a:xfrm>
        </p:spPr>
        <p:txBody>
          <a:bodyPr>
            <a:noAutofit/>
          </a:bodyPr>
          <a:lstStyle/>
          <a:p>
            <a:pPr algn="r"/>
            <a:r>
              <a:rPr lang="en-US" sz="2000" dirty="0" smtClean="0"/>
              <a:t>Presented by:</a:t>
            </a:r>
          </a:p>
          <a:p>
            <a:pPr algn="r"/>
            <a:r>
              <a:rPr lang="en-US" sz="2000" dirty="0" smtClean="0"/>
              <a:t>Kurt Rayburg, CSP, CPEA</a:t>
            </a:r>
          </a:p>
          <a:p>
            <a:pPr algn="r"/>
            <a:r>
              <a:rPr lang="en-US" sz="2000" dirty="0" smtClean="0"/>
              <a:t>Safety Manager - CURI</a:t>
            </a:r>
            <a:endParaRPr lang="en-US" sz="2000" dirty="0"/>
          </a:p>
        </p:txBody>
      </p:sp>
      <p:pic>
        <p:nvPicPr>
          <p:cNvPr id="2051" name="Picture 1" descr="http://photos.wikimapia.org/p/00/00/45/45/37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279" y="2210578"/>
            <a:ext cx="354365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312" y="2819400"/>
            <a:ext cx="4034296" cy="3299131"/>
          </a:xfrm>
          <a:prstGeom prst="rect">
            <a:avLst/>
          </a:prstGeom>
        </p:spPr>
      </p:pic>
    </p:spTree>
    <p:extLst>
      <p:ext uri="{BB962C8B-B14F-4D97-AF65-F5344CB8AC3E}">
        <p14:creationId xmlns:p14="http://schemas.microsoft.com/office/powerpoint/2010/main" val="3151896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fallpfas.jpg"/>
          <p:cNvPicPr>
            <a:picLocks noGrp="1" noChangeAspect="1"/>
          </p:cNvPicPr>
          <p:nvPr>
            <p:ph type="pic" idx="1"/>
          </p:nvPr>
        </p:nvPicPr>
        <p:blipFill>
          <a:blip r:embed="rId2" cstate="print"/>
          <a:srcRect t="9339" b="14884"/>
          <a:stretch>
            <a:fillRect/>
          </a:stretch>
        </p:blipFill>
        <p:spPr>
          <a:xfrm>
            <a:off x="304800" y="1447800"/>
            <a:ext cx="3810000" cy="4594412"/>
          </a:xfrm>
        </p:spPr>
      </p:pic>
      <p:sp>
        <p:nvSpPr>
          <p:cNvPr id="2" name="Title 1"/>
          <p:cNvSpPr>
            <a:spLocks noGrp="1"/>
          </p:cNvSpPr>
          <p:nvPr>
            <p:ph type="title"/>
          </p:nvPr>
        </p:nvSpPr>
        <p:spPr>
          <a:xfrm>
            <a:off x="0" y="533400"/>
            <a:ext cx="8382000" cy="594626"/>
          </a:xfrm>
        </p:spPr>
        <p:txBody>
          <a:bodyPr/>
          <a:lstStyle/>
          <a:p>
            <a:r>
              <a:rPr lang="en-US" sz="4600" dirty="0" smtClean="0"/>
              <a:t>Personal Fall Protection System</a:t>
            </a:r>
            <a:endParaRPr lang="en-US" sz="4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228600" y="457200"/>
            <a:ext cx="7924800" cy="822960"/>
          </a:xfrm>
        </p:spPr>
        <p:txBody>
          <a:bodyPr>
            <a:noAutofit/>
          </a:bodyPr>
          <a:lstStyle/>
          <a:p>
            <a:pPr marL="838200" indent="-838200" algn="ctr"/>
            <a:r>
              <a:rPr lang="en-US" dirty="0" smtClean="0"/>
              <a:t>Components </a:t>
            </a:r>
            <a:r>
              <a:rPr lang="en-US" dirty="0"/>
              <a:t>of Personal Fall </a:t>
            </a:r>
            <a:r>
              <a:rPr lang="en-US" dirty="0" smtClean="0"/>
              <a:t>Protection System</a:t>
            </a:r>
            <a:endParaRPr lang="en-US" dirty="0"/>
          </a:p>
        </p:txBody>
      </p:sp>
      <p:sp>
        <p:nvSpPr>
          <p:cNvPr id="18435" name="Rectangle 3"/>
          <p:cNvSpPr>
            <a:spLocks noGrp="1" noRot="1" noChangeArrowheads="1"/>
          </p:cNvSpPr>
          <p:nvPr>
            <p:ph idx="1"/>
          </p:nvPr>
        </p:nvSpPr>
        <p:spPr>
          <a:xfrm>
            <a:off x="76200" y="1916196"/>
            <a:ext cx="4191000" cy="4846320"/>
          </a:xfrm>
        </p:spPr>
        <p:txBody>
          <a:bodyPr>
            <a:normAutofit/>
          </a:bodyPr>
          <a:lstStyle/>
          <a:p>
            <a:pPr marL="743712" indent="-533400">
              <a:buFont typeface="+mj-lt"/>
              <a:buAutoNum type="arabicPeriod"/>
            </a:pPr>
            <a:r>
              <a:rPr lang="en-US" sz="3200" b="1" dirty="0" smtClean="0"/>
              <a:t>A</a:t>
            </a:r>
            <a:r>
              <a:rPr lang="en-US" sz="3200" dirty="0" smtClean="0"/>
              <a:t>nchor point (temporary or permanent)</a:t>
            </a:r>
            <a:endParaRPr lang="en-US" sz="3200" dirty="0"/>
          </a:p>
          <a:p>
            <a:pPr marL="743712" indent="-533400">
              <a:buFont typeface="+mj-lt"/>
              <a:buAutoNum type="arabicPeriod"/>
            </a:pPr>
            <a:r>
              <a:rPr lang="en-US" sz="3200" b="1" dirty="0" smtClean="0"/>
              <a:t>B</a:t>
            </a:r>
            <a:r>
              <a:rPr lang="en-US" sz="3200" dirty="0" smtClean="0"/>
              <a:t>ody Harness</a:t>
            </a:r>
            <a:endParaRPr lang="en-US" sz="3200" dirty="0"/>
          </a:p>
          <a:p>
            <a:pPr marL="743712" indent="-533400">
              <a:buFont typeface="+mj-lt"/>
              <a:buAutoNum type="arabicPeriod"/>
            </a:pPr>
            <a:r>
              <a:rPr lang="en-US" sz="3200" b="1" dirty="0" smtClean="0"/>
              <a:t>C</a:t>
            </a:r>
            <a:r>
              <a:rPr lang="en-US" sz="3200" dirty="0" smtClean="0"/>
              <a:t>onnecting device (Lanyard, retractable, etc.)</a:t>
            </a:r>
          </a:p>
          <a:p>
            <a:pPr marL="210312" indent="0">
              <a:buNone/>
            </a:pPr>
            <a:r>
              <a:rPr lang="en-US" sz="3200" b="1" dirty="0" smtClean="0"/>
              <a:t>Remember: The ABC’s of fall protection!</a:t>
            </a:r>
            <a:endParaRPr lang="en-US" sz="3200" b="1" dirty="0"/>
          </a:p>
        </p:txBody>
      </p:sp>
      <p:sp>
        <p:nvSpPr>
          <p:cNvPr id="5" name="Plus 4"/>
          <p:cNvSpPr/>
          <p:nvPr/>
        </p:nvSpPr>
        <p:spPr>
          <a:xfrm>
            <a:off x="5785972" y="3657600"/>
            <a:ext cx="6858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lus 6"/>
          <p:cNvSpPr/>
          <p:nvPr/>
        </p:nvSpPr>
        <p:spPr>
          <a:xfrm>
            <a:off x="5785972" y="2229509"/>
            <a:ext cx="6858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chorage.jpg"/>
          <p:cNvPicPr>
            <a:picLocks noChangeAspect="1"/>
          </p:cNvPicPr>
          <p:nvPr/>
        </p:nvPicPr>
        <p:blipFill>
          <a:blip r:embed="rId2" cstate="print"/>
          <a:stretch>
            <a:fillRect/>
          </a:stretch>
        </p:blipFill>
        <p:spPr>
          <a:xfrm>
            <a:off x="4377956" y="1761239"/>
            <a:ext cx="1238250" cy="1114425"/>
          </a:xfrm>
          <a:prstGeom prst="rect">
            <a:avLst/>
          </a:prstGeom>
        </p:spPr>
      </p:pic>
      <p:sp>
        <p:nvSpPr>
          <p:cNvPr id="9" name="Equal 8"/>
          <p:cNvSpPr/>
          <p:nvPr/>
        </p:nvSpPr>
        <p:spPr>
          <a:xfrm>
            <a:off x="5580764" y="4960088"/>
            <a:ext cx="990600" cy="7620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p:cNvSpPr txBox="1"/>
          <p:nvPr/>
        </p:nvSpPr>
        <p:spPr>
          <a:xfrm>
            <a:off x="4693920" y="5715000"/>
            <a:ext cx="3657600" cy="646331"/>
          </a:xfrm>
          <a:prstGeom prst="rect">
            <a:avLst/>
          </a:prstGeom>
          <a:noFill/>
        </p:spPr>
        <p:txBody>
          <a:bodyPr wrap="square" rtlCol="0">
            <a:spAutoFit/>
          </a:bodyPr>
          <a:lstStyle/>
          <a:p>
            <a:pPr algn="ctr"/>
            <a:r>
              <a:rPr lang="en-US" b="1" dirty="0" smtClean="0">
                <a:solidFill>
                  <a:schemeClr val="accent5">
                    <a:lumMod val="75000"/>
                  </a:schemeClr>
                </a:solidFill>
              </a:rPr>
              <a:t>Personal Fall Protection System </a:t>
            </a:r>
            <a:endParaRPr lang="en-US" b="1" dirty="0">
              <a:solidFill>
                <a:schemeClr val="accent5">
                  <a:lumMod val="75000"/>
                </a:schemeClr>
              </a:solidFill>
            </a:endParaRPr>
          </a:p>
        </p:txBody>
      </p:sp>
      <p:pic>
        <p:nvPicPr>
          <p:cNvPr id="2" name="Picture 1"/>
          <p:cNvPicPr>
            <a:picLocks noChangeAspect="1"/>
          </p:cNvPicPr>
          <p:nvPr/>
        </p:nvPicPr>
        <p:blipFill>
          <a:blip r:embed="rId3"/>
          <a:stretch>
            <a:fillRect/>
          </a:stretch>
        </p:blipFill>
        <p:spPr>
          <a:xfrm>
            <a:off x="4569304" y="3424956"/>
            <a:ext cx="5392" cy="8087"/>
          </a:xfrm>
          <a:prstGeom prst="rect">
            <a:avLst/>
          </a:prstGeom>
        </p:spPr>
      </p:pic>
      <p:pic>
        <p:nvPicPr>
          <p:cNvPr id="3" name="Picture 2"/>
          <p:cNvPicPr>
            <a:picLocks noChangeAspect="1"/>
          </p:cNvPicPr>
          <p:nvPr/>
        </p:nvPicPr>
        <p:blipFill>
          <a:blip r:embed="rId3"/>
          <a:stretch>
            <a:fillRect/>
          </a:stretch>
        </p:blipFill>
        <p:spPr>
          <a:xfrm>
            <a:off x="4569304" y="3424956"/>
            <a:ext cx="5392" cy="8087"/>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1564" y="3657600"/>
            <a:ext cx="1371600" cy="13716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1364" y="2234825"/>
            <a:ext cx="1336837" cy="199072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457200"/>
            <a:ext cx="8229600" cy="1066800"/>
          </a:xfrm>
        </p:spPr>
        <p:txBody>
          <a:bodyPr>
            <a:noAutofit/>
          </a:bodyPr>
          <a:lstStyle/>
          <a:p>
            <a:pPr algn="ctr"/>
            <a:r>
              <a:rPr lang="en-US" dirty="0" smtClean="0"/>
              <a:t>Always Inspect Fall Protection Equipment BEFORE USE</a:t>
            </a:r>
            <a:endParaRPr lang="en-US" dirty="0"/>
          </a:p>
        </p:txBody>
      </p:sp>
      <p:sp>
        <p:nvSpPr>
          <p:cNvPr id="6" name="Content Placeholder 5"/>
          <p:cNvSpPr>
            <a:spLocks noGrp="1"/>
          </p:cNvSpPr>
          <p:nvPr>
            <p:ph sz="half" idx="1"/>
          </p:nvPr>
        </p:nvSpPr>
        <p:spPr>
          <a:xfrm>
            <a:off x="457200" y="1752600"/>
            <a:ext cx="3886200" cy="4876800"/>
          </a:xfrm>
        </p:spPr>
        <p:txBody>
          <a:bodyPr>
            <a:normAutofit/>
          </a:bodyPr>
          <a:lstStyle/>
          <a:p>
            <a:pPr>
              <a:buNone/>
            </a:pPr>
            <a:r>
              <a:rPr lang="en-US" b="1" dirty="0" smtClean="0">
                <a:solidFill>
                  <a:srgbClr val="FF0000"/>
                </a:solidFill>
              </a:rPr>
              <a:t>Always read the label! </a:t>
            </a:r>
          </a:p>
          <a:p>
            <a:pPr>
              <a:buNone/>
            </a:pPr>
            <a:r>
              <a:rPr lang="en-US" b="1" dirty="0" smtClean="0"/>
              <a:t>STEP 1: Webbing Straps</a:t>
            </a:r>
          </a:p>
          <a:p>
            <a:pPr>
              <a:buNone/>
            </a:pPr>
            <a:r>
              <a:rPr lang="en-US" b="1" dirty="0" smtClean="0"/>
              <a:t>STEP 2: D-Rings</a:t>
            </a:r>
          </a:p>
          <a:p>
            <a:pPr>
              <a:buNone/>
            </a:pPr>
            <a:r>
              <a:rPr lang="en-US" b="1" dirty="0" smtClean="0"/>
              <a:t>STEP 3: Buckles</a:t>
            </a:r>
          </a:p>
          <a:p>
            <a:pPr>
              <a:buNone/>
            </a:pPr>
            <a:r>
              <a:rPr lang="en-US" b="1" dirty="0" smtClean="0"/>
              <a:t>STEP 4: Stitching</a:t>
            </a:r>
          </a:p>
          <a:p>
            <a:pPr>
              <a:buNone/>
            </a:pPr>
            <a:r>
              <a:rPr lang="en-US" b="1" dirty="0" smtClean="0"/>
              <a:t>STEP 5: Pads</a:t>
            </a:r>
          </a:p>
          <a:p>
            <a:pPr>
              <a:buNone/>
            </a:pPr>
            <a:endParaRPr lang="en-US" b="1" dirty="0" smtClean="0"/>
          </a:p>
        </p:txBody>
      </p:sp>
      <p:pic>
        <p:nvPicPr>
          <p:cNvPr id="8" name="Content Placeholder 7" descr="Step 1 Webbing.bmp"/>
          <p:cNvPicPr>
            <a:picLocks noGrp="1" noChangeAspect="1"/>
          </p:cNvPicPr>
          <p:nvPr>
            <p:ph sz="half" idx="2"/>
          </p:nvPr>
        </p:nvPicPr>
        <p:blipFill>
          <a:blip r:embed="rId3" cstate="print"/>
          <a:stretch>
            <a:fillRect/>
          </a:stretch>
        </p:blipFill>
        <p:spPr>
          <a:xfrm>
            <a:off x="4343400" y="2286000"/>
            <a:ext cx="3943350" cy="3014755"/>
          </a:xfrm>
        </p:spPr>
      </p:pic>
      <p:sp>
        <p:nvSpPr>
          <p:cNvPr id="9" name="Footer Placeholder 8"/>
          <p:cNvSpPr>
            <a:spLocks noGrp="1"/>
          </p:cNvSpPr>
          <p:nvPr>
            <p:ph type="ftr" sz="quarter" idx="11"/>
          </p:nvPr>
        </p:nvSpPr>
        <p:spPr>
          <a:xfrm>
            <a:off x="457200" y="6557946"/>
            <a:ext cx="7162800" cy="300054"/>
          </a:xfrm>
        </p:spPr>
        <p:txBody>
          <a:bodyPr/>
          <a:lstStyle/>
          <a:p>
            <a:r>
              <a:rPr lang="en-US" dirty="0" smtClean="0">
                <a:hlinkClick r:id="rId4"/>
              </a:rPr>
              <a:t>http://www.millerfallprotection.com/pdfs/InstructionManuals/BodyWear/Harness%20Inspection.pdf</a:t>
            </a:r>
            <a:r>
              <a:rPr lang="en-US" dirty="0" smtClean="0"/>
              <a:t> </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242048" cy="533400"/>
          </a:xfrm>
        </p:spPr>
        <p:txBody>
          <a:bodyPr>
            <a:noAutofit/>
          </a:bodyPr>
          <a:lstStyle/>
          <a:p>
            <a:r>
              <a:rPr lang="en-US" dirty="0" smtClean="0"/>
              <a:t>Lanyard Inspection </a:t>
            </a:r>
            <a:br>
              <a:rPr lang="en-US" dirty="0" smtClean="0"/>
            </a:br>
            <a:endParaRPr lang="en-US" dirty="0"/>
          </a:p>
        </p:txBody>
      </p:sp>
      <p:sp>
        <p:nvSpPr>
          <p:cNvPr id="3" name="Content Placeholder 2"/>
          <p:cNvSpPr>
            <a:spLocks noGrp="1"/>
          </p:cNvSpPr>
          <p:nvPr>
            <p:ph sz="half" idx="1"/>
          </p:nvPr>
        </p:nvSpPr>
        <p:spPr>
          <a:xfrm>
            <a:off x="304800" y="1066800"/>
            <a:ext cx="5334000" cy="5638800"/>
          </a:xfrm>
        </p:spPr>
        <p:txBody>
          <a:bodyPr>
            <a:normAutofit/>
          </a:bodyPr>
          <a:lstStyle/>
          <a:p>
            <a:r>
              <a:rPr lang="en-US" dirty="0" smtClean="0"/>
              <a:t>When inspecting lanyards, begin at one end and work to the opposite end, slowly rotating the lanyard so that the entire circumference is checked. </a:t>
            </a:r>
          </a:p>
          <a:p>
            <a:r>
              <a:rPr lang="en-US" b="1" dirty="0" smtClean="0"/>
              <a:t>Step 1) Hardware</a:t>
            </a:r>
          </a:p>
          <a:p>
            <a:pPr lvl="1"/>
            <a:r>
              <a:rPr lang="en-US" b="1" dirty="0" smtClean="0"/>
              <a:t> </a:t>
            </a:r>
            <a:r>
              <a:rPr lang="en-US" dirty="0" smtClean="0"/>
              <a:t>A) </a:t>
            </a:r>
            <a:r>
              <a:rPr lang="en-US" dirty="0" smtClean="0">
                <a:solidFill>
                  <a:schemeClr val="accent5">
                    <a:lumMod val="75000"/>
                  </a:schemeClr>
                </a:solidFill>
              </a:rPr>
              <a:t>Snap hook gate                                            </a:t>
            </a:r>
            <a:r>
              <a:rPr lang="en-US" sz="1600" dirty="0" smtClean="0">
                <a:solidFill>
                  <a:schemeClr val="accent5">
                    <a:lumMod val="75000"/>
                  </a:schemeClr>
                </a:solidFill>
              </a:rPr>
              <a:t>(Top Picture)</a:t>
            </a:r>
            <a:endParaRPr lang="en-US" sz="1600" dirty="0" smtClean="0"/>
          </a:p>
          <a:p>
            <a:r>
              <a:rPr lang="en-US" b="1" dirty="0" smtClean="0"/>
              <a:t>Step 2) Webbing</a:t>
            </a:r>
          </a:p>
          <a:p>
            <a:r>
              <a:rPr lang="en-US" b="1" dirty="0" smtClean="0"/>
              <a:t>Step 3) Shock Absorber</a:t>
            </a:r>
            <a:endParaRPr lang="en-US" b="1" dirty="0"/>
          </a:p>
        </p:txBody>
      </p:sp>
      <p:pic>
        <p:nvPicPr>
          <p:cNvPr id="4098" name="Picture 2"/>
          <p:cNvPicPr>
            <a:picLocks noChangeAspect="1" noChangeArrowheads="1"/>
          </p:cNvPicPr>
          <p:nvPr/>
        </p:nvPicPr>
        <p:blipFill>
          <a:blip r:embed="rId3" cstate="print"/>
          <a:srcRect l="25625" t="32000" r="30625" b="21000"/>
          <a:stretch>
            <a:fillRect/>
          </a:stretch>
        </p:blipFill>
        <p:spPr bwMode="auto">
          <a:xfrm>
            <a:off x="7408303" y="1855605"/>
            <a:ext cx="1676400" cy="1520734"/>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l="24166" t="30271" r="19567" b="10866"/>
          <a:stretch>
            <a:fillRect/>
          </a:stretch>
        </p:blipFill>
        <p:spPr bwMode="auto">
          <a:xfrm>
            <a:off x="5770123" y="4914900"/>
            <a:ext cx="2971800" cy="1943100"/>
          </a:xfrm>
          <a:prstGeom prst="rect">
            <a:avLst/>
          </a:prstGeom>
          <a:noFill/>
          <a:ln w="9525">
            <a:noFill/>
            <a:miter lim="800000"/>
            <a:headEnd/>
            <a:tailEnd/>
          </a:ln>
        </p:spPr>
      </p:pic>
      <p:pic>
        <p:nvPicPr>
          <p:cNvPr id="8" name="Picture 2"/>
          <p:cNvPicPr>
            <a:picLocks noChangeAspect="1" noChangeArrowheads="1"/>
          </p:cNvPicPr>
          <p:nvPr/>
        </p:nvPicPr>
        <p:blipFill>
          <a:blip r:embed="rId5" cstate="print"/>
          <a:srcRect l="17674" t="23345" r="17403" b="10866"/>
          <a:stretch>
            <a:fillRect/>
          </a:stretch>
        </p:blipFill>
        <p:spPr bwMode="auto">
          <a:xfrm>
            <a:off x="4334071" y="3390900"/>
            <a:ext cx="2406316" cy="1524000"/>
          </a:xfrm>
          <a:prstGeom prst="rect">
            <a:avLst/>
          </a:prstGeom>
          <a:noFill/>
          <a:ln w="9525">
            <a:noFill/>
            <a:miter lim="800000"/>
            <a:headEnd/>
            <a:tailEnd/>
          </a:ln>
        </p:spPr>
      </p:pic>
      <p:pic>
        <p:nvPicPr>
          <p:cNvPr id="9" name="Picture 8" descr="shock-absorbing-lanyard.jpg"/>
          <p:cNvPicPr>
            <a:picLocks noChangeAspect="1"/>
          </p:cNvPicPr>
          <p:nvPr/>
        </p:nvPicPr>
        <p:blipFill>
          <a:blip r:embed="rId6" cstate="print"/>
          <a:stretch>
            <a:fillRect/>
          </a:stretch>
        </p:blipFill>
        <p:spPr>
          <a:xfrm>
            <a:off x="6998295" y="3376339"/>
            <a:ext cx="2098813" cy="1553122"/>
          </a:xfrm>
          <a:prstGeom prst="rect">
            <a:avLst/>
          </a:prstGeom>
        </p:spPr>
      </p:pic>
      <p:pic>
        <p:nvPicPr>
          <p:cNvPr id="5" name="Content Placeholder 4"/>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5427103" y="-15949"/>
            <a:ext cx="3657600" cy="1645920"/>
          </a:xfrm>
        </p:spPr>
      </p:pic>
      <p:sp>
        <p:nvSpPr>
          <p:cNvPr id="10" name="TextBox 9"/>
          <p:cNvSpPr txBox="1"/>
          <p:nvPr/>
        </p:nvSpPr>
        <p:spPr>
          <a:xfrm>
            <a:off x="5638800" y="1371600"/>
            <a:ext cx="2916677" cy="646331"/>
          </a:xfrm>
          <a:prstGeom prst="rect">
            <a:avLst/>
          </a:prstGeom>
          <a:noFill/>
        </p:spPr>
        <p:txBody>
          <a:bodyPr wrap="square" rtlCol="0">
            <a:spAutoFit/>
          </a:bodyPr>
          <a:lstStyle/>
          <a:p>
            <a:r>
              <a:rPr lang="en-US" dirty="0" smtClean="0">
                <a:solidFill>
                  <a:srgbClr val="FF0000"/>
                </a:solidFill>
              </a:rPr>
              <a:t>Example of Snaphook with 3600 lb gate</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r>
              <a:rPr lang="en-US" dirty="0" smtClean="0"/>
              <a:t>Inspection Notes</a:t>
            </a:r>
            <a:endParaRPr lang="en-US" dirty="0"/>
          </a:p>
        </p:txBody>
      </p:sp>
      <p:sp>
        <p:nvSpPr>
          <p:cNvPr id="3" name="Content Placeholder 2"/>
          <p:cNvSpPr>
            <a:spLocks noGrp="1"/>
          </p:cNvSpPr>
          <p:nvPr>
            <p:ph sz="half" idx="1"/>
          </p:nvPr>
        </p:nvSpPr>
        <p:spPr>
          <a:xfrm>
            <a:off x="457200" y="1190942"/>
            <a:ext cx="7924800" cy="5438458"/>
          </a:xfrm>
        </p:spPr>
        <p:txBody>
          <a:bodyPr>
            <a:normAutofit/>
          </a:bodyPr>
          <a:lstStyle/>
          <a:p>
            <a:r>
              <a:rPr lang="en-US" dirty="0" smtClean="0"/>
              <a:t>If a proper inspection cannot be done due to dirt, dust, etc build-up, the harness and or lanyard cannot be worn and must be cleaned   immediately.</a:t>
            </a:r>
          </a:p>
          <a:p>
            <a:r>
              <a:rPr lang="en-US" dirty="0" smtClean="0"/>
              <a:t>If a defect is noticed during the inspection, it must be removed from service immediately.</a:t>
            </a:r>
          </a:p>
          <a:p>
            <a:pPr lvl="1"/>
            <a:r>
              <a:rPr lang="en-US" dirty="0" smtClean="0"/>
              <a:t>Bring to your Manager / Director for removal and for a new harness. </a:t>
            </a:r>
            <a:endParaRPr lang="en-US" dirty="0"/>
          </a:p>
        </p:txBody>
      </p:sp>
      <p:pic>
        <p:nvPicPr>
          <p:cNvPr id="5" name="Content Placeholder 4" descr="Chemical Exposure.bmp"/>
          <p:cNvPicPr>
            <a:picLocks noGrp="1" noChangeAspect="1"/>
          </p:cNvPicPr>
          <p:nvPr>
            <p:ph sz="half" idx="2"/>
          </p:nvPr>
        </p:nvPicPr>
        <p:blipFill>
          <a:blip r:embed="rId2" cstate="print"/>
          <a:stretch>
            <a:fillRect/>
          </a:stretch>
        </p:blipFill>
        <p:spPr>
          <a:xfrm>
            <a:off x="7686965" y="1676400"/>
            <a:ext cx="1116312" cy="1295400"/>
          </a:xfrm>
        </p:spPr>
      </p:pic>
      <p:pic>
        <p:nvPicPr>
          <p:cNvPr id="6" name="Picture 5" descr="Torn Webbing.bmp"/>
          <p:cNvPicPr>
            <a:picLocks noChangeAspect="1"/>
          </p:cNvPicPr>
          <p:nvPr/>
        </p:nvPicPr>
        <p:blipFill>
          <a:blip r:embed="rId3" cstate="print"/>
          <a:stretch>
            <a:fillRect/>
          </a:stretch>
        </p:blipFill>
        <p:spPr>
          <a:xfrm>
            <a:off x="7315200" y="5203371"/>
            <a:ext cx="1439668" cy="1524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 y="762000"/>
            <a:ext cx="8229600" cy="1069848"/>
          </a:xfrm>
        </p:spPr>
        <p:txBody>
          <a:bodyPr/>
          <a:lstStyle/>
          <a:p>
            <a:pPr algn="ctr"/>
            <a:r>
              <a:rPr lang="en-US" dirty="0" smtClean="0"/>
              <a:t>Donning a Harness</a:t>
            </a:r>
            <a:endParaRPr lang="en-US" dirty="0"/>
          </a:p>
        </p:txBody>
      </p:sp>
      <p:pic>
        <p:nvPicPr>
          <p:cNvPr id="83972" name="Picture 4" descr="http://www.westernsafety.com/guardianfallpro2006/gfp-pg66-harnessinstructions.jpg"/>
          <p:cNvPicPr>
            <a:picLocks noChangeAspect="1" noChangeArrowheads="1"/>
          </p:cNvPicPr>
          <p:nvPr/>
        </p:nvPicPr>
        <p:blipFill>
          <a:blip r:embed="rId2" cstate="print"/>
          <a:srcRect/>
          <a:stretch>
            <a:fillRect/>
          </a:stretch>
        </p:blipFill>
        <p:spPr bwMode="auto">
          <a:xfrm>
            <a:off x="738981" y="2185492"/>
            <a:ext cx="7414419" cy="3529508"/>
          </a:xfrm>
          <a:prstGeom prst="rect">
            <a:avLst/>
          </a:prstGeom>
          <a:noFill/>
        </p:spPr>
      </p:pic>
    </p:spTree>
    <p:extLst>
      <p:ext uri="{BB962C8B-B14F-4D97-AF65-F5344CB8AC3E}">
        <p14:creationId xmlns:p14="http://schemas.microsoft.com/office/powerpoint/2010/main" val="18291345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100" dirty="0" smtClean="0"/>
              <a:t>Donning A Harness: </a:t>
            </a:r>
            <a:r>
              <a:rPr lang="en-US" dirty="0" smtClean="0"/>
              <a:t>5 easy steps that could save your life	</a:t>
            </a:r>
            <a:endParaRPr lang="en-US" dirty="0"/>
          </a:p>
        </p:txBody>
      </p:sp>
      <p:sp>
        <p:nvSpPr>
          <p:cNvPr id="3" name="Text Placeholder 2"/>
          <p:cNvSpPr>
            <a:spLocks noGrp="1"/>
          </p:cNvSpPr>
          <p:nvPr>
            <p:ph idx="1"/>
          </p:nvPr>
        </p:nvSpPr>
        <p:spPr>
          <a:xfrm>
            <a:off x="457200" y="1600201"/>
            <a:ext cx="7620000" cy="4648200"/>
          </a:xfrm>
        </p:spPr>
        <p:txBody>
          <a:bodyPr>
            <a:normAutofit fontScale="70000" lnSpcReduction="20000"/>
          </a:bodyPr>
          <a:lstStyle/>
          <a:p>
            <a:r>
              <a:rPr lang="en-US" i="1" dirty="0" smtClean="0"/>
              <a:t>NOTE: Harness styles vary. Always refer to the instructions enclosed with your harness.</a:t>
            </a:r>
            <a:endParaRPr lang="en-US" dirty="0" smtClean="0"/>
          </a:p>
          <a:p>
            <a:pPr marL="514350" indent="-514350">
              <a:buAutoNum type="arabicPeriod"/>
            </a:pPr>
            <a:r>
              <a:rPr lang="en-US" sz="2600" dirty="0" smtClean="0"/>
              <a:t>Hold the harness by the back D-ring. Shake the harness to allow all straps to fall in place. </a:t>
            </a:r>
          </a:p>
          <a:p>
            <a:pPr marL="761238" lvl="1" indent="-514350">
              <a:buNone/>
            </a:pPr>
            <a:r>
              <a:rPr lang="en-US" sz="2600" dirty="0" smtClean="0">
                <a:solidFill>
                  <a:schemeClr val="accent5">
                    <a:lumMod val="75000"/>
                  </a:schemeClr>
                </a:solidFill>
              </a:rPr>
              <a:t>	If chest, leg, and/or waist straps are buckled, release the straps and unbuckle at this time. </a:t>
            </a:r>
          </a:p>
          <a:p>
            <a:pPr marL="514350" indent="-514350">
              <a:buAutoNum type="arabicPeriod"/>
            </a:pPr>
            <a:r>
              <a:rPr lang="en-US" sz="2600" dirty="0" smtClean="0"/>
              <a:t>Slip the straps over shoulders so the D-ring is located in middle of the back between shoulder blades. </a:t>
            </a:r>
          </a:p>
          <a:p>
            <a:pPr marL="514350" indent="-514350">
              <a:buFont typeface="+mj-lt"/>
              <a:buAutoNum type="arabicPeriod" startAt="3"/>
            </a:pPr>
            <a:r>
              <a:rPr lang="en-US" sz="2600" dirty="0"/>
              <a:t>Pull the leg strap between legs and connect to the opposite end. Repeat with the second leg strap. If belted harness, connect the waist strap after the leg straps. The waist strap should be tight, but not binding. </a:t>
            </a:r>
          </a:p>
          <a:p>
            <a:pPr marL="514350" indent="-514350">
              <a:buFont typeface="+mj-lt"/>
              <a:buAutoNum type="arabicPeriod" startAt="3"/>
            </a:pPr>
            <a:r>
              <a:rPr lang="en-US" sz="2600" dirty="0"/>
              <a:t>Connect the chest strap and position in the mid-chest area. Tighten to keep the shoulder straps taut. </a:t>
            </a:r>
          </a:p>
          <a:p>
            <a:pPr marL="514350" indent="-514350">
              <a:buFont typeface="+mj-lt"/>
              <a:buAutoNum type="arabicPeriod" startAt="3"/>
            </a:pPr>
            <a:r>
              <a:rPr lang="en-US" sz="2600" dirty="0"/>
              <a:t>After all straps have been buckled, tighten all buckles so the harness fits snugly but allows full range of movement. Pass excess strap through loop keepers</a:t>
            </a:r>
            <a:r>
              <a:rPr lang="en-US" sz="2600" dirty="0" smtClean="0"/>
              <a:t>.</a:t>
            </a:r>
          </a:p>
          <a:p>
            <a:pPr marL="0" indent="0">
              <a:buNone/>
            </a:pPr>
            <a:r>
              <a:rPr lang="en-US" dirty="0" smtClean="0"/>
              <a:t/>
            </a:r>
            <a:br>
              <a:rPr lang="en-US" dirty="0" smtClean="0"/>
            </a:br>
            <a:endParaRPr lang="en-US" dirty="0"/>
          </a:p>
        </p:txBody>
      </p:sp>
      <p:sp>
        <p:nvSpPr>
          <p:cNvPr id="4" name="TextBox 3"/>
          <p:cNvSpPr txBox="1"/>
          <p:nvPr/>
        </p:nvSpPr>
        <p:spPr>
          <a:xfrm>
            <a:off x="762000" y="5257800"/>
            <a:ext cx="7162800" cy="1200329"/>
          </a:xfrm>
          <a:prstGeom prst="rect">
            <a:avLst/>
          </a:prstGeom>
          <a:noFill/>
        </p:spPr>
        <p:txBody>
          <a:bodyPr wrap="square" rtlCol="0">
            <a:spAutoFit/>
          </a:bodyPr>
          <a:lstStyle/>
          <a:p>
            <a:r>
              <a:rPr lang="en-US" sz="2400" b="1" dirty="0" smtClean="0">
                <a:solidFill>
                  <a:srgbClr val="FF0000"/>
                </a:solidFill>
              </a:rPr>
              <a:t>**Demonstrate how to properly don a harness with the employee and have then them demonstrate they can properly don the harness</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542336" y="38100"/>
            <a:ext cx="7620000" cy="1143000"/>
          </a:xfrm>
        </p:spPr>
        <p:txBody>
          <a:bodyPr/>
          <a:lstStyle/>
          <a:p>
            <a:pPr eaLnBrk="1" hangingPunct="1"/>
            <a:r>
              <a:rPr lang="en-US" altLang="en-US" sz="4000" b="1" dirty="0" smtClean="0"/>
              <a:t/>
            </a:r>
            <a:br>
              <a:rPr lang="en-US" altLang="en-US" sz="4000" b="1" dirty="0" smtClean="0"/>
            </a:br>
            <a:r>
              <a:rPr lang="en-US" altLang="en-US" sz="4000" dirty="0" smtClean="0"/>
              <a:t/>
            </a:r>
            <a:br>
              <a:rPr lang="en-US" altLang="en-US" sz="4000" dirty="0" smtClean="0"/>
            </a:br>
            <a:endParaRPr lang="en-US" altLang="en-US" sz="4000" u="sng" dirty="0" smtClean="0"/>
          </a:p>
        </p:txBody>
      </p:sp>
      <p:graphicFrame>
        <p:nvGraphicFramePr>
          <p:cNvPr id="20483" name="Object 3"/>
          <p:cNvGraphicFramePr>
            <a:graphicFrameLocks noGrp="1" noChangeAspect="1"/>
          </p:cNvGraphicFramePr>
          <p:nvPr>
            <p:ph idx="4294967295"/>
            <p:extLst>
              <p:ext uri="{D42A27DB-BD31-4B8C-83A1-F6EECF244321}">
                <p14:modId xmlns:p14="http://schemas.microsoft.com/office/powerpoint/2010/main" val="1440407773"/>
              </p:ext>
            </p:extLst>
          </p:nvPr>
        </p:nvGraphicFramePr>
        <p:xfrm>
          <a:off x="0" y="2743200"/>
          <a:ext cx="1822450" cy="3429000"/>
        </p:xfrm>
        <a:graphic>
          <a:graphicData uri="http://schemas.openxmlformats.org/presentationml/2006/ole">
            <mc:AlternateContent xmlns:mc="http://schemas.openxmlformats.org/markup-compatibility/2006">
              <mc:Choice xmlns:v="urn:schemas-microsoft-com:vml" Requires="v">
                <p:oleObj spid="_x0000_s1061" name="Photo Editor Photo" r:id="rId3" imgW="2305372" imgH="4334480" progId="MSPhotoEd.3">
                  <p:embed/>
                </p:oleObj>
              </mc:Choice>
              <mc:Fallback>
                <p:oleObj name="Photo Editor Photo" r:id="rId3" imgW="2305372" imgH="4334480"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43200"/>
                        <a:ext cx="182245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4" name="Text Box 8"/>
          <p:cNvSpPr txBox="1">
            <a:spLocks noChangeArrowheads="1"/>
          </p:cNvSpPr>
          <p:nvPr/>
        </p:nvSpPr>
        <p:spPr bwMode="auto">
          <a:xfrm>
            <a:off x="0" y="609600"/>
            <a:ext cx="8458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pPr>
            <a:r>
              <a:rPr lang="en-US" altLang="en-US" sz="1800" b="1" dirty="0" smtClean="0">
                <a:solidFill>
                  <a:srgbClr val="000000"/>
                </a:solidFill>
              </a:rPr>
              <a:t>Only </a:t>
            </a:r>
            <a:r>
              <a:rPr lang="en-US" altLang="en-US" sz="1800" b="1" dirty="0">
                <a:solidFill>
                  <a:srgbClr val="000000"/>
                </a:solidFill>
              </a:rPr>
              <a:t>form of body wear acceptable for fall arrest is the full-body harness. </a:t>
            </a:r>
          </a:p>
          <a:p>
            <a:pPr eaLnBrk="1" fontAlgn="base" hangingPunct="1">
              <a:spcBef>
                <a:spcPct val="0"/>
              </a:spcBef>
              <a:spcAft>
                <a:spcPct val="0"/>
              </a:spcAft>
            </a:pPr>
            <a:r>
              <a:rPr lang="en-US" altLang="en-US" sz="1800" b="1" dirty="0">
                <a:solidFill>
                  <a:srgbClr val="000000"/>
                </a:solidFill>
              </a:rPr>
              <a:t>Should be selected based on work to be performed and the work environment. </a:t>
            </a:r>
          </a:p>
          <a:p>
            <a:pPr eaLnBrk="1" fontAlgn="base" hangingPunct="1">
              <a:spcBef>
                <a:spcPct val="0"/>
              </a:spcBef>
              <a:spcAft>
                <a:spcPct val="0"/>
              </a:spcAft>
            </a:pPr>
            <a:r>
              <a:rPr lang="en-US" altLang="en-US" sz="1800" b="1" dirty="0">
                <a:solidFill>
                  <a:srgbClr val="000000"/>
                </a:solidFill>
              </a:rPr>
              <a:t>Side and front D-rings are for positioning only.</a:t>
            </a:r>
            <a:r>
              <a:rPr lang="en-US" altLang="en-US" sz="1800" dirty="0">
                <a:solidFill>
                  <a:srgbClr val="000000"/>
                </a:solidFill>
              </a:rPr>
              <a:t> </a:t>
            </a:r>
          </a:p>
        </p:txBody>
      </p:sp>
      <p:graphicFrame>
        <p:nvGraphicFramePr>
          <p:cNvPr id="26664" name="Group 40"/>
          <p:cNvGraphicFramePr>
            <a:graphicFrameLocks noGrp="1"/>
          </p:cNvGraphicFramePr>
          <p:nvPr>
            <p:extLst>
              <p:ext uri="{D42A27DB-BD31-4B8C-83A1-F6EECF244321}">
                <p14:modId xmlns:p14="http://schemas.microsoft.com/office/powerpoint/2010/main" val="1355395725"/>
              </p:ext>
            </p:extLst>
          </p:nvPr>
        </p:nvGraphicFramePr>
        <p:xfrm>
          <a:off x="2667000" y="2081797"/>
          <a:ext cx="5638800" cy="4500576"/>
        </p:xfrm>
        <a:graphic>
          <a:graphicData uri="http://schemas.openxmlformats.org/drawingml/2006/table">
            <a:tbl>
              <a:tblPr/>
              <a:tblGrid>
                <a:gridCol w="5638800">
                  <a:extLst>
                    <a:ext uri="{9D8B030D-6E8A-4147-A177-3AD203B41FA5}">
                      <a16:colId xmlns:a16="http://schemas.microsoft.com/office/drawing/2014/main" val="20000"/>
                    </a:ext>
                  </a:extLst>
                </a:gridCol>
              </a:tblGrid>
              <a:tr h="304782">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cs typeface="Arial" charset="0"/>
                        </a:rPr>
                        <a:t>Incorrect Harness Fit</a:t>
                      </a:r>
                      <a:endParaRPr kumimoji="0" lang="en-US" sz="1400" b="0" i="0" u="none" strike="noStrike" cap="none" normalizeH="0" baseline="0" dirty="0" smtClean="0">
                        <a:ln>
                          <a:noFill/>
                        </a:ln>
                        <a:solidFill>
                          <a:schemeClr val="tx1"/>
                        </a:solidFill>
                        <a:effectLst/>
                        <a:latin typeface="Arial" charset="0"/>
                      </a:endParaRPr>
                    </a:p>
                  </a:txBody>
                  <a:tcPr marT="45713" marB="45713"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405580"/>
                    </a:solidFill>
                  </a:tcPr>
                </a:tc>
                <a:extLst>
                  <a:ext uri="{0D108BD9-81ED-4DB2-BD59-A6C34878D82A}">
                    <a16:rowId xmlns:a16="http://schemas.microsoft.com/office/drawing/2014/main" val="10000"/>
                  </a:ext>
                </a:extLst>
              </a:tr>
              <a:tr h="36776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Narrow" pitchFamily="34" charset="0"/>
                        </a:rPr>
                        <a:t>  </a:t>
                      </a:r>
                      <a:r>
                        <a:rPr kumimoji="0" lang="en-US" sz="19200" b="0" i="0" u="none" strike="noStrike" cap="none" normalizeH="0" baseline="0" dirty="0" smtClean="0">
                          <a:ln>
                            <a:noFill/>
                          </a:ln>
                          <a:solidFill>
                            <a:schemeClr val="tx1"/>
                          </a:solidFill>
                          <a:effectLst/>
                          <a:latin typeface="Arial Narrow" pitchFamily="34" charset="0"/>
                        </a:rPr>
                        <a:t> </a:t>
                      </a:r>
                      <a:r>
                        <a:rPr kumimoji="0" lang="en-US" sz="1000" b="0" i="0" u="none" strike="noStrike" cap="none" normalizeH="0" baseline="0" dirty="0" smtClean="0">
                          <a:ln>
                            <a:noFill/>
                          </a:ln>
                          <a:solidFill>
                            <a:schemeClr val="tx1"/>
                          </a:solidFill>
                          <a:effectLst/>
                          <a:latin typeface="Arial Narrow" pitchFamily="34" charset="0"/>
                        </a:rPr>
                        <a:t>                                                     </a:t>
                      </a:r>
                    </a:p>
                  </a:txBody>
                  <a:tcPr marT="45713" marB="45713" horzOverflow="overflow">
                    <a:lnL cap="flat">
                      <a:noFill/>
                    </a:lnL>
                    <a:lnR cap="flat">
                      <a:noFill/>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137">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Chest strap positioned incorrectly. Should be located at mid-chest to keep shoulder straps snug. Leg straps are too loose.</a:t>
                      </a:r>
                      <a:endParaRPr kumimoji="0" lang="en-US" sz="1400" b="0" i="0" u="none" strike="noStrike" cap="none" normalizeH="0" baseline="0" dirty="0" smtClean="0">
                        <a:ln>
                          <a:noFill/>
                        </a:ln>
                        <a:solidFill>
                          <a:schemeClr val="tx1"/>
                        </a:solidFill>
                        <a:effectLst/>
                        <a:latin typeface="Arial" charset="0"/>
                      </a:endParaRPr>
                    </a:p>
                  </a:txBody>
                  <a:tcPr marT="45713" marB="45713"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20497" name="Picture 12" descr="Incorrect Harness F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2336" y="2386940"/>
            <a:ext cx="18526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8" name="Text Box 32"/>
          <p:cNvSpPr txBox="1">
            <a:spLocks noChangeArrowheads="1"/>
          </p:cNvSpPr>
          <p:nvPr/>
        </p:nvSpPr>
        <p:spPr bwMode="auto">
          <a:xfrm>
            <a:off x="333375" y="2474913"/>
            <a:ext cx="2012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800" u="sng">
                <a:solidFill>
                  <a:srgbClr val="000000"/>
                </a:solidFill>
              </a:rPr>
              <a:t>Premium Harness</a:t>
            </a:r>
          </a:p>
        </p:txBody>
      </p:sp>
      <p:sp>
        <p:nvSpPr>
          <p:cNvPr id="20499" name="Text Box 39"/>
          <p:cNvSpPr txBox="1">
            <a:spLocks noChangeArrowheads="1"/>
          </p:cNvSpPr>
          <p:nvPr/>
        </p:nvSpPr>
        <p:spPr bwMode="auto">
          <a:xfrm>
            <a:off x="0" y="6583363"/>
            <a:ext cx="4692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200">
                <a:solidFill>
                  <a:srgbClr val="000000"/>
                </a:solidFill>
              </a:rPr>
              <a:t>“Photos/Illustrations/Information courtesy of Miller</a:t>
            </a:r>
            <a:r>
              <a:rPr lang="en-US" altLang="en-US" sz="1200">
                <a:solidFill>
                  <a:srgbClr val="000000"/>
                </a:solidFill>
                <a:cs typeface="Arial" charset="0"/>
              </a:rPr>
              <a:t>® Fall Protection”</a:t>
            </a:r>
          </a:p>
        </p:txBody>
      </p:sp>
      <p:sp>
        <p:nvSpPr>
          <p:cNvPr id="2" name="Rectangle 1"/>
          <p:cNvSpPr/>
          <p:nvPr/>
        </p:nvSpPr>
        <p:spPr>
          <a:xfrm>
            <a:off x="260002" y="0"/>
            <a:ext cx="8121998" cy="707886"/>
          </a:xfrm>
          <a:prstGeom prst="rect">
            <a:avLst/>
          </a:prstGeom>
        </p:spPr>
        <p:txBody>
          <a:bodyPr wrap="square">
            <a:spAutoFit/>
          </a:bodyPr>
          <a:lstStyle/>
          <a:p>
            <a:r>
              <a:rPr lang="en-US" sz="4000" dirty="0">
                <a:latin typeface="+mj-lt"/>
              </a:rPr>
              <a:t>Donning A Harness</a:t>
            </a:r>
          </a:p>
        </p:txBody>
      </p:sp>
    </p:spTree>
    <p:extLst>
      <p:ext uri="{BB962C8B-B14F-4D97-AF65-F5344CB8AC3E}">
        <p14:creationId xmlns:p14="http://schemas.microsoft.com/office/powerpoint/2010/main" val="31335515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0"/>
            <a:ext cx="8229600" cy="1143000"/>
          </a:xfrm>
        </p:spPr>
        <p:txBody>
          <a:bodyPr/>
          <a:lstStyle/>
          <a:p>
            <a:pPr eaLnBrk="1" hangingPunct="1"/>
            <a:r>
              <a:rPr lang="en-US" altLang="en-US" u="sng" smtClean="0"/>
              <a:t>Incorrect Harness Fit</a:t>
            </a:r>
          </a:p>
        </p:txBody>
      </p:sp>
      <p:sp>
        <p:nvSpPr>
          <p:cNvPr id="21507" name="Rectangle 5"/>
          <p:cNvSpPr>
            <a:spLocks noGrp="1" noChangeArrowheads="1"/>
          </p:cNvSpPr>
          <p:nvPr>
            <p:ph type="body" idx="1"/>
          </p:nvPr>
        </p:nvSpPr>
        <p:spPr>
          <a:xfrm>
            <a:off x="457200" y="1066800"/>
            <a:ext cx="8229600" cy="5486400"/>
          </a:xfrm>
        </p:spPr>
        <p:txBody>
          <a:bodyPr/>
          <a:lstStyle/>
          <a:p>
            <a:pPr eaLnBrk="1" hangingPunct="1">
              <a:buFontTx/>
              <a:buNone/>
            </a:pPr>
            <a:r>
              <a:rPr lang="en-US" altLang="en-US" b="1" smtClean="0">
                <a:solidFill>
                  <a:srgbClr val="000000"/>
                </a:solidFill>
                <a:cs typeface="Arial" charset="0"/>
              </a:rPr>
              <a:t>   Chest strap positioned too high and too loose. Leg straps are positioned improperly.</a:t>
            </a:r>
          </a:p>
        </p:txBody>
      </p:sp>
      <p:pic>
        <p:nvPicPr>
          <p:cNvPr id="21508" name="Picture 29" descr="Incorrect Harness F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858963"/>
            <a:ext cx="23907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43"/>
          <p:cNvSpPr txBox="1">
            <a:spLocks noChangeArrowheads="1"/>
          </p:cNvSpPr>
          <p:nvPr/>
        </p:nvSpPr>
        <p:spPr bwMode="auto">
          <a:xfrm>
            <a:off x="0" y="6583363"/>
            <a:ext cx="4692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200">
                <a:solidFill>
                  <a:srgbClr val="000000"/>
                </a:solidFill>
              </a:rPr>
              <a:t>“Photos/Illustrations/Information courtesy of Miller</a:t>
            </a:r>
            <a:r>
              <a:rPr lang="en-US" altLang="en-US" sz="1200">
                <a:solidFill>
                  <a:srgbClr val="000000"/>
                </a:solidFill>
                <a:cs typeface="Arial" charset="0"/>
              </a:rPr>
              <a:t>® Fall Protection”</a:t>
            </a:r>
          </a:p>
        </p:txBody>
      </p:sp>
    </p:spTree>
    <p:extLst>
      <p:ext uri="{BB962C8B-B14F-4D97-AF65-F5344CB8AC3E}">
        <p14:creationId xmlns:p14="http://schemas.microsoft.com/office/powerpoint/2010/main" val="11958589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0"/>
            <a:ext cx="8229600" cy="1143000"/>
          </a:xfrm>
        </p:spPr>
        <p:txBody>
          <a:bodyPr/>
          <a:lstStyle/>
          <a:p>
            <a:pPr eaLnBrk="1" hangingPunct="1"/>
            <a:r>
              <a:rPr lang="en-US" altLang="en-US" smtClean="0"/>
              <a:t>Correct Harness Fit</a:t>
            </a:r>
          </a:p>
        </p:txBody>
      </p:sp>
      <p:sp>
        <p:nvSpPr>
          <p:cNvPr id="22531" name="Rectangle 4"/>
          <p:cNvSpPr>
            <a:spLocks noGrp="1" noChangeArrowheads="1"/>
          </p:cNvSpPr>
          <p:nvPr>
            <p:ph type="body" idx="1"/>
          </p:nvPr>
        </p:nvSpPr>
        <p:spPr>
          <a:xfrm>
            <a:off x="381000" y="914400"/>
            <a:ext cx="8229600" cy="4906963"/>
          </a:xfrm>
        </p:spPr>
        <p:txBody>
          <a:bodyPr/>
          <a:lstStyle/>
          <a:p>
            <a:pPr eaLnBrk="1" hangingPunct="1"/>
            <a:r>
              <a:rPr lang="en-US" altLang="en-US" smtClean="0"/>
              <a:t>Chest and Leg Straps Offer a Snug Fit</a:t>
            </a:r>
          </a:p>
        </p:txBody>
      </p:sp>
      <p:pic>
        <p:nvPicPr>
          <p:cNvPr id="22532" name="Picture 7" descr="Correct Harness F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446810"/>
            <a:ext cx="258603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21"/>
          <p:cNvSpPr txBox="1">
            <a:spLocks noChangeArrowheads="1"/>
          </p:cNvSpPr>
          <p:nvPr/>
        </p:nvSpPr>
        <p:spPr bwMode="auto">
          <a:xfrm>
            <a:off x="0" y="6583363"/>
            <a:ext cx="4692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200">
                <a:solidFill>
                  <a:srgbClr val="000000"/>
                </a:solidFill>
              </a:rPr>
              <a:t>“Photos/Illustrations/Information courtesy of Miller</a:t>
            </a:r>
            <a:r>
              <a:rPr lang="en-US" altLang="en-US" sz="1200">
                <a:solidFill>
                  <a:srgbClr val="000000"/>
                </a:solidFill>
                <a:cs typeface="Arial" charset="0"/>
              </a:rPr>
              <a:t>® Fall Protection”</a:t>
            </a:r>
          </a:p>
        </p:txBody>
      </p:sp>
    </p:spTree>
    <p:extLst>
      <p:ext uri="{BB962C8B-B14F-4D97-AF65-F5344CB8AC3E}">
        <p14:creationId xmlns:p14="http://schemas.microsoft.com/office/powerpoint/2010/main" val="2451720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rot="5400000">
            <a:off x="3902919" y="-1845518"/>
            <a:ext cx="838200" cy="6358037"/>
          </a:xfrm>
        </p:spPr>
        <p:txBody>
          <a:bodyPr>
            <a:normAutofit/>
          </a:bodyPr>
          <a:lstStyle/>
          <a:p>
            <a:r>
              <a:rPr lang="en-US" sz="2800" dirty="0" smtClean="0"/>
              <a:t>Elevated </a:t>
            </a:r>
            <a:r>
              <a:rPr lang="en-US" sz="2800" dirty="0"/>
              <a:t>Work Policy</a:t>
            </a:r>
          </a:p>
        </p:txBody>
      </p:sp>
      <p:pic>
        <p:nvPicPr>
          <p:cNvPr id="5" name="Picture Placeholder 4" descr="E:\powerpoint\jpg pictures\site conditions\men sitting on beam.jpg"/>
          <p:cNvPicPr>
            <a:picLocks noGrp="1" noChangeAspect="1" noChangeArrowheads="1"/>
          </p:cNvPicPr>
          <p:nvPr>
            <p:ph type="pic" idx="1"/>
          </p:nvPr>
        </p:nvPicPr>
        <p:blipFill>
          <a:blip r:embed="rId2" cstate="print"/>
          <a:srcRect l="14831" r="14831"/>
          <a:stretch>
            <a:fillRect/>
          </a:stretch>
        </p:blipFill>
        <p:spPr bwMode="auto">
          <a:prstGeom prst="rect">
            <a:avLst/>
          </a:prstGeom>
          <a:noFill/>
        </p:spPr>
      </p:pic>
      <p:sp>
        <p:nvSpPr>
          <p:cNvPr id="2051" name="Rectangle 3"/>
          <p:cNvSpPr>
            <a:spLocks noGrp="1" noChangeArrowheads="1"/>
          </p:cNvSpPr>
          <p:nvPr>
            <p:ph type="body" sz="half" idx="2"/>
          </p:nvPr>
        </p:nvSpPr>
        <p:spPr/>
        <p:txBody>
          <a:bodyPr/>
          <a:lstStyle/>
          <a:p>
            <a:r>
              <a:rPr lang="en-US" sz="2400" dirty="0" smtClean="0"/>
              <a:t>Fall Prevention Program </a:t>
            </a:r>
            <a:fld id="{6A667670-C2D3-486B-96CD-1857F03697F0}" type="datetime4">
              <a:rPr lang="en-US" sz="2400" smtClean="0"/>
              <a:pPr/>
              <a:t>June 29, 2020</a:t>
            </a:fld>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Fall Protection</a:t>
            </a:r>
            <a:br>
              <a:rPr lang="en-US" dirty="0" smtClean="0"/>
            </a:br>
            <a:endParaRPr lang="en-US" sz="1200" dirty="0"/>
          </a:p>
        </p:txBody>
      </p:sp>
      <p:sp>
        <p:nvSpPr>
          <p:cNvPr id="3" name="Content Placeholder 2"/>
          <p:cNvSpPr>
            <a:spLocks noGrp="1"/>
          </p:cNvSpPr>
          <p:nvPr>
            <p:ph sz="half" idx="1"/>
          </p:nvPr>
        </p:nvSpPr>
        <p:spPr/>
        <p:txBody>
          <a:bodyPr/>
          <a:lstStyle/>
          <a:p>
            <a:r>
              <a:rPr lang="en-US" dirty="0" smtClean="0"/>
              <a:t>Prevention </a:t>
            </a:r>
          </a:p>
          <a:p>
            <a:pPr lvl="1"/>
            <a:r>
              <a:rPr lang="en-US" dirty="0" smtClean="0"/>
              <a:t>Guardrails</a:t>
            </a:r>
          </a:p>
          <a:p>
            <a:pPr lvl="1"/>
            <a:r>
              <a:rPr lang="en-US" dirty="0" smtClean="0"/>
              <a:t>Restraint/Positioning</a:t>
            </a:r>
          </a:p>
          <a:p>
            <a:pPr lvl="1"/>
            <a:r>
              <a:rPr lang="en-US" dirty="0" smtClean="0"/>
              <a:t>Warning Lines</a:t>
            </a:r>
          </a:p>
          <a:p>
            <a:pPr lvl="1"/>
            <a:r>
              <a:rPr lang="en-US" dirty="0" smtClean="0"/>
              <a:t>Safety Monitors</a:t>
            </a:r>
            <a:endParaRPr lang="en-US" dirty="0"/>
          </a:p>
        </p:txBody>
      </p:sp>
      <p:sp>
        <p:nvSpPr>
          <p:cNvPr id="4" name="Content Placeholder 3"/>
          <p:cNvSpPr>
            <a:spLocks noGrp="1"/>
          </p:cNvSpPr>
          <p:nvPr>
            <p:ph sz="half" idx="2"/>
          </p:nvPr>
        </p:nvSpPr>
        <p:spPr/>
        <p:txBody>
          <a:bodyPr/>
          <a:lstStyle/>
          <a:p>
            <a:r>
              <a:rPr lang="en-US" dirty="0" smtClean="0"/>
              <a:t>Protection </a:t>
            </a:r>
          </a:p>
          <a:p>
            <a:pPr lvl="1"/>
            <a:r>
              <a:rPr lang="en-US" dirty="0" smtClean="0"/>
              <a:t>Personal Fall Arrest</a:t>
            </a:r>
          </a:p>
          <a:p>
            <a:pPr lvl="1"/>
            <a:r>
              <a:rPr lang="en-US" dirty="0" smtClean="0"/>
              <a:t>Safety Nets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267200"/>
            <a:ext cx="3581400" cy="247116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3379577"/>
            <a:ext cx="2133600" cy="3358789"/>
          </a:xfrm>
          <a:prstGeom prst="rect">
            <a:avLst/>
          </a:prstGeom>
        </p:spPr>
      </p:pic>
    </p:spTree>
    <p:extLst>
      <p:ext uri="{BB962C8B-B14F-4D97-AF65-F5344CB8AC3E}">
        <p14:creationId xmlns:p14="http://schemas.microsoft.com/office/powerpoint/2010/main" val="930103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848600" cy="1249362"/>
          </a:xfrm>
        </p:spPr>
        <p:txBody>
          <a:bodyPr/>
          <a:lstStyle/>
          <a:p>
            <a:r>
              <a:rPr lang="en-US" dirty="0" smtClean="0"/>
              <a:t>Fall Restraint Vs. Fall Arrest</a:t>
            </a:r>
            <a:endParaRPr lang="en-US" dirty="0"/>
          </a:p>
        </p:txBody>
      </p:sp>
      <p:sp>
        <p:nvSpPr>
          <p:cNvPr id="3" name="Content Placeholder 2"/>
          <p:cNvSpPr>
            <a:spLocks noGrp="1"/>
          </p:cNvSpPr>
          <p:nvPr>
            <p:ph sz="half" idx="1"/>
          </p:nvPr>
        </p:nvSpPr>
        <p:spPr>
          <a:xfrm>
            <a:off x="152400" y="1447800"/>
            <a:ext cx="3962400" cy="5181600"/>
          </a:xfrm>
        </p:spPr>
        <p:txBody>
          <a:bodyPr>
            <a:normAutofit/>
          </a:bodyPr>
          <a:lstStyle/>
          <a:p>
            <a:pPr marL="114300" indent="0">
              <a:buNone/>
            </a:pPr>
            <a:r>
              <a:rPr lang="en-US" b="1" u="sng" dirty="0" smtClean="0"/>
              <a:t>FALL RESTRAINT</a:t>
            </a:r>
          </a:p>
          <a:p>
            <a:r>
              <a:rPr lang="en-US" dirty="0" smtClean="0"/>
              <a:t>Stop employee from reaching the fall hazard</a:t>
            </a:r>
          </a:p>
          <a:p>
            <a:r>
              <a:rPr lang="en-US" dirty="0" smtClean="0"/>
              <a:t>Anchorage point must support 1000 </a:t>
            </a:r>
            <a:r>
              <a:rPr lang="en-US" dirty="0" err="1" smtClean="0"/>
              <a:t>lbs</a:t>
            </a:r>
            <a:r>
              <a:rPr lang="en-US" dirty="0" smtClean="0"/>
              <a:t> per employee</a:t>
            </a:r>
          </a:p>
          <a:p>
            <a:r>
              <a:rPr lang="en-US" dirty="0" smtClean="0"/>
              <a:t>Can connect to any D-ring on the harness</a:t>
            </a:r>
            <a:endParaRPr lang="en-US" dirty="0"/>
          </a:p>
        </p:txBody>
      </p:sp>
      <p:sp>
        <p:nvSpPr>
          <p:cNvPr id="4" name="Content Placeholder 3"/>
          <p:cNvSpPr>
            <a:spLocks noGrp="1"/>
          </p:cNvSpPr>
          <p:nvPr>
            <p:ph sz="half" idx="2"/>
          </p:nvPr>
        </p:nvSpPr>
        <p:spPr>
          <a:xfrm>
            <a:off x="4191000" y="1371600"/>
            <a:ext cx="4114800" cy="5181600"/>
          </a:xfrm>
        </p:spPr>
        <p:txBody>
          <a:bodyPr>
            <a:normAutofit/>
          </a:bodyPr>
          <a:lstStyle/>
          <a:p>
            <a:pPr marL="114300" indent="0">
              <a:buNone/>
            </a:pPr>
            <a:r>
              <a:rPr lang="en-US" b="1" u="sng" dirty="0" smtClean="0"/>
              <a:t>FALL ARREST</a:t>
            </a:r>
          </a:p>
          <a:p>
            <a:r>
              <a:rPr lang="en-US" dirty="0" smtClean="0"/>
              <a:t>Prevents an employee from falling to a lower level once a fall has occurred</a:t>
            </a:r>
          </a:p>
          <a:p>
            <a:r>
              <a:rPr lang="en-US" dirty="0" smtClean="0"/>
              <a:t>Anchorage point must support 5000 </a:t>
            </a:r>
            <a:r>
              <a:rPr lang="en-US" dirty="0" err="1" smtClean="0"/>
              <a:t>lbs</a:t>
            </a:r>
            <a:r>
              <a:rPr lang="en-US" dirty="0" smtClean="0"/>
              <a:t> per employee</a:t>
            </a:r>
          </a:p>
          <a:p>
            <a:r>
              <a:rPr lang="en-US" dirty="0" smtClean="0"/>
              <a:t>Can only connect to the D-ring on the back of the harness</a:t>
            </a:r>
            <a:endParaRPr lang="en-US" dirty="0"/>
          </a:p>
        </p:txBody>
      </p:sp>
      <p:cxnSp>
        <p:nvCxnSpPr>
          <p:cNvPr id="6" name="Straight Connector 5"/>
          <p:cNvCxnSpPr/>
          <p:nvPr/>
        </p:nvCxnSpPr>
        <p:spPr>
          <a:xfrm>
            <a:off x="4191000" y="1524000"/>
            <a:ext cx="38100" cy="4953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83716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Restraint</a:t>
            </a:r>
            <a:endParaRPr lang="en-US" dirty="0">
              <a:solidFill>
                <a:srgbClr val="FF0000"/>
              </a:solidFill>
            </a:endParaRPr>
          </a:p>
        </p:txBody>
      </p:sp>
      <p:sp>
        <p:nvSpPr>
          <p:cNvPr id="5" name="Content Placeholder 4"/>
          <p:cNvSpPr>
            <a:spLocks noGrp="1"/>
          </p:cNvSpPr>
          <p:nvPr>
            <p:ph idx="1"/>
          </p:nvPr>
        </p:nvSpPr>
        <p:spPr>
          <a:xfrm>
            <a:off x="457200" y="1600200"/>
            <a:ext cx="7620000" cy="5105400"/>
          </a:xfrm>
        </p:spPr>
        <p:txBody>
          <a:bodyPr>
            <a:normAutofit/>
          </a:bodyPr>
          <a:lstStyle/>
          <a:p>
            <a:r>
              <a:rPr lang="en-US" b="1" dirty="0" smtClean="0"/>
              <a:t>Travel Restraint </a:t>
            </a:r>
            <a:r>
              <a:rPr lang="en-US" b="1" dirty="0"/>
              <a:t>system</a:t>
            </a:r>
            <a:r>
              <a:rPr lang="en-US" dirty="0"/>
              <a:t> is an anchor, lanyard, and body harness used to limit travel to prevent an employee from reaching a fall hazard.  Fall restraint is typically the preferred means to protect employees from </a:t>
            </a:r>
            <a:r>
              <a:rPr lang="en-US" dirty="0" smtClean="0"/>
              <a:t>falling  as it prevents the user from reaching the fall hazard and  suffering an injury resulting from a fall.</a:t>
            </a:r>
            <a:endParaRPr lang="en-US" dirty="0"/>
          </a:p>
          <a:p>
            <a:r>
              <a:rPr lang="en-US" b="1" dirty="0"/>
              <a:t>Anchors </a:t>
            </a:r>
            <a:r>
              <a:rPr lang="en-US" dirty="0"/>
              <a:t>may be temporary or permanent.  </a:t>
            </a:r>
            <a:endParaRPr lang="en-US" dirty="0" smtClean="0"/>
          </a:p>
          <a:p>
            <a:pPr lvl="1"/>
            <a:r>
              <a:rPr lang="en-US" dirty="0" smtClean="0"/>
              <a:t>Temporary </a:t>
            </a:r>
            <a:r>
              <a:rPr lang="en-US" dirty="0"/>
              <a:t>fall restraint anchors must be capable of supporting a </a:t>
            </a:r>
            <a:r>
              <a:rPr lang="en-US" dirty="0" smtClean="0"/>
              <a:t>3000 </a:t>
            </a:r>
            <a:r>
              <a:rPr lang="en-US" dirty="0"/>
              <a:t>lbs. load per employee.  </a:t>
            </a:r>
            <a:endParaRPr lang="en-US" dirty="0" smtClean="0"/>
          </a:p>
          <a:p>
            <a:pPr lvl="1"/>
            <a:r>
              <a:rPr lang="en-US" dirty="0" smtClean="0"/>
              <a:t>Permanent </a:t>
            </a:r>
            <a:r>
              <a:rPr lang="en-US" dirty="0"/>
              <a:t>(Engineered) restraint anchors must be designed to support </a:t>
            </a:r>
            <a:r>
              <a:rPr lang="en-US" dirty="0" smtClean="0"/>
              <a:t>3000 </a:t>
            </a:r>
            <a:r>
              <a:rPr lang="en-US" dirty="0"/>
              <a:t>lbs. force per employee or at minimum twice the maximum force needed to keep the employee from the fall hazard.  </a:t>
            </a:r>
            <a:endParaRPr lang="en-US" dirty="0" smtClean="0"/>
          </a:p>
        </p:txBody>
      </p:sp>
    </p:spTree>
    <p:extLst>
      <p:ext uri="{BB962C8B-B14F-4D97-AF65-F5344CB8AC3E}">
        <p14:creationId xmlns:p14="http://schemas.microsoft.com/office/powerpoint/2010/main" val="2757150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21" y="304800"/>
            <a:ext cx="7772400" cy="594360"/>
          </a:xfrm>
        </p:spPr>
        <p:txBody>
          <a:bodyPr/>
          <a:lstStyle/>
          <a:p>
            <a:r>
              <a:rPr lang="en-US" sz="4600" dirty="0" smtClean="0"/>
              <a:t>Fall Restraint Examples</a:t>
            </a:r>
            <a:endParaRPr lang="en-US" sz="4600" dirty="0"/>
          </a:p>
        </p:txBody>
      </p:sp>
      <p:sp>
        <p:nvSpPr>
          <p:cNvPr id="4" name="Text Placeholder 3"/>
          <p:cNvSpPr>
            <a:spLocks noGrp="1"/>
          </p:cNvSpPr>
          <p:nvPr>
            <p:ph type="body" sz="half" idx="2"/>
          </p:nvPr>
        </p:nvSpPr>
        <p:spPr>
          <a:xfrm>
            <a:off x="310487" y="5715000"/>
            <a:ext cx="7772401" cy="609600"/>
          </a:xfrm>
        </p:spPr>
        <p:txBody>
          <a:bodyPr>
            <a:noAutofit/>
          </a:bodyPr>
          <a:lstStyle/>
          <a:p>
            <a:pPr marL="285750" indent="-285750" algn="l">
              <a:buFont typeface="Arial" pitchFamily="34" charset="0"/>
              <a:buChar char="•"/>
            </a:pPr>
            <a:r>
              <a:rPr lang="en-US" sz="2400" dirty="0"/>
              <a:t>Work near the edge of a roof (within the 6ft boundary).</a:t>
            </a:r>
          </a:p>
          <a:p>
            <a:pPr marL="285750" indent="-285750" algn="l">
              <a:buFont typeface="Arial" pitchFamily="34" charset="0"/>
              <a:buChar char="•"/>
            </a:pPr>
            <a:r>
              <a:rPr lang="en-US" sz="2400" dirty="0"/>
              <a:t>Walkway with open sides</a:t>
            </a:r>
          </a:p>
        </p:txBody>
      </p:sp>
      <p:sp>
        <p:nvSpPr>
          <p:cNvPr id="3" name="Content Placeholder 2"/>
          <p:cNvSpPr>
            <a:spLocks noGrp="1"/>
          </p:cNvSpPr>
          <p:nvPr>
            <p:ph sz="quarter" idx="13"/>
          </p:nvPr>
        </p:nvSpPr>
        <p:spPr/>
        <p:txBody>
          <a:bodyPr/>
          <a:lstStyle/>
          <a:p>
            <a:pPr marL="114300" indent="0">
              <a:buNone/>
            </a:pPr>
            <a:endParaRPr lang="en-US" dirty="0" smtClean="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992" y="1006415"/>
            <a:ext cx="4533308" cy="440378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006415"/>
            <a:ext cx="3886200" cy="4399472"/>
          </a:xfrm>
          <a:prstGeom prst="rect">
            <a:avLst/>
          </a:prstGeom>
        </p:spPr>
      </p:pic>
    </p:spTree>
    <p:extLst>
      <p:ext uri="{BB962C8B-B14F-4D97-AF65-F5344CB8AC3E}">
        <p14:creationId xmlns:p14="http://schemas.microsoft.com/office/powerpoint/2010/main" val="37184830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Arrest Requirements</a:t>
            </a:r>
            <a:endParaRPr lang="en-US" dirty="0"/>
          </a:p>
        </p:txBody>
      </p:sp>
      <p:sp>
        <p:nvSpPr>
          <p:cNvPr id="3" name="Content Placeholder 2"/>
          <p:cNvSpPr>
            <a:spLocks noGrp="1"/>
          </p:cNvSpPr>
          <p:nvPr>
            <p:ph idx="1"/>
          </p:nvPr>
        </p:nvSpPr>
        <p:spPr/>
        <p:txBody>
          <a:bodyPr/>
          <a:lstStyle/>
          <a:p>
            <a:pPr>
              <a:lnSpc>
                <a:spcPct val="90000"/>
              </a:lnSpc>
            </a:pPr>
            <a:r>
              <a:rPr lang="en-US" sz="2400" b="1" dirty="0"/>
              <a:t>Personal fall arrest system</a:t>
            </a:r>
            <a:r>
              <a:rPr lang="en-US" sz="2400" dirty="0"/>
              <a:t> </a:t>
            </a:r>
            <a:endParaRPr lang="en-US" sz="2400" dirty="0" smtClean="0"/>
          </a:p>
          <a:p>
            <a:pPr lvl="1">
              <a:lnSpc>
                <a:spcPct val="90000"/>
              </a:lnSpc>
            </a:pPr>
            <a:r>
              <a:rPr lang="en-US" b="1" dirty="0" smtClean="0">
                <a:solidFill>
                  <a:srgbClr val="FF0000"/>
                </a:solidFill>
              </a:rPr>
              <a:t>Should only be considered when Prevention is not Feasible!</a:t>
            </a:r>
            <a:endParaRPr lang="en-US" b="1" dirty="0">
              <a:solidFill>
                <a:srgbClr val="FF0000"/>
              </a:solidFill>
            </a:endParaRPr>
          </a:p>
          <a:p>
            <a:pPr lvl="1">
              <a:lnSpc>
                <a:spcPct val="90000"/>
              </a:lnSpc>
            </a:pPr>
            <a:r>
              <a:rPr lang="en-US" dirty="0" smtClean="0"/>
              <a:t>is </a:t>
            </a:r>
            <a:r>
              <a:rPr lang="en-US" dirty="0"/>
              <a:t>a system used to arrest an employee’s fall from a working surface.  It is comprised of an anchor, lanyard with shock absorber, and </a:t>
            </a:r>
            <a:r>
              <a:rPr lang="en-US" dirty="0" smtClean="0"/>
              <a:t>a full body </a:t>
            </a:r>
            <a:r>
              <a:rPr lang="en-US" dirty="0"/>
              <a:t>harness. </a:t>
            </a:r>
            <a:r>
              <a:rPr lang="en-US" dirty="0" smtClean="0"/>
              <a:t>The </a:t>
            </a:r>
            <a:r>
              <a:rPr lang="en-US" dirty="0"/>
              <a:t>use of body belts is </a:t>
            </a:r>
            <a:r>
              <a:rPr lang="en-US" u="sng" dirty="0"/>
              <a:t>prohibited</a:t>
            </a:r>
            <a:r>
              <a:rPr lang="en-US" u="sng" dirty="0" smtClean="0"/>
              <a:t>.</a:t>
            </a:r>
            <a:endParaRPr lang="en-US" u="sng" dirty="0"/>
          </a:p>
          <a:p>
            <a:pPr lvl="1">
              <a:lnSpc>
                <a:spcPct val="90000"/>
              </a:lnSpc>
            </a:pPr>
            <a:r>
              <a:rPr lang="en-US" dirty="0"/>
              <a:t>ALWAYS INSPECT YOUR HARNESS BEFORE USE!!!!!!!!!!!!!!!</a:t>
            </a:r>
          </a:p>
          <a:p>
            <a:endParaRPr lang="en-US" dirty="0"/>
          </a:p>
        </p:txBody>
      </p:sp>
      <p:pic>
        <p:nvPicPr>
          <p:cNvPr id="4" name="Content Placeholder 4" descr="DBI-1000004BodyBelt.jpg"/>
          <p:cNvPicPr>
            <a:picLocks noChangeAspect="1"/>
          </p:cNvPicPr>
          <p:nvPr/>
        </p:nvPicPr>
        <p:blipFill>
          <a:blip r:embed="rId2" cstate="print"/>
          <a:stretch>
            <a:fillRect/>
          </a:stretch>
        </p:blipFill>
        <p:spPr>
          <a:xfrm>
            <a:off x="2843151" y="4038600"/>
            <a:ext cx="2819400" cy="2819400"/>
          </a:xfrm>
          <a:prstGeom prst="rect">
            <a:avLst/>
          </a:prstGeom>
        </p:spPr>
      </p:pic>
      <p:sp>
        <p:nvSpPr>
          <p:cNvPr id="5" name="Multiply 4"/>
          <p:cNvSpPr/>
          <p:nvPr/>
        </p:nvSpPr>
        <p:spPr>
          <a:xfrm>
            <a:off x="3147951" y="4571998"/>
            <a:ext cx="2209800" cy="2166257"/>
          </a:xfrm>
          <a:prstGeom prst="mathMultiply">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20614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609600"/>
            <a:ext cx="8229600" cy="1066800"/>
          </a:xfrm>
        </p:spPr>
        <p:txBody>
          <a:bodyPr/>
          <a:lstStyle/>
          <a:p>
            <a:r>
              <a:rPr lang="en-US" dirty="0" smtClean="0"/>
              <a:t>Anchorage Point</a:t>
            </a:r>
            <a:endParaRPr lang="en-US" dirty="0"/>
          </a:p>
        </p:txBody>
      </p:sp>
      <p:sp>
        <p:nvSpPr>
          <p:cNvPr id="6" name="Content Placeholder 5"/>
          <p:cNvSpPr>
            <a:spLocks noGrp="1"/>
          </p:cNvSpPr>
          <p:nvPr>
            <p:ph sz="half" idx="1"/>
          </p:nvPr>
        </p:nvSpPr>
        <p:spPr>
          <a:xfrm>
            <a:off x="457200" y="1600200"/>
            <a:ext cx="4495800" cy="4525963"/>
          </a:xfrm>
        </p:spPr>
        <p:txBody>
          <a:bodyPr>
            <a:normAutofit/>
          </a:bodyPr>
          <a:lstStyle/>
          <a:p>
            <a:r>
              <a:rPr lang="en-US" dirty="0" smtClean="0"/>
              <a:t>Must support 5000 lbs. per employee attached for fall arrest,</a:t>
            </a:r>
          </a:p>
          <a:p>
            <a:pPr lvl="1"/>
            <a:r>
              <a:rPr lang="en-US" dirty="0" smtClean="0"/>
              <a:t>Or as part of a complete personal fall arrest system which must withstand twice the maximum arresting force (MAF) and designed by a competent person</a:t>
            </a:r>
          </a:p>
        </p:txBody>
      </p:sp>
      <p:pic>
        <p:nvPicPr>
          <p:cNvPr id="8" name="Picture 12" descr="slide113_1_thumb"/>
          <p:cNvPicPr>
            <a:picLocks noChangeAspect="1" noChangeArrowheads="1"/>
          </p:cNvPicPr>
          <p:nvPr/>
        </p:nvPicPr>
        <p:blipFill>
          <a:blip r:embed="rId2" cstate="print"/>
          <a:srcRect/>
          <a:stretch>
            <a:fillRect/>
          </a:stretch>
        </p:blipFill>
        <p:spPr>
          <a:xfrm>
            <a:off x="6172200" y="76200"/>
            <a:ext cx="1983550" cy="2151965"/>
          </a:xfrm>
          <a:prstGeom prst="rect">
            <a:avLst/>
          </a:prstGeom>
          <a:noFill/>
          <a:ln/>
        </p:spPr>
      </p:pic>
      <p:sp>
        <p:nvSpPr>
          <p:cNvPr id="9" name="TextBox 8"/>
          <p:cNvSpPr txBox="1"/>
          <p:nvPr/>
        </p:nvSpPr>
        <p:spPr>
          <a:xfrm>
            <a:off x="6019800" y="2228165"/>
            <a:ext cx="2288350" cy="646331"/>
          </a:xfrm>
          <a:prstGeom prst="rect">
            <a:avLst/>
          </a:prstGeom>
          <a:solidFill>
            <a:schemeClr val="accent1">
              <a:lumMod val="40000"/>
              <a:lumOff val="60000"/>
            </a:schemeClr>
          </a:solidFill>
        </p:spPr>
        <p:txBody>
          <a:bodyPr wrap="square" rtlCol="0">
            <a:spAutoFit/>
          </a:bodyPr>
          <a:lstStyle/>
          <a:p>
            <a:pPr algn="ctr"/>
            <a:r>
              <a:rPr lang="en-US" dirty="0" smtClean="0">
                <a:solidFill>
                  <a:srgbClr val="FF0000"/>
                </a:solidFill>
              </a:rPr>
              <a:t>5000 lbs per employee attached</a:t>
            </a:r>
            <a:endParaRPr lang="en-US" dirty="0">
              <a:solidFill>
                <a:srgbClr val="FF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2908166"/>
            <a:ext cx="2974150" cy="140137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9100" y="4419599"/>
            <a:ext cx="2298995" cy="229899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en-US" altLang="en-US" sz="4000" smtClean="0"/>
              <a:t>Fall Protection Systems</a:t>
            </a:r>
            <a:br>
              <a:rPr lang="en-US" altLang="en-US" sz="4000" smtClean="0"/>
            </a:br>
            <a:r>
              <a:rPr lang="en-US" altLang="en-US" sz="4000" smtClean="0"/>
              <a:t>Personal Fall Arrest Systems</a:t>
            </a:r>
          </a:p>
        </p:txBody>
      </p:sp>
      <p:sp>
        <p:nvSpPr>
          <p:cNvPr id="14339" name="Rectangle 3"/>
          <p:cNvSpPr>
            <a:spLocks noGrp="1" noChangeArrowheads="1"/>
          </p:cNvSpPr>
          <p:nvPr>
            <p:ph type="body" sz="half" idx="1"/>
          </p:nvPr>
        </p:nvSpPr>
        <p:spPr>
          <a:xfrm>
            <a:off x="457200" y="1828800"/>
            <a:ext cx="4038600" cy="3429000"/>
          </a:xfrm>
        </p:spPr>
        <p:txBody>
          <a:bodyPr/>
          <a:lstStyle/>
          <a:p>
            <a:pPr eaLnBrk="1" hangingPunct="1">
              <a:lnSpc>
                <a:spcPct val="90000"/>
              </a:lnSpc>
            </a:pPr>
            <a:r>
              <a:rPr lang="en-US" altLang="en-US" sz="2800" smtClean="0"/>
              <a:t>Must be inspected prior to each use. </a:t>
            </a:r>
          </a:p>
          <a:p>
            <a:pPr eaLnBrk="1" hangingPunct="1">
              <a:lnSpc>
                <a:spcPct val="90000"/>
              </a:lnSpc>
            </a:pPr>
            <a:r>
              <a:rPr lang="en-US" altLang="en-US" sz="2800" smtClean="0"/>
              <a:t>Equipment worn in fall event must be retired from service</a:t>
            </a:r>
          </a:p>
          <a:p>
            <a:pPr eaLnBrk="1" hangingPunct="1">
              <a:lnSpc>
                <a:spcPct val="90000"/>
              </a:lnSpc>
            </a:pPr>
            <a:r>
              <a:rPr lang="en-US" altLang="en-US" sz="2800" smtClean="0"/>
              <a:t>Full body Harness must limit arresting force to 1800lbs.</a:t>
            </a:r>
          </a:p>
        </p:txBody>
      </p:sp>
      <p:pic>
        <p:nvPicPr>
          <p:cNvPr id="14340" name="Picture 11" descr="harness"/>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029200" y="2286000"/>
            <a:ext cx="1828800" cy="259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1" name="Text Box 4"/>
          <p:cNvSpPr txBox="1">
            <a:spLocks noChangeArrowheads="1"/>
          </p:cNvSpPr>
          <p:nvPr/>
        </p:nvSpPr>
        <p:spPr bwMode="auto">
          <a:xfrm>
            <a:off x="1676400" y="38100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endParaRPr lang="en-US" altLang="en-US"/>
          </a:p>
        </p:txBody>
      </p:sp>
      <p:pic>
        <p:nvPicPr>
          <p:cNvPr id="14342" name="Picture 6" descr="Hangu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828800"/>
            <a:ext cx="184308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 Box 7"/>
          <p:cNvSpPr txBox="1">
            <a:spLocks noChangeArrowheads="1"/>
          </p:cNvSpPr>
          <p:nvPr/>
        </p:nvSpPr>
        <p:spPr bwMode="auto">
          <a:xfrm>
            <a:off x="1295400" y="3657600"/>
            <a:ext cx="22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endParaRPr lang="en-US" altLang="en-US"/>
          </a:p>
        </p:txBody>
      </p:sp>
      <p:sp>
        <p:nvSpPr>
          <p:cNvPr id="14344" name="Text Box 13"/>
          <p:cNvSpPr txBox="1">
            <a:spLocks noChangeArrowheads="1"/>
          </p:cNvSpPr>
          <p:nvPr/>
        </p:nvSpPr>
        <p:spPr bwMode="auto">
          <a:xfrm>
            <a:off x="1371600" y="5105400"/>
            <a:ext cx="70866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buFontTx/>
              <a:buChar char="•"/>
            </a:pPr>
            <a:r>
              <a:rPr lang="en-US" altLang="en-US"/>
              <a:t>Nylon strap harness = 2800lbs</a:t>
            </a:r>
          </a:p>
          <a:p>
            <a:pPr>
              <a:spcBef>
                <a:spcPct val="50000"/>
              </a:spcBef>
              <a:buFontTx/>
              <a:buChar char="•"/>
            </a:pPr>
            <a:r>
              <a:rPr lang="en-US" altLang="en-US"/>
              <a:t>Nylon rope lanyard = 2300lbs</a:t>
            </a:r>
          </a:p>
          <a:p>
            <a:pPr>
              <a:spcBef>
                <a:spcPct val="50000"/>
              </a:spcBef>
              <a:buFontTx/>
              <a:buChar char="•"/>
            </a:pPr>
            <a:r>
              <a:rPr lang="en-US" altLang="en-US"/>
              <a:t>Steel rope lanyard = 4000lbs</a:t>
            </a:r>
          </a:p>
          <a:p>
            <a:pPr>
              <a:spcBef>
                <a:spcPct val="50000"/>
              </a:spcBef>
              <a:buFontTx/>
              <a:buChar char="•"/>
            </a:pPr>
            <a:r>
              <a:rPr lang="en-US" altLang="en-US"/>
              <a:t>Shock absorbing lanyard = 900lbs</a:t>
            </a:r>
            <a:r>
              <a:rPr lang="en-US" altLang="en-US" sz="2400"/>
              <a:t>	</a:t>
            </a:r>
          </a:p>
        </p:txBody>
      </p:sp>
      <p:pic>
        <p:nvPicPr>
          <p:cNvPr id="14345" name="Picture 15" descr="ez_stop_2_shock_absorbing_lanyard_1220007">
            <a:hlinkClick r:id="rId5"/>
          </p:cNvPr>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6019800" y="5029200"/>
            <a:ext cx="1524000" cy="1600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505806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en-US" altLang="en-US" sz="4000" smtClean="0"/>
              <a:t>Fall Protection Systems</a:t>
            </a:r>
            <a:br>
              <a:rPr lang="en-US" altLang="en-US" sz="4000" smtClean="0"/>
            </a:br>
            <a:r>
              <a:rPr lang="en-US" altLang="en-US" sz="4000" smtClean="0"/>
              <a:t>Personal Fall arrest Systems</a:t>
            </a:r>
          </a:p>
        </p:txBody>
      </p:sp>
      <p:sp>
        <p:nvSpPr>
          <p:cNvPr id="16387" name="Rectangle 3"/>
          <p:cNvSpPr>
            <a:spLocks noGrp="1" noChangeArrowheads="1"/>
          </p:cNvSpPr>
          <p:nvPr>
            <p:ph type="body" sz="half" idx="1"/>
          </p:nvPr>
        </p:nvSpPr>
        <p:spPr/>
        <p:txBody>
          <a:bodyPr>
            <a:normAutofit lnSpcReduction="10000"/>
          </a:bodyPr>
          <a:lstStyle/>
          <a:p>
            <a:pPr eaLnBrk="1" hangingPunct="1"/>
            <a:r>
              <a:rPr lang="en-US" altLang="en-US" sz="2800" smtClean="0"/>
              <a:t>Lanyards must have breaking strength of 5000 lbs.</a:t>
            </a:r>
          </a:p>
          <a:p>
            <a:pPr eaLnBrk="1" hangingPunct="1"/>
            <a:r>
              <a:rPr lang="en-US" altLang="en-US" sz="2800" smtClean="0"/>
              <a:t>Lanyard to attach on harness between employee shoulders</a:t>
            </a:r>
          </a:p>
          <a:p>
            <a:pPr eaLnBrk="1" hangingPunct="1"/>
            <a:r>
              <a:rPr lang="en-US" altLang="en-US" sz="2800" smtClean="0"/>
              <a:t>Self retracting lifelines must stop a fall in 2’maximum and have 3000 lb strength</a:t>
            </a:r>
          </a:p>
          <a:p>
            <a:pPr eaLnBrk="1" hangingPunct="1"/>
            <a:endParaRPr lang="en-US" altLang="en-US" sz="2800" smtClean="0"/>
          </a:p>
        </p:txBody>
      </p:sp>
      <p:sp>
        <p:nvSpPr>
          <p:cNvPr id="16388" name="Rectangle 7"/>
          <p:cNvSpPr>
            <a:spLocks noGrp="1" noChangeArrowheads="1"/>
          </p:cNvSpPr>
          <p:nvPr>
            <p:ph sz="half" idx="2"/>
          </p:nvPr>
        </p:nvSpPr>
        <p:spPr/>
        <p:txBody>
          <a:bodyPr/>
          <a:lstStyle/>
          <a:p>
            <a:pPr eaLnBrk="1" hangingPunct="1"/>
            <a:endParaRPr lang="en-US" altLang="en-US" sz="2800" smtClean="0"/>
          </a:p>
        </p:txBody>
      </p:sp>
      <p:sp>
        <p:nvSpPr>
          <p:cNvPr id="16389" name="Text Box 4"/>
          <p:cNvSpPr txBox="1">
            <a:spLocks noChangeArrowheads="1"/>
          </p:cNvSpPr>
          <p:nvPr/>
        </p:nvSpPr>
        <p:spPr bwMode="auto">
          <a:xfrm>
            <a:off x="2971800" y="5410200"/>
            <a:ext cx="304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endParaRPr lang="en-US" altLang="en-US"/>
          </a:p>
        </p:txBody>
      </p:sp>
      <p:pic>
        <p:nvPicPr>
          <p:cNvPr id="16390" name="Picture 6" descr="nylonwebmod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828800"/>
            <a:ext cx="41148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3298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eaLnBrk="1" hangingPunct="1"/>
            <a:r>
              <a:rPr lang="en-US" altLang="en-US" sz="4000" smtClean="0"/>
              <a:t>Fall Protection Systems</a:t>
            </a:r>
            <a:br>
              <a:rPr lang="en-US" altLang="en-US" sz="4000" smtClean="0"/>
            </a:br>
            <a:r>
              <a:rPr lang="en-US" altLang="en-US" sz="4000" smtClean="0"/>
              <a:t>Positioning Device Systems</a:t>
            </a:r>
          </a:p>
        </p:txBody>
      </p:sp>
      <p:sp>
        <p:nvSpPr>
          <p:cNvPr id="17411" name="Rectangle 4"/>
          <p:cNvSpPr>
            <a:spLocks noGrp="1" noChangeArrowheads="1"/>
          </p:cNvSpPr>
          <p:nvPr>
            <p:ph type="body" sz="half" idx="1"/>
          </p:nvPr>
        </p:nvSpPr>
        <p:spPr/>
        <p:txBody>
          <a:bodyPr/>
          <a:lstStyle/>
          <a:p>
            <a:pPr eaLnBrk="1" hangingPunct="1"/>
            <a:r>
              <a:rPr lang="en-US" altLang="en-US" sz="2800" smtClean="0"/>
              <a:t>Positioning devices to be rigged so that employee will not fall more than 2’.</a:t>
            </a:r>
          </a:p>
          <a:p>
            <a:pPr eaLnBrk="1" hangingPunct="1"/>
            <a:r>
              <a:rPr lang="en-US" altLang="en-US" sz="2800" smtClean="0"/>
              <a:t>Positioning device to be secured to an anchor point that will support the maximum impact load of 3000lbs.</a:t>
            </a:r>
          </a:p>
          <a:p>
            <a:pPr eaLnBrk="1" hangingPunct="1"/>
            <a:endParaRPr lang="en-US" altLang="en-US" sz="2800" smtClean="0"/>
          </a:p>
        </p:txBody>
      </p:sp>
      <p:pic>
        <p:nvPicPr>
          <p:cNvPr id="17412" name="Picture 6" descr="rebar positioning devic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05400" y="2057400"/>
            <a:ext cx="37338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3" name="Text Box 7"/>
          <p:cNvSpPr txBox="1">
            <a:spLocks noChangeArrowheads="1"/>
          </p:cNvSpPr>
          <p:nvPr/>
        </p:nvSpPr>
        <p:spPr bwMode="auto">
          <a:xfrm>
            <a:off x="304800" y="5867400"/>
            <a:ext cx="86106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buFontTx/>
              <a:buChar char="•"/>
            </a:pPr>
            <a:r>
              <a:rPr lang="en-US" altLang="en-US"/>
              <a:t> Letter of interpretation for use of positioning devices for work on rebar allows up to 24 </a:t>
            </a:r>
          </a:p>
          <a:p>
            <a:pPr>
              <a:spcBef>
                <a:spcPct val="50000"/>
              </a:spcBef>
            </a:pPr>
            <a:r>
              <a:rPr lang="en-US" altLang="en-US"/>
              <a:t>   feet while using positioning alone.</a:t>
            </a:r>
          </a:p>
        </p:txBody>
      </p:sp>
    </p:spTree>
    <p:extLst>
      <p:ext uri="{BB962C8B-B14F-4D97-AF65-F5344CB8AC3E}">
        <p14:creationId xmlns:p14="http://schemas.microsoft.com/office/powerpoint/2010/main" val="11909403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670560"/>
          </a:xfrm>
        </p:spPr>
        <p:txBody>
          <a:bodyPr>
            <a:normAutofit fontScale="90000"/>
          </a:bodyPr>
          <a:lstStyle/>
          <a:p>
            <a:r>
              <a:rPr lang="en-US" dirty="0" smtClean="0"/>
              <a:t>Anchor Point </a:t>
            </a:r>
            <a:endParaRPr lang="en-US" dirty="0"/>
          </a:p>
        </p:txBody>
      </p:sp>
      <p:sp>
        <p:nvSpPr>
          <p:cNvPr id="3" name="Content Placeholder 2"/>
          <p:cNvSpPr>
            <a:spLocks noGrp="1"/>
          </p:cNvSpPr>
          <p:nvPr>
            <p:ph sz="half" idx="1"/>
          </p:nvPr>
        </p:nvSpPr>
        <p:spPr>
          <a:xfrm>
            <a:off x="152400" y="1066800"/>
            <a:ext cx="4800600" cy="5486400"/>
          </a:xfrm>
        </p:spPr>
        <p:txBody>
          <a:bodyPr>
            <a:noAutofit/>
          </a:bodyPr>
          <a:lstStyle/>
          <a:p>
            <a:r>
              <a:rPr lang="en-US" sz="1800" dirty="0" smtClean="0"/>
              <a:t>Never wrap lanyards around sharp or rough anchor points. </a:t>
            </a:r>
          </a:p>
          <a:p>
            <a:r>
              <a:rPr lang="en-US" sz="1800" dirty="0" smtClean="0"/>
              <a:t>Ensure that the anchor point is at a height that limits free-fall distance to six feet or less.</a:t>
            </a:r>
          </a:p>
          <a:p>
            <a:r>
              <a:rPr lang="en-US" sz="1800" b="1" dirty="0" smtClean="0">
                <a:solidFill>
                  <a:srgbClr val="C00000"/>
                </a:solidFill>
              </a:rPr>
              <a:t>The anchor point is at a height at or above the harness D Ring</a:t>
            </a:r>
          </a:p>
          <a:p>
            <a:r>
              <a:rPr lang="en-US" sz="1800" b="1" dirty="0" smtClean="0">
                <a:solidFill>
                  <a:srgbClr val="C00000"/>
                </a:solidFill>
              </a:rPr>
              <a:t>When selecting an anchorage point, always remember that shock absorbers may elongate up to 3-1/2 feet.</a:t>
            </a:r>
          </a:p>
          <a:p>
            <a:r>
              <a:rPr lang="en-US" sz="1800" dirty="0" smtClean="0"/>
              <a:t>Never use an anchor point which will not allow snap hook or carabineer keeper to close.</a:t>
            </a:r>
          </a:p>
          <a:p>
            <a:r>
              <a:rPr lang="en-US" sz="1800" dirty="0" smtClean="0"/>
              <a:t>Try to work directly under the anchor point to avoid a swing-fall injury.</a:t>
            </a:r>
          </a:p>
          <a:p>
            <a:endParaRPr lang="en-US" sz="1400" dirty="0"/>
          </a:p>
        </p:txBody>
      </p:sp>
      <p:pic>
        <p:nvPicPr>
          <p:cNvPr id="5" name="Content Placeholder 4" descr="falldistance with sa lanyard.gif"/>
          <p:cNvPicPr>
            <a:picLocks noGrp="1" noChangeAspect="1"/>
          </p:cNvPicPr>
          <p:nvPr>
            <p:ph sz="half" idx="2"/>
          </p:nvPr>
        </p:nvPicPr>
        <p:blipFill>
          <a:blip r:embed="rId2" cstate="print"/>
          <a:stretch>
            <a:fillRect/>
          </a:stretch>
        </p:blipFill>
        <p:spPr>
          <a:xfrm>
            <a:off x="4889715" y="533400"/>
            <a:ext cx="4254285" cy="46482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Fall Injury Statistics</a:t>
            </a:r>
            <a:endParaRPr lang="en-US" dirty="0"/>
          </a:p>
        </p:txBody>
      </p:sp>
      <p:sp>
        <p:nvSpPr>
          <p:cNvPr id="6" name="Content Placeholder 5"/>
          <p:cNvSpPr>
            <a:spLocks noGrp="1"/>
          </p:cNvSpPr>
          <p:nvPr>
            <p:ph idx="1"/>
          </p:nvPr>
        </p:nvSpPr>
        <p:spPr/>
        <p:txBody>
          <a:bodyPr/>
          <a:lstStyle/>
          <a:p>
            <a:r>
              <a:rPr lang="en-US" dirty="0" smtClean="0"/>
              <a:t>According to data from the Bureau of Labor Statistics 687 workers were killed from falls to the same or lower level.</a:t>
            </a:r>
          </a:p>
          <a:p>
            <a:r>
              <a:rPr lang="en-US" dirty="0" smtClean="0"/>
              <a:t>Falls to a lower lever caused 541 of those fatalities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3218605"/>
            <a:ext cx="4328002" cy="3505283"/>
          </a:xfrm>
          <a:prstGeom prst="rect">
            <a:avLst/>
          </a:prstGeom>
        </p:spPr>
      </p:pic>
    </p:spTree>
    <p:extLst>
      <p:ext uri="{BB962C8B-B14F-4D97-AF65-F5344CB8AC3E}">
        <p14:creationId xmlns:p14="http://schemas.microsoft.com/office/powerpoint/2010/main" val="8101014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28600"/>
            <a:ext cx="8534400" cy="1463040"/>
          </a:xfrm>
        </p:spPr>
        <p:txBody>
          <a:bodyPr>
            <a:normAutofit/>
          </a:bodyPr>
          <a:lstStyle/>
          <a:p>
            <a:r>
              <a:rPr lang="en-US" sz="3100" dirty="0" smtClean="0"/>
              <a:t>Choosing an Anchor Point for Fall Arrest</a:t>
            </a:r>
            <a:r>
              <a:rPr lang="en-US" sz="4000" dirty="0" smtClean="0"/>
              <a:t/>
            </a:r>
            <a:br>
              <a:rPr lang="en-US" sz="4000" dirty="0" smtClean="0"/>
            </a:br>
            <a:endParaRPr lang="en-US" dirty="0"/>
          </a:p>
        </p:txBody>
      </p:sp>
      <p:sp>
        <p:nvSpPr>
          <p:cNvPr id="3" name="Content Placeholder 2"/>
          <p:cNvSpPr>
            <a:spLocks noGrp="1"/>
          </p:cNvSpPr>
          <p:nvPr>
            <p:ph sz="half" idx="1"/>
          </p:nvPr>
        </p:nvSpPr>
        <p:spPr>
          <a:xfrm>
            <a:off x="457200" y="990600"/>
            <a:ext cx="3520440" cy="5334000"/>
          </a:xfrm>
        </p:spPr>
        <p:txBody>
          <a:bodyPr>
            <a:normAutofit fontScale="92500" lnSpcReduction="20000"/>
          </a:bodyPr>
          <a:lstStyle/>
          <a:p>
            <a:r>
              <a:rPr lang="en-US" dirty="0" smtClean="0"/>
              <a:t>Personal fall arrest systems should not be attached to guardrails.</a:t>
            </a:r>
          </a:p>
          <a:p>
            <a:r>
              <a:rPr lang="en-US" dirty="0" smtClean="0"/>
              <a:t>Exceptions</a:t>
            </a:r>
          </a:p>
          <a:p>
            <a:pPr lvl="1"/>
            <a:r>
              <a:rPr lang="en-US" dirty="0" smtClean="0"/>
              <a:t>Guardrail must be capable of supporting at least 5,000 pounds per employee attached.</a:t>
            </a:r>
          </a:p>
          <a:p>
            <a:pPr lvl="1" algn="ctr">
              <a:buNone/>
            </a:pPr>
            <a:r>
              <a:rPr lang="en-US" sz="4200" b="1" dirty="0" smtClean="0">
                <a:solidFill>
                  <a:srgbClr val="FF0000"/>
                </a:solidFill>
              </a:rPr>
              <a:t>OR</a:t>
            </a:r>
          </a:p>
          <a:p>
            <a:pPr lvl="1"/>
            <a:r>
              <a:rPr lang="en-US" dirty="0" smtClean="0"/>
              <a:t>Is able to withstand twice maximum arresting force) and under the supervision of a qualified person. (GENERALLY 3600 lbs)</a:t>
            </a:r>
          </a:p>
          <a:p>
            <a:pPr lvl="1"/>
            <a:endParaRPr lang="en-US" dirty="0"/>
          </a:p>
        </p:txBody>
      </p:sp>
      <p:pic>
        <p:nvPicPr>
          <p:cNvPr id="8" name="Content Placeholder 7" descr="handrail_plant.gif"/>
          <p:cNvPicPr>
            <a:picLocks noGrp="1" noChangeAspect="1"/>
          </p:cNvPicPr>
          <p:nvPr>
            <p:ph sz="half" idx="2"/>
          </p:nvPr>
        </p:nvPicPr>
        <p:blipFill>
          <a:blip r:embed="rId2" cstate="print"/>
          <a:stretch>
            <a:fillRect/>
          </a:stretch>
        </p:blipFill>
        <p:spPr>
          <a:xfrm>
            <a:off x="4724400" y="1905000"/>
            <a:ext cx="3962400" cy="3885311"/>
          </a:xfrm>
        </p:spPr>
      </p:pic>
      <p:sp>
        <p:nvSpPr>
          <p:cNvPr id="5" name="Footer Placeholder 4"/>
          <p:cNvSpPr>
            <a:spLocks noGrp="1"/>
          </p:cNvSpPr>
          <p:nvPr>
            <p:ph type="ftr" sz="quarter" idx="11"/>
          </p:nvPr>
        </p:nvSpPr>
        <p:spPr/>
        <p:txBody>
          <a:bodyPr/>
          <a:lstStyle/>
          <a:p>
            <a:r>
              <a:rPr lang="en-US" dirty="0" smtClean="0"/>
              <a:t>http://www.osha.gov/pls/oshaweb/owadisp.show_document?p_table=INTERPRETATIONS&amp;p_id=22597</a:t>
            </a:r>
            <a:endParaRPr lang="en-US" dirty="0"/>
          </a:p>
        </p:txBody>
      </p:sp>
      <p:sp>
        <p:nvSpPr>
          <p:cNvPr id="9" name="Multiply 8"/>
          <p:cNvSpPr/>
          <p:nvPr/>
        </p:nvSpPr>
        <p:spPr>
          <a:xfrm>
            <a:off x="3886200" y="990600"/>
            <a:ext cx="5715000" cy="5867400"/>
          </a:xfrm>
          <a:prstGeom prst="mathMultiply">
            <a:avLst>
              <a:gd name="adj1" fmla="val 72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an Anchor Point for Fall Arrest</a:t>
            </a:r>
            <a:endParaRPr lang="en-US" dirty="0"/>
          </a:p>
        </p:txBody>
      </p:sp>
      <p:sp>
        <p:nvSpPr>
          <p:cNvPr id="4" name="Content Placeholder 3"/>
          <p:cNvSpPr>
            <a:spLocks noGrp="1"/>
          </p:cNvSpPr>
          <p:nvPr>
            <p:ph idx="1"/>
          </p:nvPr>
        </p:nvSpPr>
        <p:spPr/>
        <p:txBody>
          <a:bodyPr/>
          <a:lstStyle/>
          <a:p>
            <a:r>
              <a:rPr lang="en-US" dirty="0" smtClean="0"/>
              <a:t>There can only be ONE employee tied off to an anchor point </a:t>
            </a:r>
          </a:p>
          <a:p>
            <a:r>
              <a:rPr lang="en-US" dirty="0" smtClean="0"/>
              <a:t>Anchors </a:t>
            </a:r>
            <a:r>
              <a:rPr lang="en-US" dirty="0"/>
              <a:t>must be connected as directly overhead as possible, especially when using a retractable lanyard</a:t>
            </a:r>
            <a:r>
              <a:rPr lang="en-US" dirty="0" smtClean="0"/>
              <a:t>.</a:t>
            </a:r>
          </a:p>
          <a:p>
            <a:r>
              <a:rPr lang="en-US" dirty="0" smtClean="0"/>
              <a:t>Free fall distance must be limited to 6 feet or less</a:t>
            </a:r>
            <a:endParaRPr lang="en-US" dirty="0"/>
          </a:p>
          <a:p>
            <a:r>
              <a:rPr lang="en-US" dirty="0"/>
              <a:t>In most cases, pipes and conduit are not capable of supporting 5000 lbs. of force.  The contents of pipes should also be considered when evaluating whether to use as an anchor – steam, corrosive acid, high volumes of water, etc.</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r>
              <a:rPr lang="en-US" dirty="0" smtClean="0"/>
              <a:t>Lanyards</a:t>
            </a:r>
            <a:endParaRPr lang="en-US" dirty="0"/>
          </a:p>
        </p:txBody>
      </p:sp>
      <p:sp>
        <p:nvSpPr>
          <p:cNvPr id="5" name="Content Placeholder 4"/>
          <p:cNvSpPr>
            <a:spLocks noGrp="1"/>
          </p:cNvSpPr>
          <p:nvPr>
            <p:ph idx="1"/>
          </p:nvPr>
        </p:nvSpPr>
        <p:spPr>
          <a:xfrm>
            <a:off x="457200" y="1066800"/>
            <a:ext cx="7620000" cy="4800600"/>
          </a:xfrm>
        </p:spPr>
        <p:txBody>
          <a:bodyPr/>
          <a:lstStyle/>
          <a:p>
            <a:pPr lvl="0"/>
            <a:r>
              <a:rPr lang="en-US" dirty="0"/>
              <a:t>Shock absorbers are required in ALL fall arrest situations.  It may be installed permanently in a retractable lanyard, permanently in a fixed length lanyard, or as a separate system component</a:t>
            </a:r>
            <a:r>
              <a:rPr lang="en-US" dirty="0" smtClean="0"/>
              <a:t>.</a:t>
            </a:r>
            <a:endParaRPr lang="en-US" dirty="0"/>
          </a:p>
          <a:p>
            <a:pPr lvl="0"/>
            <a:r>
              <a:rPr lang="en-US" dirty="0"/>
              <a:t>Retractable lanyards are preferred in most fall arrest situations, because the overall stopping distance is shorter than fixed length lanyards.  If a fixed length lanyard is used, the shortest possible lanyard must be used</a:t>
            </a:r>
            <a:r>
              <a:rPr lang="en-US" dirty="0" smtClean="0"/>
              <a:t>.</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0990" y="4947521"/>
            <a:ext cx="2853824" cy="191047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4947521"/>
            <a:ext cx="2667000" cy="1925241"/>
          </a:xfrm>
          <a:prstGeom prst="rect">
            <a:avLst/>
          </a:prstGeom>
        </p:spPr>
      </p:pic>
    </p:spTree>
    <p:extLst>
      <p:ext uri="{BB962C8B-B14F-4D97-AF65-F5344CB8AC3E}">
        <p14:creationId xmlns:p14="http://schemas.microsoft.com/office/powerpoint/2010/main" val="7256906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670"/>
            <a:ext cx="7620000" cy="1143000"/>
          </a:xfrm>
        </p:spPr>
        <p:txBody>
          <a:bodyPr/>
          <a:lstStyle/>
          <a:p>
            <a:r>
              <a:rPr lang="en-US" dirty="0" smtClean="0"/>
              <a:t>Lanyards </a:t>
            </a:r>
            <a:endParaRPr lang="en-US" dirty="0"/>
          </a:p>
        </p:txBody>
      </p:sp>
      <p:sp>
        <p:nvSpPr>
          <p:cNvPr id="3" name="Content Placeholder 2"/>
          <p:cNvSpPr>
            <a:spLocks noGrp="1"/>
          </p:cNvSpPr>
          <p:nvPr>
            <p:ph idx="1"/>
          </p:nvPr>
        </p:nvSpPr>
        <p:spPr>
          <a:xfrm>
            <a:off x="457200" y="1066800"/>
            <a:ext cx="7620000" cy="5029200"/>
          </a:xfrm>
        </p:spPr>
        <p:txBody>
          <a:bodyPr>
            <a:normAutofit/>
          </a:bodyPr>
          <a:lstStyle/>
          <a:p>
            <a:pPr lvl="0"/>
            <a:r>
              <a:rPr lang="en-US" sz="2400" dirty="0"/>
              <a:t>Only compatible connections between the </a:t>
            </a:r>
            <a:r>
              <a:rPr lang="en-US" sz="2400" dirty="0" smtClean="0"/>
              <a:t>snap hook </a:t>
            </a:r>
            <a:r>
              <a:rPr lang="en-US" sz="2400" dirty="0"/>
              <a:t>and anchor or body harness are allowed.  </a:t>
            </a:r>
            <a:endParaRPr lang="en-US" sz="1800" dirty="0"/>
          </a:p>
          <a:p>
            <a:pPr lvl="0"/>
            <a:r>
              <a:rPr lang="en-US" sz="2400" dirty="0"/>
              <a:t>Fall protection equipment must only be used as it was designed.  </a:t>
            </a:r>
            <a:endParaRPr lang="en-US" sz="1800" dirty="0"/>
          </a:p>
          <a:p>
            <a:pPr lvl="1"/>
            <a:r>
              <a:rPr lang="en-US" dirty="0"/>
              <a:t>Lanyards must not be choked (tied back to itself) unless it is designed as such.</a:t>
            </a:r>
            <a:endParaRPr lang="en-US" sz="1600" dirty="0"/>
          </a:p>
          <a:p>
            <a:pPr lvl="1"/>
            <a:r>
              <a:rPr lang="en-US" dirty="0"/>
              <a:t>Two </a:t>
            </a:r>
            <a:r>
              <a:rPr lang="en-US" dirty="0" smtClean="0"/>
              <a:t>snap hooks </a:t>
            </a:r>
            <a:r>
              <a:rPr lang="en-US" dirty="0"/>
              <a:t>must not be connected to together.</a:t>
            </a:r>
            <a:endParaRPr lang="en-US" sz="1600" dirty="0"/>
          </a:p>
          <a:p>
            <a:pPr lvl="1"/>
            <a:r>
              <a:rPr lang="en-US" dirty="0"/>
              <a:t>Rebar or pelican hooks must only be used vertically.</a:t>
            </a:r>
            <a:endParaRPr lang="en-US" sz="1600" dirty="0"/>
          </a:p>
          <a:p>
            <a:pPr lvl="1"/>
            <a:r>
              <a:rPr lang="en-US" dirty="0"/>
              <a:t>Only one </a:t>
            </a:r>
            <a:r>
              <a:rPr lang="en-US" dirty="0" smtClean="0"/>
              <a:t>snap hook </a:t>
            </a:r>
            <a:r>
              <a:rPr lang="en-US" dirty="0"/>
              <a:t>must be connected to one D-ring at a time.</a:t>
            </a:r>
            <a:endParaRPr lang="en-US" sz="1600" dirty="0"/>
          </a:p>
          <a:p>
            <a:pPr lvl="1"/>
            <a:r>
              <a:rPr lang="en-US" dirty="0" smtClean="0"/>
              <a:t>Snap hooks </a:t>
            </a:r>
            <a:r>
              <a:rPr lang="en-US" dirty="0"/>
              <a:t>must not be connected to horizontal lifelines unless designed as such.</a:t>
            </a:r>
            <a:endParaRPr lang="en-US" sz="1600" dirty="0"/>
          </a:p>
          <a:p>
            <a:pPr lvl="1"/>
            <a:r>
              <a:rPr lang="en-US" dirty="0"/>
              <a:t>Lanyards must be used only within their weight capacity limitations</a:t>
            </a:r>
            <a:r>
              <a:rPr lang="en-US" dirty="0" smtClean="0"/>
              <a:t>.</a:t>
            </a:r>
            <a:endParaRPr lang="en-US" sz="1600" dirty="0"/>
          </a:p>
        </p:txBody>
      </p:sp>
      <p:sp>
        <p:nvSpPr>
          <p:cNvPr id="4" name="TextBox 3"/>
          <p:cNvSpPr txBox="1"/>
          <p:nvPr/>
        </p:nvSpPr>
        <p:spPr>
          <a:xfrm>
            <a:off x="304800" y="5823312"/>
            <a:ext cx="8077200" cy="461665"/>
          </a:xfrm>
          <a:prstGeom prst="rect">
            <a:avLst/>
          </a:prstGeom>
          <a:noFill/>
        </p:spPr>
        <p:txBody>
          <a:bodyPr wrap="square" rtlCol="0">
            <a:spAutoFit/>
          </a:bodyPr>
          <a:lstStyle/>
          <a:p>
            <a:pPr marL="114300" indent="0">
              <a:buNone/>
            </a:pPr>
            <a:r>
              <a:rPr lang="en-US" sz="2400" b="1" dirty="0">
                <a:solidFill>
                  <a:srgbClr val="FF0000"/>
                </a:solidFill>
              </a:rPr>
              <a:t>Review </a:t>
            </a:r>
            <a:r>
              <a:rPr lang="en-US" sz="2400" b="1" dirty="0">
                <a:solidFill>
                  <a:srgbClr val="FF0000"/>
                </a:solidFill>
                <a:latin typeface="Arial" pitchFamily="34" charset="0"/>
                <a:cs typeface="Arial" pitchFamily="34" charset="0"/>
              </a:rPr>
              <a:t>the</a:t>
            </a:r>
            <a:r>
              <a:rPr lang="en-US" sz="2400" b="1" dirty="0">
                <a:solidFill>
                  <a:srgbClr val="FF0000"/>
                </a:solidFill>
              </a:rPr>
              <a:t> types of fall arrest lanyards used onsite!</a:t>
            </a:r>
          </a:p>
        </p:txBody>
      </p:sp>
    </p:spTree>
    <p:extLst>
      <p:ext uri="{BB962C8B-B14F-4D97-AF65-F5344CB8AC3E}">
        <p14:creationId xmlns:p14="http://schemas.microsoft.com/office/powerpoint/2010/main" val="17006165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Fall Arrest Examples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524000"/>
            <a:ext cx="6705600" cy="4419600"/>
          </a:xfrm>
        </p:spPr>
      </p:pic>
      <p:sp>
        <p:nvSpPr>
          <p:cNvPr id="5" name="TextBox 4"/>
          <p:cNvSpPr txBox="1"/>
          <p:nvPr/>
        </p:nvSpPr>
        <p:spPr>
          <a:xfrm>
            <a:off x="152400" y="6172200"/>
            <a:ext cx="8305800" cy="553998"/>
          </a:xfrm>
          <a:prstGeom prst="rect">
            <a:avLst/>
          </a:prstGeom>
          <a:noFill/>
        </p:spPr>
        <p:txBody>
          <a:bodyPr wrap="square" rtlCol="0">
            <a:spAutoFit/>
          </a:bodyPr>
          <a:lstStyle/>
          <a:p>
            <a:r>
              <a:rPr lang="en-US" sz="3000" b="1" dirty="0" smtClean="0">
                <a:solidFill>
                  <a:srgbClr val="FF0000"/>
                </a:solidFill>
              </a:rPr>
              <a:t>Discuss where to use fall arrest at your site!</a:t>
            </a:r>
            <a:endParaRPr lang="en-US" sz="3000" b="1" dirty="0">
              <a:solidFill>
                <a:srgbClr val="FF0000"/>
              </a:solidFill>
            </a:endParaRPr>
          </a:p>
        </p:txBody>
      </p:sp>
    </p:spTree>
    <p:extLst>
      <p:ext uri="{BB962C8B-B14F-4D97-AF65-F5344CB8AC3E}">
        <p14:creationId xmlns:p14="http://schemas.microsoft.com/office/powerpoint/2010/main" val="23305535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Swing Fall</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70835" y="1536700"/>
            <a:ext cx="3430329" cy="4589463"/>
          </a:xfrm>
        </p:spPr>
      </p:pic>
      <p:sp>
        <p:nvSpPr>
          <p:cNvPr id="5" name="Content Placeholder 4"/>
          <p:cNvSpPr>
            <a:spLocks noGrp="1"/>
          </p:cNvSpPr>
          <p:nvPr>
            <p:ph sz="half" idx="2"/>
          </p:nvPr>
        </p:nvSpPr>
        <p:spPr/>
        <p:txBody>
          <a:bodyPr>
            <a:normAutofit/>
          </a:bodyPr>
          <a:lstStyle/>
          <a:p>
            <a:r>
              <a:rPr lang="en-US" dirty="0"/>
              <a:t>Don’t forget to take into account “swing fall” when using a </a:t>
            </a:r>
            <a:r>
              <a:rPr lang="en-US" dirty="0" smtClean="0"/>
              <a:t>RL</a:t>
            </a:r>
            <a:endParaRPr lang="en-US" dirty="0"/>
          </a:p>
          <a:p>
            <a:r>
              <a:rPr lang="en-US" dirty="0"/>
              <a:t>Line angle should not be </a:t>
            </a:r>
            <a:r>
              <a:rPr lang="en-US" dirty="0" smtClean="0"/>
              <a:t>greater </a:t>
            </a:r>
            <a:r>
              <a:rPr lang="en-US" dirty="0"/>
              <a:t>than 30 Degrees</a:t>
            </a:r>
          </a:p>
          <a:p>
            <a:r>
              <a:rPr lang="en-US" dirty="0"/>
              <a:t>Consult with your </a:t>
            </a:r>
            <a:r>
              <a:rPr lang="en-US" dirty="0" smtClean="0"/>
              <a:t>Supervisor or Safety </a:t>
            </a:r>
            <a:r>
              <a:rPr lang="en-US" dirty="0"/>
              <a:t>Professional when in doubt</a:t>
            </a:r>
          </a:p>
          <a:p>
            <a:pPr marL="114300" indent="0">
              <a:buNone/>
            </a:pPr>
            <a:endParaRPr lang="en-US" dirty="0"/>
          </a:p>
        </p:txBody>
      </p:sp>
    </p:spTree>
    <p:extLst>
      <p:ext uri="{BB962C8B-B14F-4D97-AF65-F5344CB8AC3E}">
        <p14:creationId xmlns:p14="http://schemas.microsoft.com/office/powerpoint/2010/main" val="17215236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There Is No Tie-off Point for Fall Arrest</a:t>
            </a:r>
            <a:endParaRPr lang="en-US" dirty="0"/>
          </a:p>
        </p:txBody>
      </p:sp>
      <p:sp>
        <p:nvSpPr>
          <p:cNvPr id="5" name="Content Placeholder 4"/>
          <p:cNvSpPr>
            <a:spLocks noGrp="1"/>
          </p:cNvSpPr>
          <p:nvPr>
            <p:ph idx="1"/>
          </p:nvPr>
        </p:nvSpPr>
        <p:spPr/>
        <p:txBody>
          <a:bodyPr/>
          <a:lstStyle/>
          <a:p>
            <a:r>
              <a:rPr lang="en-US" dirty="0" smtClean="0"/>
              <a:t>Examine possible alternatives.</a:t>
            </a:r>
          </a:p>
          <a:p>
            <a:pPr lvl="1"/>
            <a:r>
              <a:rPr lang="en-US" dirty="0" smtClean="0"/>
              <a:t>Engineering controls</a:t>
            </a:r>
          </a:p>
          <a:p>
            <a:pPr lvl="2"/>
            <a:r>
              <a:rPr lang="en-US" dirty="0" smtClean="0"/>
              <a:t>Ex: guard rails</a:t>
            </a:r>
          </a:p>
          <a:p>
            <a:pPr lvl="1"/>
            <a:r>
              <a:rPr lang="en-US" dirty="0" smtClean="0"/>
              <a:t>Travel restraint </a:t>
            </a:r>
            <a:r>
              <a:rPr lang="en-US" dirty="0" smtClean="0"/>
              <a:t>(only requires </a:t>
            </a:r>
            <a:r>
              <a:rPr lang="en-US" dirty="0" smtClean="0"/>
              <a:t>3000 </a:t>
            </a:r>
            <a:r>
              <a:rPr lang="en-US" dirty="0" smtClean="0"/>
              <a:t>lb capacity)</a:t>
            </a:r>
          </a:p>
          <a:p>
            <a:pPr lvl="1"/>
            <a:r>
              <a:rPr lang="en-US" dirty="0" smtClean="0"/>
              <a:t>Manlifts</a:t>
            </a:r>
          </a:p>
          <a:p>
            <a:pPr lvl="1"/>
            <a:r>
              <a:rPr lang="en-US" dirty="0" smtClean="0"/>
              <a:t>Temporary anchors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Rescue</a:t>
            </a:r>
            <a:endParaRPr lang="en-US" dirty="0"/>
          </a:p>
        </p:txBody>
      </p:sp>
      <p:sp>
        <p:nvSpPr>
          <p:cNvPr id="6" name="Content Placeholder 5"/>
          <p:cNvSpPr>
            <a:spLocks noGrp="1"/>
          </p:cNvSpPr>
          <p:nvPr>
            <p:ph sz="half" idx="2"/>
          </p:nvPr>
        </p:nvSpPr>
        <p:spPr/>
        <p:txBody>
          <a:bodyPr/>
          <a:lstStyle/>
          <a:p>
            <a:r>
              <a:rPr lang="en-US" dirty="0"/>
              <a:t>Employees who fall using a personal fall arrest systems must be rescued </a:t>
            </a:r>
            <a:r>
              <a:rPr lang="en-US" dirty="0" smtClean="0"/>
              <a:t>promptly</a:t>
            </a:r>
            <a:endParaRPr lang="en-US" dirty="0"/>
          </a:p>
          <a:p>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90600" y="1219200"/>
            <a:ext cx="2426236" cy="5604606"/>
          </a:xfrm>
        </p:spPr>
      </p:pic>
    </p:spTree>
    <p:extLst>
      <p:ext uri="{BB962C8B-B14F-4D97-AF65-F5344CB8AC3E}">
        <p14:creationId xmlns:p14="http://schemas.microsoft.com/office/powerpoint/2010/main" val="27948202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066800"/>
          </a:xfrm>
        </p:spPr>
        <p:txBody>
          <a:bodyPr/>
          <a:lstStyle/>
          <a:p>
            <a:r>
              <a:rPr lang="en-US" dirty="0" smtClean="0"/>
              <a:t>Suspension Trauma (Harness Hang)</a:t>
            </a:r>
            <a:endParaRPr lang="en-US" dirty="0"/>
          </a:p>
        </p:txBody>
      </p:sp>
      <p:sp>
        <p:nvSpPr>
          <p:cNvPr id="5" name="Content Placeholder 4"/>
          <p:cNvSpPr>
            <a:spLocks noGrp="1"/>
          </p:cNvSpPr>
          <p:nvPr>
            <p:ph sz="half" idx="1"/>
          </p:nvPr>
        </p:nvSpPr>
        <p:spPr>
          <a:xfrm>
            <a:off x="457200" y="1676400"/>
            <a:ext cx="4038600" cy="4953000"/>
          </a:xfrm>
        </p:spPr>
        <p:txBody>
          <a:bodyPr>
            <a:normAutofit fontScale="77500" lnSpcReduction="20000"/>
          </a:bodyPr>
          <a:lstStyle/>
          <a:p>
            <a:r>
              <a:rPr lang="en-US" dirty="0" smtClean="0"/>
              <a:t>Suspension trauma or harness hang syndrome death is caused by orthostatic intolerance. Orthostatic intolerance can occur any time a person is required to stand quietly for prolonged periods and may be worsened by heat and dehydration.</a:t>
            </a:r>
          </a:p>
          <a:p>
            <a:endParaRPr lang="en-US" dirty="0" smtClean="0"/>
          </a:p>
          <a:p>
            <a:r>
              <a:rPr lang="en-US" dirty="0" smtClean="0"/>
              <a:t>Your body’s normal reaction is to pass out because it is easier for blood to return to the heart while in a horizontal position…this cannot happen while suspended upright in a harness</a:t>
            </a:r>
          </a:p>
          <a:p>
            <a:endParaRPr lang="en-US" dirty="0" smtClean="0"/>
          </a:p>
          <a:p>
            <a:endParaRPr lang="en-US" dirty="0"/>
          </a:p>
        </p:txBody>
      </p:sp>
      <p:sp>
        <p:nvSpPr>
          <p:cNvPr id="4" name="Content Placeholder 3"/>
          <p:cNvSpPr>
            <a:spLocks noGrp="1"/>
          </p:cNvSpPr>
          <p:nvPr>
            <p:ph sz="half" idx="2"/>
          </p:nvPr>
        </p:nvSpPr>
        <p:spPr>
          <a:xfrm>
            <a:off x="4495800" y="1676400"/>
            <a:ext cx="4038600" cy="4525963"/>
          </a:xfrm>
        </p:spPr>
        <p:txBody>
          <a:bodyPr>
            <a:normAutofit fontScale="77500" lnSpcReduction="20000"/>
          </a:bodyPr>
          <a:lstStyle/>
          <a:p>
            <a:r>
              <a:rPr lang="en-US" dirty="0" smtClean="0"/>
              <a:t>Symptoms include:</a:t>
            </a:r>
          </a:p>
          <a:p>
            <a:pPr lvl="1"/>
            <a:r>
              <a:rPr lang="en-US" dirty="0" smtClean="0"/>
              <a:t>Nausea</a:t>
            </a:r>
          </a:p>
          <a:p>
            <a:pPr lvl="1"/>
            <a:r>
              <a:rPr lang="en-US" dirty="0" smtClean="0"/>
              <a:t>Dizziness</a:t>
            </a:r>
          </a:p>
          <a:p>
            <a:pPr lvl="1"/>
            <a:r>
              <a:rPr lang="en-US" dirty="0" smtClean="0"/>
              <a:t>Sweating</a:t>
            </a:r>
          </a:p>
          <a:p>
            <a:pPr lvl="1"/>
            <a:r>
              <a:rPr lang="en-US" dirty="0" smtClean="0"/>
              <a:t>Confusion</a:t>
            </a:r>
          </a:p>
          <a:p>
            <a:pPr lvl="1"/>
            <a:endParaRPr lang="en-US" dirty="0" smtClean="0"/>
          </a:p>
          <a:p>
            <a:r>
              <a:rPr lang="en-US" dirty="0" smtClean="0"/>
              <a:t>If </a:t>
            </a:r>
            <a:r>
              <a:rPr lang="en-US" dirty="0"/>
              <a:t>you have suffered a fall be sure to  keep your legs moving</a:t>
            </a:r>
          </a:p>
          <a:p>
            <a:pPr lvl="1"/>
            <a:r>
              <a:rPr lang="en-US" dirty="0"/>
              <a:t>Lift knees to your chest or use your legs to push off the side of a structure if you are able</a:t>
            </a:r>
          </a:p>
          <a:p>
            <a:pPr lvl="1"/>
            <a:endParaRPr lang="en-US" dirty="0"/>
          </a:p>
          <a:p>
            <a:r>
              <a:rPr lang="en-US" dirty="0"/>
              <a:t>This will help keep blood circulating until a rescue has been completed</a:t>
            </a:r>
          </a:p>
          <a:p>
            <a:pPr>
              <a:buNone/>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
            <a:ext cx="6217563"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8929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0" y="457200"/>
            <a:ext cx="3505200" cy="1295400"/>
          </a:xfrm>
        </p:spPr>
        <p:txBody>
          <a:bodyPr>
            <a:noAutofit/>
          </a:bodyPr>
          <a:lstStyle/>
          <a:p>
            <a:r>
              <a:rPr lang="en-US" dirty="0"/>
              <a:t>Anatomy </a:t>
            </a:r>
            <a:br>
              <a:rPr lang="en-US" dirty="0"/>
            </a:br>
            <a:r>
              <a:rPr lang="en-US" dirty="0"/>
              <a:t>of a Fall</a:t>
            </a:r>
          </a:p>
        </p:txBody>
      </p:sp>
      <p:sp>
        <p:nvSpPr>
          <p:cNvPr id="5123" name="Rectangle 3"/>
          <p:cNvSpPr>
            <a:spLocks noGrp="1" noChangeArrowheads="1"/>
          </p:cNvSpPr>
          <p:nvPr>
            <p:ph type="body" sz="half" idx="1"/>
          </p:nvPr>
        </p:nvSpPr>
        <p:spPr>
          <a:xfrm>
            <a:off x="4724400" y="2057400"/>
            <a:ext cx="3505200" cy="4114800"/>
          </a:xfrm>
        </p:spPr>
        <p:txBody>
          <a:bodyPr/>
          <a:lstStyle/>
          <a:p>
            <a:pPr>
              <a:lnSpc>
                <a:spcPct val="80000"/>
              </a:lnSpc>
            </a:pPr>
            <a:r>
              <a:rPr lang="en-US" sz="2400" dirty="0" smtClean="0"/>
              <a:t>1/3 </a:t>
            </a:r>
            <a:r>
              <a:rPr lang="en-US" sz="2400" dirty="0"/>
              <a:t>of a second to become aware.</a:t>
            </a:r>
          </a:p>
          <a:p>
            <a:pPr>
              <a:lnSpc>
                <a:spcPct val="80000"/>
              </a:lnSpc>
            </a:pPr>
            <a:endParaRPr lang="en-US" sz="2400" dirty="0" smtClean="0"/>
          </a:p>
          <a:p>
            <a:pPr>
              <a:lnSpc>
                <a:spcPct val="80000"/>
              </a:lnSpc>
            </a:pPr>
            <a:r>
              <a:rPr lang="en-US" sz="2400" dirty="0" smtClean="0"/>
              <a:t>1/3  </a:t>
            </a:r>
            <a:r>
              <a:rPr lang="en-US" sz="2400" dirty="0"/>
              <a:t>of a second for the body to react.</a:t>
            </a:r>
          </a:p>
          <a:p>
            <a:pPr>
              <a:lnSpc>
                <a:spcPct val="80000"/>
              </a:lnSpc>
            </a:pPr>
            <a:endParaRPr lang="en-US" sz="2400" dirty="0" smtClean="0"/>
          </a:p>
          <a:p>
            <a:pPr>
              <a:lnSpc>
                <a:spcPct val="80000"/>
              </a:lnSpc>
            </a:pPr>
            <a:r>
              <a:rPr lang="en-US" sz="2400" dirty="0" smtClean="0"/>
              <a:t>7 </a:t>
            </a:r>
            <a:r>
              <a:rPr lang="en-US" sz="2400" dirty="0"/>
              <a:t>feet in 2/3 of a second.</a:t>
            </a:r>
          </a:p>
        </p:txBody>
      </p:sp>
      <p:sp>
        <p:nvSpPr>
          <p:cNvPr id="16" name="Footer Placeholder 15"/>
          <p:cNvSpPr>
            <a:spLocks noGrp="1"/>
          </p:cNvSpPr>
          <p:nvPr>
            <p:ph type="ftr" sz="quarter" idx="11"/>
          </p:nvPr>
        </p:nvSpPr>
        <p:spPr/>
        <p:txBody>
          <a:bodyPr/>
          <a:lstStyle/>
          <a:p>
            <a:r>
              <a:rPr lang="en-US" dirty="0" smtClean="0"/>
              <a:t>Information from AIHA Fall Protection Systems</a:t>
            </a:r>
            <a:endParaRPr lang="en-US" dirty="0"/>
          </a:p>
        </p:txBody>
      </p:sp>
      <p:sp>
        <p:nvSpPr>
          <p:cNvPr id="5125" name="Text Box 5"/>
          <p:cNvSpPr txBox="1">
            <a:spLocks noChangeArrowheads="1"/>
          </p:cNvSpPr>
          <p:nvPr/>
        </p:nvSpPr>
        <p:spPr bwMode="auto">
          <a:xfrm>
            <a:off x="3124200" y="609600"/>
            <a:ext cx="1905000" cy="396875"/>
          </a:xfrm>
          <a:prstGeom prst="rect">
            <a:avLst/>
          </a:prstGeom>
          <a:solidFill>
            <a:schemeClr val="bg1"/>
          </a:solidFill>
          <a:ln w="9525">
            <a:noFill/>
            <a:miter lim="800000"/>
            <a:headEnd/>
            <a:tailEnd/>
          </a:ln>
          <a:effectLst/>
        </p:spPr>
        <p:txBody>
          <a:bodyPr>
            <a:spAutoFit/>
          </a:bodyPr>
          <a:lstStyle/>
          <a:p>
            <a:pPr>
              <a:spcBef>
                <a:spcPct val="50000"/>
              </a:spcBef>
            </a:pPr>
            <a:r>
              <a:rPr lang="en-US" sz="1600" b="1" dirty="0"/>
              <a:t>.33sec./2 feet</a:t>
            </a:r>
          </a:p>
        </p:txBody>
      </p:sp>
      <p:sp>
        <p:nvSpPr>
          <p:cNvPr id="5126" name="Text Box 6"/>
          <p:cNvSpPr txBox="1">
            <a:spLocks noChangeArrowheads="1"/>
          </p:cNvSpPr>
          <p:nvPr/>
        </p:nvSpPr>
        <p:spPr bwMode="auto">
          <a:xfrm>
            <a:off x="3048000" y="1219200"/>
            <a:ext cx="1981200" cy="396875"/>
          </a:xfrm>
          <a:prstGeom prst="rect">
            <a:avLst/>
          </a:prstGeom>
          <a:solidFill>
            <a:schemeClr val="bg1"/>
          </a:solidFill>
          <a:ln w="9525">
            <a:noFill/>
            <a:miter lim="800000"/>
            <a:headEnd/>
            <a:tailEnd/>
          </a:ln>
          <a:effectLst/>
        </p:spPr>
        <p:txBody>
          <a:bodyPr>
            <a:spAutoFit/>
          </a:bodyPr>
          <a:lstStyle/>
          <a:p>
            <a:pPr>
              <a:spcBef>
                <a:spcPct val="50000"/>
              </a:spcBef>
            </a:pPr>
            <a:r>
              <a:rPr lang="en-US" sz="1600" b="1" dirty="0"/>
              <a:t>.67 sec./7 feet</a:t>
            </a:r>
          </a:p>
        </p:txBody>
      </p:sp>
      <p:sp>
        <p:nvSpPr>
          <p:cNvPr id="5127" name="Text Box 7"/>
          <p:cNvSpPr txBox="1">
            <a:spLocks noChangeArrowheads="1"/>
          </p:cNvSpPr>
          <p:nvPr/>
        </p:nvSpPr>
        <p:spPr bwMode="auto">
          <a:xfrm>
            <a:off x="3124200" y="2209800"/>
            <a:ext cx="1762125" cy="396875"/>
          </a:xfrm>
          <a:prstGeom prst="rect">
            <a:avLst/>
          </a:prstGeom>
          <a:solidFill>
            <a:schemeClr val="bg1"/>
          </a:solidFill>
          <a:ln w="9525">
            <a:noFill/>
            <a:miter lim="800000"/>
            <a:headEnd/>
            <a:tailEnd/>
          </a:ln>
          <a:effectLst/>
        </p:spPr>
        <p:txBody>
          <a:bodyPr wrap="none">
            <a:spAutoFit/>
          </a:bodyPr>
          <a:lstStyle/>
          <a:p>
            <a:r>
              <a:rPr lang="en-US" sz="1600" b="1" dirty="0"/>
              <a:t>1 sec./16 feet</a:t>
            </a:r>
          </a:p>
        </p:txBody>
      </p:sp>
      <p:sp>
        <p:nvSpPr>
          <p:cNvPr id="5128" name="Text Box 8"/>
          <p:cNvSpPr txBox="1">
            <a:spLocks noChangeArrowheads="1"/>
          </p:cNvSpPr>
          <p:nvPr/>
        </p:nvSpPr>
        <p:spPr bwMode="auto">
          <a:xfrm>
            <a:off x="3048000" y="5943600"/>
            <a:ext cx="1828800" cy="396875"/>
          </a:xfrm>
          <a:prstGeom prst="rect">
            <a:avLst/>
          </a:prstGeom>
          <a:solidFill>
            <a:schemeClr val="bg1"/>
          </a:solidFill>
          <a:ln w="9525">
            <a:noFill/>
            <a:miter lim="800000"/>
            <a:headEnd/>
            <a:tailEnd/>
          </a:ln>
          <a:effectLst/>
        </p:spPr>
        <p:txBody>
          <a:bodyPr>
            <a:spAutoFit/>
          </a:bodyPr>
          <a:lstStyle/>
          <a:p>
            <a:pPr>
              <a:spcBef>
                <a:spcPct val="50000"/>
              </a:spcBef>
            </a:pPr>
            <a:r>
              <a:rPr lang="en-US" sz="1600" b="1" dirty="0"/>
              <a:t>2 sec./64 feet</a:t>
            </a:r>
          </a:p>
        </p:txBody>
      </p:sp>
      <p:sp>
        <p:nvSpPr>
          <p:cNvPr id="5129" name="Line 9"/>
          <p:cNvSpPr>
            <a:spLocks noChangeShapeType="1"/>
          </p:cNvSpPr>
          <p:nvPr/>
        </p:nvSpPr>
        <p:spPr bwMode="auto">
          <a:xfrm>
            <a:off x="1524000" y="762000"/>
            <a:ext cx="1524000" cy="0"/>
          </a:xfrm>
          <a:prstGeom prst="line">
            <a:avLst/>
          </a:prstGeom>
          <a:noFill/>
          <a:ln w="9525">
            <a:solidFill>
              <a:schemeClr val="tx1"/>
            </a:solidFill>
            <a:round/>
            <a:headEnd/>
            <a:tailEnd/>
          </a:ln>
          <a:effectLst/>
        </p:spPr>
        <p:txBody>
          <a:bodyPr/>
          <a:lstStyle/>
          <a:p>
            <a:endParaRPr lang="en-US" dirty="0"/>
          </a:p>
        </p:txBody>
      </p:sp>
      <p:sp>
        <p:nvSpPr>
          <p:cNvPr id="5130" name="Line 10"/>
          <p:cNvSpPr>
            <a:spLocks noChangeShapeType="1"/>
          </p:cNvSpPr>
          <p:nvPr/>
        </p:nvSpPr>
        <p:spPr bwMode="auto">
          <a:xfrm>
            <a:off x="1676400" y="1447800"/>
            <a:ext cx="533400" cy="0"/>
          </a:xfrm>
          <a:prstGeom prst="line">
            <a:avLst/>
          </a:prstGeom>
          <a:noFill/>
          <a:ln w="9525">
            <a:solidFill>
              <a:schemeClr val="tx1"/>
            </a:solidFill>
            <a:round/>
            <a:headEnd/>
            <a:tailEnd/>
          </a:ln>
          <a:effectLst/>
        </p:spPr>
        <p:txBody>
          <a:bodyPr/>
          <a:lstStyle/>
          <a:p>
            <a:endParaRPr lang="en-US" dirty="0"/>
          </a:p>
        </p:txBody>
      </p:sp>
      <p:sp>
        <p:nvSpPr>
          <p:cNvPr id="5131" name="Line 11"/>
          <p:cNvSpPr>
            <a:spLocks noChangeShapeType="1"/>
          </p:cNvSpPr>
          <p:nvPr/>
        </p:nvSpPr>
        <p:spPr bwMode="auto">
          <a:xfrm flipV="1">
            <a:off x="1905000" y="762000"/>
            <a:ext cx="0" cy="685800"/>
          </a:xfrm>
          <a:prstGeom prst="line">
            <a:avLst/>
          </a:prstGeom>
          <a:noFill/>
          <a:ln w="38100">
            <a:solidFill>
              <a:schemeClr val="tx1"/>
            </a:solidFill>
            <a:round/>
            <a:headEnd type="triangle" w="med" len="med"/>
            <a:tailEnd type="triangle" w="med" len="med"/>
          </a:ln>
          <a:effectLst/>
        </p:spPr>
        <p:txBody>
          <a:bodyPr/>
          <a:lstStyle/>
          <a:p>
            <a:endParaRPr lang="en-US" dirty="0"/>
          </a:p>
        </p:txBody>
      </p:sp>
      <p:sp>
        <p:nvSpPr>
          <p:cNvPr id="5132" name="Line 12"/>
          <p:cNvSpPr>
            <a:spLocks noChangeShapeType="1"/>
          </p:cNvSpPr>
          <p:nvPr/>
        </p:nvSpPr>
        <p:spPr bwMode="auto">
          <a:xfrm>
            <a:off x="2286000" y="2362200"/>
            <a:ext cx="304800" cy="0"/>
          </a:xfrm>
          <a:prstGeom prst="line">
            <a:avLst/>
          </a:prstGeom>
          <a:noFill/>
          <a:ln w="9525">
            <a:solidFill>
              <a:schemeClr val="tx1"/>
            </a:solidFill>
            <a:round/>
            <a:headEnd/>
            <a:tailEnd/>
          </a:ln>
          <a:effectLst/>
        </p:spPr>
        <p:txBody>
          <a:bodyPr/>
          <a:lstStyle/>
          <a:p>
            <a:endParaRPr lang="en-US" dirty="0"/>
          </a:p>
        </p:txBody>
      </p:sp>
      <p:sp>
        <p:nvSpPr>
          <p:cNvPr id="5133" name="Line 13"/>
          <p:cNvSpPr>
            <a:spLocks noChangeShapeType="1"/>
          </p:cNvSpPr>
          <p:nvPr/>
        </p:nvSpPr>
        <p:spPr bwMode="auto">
          <a:xfrm flipV="1">
            <a:off x="2438400" y="762000"/>
            <a:ext cx="0" cy="1600200"/>
          </a:xfrm>
          <a:prstGeom prst="line">
            <a:avLst/>
          </a:prstGeom>
          <a:noFill/>
          <a:ln w="38100">
            <a:solidFill>
              <a:schemeClr val="tx1"/>
            </a:solidFill>
            <a:round/>
            <a:headEnd type="triangle" w="med" len="med"/>
            <a:tailEnd type="triangle" w="med" len="med"/>
          </a:ln>
          <a:effectLst/>
        </p:spPr>
        <p:txBody>
          <a:bodyPr/>
          <a:lstStyle/>
          <a:p>
            <a:endParaRPr lang="en-US" dirty="0"/>
          </a:p>
        </p:txBody>
      </p:sp>
      <p:sp>
        <p:nvSpPr>
          <p:cNvPr id="5134" name="Line 14"/>
          <p:cNvSpPr>
            <a:spLocks noChangeShapeType="1"/>
          </p:cNvSpPr>
          <p:nvPr/>
        </p:nvSpPr>
        <p:spPr bwMode="auto">
          <a:xfrm>
            <a:off x="2667000" y="6096000"/>
            <a:ext cx="304800" cy="0"/>
          </a:xfrm>
          <a:prstGeom prst="line">
            <a:avLst/>
          </a:prstGeom>
          <a:noFill/>
          <a:ln w="9525">
            <a:solidFill>
              <a:schemeClr val="tx1"/>
            </a:solidFill>
            <a:round/>
            <a:headEnd/>
            <a:tailEnd/>
          </a:ln>
          <a:effectLst/>
        </p:spPr>
        <p:txBody>
          <a:bodyPr/>
          <a:lstStyle/>
          <a:p>
            <a:endParaRPr lang="en-US" dirty="0"/>
          </a:p>
        </p:txBody>
      </p:sp>
      <p:sp>
        <p:nvSpPr>
          <p:cNvPr id="5135" name="Line 15"/>
          <p:cNvSpPr>
            <a:spLocks noChangeShapeType="1"/>
          </p:cNvSpPr>
          <p:nvPr/>
        </p:nvSpPr>
        <p:spPr bwMode="auto">
          <a:xfrm flipV="1">
            <a:off x="2819400" y="762000"/>
            <a:ext cx="0" cy="5334000"/>
          </a:xfrm>
          <a:prstGeom prst="line">
            <a:avLst/>
          </a:prstGeom>
          <a:noFill/>
          <a:ln w="38100">
            <a:solidFill>
              <a:schemeClr val="tx1"/>
            </a:solidFill>
            <a:round/>
            <a:headEnd type="triangle" w="med" len="med"/>
            <a:tailEnd type="triangle" w="med" len="med"/>
          </a:ln>
          <a:effectLst/>
        </p:spPr>
        <p:txBody>
          <a:bodyPr/>
          <a:lstStyle/>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137" y="2541299"/>
            <a:ext cx="2045263" cy="1775402"/>
          </a:xfrm>
          <a:prstGeom prst="rect">
            <a:avLst/>
          </a:prstGeom>
        </p:spPr>
      </p:pic>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Rescue</a:t>
            </a:r>
            <a:endParaRPr lang="en-US" dirty="0"/>
          </a:p>
        </p:txBody>
      </p:sp>
      <p:sp>
        <p:nvSpPr>
          <p:cNvPr id="6" name="Content Placeholder 5"/>
          <p:cNvSpPr>
            <a:spLocks noGrp="1"/>
          </p:cNvSpPr>
          <p:nvPr>
            <p:ph idx="1"/>
          </p:nvPr>
        </p:nvSpPr>
        <p:spPr/>
        <p:txBody>
          <a:bodyPr/>
          <a:lstStyle/>
          <a:p>
            <a:r>
              <a:rPr lang="en-US" dirty="0"/>
              <a:t>Before employees perform work requiring the use of a personal fall arrest system, a rescue process must be developed.  </a:t>
            </a:r>
          </a:p>
          <a:p>
            <a:pPr lvl="1"/>
            <a:r>
              <a:rPr lang="en-US" dirty="0"/>
              <a:t>Analyze rescue for specific task and document in the fall hazard assessment.</a:t>
            </a:r>
          </a:p>
          <a:p>
            <a:pPr lvl="1"/>
            <a:r>
              <a:rPr lang="en-US" dirty="0"/>
              <a:t>Develop means for emergency team (or supervisor) to be notified in the case of a fall.</a:t>
            </a:r>
          </a:p>
          <a:p>
            <a:pPr lvl="1"/>
            <a:r>
              <a:rPr lang="en-US" dirty="0"/>
              <a:t>Employee must understand the emergency notification system and have tools to notify.</a:t>
            </a:r>
          </a:p>
          <a:p>
            <a:pPr lvl="1"/>
            <a:r>
              <a:rPr lang="en-US" dirty="0"/>
              <a:t>The people that perform rescue for a fallen employee must have prior training and equipment needed to rescue.</a:t>
            </a:r>
          </a:p>
          <a:p>
            <a:endParaRPr lang="en-US" dirty="0"/>
          </a:p>
        </p:txBody>
      </p:sp>
    </p:spTree>
    <p:extLst>
      <p:ext uri="{BB962C8B-B14F-4D97-AF65-F5344CB8AC3E}">
        <p14:creationId xmlns:p14="http://schemas.microsoft.com/office/powerpoint/2010/main" val="37521638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Rescue</a:t>
            </a:r>
            <a:endParaRPr lang="en-US" dirty="0"/>
          </a:p>
        </p:txBody>
      </p:sp>
      <p:sp>
        <p:nvSpPr>
          <p:cNvPr id="3" name="Content Placeholder 2"/>
          <p:cNvSpPr>
            <a:spLocks noGrp="1"/>
          </p:cNvSpPr>
          <p:nvPr>
            <p:ph sz="half" idx="1"/>
          </p:nvPr>
        </p:nvSpPr>
        <p:spPr>
          <a:xfrm>
            <a:off x="152400" y="1536192"/>
            <a:ext cx="3962400" cy="5017008"/>
          </a:xfrm>
        </p:spPr>
        <p:txBody>
          <a:bodyPr>
            <a:normAutofit fontScale="92500" lnSpcReduction="20000"/>
          </a:bodyPr>
          <a:lstStyle/>
          <a:p>
            <a:r>
              <a:rPr lang="en-US" dirty="0"/>
              <a:t>Preferred rescue techniques are listed below in priority order</a:t>
            </a:r>
            <a:r>
              <a:rPr lang="en-US" dirty="0" smtClean="0"/>
              <a:t>.</a:t>
            </a:r>
            <a:endParaRPr lang="en-US" dirty="0"/>
          </a:p>
          <a:p>
            <a:pPr lvl="1"/>
            <a:r>
              <a:rPr lang="en-US" dirty="0"/>
              <a:t>The employee can self-rescue without placing himself or anyone else in danger.</a:t>
            </a:r>
          </a:p>
          <a:p>
            <a:pPr lvl="1"/>
            <a:r>
              <a:rPr lang="en-US" dirty="0"/>
              <a:t>A trained scissor or aerial lift operator can safely perform the rescue.</a:t>
            </a:r>
          </a:p>
          <a:p>
            <a:pPr lvl="1"/>
            <a:r>
              <a:rPr lang="en-US" dirty="0" smtClean="0"/>
              <a:t>The </a:t>
            </a:r>
            <a:r>
              <a:rPr lang="en-US" dirty="0"/>
              <a:t>local trained fire department performs the rescue. </a:t>
            </a:r>
          </a:p>
          <a:p>
            <a:pPr lvl="1"/>
            <a:r>
              <a:rPr lang="en-US" dirty="0" smtClean="0"/>
              <a:t>CU </a:t>
            </a:r>
            <a:r>
              <a:rPr lang="en-US" dirty="0"/>
              <a:t>employee trained rescue team. </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5800" y="48253"/>
            <a:ext cx="3962399" cy="6783628"/>
          </a:xfrm>
        </p:spPr>
      </p:pic>
    </p:spTree>
    <p:extLst>
      <p:ext uri="{BB962C8B-B14F-4D97-AF65-F5344CB8AC3E}">
        <p14:creationId xmlns:p14="http://schemas.microsoft.com/office/powerpoint/2010/main" val="40834892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Rescue</a:t>
            </a:r>
            <a:endParaRPr lang="en-US" dirty="0"/>
          </a:p>
        </p:txBody>
      </p:sp>
      <p:sp>
        <p:nvSpPr>
          <p:cNvPr id="3" name="Content Placeholder 2"/>
          <p:cNvSpPr>
            <a:spLocks noGrp="1"/>
          </p:cNvSpPr>
          <p:nvPr>
            <p:ph idx="1"/>
          </p:nvPr>
        </p:nvSpPr>
        <p:spPr/>
        <p:txBody>
          <a:bodyPr/>
          <a:lstStyle/>
          <a:p>
            <a:r>
              <a:rPr lang="en-US" dirty="0"/>
              <a:t>Trained employees may perform rescue only within the scope of their </a:t>
            </a:r>
            <a:r>
              <a:rPr lang="en-US" dirty="0" smtClean="0"/>
              <a:t>training (e.g. aerial lift trained). </a:t>
            </a:r>
          </a:p>
          <a:p>
            <a:r>
              <a:rPr lang="en-US" dirty="0" smtClean="0"/>
              <a:t> </a:t>
            </a:r>
            <a:r>
              <a:rPr lang="en-US" dirty="0"/>
              <a:t>Scissor lift and aerial lifts may be used by trained </a:t>
            </a:r>
            <a:r>
              <a:rPr lang="en-US" dirty="0" smtClean="0"/>
              <a:t>operators.  </a:t>
            </a:r>
          </a:p>
          <a:p>
            <a:r>
              <a:rPr lang="en-US" dirty="0" smtClean="0"/>
              <a:t>No </a:t>
            </a:r>
            <a:r>
              <a:rPr lang="en-US" dirty="0"/>
              <a:t>employee will endanger a fallen employee by using equipment not designed for the situation.  For example, come-alongs, crane hook, fork-truck and a </a:t>
            </a:r>
            <a:r>
              <a:rPr lang="en-US" dirty="0" smtClean="0"/>
              <a:t>pallet must </a:t>
            </a:r>
            <a:r>
              <a:rPr lang="en-US" dirty="0"/>
              <a:t>not be used.</a:t>
            </a:r>
          </a:p>
          <a:p>
            <a:r>
              <a:rPr lang="en-US" dirty="0"/>
              <a:t>Working surfaces must be capable of supporting the load imposed on the surface (i.e. the employee, materials, tools, and equipment utilized).  </a:t>
            </a:r>
          </a:p>
          <a:p>
            <a:endParaRPr lang="en-US" dirty="0"/>
          </a:p>
        </p:txBody>
      </p:sp>
    </p:spTree>
    <p:extLst>
      <p:ext uri="{BB962C8B-B14F-4D97-AF65-F5344CB8AC3E}">
        <p14:creationId xmlns:p14="http://schemas.microsoft.com/office/powerpoint/2010/main" val="27384950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Roof Access</a:t>
            </a:r>
            <a:endParaRPr lang="en-US" dirty="0"/>
          </a:p>
        </p:txBody>
      </p:sp>
      <p:sp>
        <p:nvSpPr>
          <p:cNvPr id="5" name="Content Placeholder 4"/>
          <p:cNvSpPr>
            <a:spLocks noGrp="1"/>
          </p:cNvSpPr>
          <p:nvPr>
            <p:ph sz="half" idx="1"/>
          </p:nvPr>
        </p:nvSpPr>
        <p:spPr>
          <a:xfrm>
            <a:off x="0" y="1752600"/>
            <a:ext cx="6400800" cy="5105400"/>
          </a:xfrm>
        </p:spPr>
        <p:txBody>
          <a:bodyPr>
            <a:normAutofit/>
          </a:bodyPr>
          <a:lstStyle/>
          <a:p>
            <a:r>
              <a:rPr lang="en-US" dirty="0" smtClean="0"/>
              <a:t>Before </a:t>
            </a:r>
            <a:r>
              <a:rPr lang="en-US" dirty="0"/>
              <a:t>work is performed on a roof where it is not normally traveled, verification must be made to ensure the roof is designed to hold the employees, materials, tools, and equipment to be used and it is in good condition.  </a:t>
            </a:r>
            <a:endParaRPr lang="en-US" dirty="0" smtClean="0"/>
          </a:p>
          <a:p>
            <a:r>
              <a:rPr lang="en-US" dirty="0" smtClean="0">
                <a:solidFill>
                  <a:srgbClr val="FF0000"/>
                </a:solidFill>
              </a:rPr>
              <a:t>Stay 6 </a:t>
            </a:r>
            <a:r>
              <a:rPr lang="en-US" dirty="0" err="1" smtClean="0">
                <a:solidFill>
                  <a:srgbClr val="FF0000"/>
                </a:solidFill>
              </a:rPr>
              <a:t>ft</a:t>
            </a:r>
            <a:r>
              <a:rPr lang="en-US" dirty="0" smtClean="0">
                <a:solidFill>
                  <a:srgbClr val="FF0000"/>
                </a:solidFill>
              </a:rPr>
              <a:t> away from edge at all times.</a:t>
            </a:r>
            <a:endParaRPr lang="en-US" dirty="0">
              <a:solidFill>
                <a:srgbClr val="FF0000"/>
              </a:solidFill>
            </a:endParaRPr>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43600" y="228600"/>
            <a:ext cx="2971800" cy="2228850"/>
          </a:xfrm>
        </p:spPr>
      </p:pic>
    </p:spTree>
    <p:extLst>
      <p:ext uri="{BB962C8B-B14F-4D97-AF65-F5344CB8AC3E}">
        <p14:creationId xmlns:p14="http://schemas.microsoft.com/office/powerpoint/2010/main" val="26904597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Roof </a:t>
            </a:r>
            <a:r>
              <a:rPr lang="en-US" dirty="0" smtClean="0"/>
              <a:t>Access Permit</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1143001"/>
            <a:ext cx="4517779" cy="5593442"/>
          </a:xfrm>
        </p:spPr>
      </p:pic>
    </p:spTree>
    <p:extLst>
      <p:ext uri="{BB962C8B-B14F-4D97-AF65-F5344CB8AC3E}">
        <p14:creationId xmlns:p14="http://schemas.microsoft.com/office/powerpoint/2010/main" val="9002392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a:t>
            </a:r>
            <a:endParaRPr lang="en-US" dirty="0"/>
          </a:p>
        </p:txBody>
      </p:sp>
      <p:sp>
        <p:nvSpPr>
          <p:cNvPr id="3" name="Content Placeholder 2"/>
          <p:cNvSpPr>
            <a:spLocks noGrp="1"/>
          </p:cNvSpPr>
          <p:nvPr>
            <p:ph idx="1"/>
          </p:nvPr>
        </p:nvSpPr>
        <p:spPr/>
        <p:txBody>
          <a:bodyPr/>
          <a:lstStyle/>
          <a:p>
            <a:r>
              <a:rPr lang="en-US" sz="2800" dirty="0"/>
              <a:t>Fall Protection Equipment must be stored in a cool, dry and clean environment out of direct sunlight. Avoid areas where chemical vapors exist. Employees using fall protection equipment must return the equipment to its proper storage area, unless you have been assigned your own equipment (i.e. full body harness). </a:t>
            </a:r>
          </a:p>
          <a:p>
            <a:endParaRPr lang="en-US" dirty="0"/>
          </a:p>
        </p:txBody>
      </p:sp>
    </p:spTree>
    <p:extLst>
      <p:ext uri="{BB962C8B-B14F-4D97-AF65-F5344CB8AC3E}">
        <p14:creationId xmlns:p14="http://schemas.microsoft.com/office/powerpoint/2010/main" val="28424507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Inspection and Maintenance Requirements</a:t>
            </a:r>
            <a:endParaRPr lang="en-US" dirty="0"/>
          </a:p>
        </p:txBody>
      </p:sp>
      <p:sp>
        <p:nvSpPr>
          <p:cNvPr id="3" name="Content Placeholder 2"/>
          <p:cNvSpPr>
            <a:spLocks noGrp="1"/>
          </p:cNvSpPr>
          <p:nvPr>
            <p:ph idx="1"/>
          </p:nvPr>
        </p:nvSpPr>
        <p:spPr>
          <a:xfrm>
            <a:off x="304800" y="1600200"/>
            <a:ext cx="8001000" cy="5181600"/>
          </a:xfrm>
        </p:spPr>
        <p:txBody>
          <a:bodyPr/>
          <a:lstStyle/>
          <a:p>
            <a:r>
              <a:rPr lang="en-US" b="1" dirty="0" smtClean="0"/>
              <a:t>Competent person inspections </a:t>
            </a:r>
            <a:endParaRPr lang="en-US" b="1" dirty="0" smtClean="0">
              <a:solidFill>
                <a:srgbClr val="FF0000"/>
              </a:solidFill>
            </a:endParaRPr>
          </a:p>
          <a:p>
            <a:pPr lvl="1"/>
            <a:r>
              <a:rPr lang="en-US" dirty="0" smtClean="0"/>
              <a:t>All fall protection equipment (anchors, lanyards and body harnesses) must be inspected at least annually</a:t>
            </a:r>
          </a:p>
          <a:p>
            <a:pPr lvl="2"/>
            <a:r>
              <a:rPr lang="en-US" dirty="0" smtClean="0"/>
              <a:t>If equipment is used routinely or is exposed to rugged working conditions the site must increase competent person inspection frequency to quarterly or monthly depending on the need</a:t>
            </a:r>
          </a:p>
          <a:p>
            <a:pPr lvl="1"/>
            <a:r>
              <a:rPr lang="en-US" dirty="0" smtClean="0"/>
              <a:t>Documentation must be maintained for the period of time the equipment is in service</a:t>
            </a:r>
          </a:p>
          <a:p>
            <a:pPr lvl="1"/>
            <a:r>
              <a:rPr lang="en-US" dirty="0" smtClean="0"/>
              <a:t>The life expectancy of fall protection equipment is determined by the manufacturer (typically 5 years).</a:t>
            </a:r>
          </a:p>
          <a:p>
            <a:pPr lvl="1"/>
            <a:r>
              <a:rPr lang="en-US" dirty="0" smtClean="0"/>
              <a:t>If equipment is questionable or does not pass inspection it must be removed from service and destroyed or re-certified per manufacturer instructions.</a:t>
            </a:r>
          </a:p>
          <a:p>
            <a:pPr lvl="1"/>
            <a:endParaRPr lang="en-US" dirty="0"/>
          </a:p>
        </p:txBody>
      </p:sp>
    </p:spTree>
    <p:extLst>
      <p:ext uri="{BB962C8B-B14F-4D97-AF65-F5344CB8AC3E}">
        <p14:creationId xmlns:p14="http://schemas.microsoft.com/office/powerpoint/2010/main" val="9424430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requirements</a:t>
            </a:r>
            <a:endParaRPr lang="en-US" dirty="0"/>
          </a:p>
        </p:txBody>
      </p:sp>
      <p:sp>
        <p:nvSpPr>
          <p:cNvPr id="3" name="Content Placeholder 2"/>
          <p:cNvSpPr>
            <a:spLocks noGrp="1"/>
          </p:cNvSpPr>
          <p:nvPr>
            <p:ph idx="1"/>
          </p:nvPr>
        </p:nvSpPr>
        <p:spPr/>
        <p:txBody>
          <a:bodyPr>
            <a:normAutofit/>
          </a:bodyPr>
          <a:lstStyle/>
          <a:p>
            <a:pPr lvl="0"/>
            <a:r>
              <a:rPr lang="en-US" dirty="0"/>
              <a:t>Verification that employees understood classroom training through use of a quiz or other means. </a:t>
            </a:r>
          </a:p>
          <a:p>
            <a:pPr lvl="0"/>
            <a:r>
              <a:rPr lang="en-US" dirty="0"/>
              <a:t>Employees must display competence by demonstrating their ability to physically don and use the PPE and equipment. </a:t>
            </a:r>
          </a:p>
          <a:p>
            <a:pPr lvl="0"/>
            <a:r>
              <a:rPr lang="en-US" dirty="0" smtClean="0"/>
              <a:t>Retraining </a:t>
            </a:r>
            <a:r>
              <a:rPr lang="en-US" dirty="0"/>
              <a:t>shall be provided as need if determined by supervision, deficiencies are found in procedures or employee performance. Modifications or changes are made to fall hazards or fall hazard control equipment. If additional training or retraining is requested by employees</a:t>
            </a:r>
          </a:p>
          <a:p>
            <a:pPr marL="114300" indent="0">
              <a:buNone/>
            </a:pPr>
            <a:endParaRPr lang="en-US" dirty="0"/>
          </a:p>
        </p:txBody>
      </p:sp>
    </p:spTree>
    <p:extLst>
      <p:ext uri="{BB962C8B-B14F-4D97-AF65-F5344CB8AC3E}">
        <p14:creationId xmlns:p14="http://schemas.microsoft.com/office/powerpoint/2010/main" val="1930360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Retraining</a:t>
            </a:r>
            <a:endParaRPr lang="en-US" dirty="0"/>
          </a:p>
        </p:txBody>
      </p:sp>
      <p:sp>
        <p:nvSpPr>
          <p:cNvPr id="3" name="Content Placeholder 2"/>
          <p:cNvSpPr>
            <a:spLocks noGrp="1"/>
          </p:cNvSpPr>
          <p:nvPr>
            <p:ph idx="1"/>
          </p:nvPr>
        </p:nvSpPr>
        <p:spPr/>
        <p:txBody>
          <a:bodyPr/>
          <a:lstStyle/>
          <a:p>
            <a:pPr lvl="0"/>
            <a:r>
              <a:rPr lang="en-US" dirty="0"/>
              <a:t>When determined by supervision due to deficiencies or employee actions</a:t>
            </a:r>
          </a:p>
          <a:p>
            <a:pPr lvl="0"/>
            <a:r>
              <a:rPr lang="en-US" dirty="0"/>
              <a:t>When training becomes obsolete due to workplace changes</a:t>
            </a:r>
          </a:p>
          <a:p>
            <a:pPr lvl="0"/>
            <a:r>
              <a:rPr lang="en-US" dirty="0"/>
              <a:t>When the fall protection system changes</a:t>
            </a:r>
          </a:p>
          <a:p>
            <a:pPr lvl="0"/>
            <a:r>
              <a:rPr lang="en-US" dirty="0"/>
              <a:t>When employee(s) request additional training or retraining for any reason</a:t>
            </a:r>
          </a:p>
          <a:p>
            <a:endParaRPr lang="en-US" dirty="0"/>
          </a:p>
        </p:txBody>
      </p:sp>
    </p:spTree>
    <p:extLst>
      <p:ext uri="{BB962C8B-B14F-4D97-AF65-F5344CB8AC3E}">
        <p14:creationId xmlns:p14="http://schemas.microsoft.com/office/powerpoint/2010/main" val="2768390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a:t>
            </a:r>
            <a:endParaRPr lang="en-US" sz="2000" dirty="0">
              <a:solidFill>
                <a:srgbClr val="FF0000"/>
              </a:solidFill>
            </a:endParaRPr>
          </a:p>
        </p:txBody>
      </p:sp>
      <p:sp>
        <p:nvSpPr>
          <p:cNvPr id="3075" name="Rectangle 3"/>
          <p:cNvSpPr>
            <a:spLocks noGrp="1" noRot="1" noChangeArrowheads="1"/>
          </p:cNvSpPr>
          <p:nvPr>
            <p:ph sz="half" idx="1"/>
          </p:nvPr>
        </p:nvSpPr>
        <p:spPr>
          <a:xfrm>
            <a:off x="457200" y="1676400"/>
            <a:ext cx="5257800" cy="5181600"/>
          </a:xfrm>
        </p:spPr>
        <p:txBody>
          <a:bodyPr>
            <a:normAutofit/>
          </a:bodyPr>
          <a:lstStyle/>
          <a:p>
            <a:pPr>
              <a:lnSpc>
                <a:spcPct val="80000"/>
              </a:lnSpc>
            </a:pPr>
            <a:r>
              <a:rPr lang="en-US" dirty="0" smtClean="0"/>
              <a:t>Fall Prevention or Protection </a:t>
            </a:r>
            <a:r>
              <a:rPr lang="en-US" b="1" u="sng" dirty="0" smtClean="0"/>
              <a:t>must be used </a:t>
            </a:r>
            <a:r>
              <a:rPr lang="en-US" dirty="0" smtClean="0"/>
              <a:t>a</a:t>
            </a:r>
            <a:r>
              <a:rPr lang="en-US" sz="2800" dirty="0" smtClean="0"/>
              <a:t>nytime an employee is working from an unprotected elevation of </a:t>
            </a:r>
            <a:r>
              <a:rPr lang="en-US" sz="2800" b="1" u="sng" dirty="0" smtClean="0"/>
              <a:t>4 feet*</a:t>
            </a:r>
            <a:r>
              <a:rPr lang="en-US" sz="2800" dirty="0" smtClean="0"/>
              <a:t> or more above the ground or the next level.</a:t>
            </a:r>
          </a:p>
          <a:p>
            <a:pPr>
              <a:lnSpc>
                <a:spcPct val="80000"/>
              </a:lnSpc>
            </a:pPr>
            <a:r>
              <a:rPr lang="en-US" dirty="0" smtClean="0"/>
              <a:t>This program applies to all CURI facilities and sites</a:t>
            </a:r>
          </a:p>
          <a:p>
            <a:pPr marL="114300" indent="0">
              <a:lnSpc>
                <a:spcPct val="80000"/>
              </a:lnSpc>
              <a:buNone/>
            </a:pPr>
            <a:endParaRPr lang="en-US" dirty="0" smtClean="0"/>
          </a:p>
          <a:p>
            <a:pPr marL="344488" indent="-230188">
              <a:lnSpc>
                <a:spcPct val="80000"/>
              </a:lnSpc>
              <a:buNone/>
            </a:pPr>
            <a:r>
              <a:rPr lang="en-US" dirty="0" smtClean="0"/>
              <a:t>*P</a:t>
            </a:r>
            <a:r>
              <a:rPr lang="en-US" sz="2800" dirty="0" smtClean="0"/>
              <a:t>rogram does not apply to ladders</a:t>
            </a:r>
          </a:p>
          <a:p>
            <a:pPr>
              <a:lnSpc>
                <a:spcPct val="80000"/>
              </a:lnSpc>
              <a:buNone/>
            </a:pPr>
            <a:r>
              <a:rPr lang="en-US" sz="2400" dirty="0" smtClean="0">
                <a:latin typeface="Arial Black" pitchFamily="34" charset="0"/>
              </a:rPr>
              <a:t>		</a:t>
            </a:r>
          </a:p>
          <a:p>
            <a:pPr marL="403225" indent="-288925">
              <a:lnSpc>
                <a:spcPct val="80000"/>
              </a:lnSpc>
              <a:buNone/>
            </a:pPr>
            <a:r>
              <a:rPr lang="en-US" sz="2400" b="1" dirty="0" smtClean="0">
                <a:solidFill>
                  <a:srgbClr val="FF0000"/>
                </a:solidFill>
                <a:latin typeface="Arial Black" pitchFamily="34" charset="0"/>
              </a:rPr>
              <a:t>										</a:t>
            </a:r>
            <a:endParaRPr lang="en-US" sz="4400" dirty="0">
              <a:latin typeface="Arial Black" pitchFamily="34" charset="0"/>
            </a:endParaRPr>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67400" y="259080"/>
            <a:ext cx="2514600" cy="364617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838200"/>
            <a:ext cx="7620000" cy="5181600"/>
          </a:xfrm>
        </p:spPr>
        <p:txBody>
          <a:bodyPr>
            <a:normAutofit fontScale="85000" lnSpcReduction="20000"/>
          </a:bodyPr>
          <a:lstStyle/>
          <a:p>
            <a:pPr marL="114300" indent="0">
              <a:buNone/>
            </a:pPr>
            <a:r>
              <a:rPr lang="en-US" sz="3900" b="1" dirty="0" smtClean="0">
                <a:solidFill>
                  <a:schemeClr val="tx2"/>
                </a:solidFill>
              </a:rPr>
              <a:t>Methods to control fall hazards in order of priority </a:t>
            </a:r>
          </a:p>
          <a:p>
            <a:pPr lvl="1"/>
            <a:r>
              <a:rPr lang="en-US" sz="2800" dirty="0" smtClean="0"/>
              <a:t>Elimination/Engineering</a:t>
            </a:r>
          </a:p>
          <a:p>
            <a:pPr lvl="2"/>
            <a:r>
              <a:rPr lang="en-US" sz="2800" dirty="0"/>
              <a:t>Lower the work to a safe </a:t>
            </a:r>
            <a:r>
              <a:rPr lang="en-US" sz="2800" dirty="0" smtClean="0"/>
              <a:t>height</a:t>
            </a:r>
          </a:p>
          <a:p>
            <a:pPr lvl="2"/>
            <a:r>
              <a:rPr lang="en-US" sz="2800" dirty="0" smtClean="0"/>
              <a:t>Install guard rail systems</a:t>
            </a:r>
          </a:p>
          <a:p>
            <a:pPr lvl="1"/>
            <a:r>
              <a:rPr lang="en-US" sz="3000" dirty="0" smtClean="0"/>
              <a:t>Administrative</a:t>
            </a:r>
          </a:p>
          <a:p>
            <a:pPr lvl="2"/>
            <a:r>
              <a:rPr lang="en-US" sz="2800" dirty="0" smtClean="0"/>
              <a:t>Limit access</a:t>
            </a:r>
          </a:p>
          <a:p>
            <a:pPr lvl="2"/>
            <a:r>
              <a:rPr lang="en-US" sz="2800" dirty="0" smtClean="0">
                <a:solidFill>
                  <a:schemeClr val="tx2"/>
                </a:solidFill>
              </a:rPr>
              <a:t>Roof Permit </a:t>
            </a:r>
          </a:p>
          <a:p>
            <a:pPr lvl="2"/>
            <a:r>
              <a:rPr lang="en-US" sz="2800" dirty="0" smtClean="0">
                <a:solidFill>
                  <a:schemeClr val="tx2"/>
                </a:solidFill>
              </a:rPr>
              <a:t>Warning Line W/ Monitor</a:t>
            </a:r>
          </a:p>
          <a:p>
            <a:pPr lvl="2"/>
            <a:r>
              <a:rPr lang="en-US" sz="2800" dirty="0" smtClean="0">
                <a:solidFill>
                  <a:schemeClr val="tx2"/>
                </a:solidFill>
              </a:rPr>
              <a:t>Safe Operating Procedure (SOP)</a:t>
            </a:r>
          </a:p>
          <a:p>
            <a:pPr lvl="1"/>
            <a:r>
              <a:rPr lang="en-US" sz="3000" dirty="0" smtClean="0"/>
              <a:t>PPE</a:t>
            </a:r>
          </a:p>
          <a:p>
            <a:pPr lvl="2"/>
            <a:r>
              <a:rPr lang="en-US" sz="2800" dirty="0">
                <a:solidFill>
                  <a:schemeClr val="tx2"/>
                </a:solidFill>
              </a:rPr>
              <a:t>Personal Fall Restraint </a:t>
            </a:r>
            <a:r>
              <a:rPr lang="en-US" sz="2800" dirty="0" smtClean="0">
                <a:solidFill>
                  <a:schemeClr val="tx2"/>
                </a:solidFill>
              </a:rPr>
              <a:t>System</a:t>
            </a:r>
            <a:endParaRPr lang="en-US" sz="2800" dirty="0" smtClean="0"/>
          </a:p>
          <a:p>
            <a:pPr lvl="2"/>
            <a:r>
              <a:rPr lang="en-US" sz="2800" dirty="0" smtClean="0"/>
              <a:t>Personal Fall </a:t>
            </a:r>
            <a:r>
              <a:rPr lang="en-US" sz="2800" dirty="0"/>
              <a:t>A</a:t>
            </a:r>
            <a:r>
              <a:rPr lang="en-US" sz="2800" dirty="0" smtClean="0"/>
              <a:t>rrest System</a:t>
            </a:r>
          </a:p>
          <a:p>
            <a:pPr lvl="2"/>
            <a:endParaRPr lang="en-US"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1371600"/>
            <a:ext cx="2274627" cy="1524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2895600"/>
            <a:ext cx="2383338" cy="199705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6830" y="4892659"/>
            <a:ext cx="1984170" cy="1989838"/>
          </a:xfrm>
          <a:prstGeom prst="rect">
            <a:avLst/>
          </a:prstGeom>
        </p:spPr>
      </p:pic>
    </p:spTree>
    <p:extLst>
      <p:ext uri="{BB962C8B-B14F-4D97-AF65-F5344CB8AC3E}">
        <p14:creationId xmlns:p14="http://schemas.microsoft.com/office/powerpoint/2010/main" val="2322682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r>
              <a:rPr lang="en-US" dirty="0"/>
              <a:t>Responsibilities</a:t>
            </a:r>
          </a:p>
        </p:txBody>
      </p:sp>
      <p:sp>
        <p:nvSpPr>
          <p:cNvPr id="8195" name="Rectangle 3"/>
          <p:cNvSpPr>
            <a:spLocks noGrp="1" noRot="1" noChangeArrowheads="1"/>
          </p:cNvSpPr>
          <p:nvPr>
            <p:ph idx="1"/>
          </p:nvPr>
        </p:nvSpPr>
        <p:spPr>
          <a:xfrm>
            <a:off x="381000" y="1752600"/>
            <a:ext cx="7620000" cy="4800600"/>
          </a:xfrm>
        </p:spPr>
        <p:txBody>
          <a:bodyPr>
            <a:normAutofit/>
          </a:bodyPr>
          <a:lstStyle/>
          <a:p>
            <a:r>
              <a:rPr lang="en-US" dirty="0" smtClean="0"/>
              <a:t>Employees have the primary responsibility for proper care, use and inspection of their assigned fall protection equipment, as well as act in accordance with the Fall Prevention and Protection Program. </a:t>
            </a:r>
          </a:p>
          <a:p>
            <a:pPr marL="114300" indent="0">
              <a:buNone/>
            </a:pPr>
            <a:endParaRPr lang="en-US" dirty="0" smtClean="0"/>
          </a:p>
          <a:p>
            <a:r>
              <a:rPr lang="en-US" dirty="0" smtClean="0"/>
              <a:t>All employees have the primary responsibility to assess the job/task to be performed to ensure they have the proper equipment for fall protection utilizing  the fall hazard assessment form.</a:t>
            </a:r>
          </a:p>
          <a:p>
            <a:pPr marL="114300" indent="0">
              <a:buNone/>
            </a:pPr>
            <a:endParaRPr lang="en-US" dirty="0" smtClean="0"/>
          </a:p>
          <a:p>
            <a:r>
              <a:rPr lang="en-US" dirty="0" smtClean="0"/>
              <a:t>Managers / Directors have the responsibility for the implementation of the Fall Prevention and Protection Program at their site.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Hazard Assessment</a:t>
            </a:r>
            <a:endParaRPr lang="en-US" dirty="0"/>
          </a:p>
        </p:txBody>
      </p:sp>
      <p:sp>
        <p:nvSpPr>
          <p:cNvPr id="5" name="Content Placeholder 4"/>
          <p:cNvSpPr>
            <a:spLocks noGrp="1"/>
          </p:cNvSpPr>
          <p:nvPr>
            <p:ph idx="1"/>
          </p:nvPr>
        </p:nvSpPr>
        <p:spPr/>
        <p:txBody>
          <a:bodyPr/>
          <a:lstStyle/>
          <a:p>
            <a:r>
              <a:rPr lang="en-US" dirty="0"/>
              <a:t>A fall hazard assessment </a:t>
            </a:r>
            <a:r>
              <a:rPr lang="en-US" dirty="0" smtClean="0"/>
              <a:t>(attachment 1 in Fall Protection Program) is </a:t>
            </a:r>
            <a:r>
              <a:rPr lang="en-US" dirty="0"/>
              <a:t>required to be </a:t>
            </a:r>
            <a:r>
              <a:rPr lang="en-US" dirty="0" smtClean="0"/>
              <a:t>conducted to </a:t>
            </a:r>
            <a:r>
              <a:rPr lang="en-US" dirty="0"/>
              <a:t>recognize fall hazards and implement the best means of fall prevention or protection for each situation. </a:t>
            </a:r>
            <a:endParaRPr lang="en-US" dirty="0" smtClean="0"/>
          </a:p>
          <a:p>
            <a:r>
              <a:rPr lang="en-US" dirty="0"/>
              <a:t>When a new fall hazard is recognized, the </a:t>
            </a:r>
            <a:r>
              <a:rPr lang="en-US" dirty="0" smtClean="0"/>
              <a:t>manager</a:t>
            </a:r>
            <a:r>
              <a:rPr lang="en-US" dirty="0"/>
              <a:t>, supervisor, </a:t>
            </a:r>
            <a:r>
              <a:rPr lang="en-US" dirty="0" smtClean="0"/>
              <a:t>and / or </a:t>
            </a:r>
            <a:r>
              <a:rPr lang="en-US" dirty="0"/>
              <a:t>safety coordinator must address the situation.  </a:t>
            </a:r>
          </a:p>
          <a:p>
            <a:endParaRPr lang="en-US" dirty="0"/>
          </a:p>
        </p:txBody>
      </p:sp>
    </p:spTree>
    <p:extLst>
      <p:ext uri="{BB962C8B-B14F-4D97-AF65-F5344CB8AC3E}">
        <p14:creationId xmlns:p14="http://schemas.microsoft.com/office/powerpoint/2010/main" val="3100650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5400" y="4665"/>
            <a:ext cx="6143625" cy="7248525"/>
          </a:xfrm>
          <a:prstGeom prst="rect">
            <a:avLst/>
          </a:prstGeom>
        </p:spPr>
      </p:pic>
    </p:spTree>
    <p:extLst>
      <p:ext uri="{BB962C8B-B14F-4D97-AF65-F5344CB8AC3E}">
        <p14:creationId xmlns:p14="http://schemas.microsoft.com/office/powerpoint/2010/main" val="41558806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2 - &amp;quot;Elevated Work Policy&amp;quot;&quot;/&gt;&lt;property id=&quot;20307&quot; value=&quot;256&quot;/&gt;&lt;/object&gt;&lt;object type=&quot;3&quot; unique_id=&quot;10004&quot;&gt;&lt;property id=&quot;20148&quot; value=&quot;5&quot;/&gt;&lt;property id=&quot;20300&quot; value=&quot;Slide 3 - &amp;quot;Fall Injury Statistics&amp;quot;&quot;/&gt;&lt;property id=&quot;20307&quot; value=&quot;445&quot;/&gt;&lt;/object&gt;&lt;object type=&quot;3&quot; unique_id=&quot;10005&quot;&gt;&lt;property id=&quot;20148&quot; value=&quot;5&quot;/&gt;&lt;property id=&quot;20300&quot; value=&quot;Slide 4 - &amp;quot;Anatomy  of a Fall&amp;quot;&quot;/&gt;&lt;property id=&quot;20307&quot; value=&quot;372&quot;/&gt;&lt;/object&gt;&lt;object type=&quot;3&quot; unique_id=&quot;10006&quot;&gt;&lt;property id=&quot;20148&quot; value=&quot;5&quot;/&gt;&lt;property id=&quot;20300&quot; value=&quot;Slide 5 - &amp;quot;Scope&amp;quot;&quot;/&gt;&lt;property id=&quot;20307&quot; value=&quot;257&quot;/&gt;&lt;/object&gt;&lt;object type=&quot;3&quot; unique_id=&quot;10007&quot;&gt;&lt;property id=&quot;20148&quot; value=&quot;5&quot;/&gt;&lt;property id=&quot;20300&quot; value=&quot;Slide 6&quot;/&gt;&lt;property id=&quot;20307&quot; value=&quot;406&quot;/&gt;&lt;/object&gt;&lt;object type=&quot;3&quot; unique_id=&quot;10008&quot;&gt;&lt;property id=&quot;20148&quot; value=&quot;5&quot;/&gt;&lt;property id=&quot;20300&quot; value=&quot;Slide 7 - &amp;quot;Responsibilities&amp;quot;&quot;/&gt;&lt;property id=&quot;20307&quot; value=&quot;262&quot;/&gt;&lt;/object&gt;&lt;object type=&quot;3&quot; unique_id=&quot;10009&quot;&gt;&lt;property id=&quot;20148&quot; value=&quot;5&quot;/&gt;&lt;property id=&quot;20300&quot; value=&quot;Slide 8 - &amp;quot;Fall Hazard Assessment&amp;quot;&quot;/&gt;&lt;property id=&quot;20307&quot; value=&quot;419&quot;/&gt;&lt;/object&gt;&lt;object type=&quot;3&quot; unique_id=&quot;10010&quot;&gt;&lt;property id=&quot;20148&quot; value=&quot;5&quot;/&gt;&lt;property id=&quot;20300&quot; value=&quot;Slide 9&quot;/&gt;&lt;property id=&quot;20307&quot; value=&quot;440&quot;/&gt;&lt;/object&gt;&lt;object type=&quot;3&quot; unique_id=&quot;10011&quot;&gt;&lt;property id=&quot;20148&quot; value=&quot;5&quot;/&gt;&lt;property id=&quot;20300&quot; value=&quot;Slide 10 - &amp;quot;Personal Fall Protection System&amp;quot;&quot;/&gt;&lt;property id=&quot;20307&quot; value=&quot;354&quot;/&gt;&lt;/object&gt;&lt;object type=&quot;3&quot; unique_id=&quot;10012&quot;&gt;&lt;property id=&quot;20148&quot; value=&quot;5&quot;/&gt;&lt;property id=&quot;20300&quot; value=&quot;Slide 11 - &amp;quot;Components of Personal Fall Protection System&amp;quot;&quot;/&gt;&lt;property id=&quot;20307&quot; value=&quot;272&quot;/&gt;&lt;/object&gt;&lt;object type=&quot;3&quot; unique_id=&quot;10013&quot;&gt;&lt;property id=&quot;20148&quot; value=&quot;5&quot;/&gt;&lt;property id=&quot;20300&quot; value=&quot;Slide 12 - &amp;quot;Always Inspect Fall Protection Equipment BEFORE USE&amp;quot;&quot;/&gt;&lt;property id=&quot;20307&quot; value=&quot;362&quot;/&gt;&lt;/object&gt;&lt;object type=&quot;3&quot; unique_id=&quot;10014&quot;&gt;&lt;property id=&quot;20148&quot; value=&quot;5&quot;/&gt;&lt;property id=&quot;20300&quot; value=&quot;Slide 13 - &amp;quot;Lanyard Inspection  &amp;quot;&quot;/&gt;&lt;property id=&quot;20307&quot; value=&quot;367&quot;/&gt;&lt;/object&gt;&lt;object type=&quot;3&quot; unique_id=&quot;10015&quot;&gt;&lt;property id=&quot;20148&quot; value=&quot;5&quot;/&gt;&lt;property id=&quot;20300&quot; value=&quot;Slide 14 - &amp;quot;Inspection Notes&amp;quot;&quot;/&gt;&lt;property id=&quot;20307&quot; value=&quot;366&quot;/&gt;&lt;/object&gt;&lt;object type=&quot;3&quot; unique_id=&quot;10016&quot;&gt;&lt;property id=&quot;20148&quot; value=&quot;5&quot;/&gt;&lt;property id=&quot;20300&quot; value=&quot;Slide 15 - &amp;quot;Donning a Harness&amp;quot;&quot;/&gt;&lt;property id=&quot;20307&quot; value=&quot;431&quot;/&gt;&lt;/object&gt;&lt;object type=&quot;3&quot; unique_id=&quot;10017&quot;&gt;&lt;property id=&quot;20148&quot; value=&quot;5&quot;/&gt;&lt;property id=&quot;20300&quot; value=&quot;Slide 16 - &amp;quot;Donning A Harness: 5 easy steps that could save your life&amp;amp;#x09;&amp;quot;&quot;/&gt;&lt;property id=&quot;20307&quot; value=&quot;359&quot;/&gt;&lt;/object&gt;&lt;object type=&quot;3&quot; unique_id=&quot;10018&quot;&gt;&lt;property id=&quot;20148&quot; value=&quot;5&quot;/&gt;&lt;property id=&quot;20300&quot; value=&quot;Slide 17 - &amp;quot;  &amp;quot;&quot;/&gt;&lt;property id=&quot;20307&quot; value=&quot;447&quot;/&gt;&lt;/object&gt;&lt;object type=&quot;3&quot; unique_id=&quot;10019&quot;&gt;&lt;property id=&quot;20148&quot; value=&quot;5&quot;/&gt;&lt;property id=&quot;20300&quot; value=&quot;Slide 18 - &amp;quot;Incorrect Harness Fit&amp;quot;&quot;/&gt;&lt;property id=&quot;20307&quot; value=&quot;449&quot;/&gt;&lt;/object&gt;&lt;object type=&quot;3&quot; unique_id=&quot;10020&quot;&gt;&lt;property id=&quot;20148&quot; value=&quot;5&quot;/&gt;&lt;property id=&quot;20300&quot; value=&quot;Slide 19 - &amp;quot;Correct Harness Fit&amp;quot;&quot;/&gt;&lt;property id=&quot;20307&quot; value=&quot;450&quot;/&gt;&lt;/object&gt;&lt;object type=&quot;3&quot; unique_id=&quot;10023&quot;&gt;&lt;property id=&quot;20148&quot; value=&quot;5&quot;/&gt;&lt;property id=&quot;20300&quot; value=&quot;Slide 20 - &amp;quot;Types of Fall Protection &amp;quot;&quot;/&gt;&lt;property id=&quot;20307&quot; value=&quot;438&quot;/&gt;&lt;/object&gt;&lt;object type=&quot;3&quot; unique_id=&quot;10024&quot;&gt;&lt;property id=&quot;20148&quot; value=&quot;5&quot;/&gt;&lt;property id=&quot;20300&quot; value=&quot;Slide 21 - &amp;quot;Fall Restraint Vs. Fall Arrest&amp;quot;&quot;/&gt;&lt;property id=&quot;20307&quot; value=&quot;451&quot;/&gt;&lt;/object&gt;&lt;object type=&quot;3&quot; unique_id=&quot;10025&quot;&gt;&lt;property id=&quot;20148&quot; value=&quot;5&quot;/&gt;&lt;property id=&quot;20300&quot; value=&quot;Slide 22 - &amp;quot;Fall Restraint&amp;quot;&quot;/&gt;&lt;property id=&quot;20307&quot; value=&quot;410&quot;/&gt;&lt;/object&gt;&lt;object type=&quot;3&quot; unique_id=&quot;10028&quot;&gt;&lt;property id=&quot;20148&quot; value=&quot;5&quot;/&gt;&lt;property id=&quot;20300&quot; value=&quot;Slide 23 - &amp;quot;Fall Restraint Examples&amp;quot;&quot;/&gt;&lt;property id=&quot;20307&quot; value=&quot;435&quot;/&gt;&lt;/object&gt;&lt;object type=&quot;3&quot; unique_id=&quot;10030&quot;&gt;&lt;property id=&quot;20148&quot; value=&quot;5&quot;/&gt;&lt;property id=&quot;20300&quot; value=&quot;Slide 24 - &amp;quot;Fall Arrest Requirements&amp;quot;&quot;/&gt;&lt;property id=&quot;20307&quot; value=&quot;414&quot;/&gt;&lt;/object&gt;&lt;object type=&quot;3&quot; unique_id=&quot;10031&quot;&gt;&lt;property id=&quot;20148&quot; value=&quot;5&quot;/&gt;&lt;property id=&quot;20300&quot; value=&quot;Slide 25 - &amp;quot;Anchorage Point&amp;quot;&quot;/&gt;&lt;property id=&quot;20307&quot; value=&quot;373&quot;/&gt;&lt;/object&gt;&lt;object type=&quot;3&quot; unique_id=&quot;10033&quot;&gt;&lt;property id=&quot;20148&quot; value=&quot;5&quot;/&gt;&lt;property id=&quot;20300&quot; value=&quot;Slide 29 - &amp;quot;Anchor Point &amp;quot;&quot;/&gt;&lt;property id=&quot;20307&quot; value=&quot;370&quot;/&gt;&lt;/object&gt;&lt;object type=&quot;3&quot; unique_id=&quot;10035&quot;&gt;&lt;property id=&quot;20148&quot; value=&quot;5&quot;/&gt;&lt;property id=&quot;20300&quot; value=&quot;Slide 30 - &amp;quot;Choosing an Anchor Point for Fall Arrest &amp;quot;&quot;/&gt;&lt;property id=&quot;20307&quot; value=&quot;377&quot;/&gt;&lt;/object&gt;&lt;object type=&quot;3&quot; unique_id=&quot;10036&quot;&gt;&lt;property id=&quot;20148&quot; value=&quot;5&quot;/&gt;&lt;property id=&quot;20300&quot; value=&quot;Slide 31 - &amp;quot;Choosing an Anchor Point for Fall Arrest&amp;quot;&quot;/&gt;&lt;property id=&quot;20307&quot; value=&quot;404&quot;/&gt;&lt;/object&gt;&lt;object type=&quot;3&quot; unique_id=&quot;10037&quot;&gt;&lt;property id=&quot;20148&quot; value=&quot;5&quot;/&gt;&lt;property id=&quot;20300&quot; value=&quot;Slide 32 - &amp;quot;Lanyards&amp;quot;&quot;/&gt;&lt;property id=&quot;20307&quot; value=&quot;429&quot;/&gt;&lt;/object&gt;&lt;object type=&quot;3&quot; unique_id=&quot;10038&quot;&gt;&lt;property id=&quot;20148&quot; value=&quot;5&quot;/&gt;&lt;property id=&quot;20300&quot; value=&quot;Slide 33 - &amp;quot;Lanyards &amp;quot;&quot;/&gt;&lt;property id=&quot;20307&quot; value=&quot;430&quot;/&gt;&lt;/object&gt;&lt;object type=&quot;3&quot; unique_id=&quot;10039&quot;&gt;&lt;property id=&quot;20148&quot; value=&quot;5&quot;/&gt;&lt;property id=&quot;20300&quot; value=&quot;Slide 34 - &amp;quot;Fall Arrest Examples&amp;quot;&quot;/&gt;&lt;property id=&quot;20307&quot; value=&quot;436&quot;/&gt;&lt;/object&gt;&lt;object type=&quot;3&quot; unique_id=&quot;10040&quot;&gt;&lt;property id=&quot;20148&quot; value=&quot;5&quot;/&gt;&lt;property id=&quot;20300&quot; value=&quot;Slide 35 - &amp;quot;Fall Arrest Examples&amp;quot;&quot;/&gt;&lt;property id=&quot;20307&quot; value=&quot;437&quot;/&gt;&lt;/object&gt;&lt;object type=&quot;3&quot; unique_id=&quot;10042&quot;&gt;&lt;property id=&quot;20148&quot; value=&quot;5&quot;/&gt;&lt;property id=&quot;20300&quot; value=&quot;Slide 36 - &amp;quot;Free fall distance calculation &amp;quot;&quot;/&gt;&lt;property id=&quot;20307&quot; value=&quot;380&quot;/&gt;&lt;/object&gt;&lt;object type=&quot;3&quot; unique_id=&quot;10043&quot;&gt;&lt;property id=&quot;20148&quot; value=&quot;5&quot;/&gt;&lt;property id=&quot;20300&quot; value=&quot;Slide 37 - &amp;quot;Swing Fall&amp;quot;&quot;/&gt;&lt;property id=&quot;20307&quot; value=&quot;439&quot;/&gt;&lt;/object&gt;&lt;object type=&quot;3&quot; unique_id=&quot;10044&quot;&gt;&lt;property id=&quot;20148&quot; value=&quot;5&quot;/&gt;&lt;property id=&quot;20300&quot; value=&quot;Slide 38 - &amp;quot;When There Is No Tie-off Point for Fall Arrest&amp;quot;&quot;/&gt;&lt;property id=&quot;20307&quot; value=&quot;353&quot;/&gt;&lt;/object&gt;&lt;object type=&quot;3&quot; unique_id=&quot;10045&quot;&gt;&lt;property id=&quot;20148&quot; value=&quot;5&quot;/&gt;&lt;property id=&quot;20300&quot; value=&quot;Slide 39 - &amp;quot;ARC FLASH PPE&amp;quot;&quot;/&gt;&lt;property id=&quot;20307&quot; value=&quot;427&quot;/&gt;&lt;/object&gt;&lt;object type=&quot;3&quot; unique_id=&quot;10046&quot;&gt;&lt;property id=&quot;20148&quot; value=&quot;5&quot;/&gt;&lt;property id=&quot;20300&quot; value=&quot;Slide 40 - &amp;quot;Rescue&amp;quot;&quot;/&gt;&lt;property id=&quot;20307&quot; value=&quot;434&quot;/&gt;&lt;/object&gt;&lt;object type=&quot;3&quot; unique_id=&quot;10047&quot;&gt;&lt;property id=&quot;20148&quot; value=&quot;5&quot;/&gt;&lt;property id=&quot;20300&quot; value=&quot;Slide 41 - &amp;quot;Suspension Trauma (Harness Hang)&amp;quot;&quot;/&gt;&lt;property id=&quot;20307&quot; value=&quot;403&quot;/&gt;&lt;/object&gt;&lt;object type=&quot;3&quot; unique_id=&quot;10048&quot;&gt;&lt;property id=&quot;20148&quot; value=&quot;5&quot;/&gt;&lt;property id=&quot;20300&quot; value=&quot;Slide 42&quot;/&gt;&lt;property id=&quot;20307&quot; value=&quot;443&quot;/&gt;&lt;/object&gt;&lt;object type=&quot;3&quot; unique_id=&quot;10049&quot;&gt;&lt;property id=&quot;20148&quot; value=&quot;5&quot;/&gt;&lt;property id=&quot;20300&quot; value=&quot;Slide 43 - &amp;quot;Rescue&amp;quot;&quot;/&gt;&lt;property id=&quot;20307&quot; value=&quot;416&quot;/&gt;&lt;/object&gt;&lt;object type=&quot;3&quot; unique_id=&quot;10050&quot;&gt;&lt;property id=&quot;20148&quot; value=&quot;5&quot;/&gt;&lt;property id=&quot;20300&quot; value=&quot;Slide 44 - &amp;quot;Rescue&amp;quot;&quot;/&gt;&lt;property id=&quot;20307&quot; value=&quot;417&quot;/&gt;&lt;/object&gt;&lt;object type=&quot;3&quot; unique_id=&quot;10051&quot;&gt;&lt;property id=&quot;20148&quot; value=&quot;5&quot;/&gt;&lt;property id=&quot;20300&quot; value=&quot;Slide 45 - &amp;quot;Rescue&amp;quot;&quot;/&gt;&lt;property id=&quot;20307&quot; value=&quot;418&quot;/&gt;&lt;/object&gt;&lt;object type=&quot;3&quot; unique_id=&quot;10054&quot;&gt;&lt;property id=&quot;20148&quot; value=&quot;5&quot;/&gt;&lt;property id=&quot;20300&quot; value=&quot;Slide 46 - &amp;quot;Roof Access&amp;quot;&quot;/&gt;&lt;property id=&quot;20307&quot; value=&quot;421&quot;/&gt;&lt;/object&gt;&lt;object type=&quot;3&quot; unique_id=&quot;10055&quot;&gt;&lt;property id=&quot;20148&quot; value=&quot;5&quot;/&gt;&lt;property id=&quot;20300&quot; value=&quot;Slide 47 - &amp;quot;Roof Access Permit&amp;quot;&quot;/&gt;&lt;property id=&quot;20307&quot; value=&quot;423&quot;/&gt;&lt;/object&gt;&lt;object type=&quot;3&quot; unique_id=&quot;10058&quot;&gt;&lt;property id=&quot;20148&quot; value=&quot;5&quot;/&gt;&lt;property id=&quot;20300&quot; value=&quot;Slide 48 - &amp;quot;Storage&amp;quot;&quot;/&gt;&lt;property id=&quot;20307&quot; value=&quot;452&quot;/&gt;&lt;/object&gt;&lt;object type=&quot;3&quot; unique_id=&quot;10059&quot;&gt;&lt;property id=&quot;20148&quot; value=&quot;5&quot;/&gt;&lt;property id=&quot;20300&quot; value=&quot;Slide 49 - &amp;quot;Inspection and Maintenance Requirements&amp;quot;&quot;/&gt;&lt;property id=&quot;20307&quot; value=&quot;441&quot;/&gt;&lt;/object&gt;&lt;object type=&quot;3&quot; unique_id=&quot;10063&quot;&gt;&lt;property id=&quot;20148&quot; value=&quot;5&quot;/&gt;&lt;property id=&quot;20300&quot; value=&quot;Slide 50 - &amp;quot;Training requirements&amp;quot;&quot;/&gt;&lt;property id=&quot;20307&quot; value=&quot;453&quot;/&gt;&lt;/object&gt;&lt;object type=&quot;3&quot; unique_id=&quot;10064&quot;&gt;&lt;property id=&quot;20148&quot; value=&quot;5&quot;/&gt;&lt;property id=&quot;20300&quot; value=&quot;Slide 51 - &amp;quot;Retraining&amp;quot;&quot;/&gt;&lt;property id=&quot;20307&quot; value=&quot;454&quot;/&gt;&lt;/object&gt;&lt;object type=&quot;3&quot; unique_id=&quot;10454&quot;&gt;&lt;property id=&quot;20148&quot; value=&quot;5&quot;/&gt;&lt;property id=&quot;20300&quot; value=&quot;Slide 26 - &amp;quot;Fall Protection Systems Personal Fall Arrest Systems&amp;quot;&quot;/&gt;&lt;property id=&quot;20307&quot; value=&quot;455&quot;/&gt;&lt;/object&gt;&lt;object type=&quot;3&quot; unique_id=&quot;10455&quot;&gt;&lt;property id=&quot;20148&quot; value=&quot;5&quot;/&gt;&lt;property id=&quot;20300&quot; value=&quot;Slide 27 - &amp;quot;Fall Protection Systems Personal Fall arrest Systems&amp;quot;&quot;/&gt;&lt;property id=&quot;20307&quot; value=&quot;456&quot;/&gt;&lt;/object&gt;&lt;object type=&quot;3&quot; unique_id=&quot;10456&quot;&gt;&lt;property id=&quot;20148&quot; value=&quot;5&quot;/&gt;&lt;property id=&quot;20300&quot; value=&quot;Slide 28 - &amp;quot;Fall Protection Systems Positioning Device Systems&amp;quot;&quot;/&gt;&lt;property id=&quot;20307&quot; value=&quot;457&quot;/&gt;&lt;/object&gt;&lt;object type=&quot;3&quot; unique_id=&quot;10614&quot;&gt;&lt;property id=&quot;20148&quot; value=&quot;5&quot;/&gt;&lt;property id=&quot;20300&quot; value=&quot;Slide 1 - &amp;quot;Clemson University Fall Prevention and Protection Training&amp;quot;&quot;/&gt;&lt;property id=&quot;20307&quot; value=&quot;458&quot;/&gt;&lt;/object&gt;&lt;/object&gt;&lt;object type=&quot;8&quot; unique_id=&quot;10128&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4ECBFFF61FB484E93CC44A75D74393A" ma:contentTypeVersion="2" ma:contentTypeDescription="Create a new document." ma:contentTypeScope="" ma:versionID="dcffa2e8df8fa6adc18368ce6f0b5b21">
  <xsd:schema xmlns:xsd="http://www.w3.org/2001/XMLSchema" xmlns:p="http://schemas.microsoft.com/office/2006/metadata/properties" targetNamespace="http://schemas.microsoft.com/office/2006/metadata/properties" ma:root="true" ma:fieldsID="b95e49ac69451a3079280a6cdf7f2b5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ED3C575-DF13-497B-B046-07463D7963CA}">
  <ds:schemaRefs>
    <ds:schemaRef ds:uri="http://purl.org/dc/dcmitype/"/>
    <ds:schemaRef ds:uri="http://purl.org/dc/terms/"/>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3132F5F-7C29-4BA8-A53E-8A4144E7AD74}">
  <ds:schemaRefs>
    <ds:schemaRef ds:uri="http://schemas.microsoft.com/sharepoint/v3/contenttype/forms"/>
  </ds:schemaRefs>
</ds:datastoreItem>
</file>

<file path=customXml/itemProps3.xml><?xml version="1.0" encoding="utf-8"?>
<ds:datastoreItem xmlns:ds="http://schemas.openxmlformats.org/officeDocument/2006/customXml" ds:itemID="{F798C413-B1C8-4434-B4E0-4DB91D79AB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Adjacency</Template>
  <TotalTime>55484</TotalTime>
  <Words>2816</Words>
  <Application>Microsoft Office PowerPoint</Application>
  <PresentationFormat>On-screen Show (4:3)</PresentationFormat>
  <Paragraphs>265</Paragraphs>
  <Slides>48</Slides>
  <Notes>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6" baseType="lpstr">
      <vt:lpstr>Arial</vt:lpstr>
      <vt:lpstr>Arial Black</vt:lpstr>
      <vt:lpstr>Arial Narrow</vt:lpstr>
      <vt:lpstr>Calibri</vt:lpstr>
      <vt:lpstr>Cambria</vt:lpstr>
      <vt:lpstr>Times New Roman</vt:lpstr>
      <vt:lpstr>Adjacency</vt:lpstr>
      <vt:lpstr>Photo Editor Photo</vt:lpstr>
      <vt:lpstr>Clemson University Fall Prevention and Protection Training</vt:lpstr>
      <vt:lpstr>Elevated Work Policy</vt:lpstr>
      <vt:lpstr>Fall Injury Statistics</vt:lpstr>
      <vt:lpstr>Anatomy  of a Fall</vt:lpstr>
      <vt:lpstr>Scope</vt:lpstr>
      <vt:lpstr>PowerPoint Presentation</vt:lpstr>
      <vt:lpstr>Responsibilities</vt:lpstr>
      <vt:lpstr>Fall Hazard Assessment</vt:lpstr>
      <vt:lpstr>PowerPoint Presentation</vt:lpstr>
      <vt:lpstr>Personal Fall Protection System</vt:lpstr>
      <vt:lpstr>Components of Personal Fall Protection System</vt:lpstr>
      <vt:lpstr>Always Inspect Fall Protection Equipment BEFORE USE</vt:lpstr>
      <vt:lpstr>Lanyard Inspection  </vt:lpstr>
      <vt:lpstr>Inspection Notes</vt:lpstr>
      <vt:lpstr>Donning a Harness</vt:lpstr>
      <vt:lpstr>Donning A Harness: 5 easy steps that could save your life </vt:lpstr>
      <vt:lpstr>  </vt:lpstr>
      <vt:lpstr>Incorrect Harness Fit</vt:lpstr>
      <vt:lpstr>Correct Harness Fit</vt:lpstr>
      <vt:lpstr>Types of Fall Protection </vt:lpstr>
      <vt:lpstr>Fall Restraint Vs. Fall Arrest</vt:lpstr>
      <vt:lpstr>Fall Restraint</vt:lpstr>
      <vt:lpstr>Fall Restraint Examples</vt:lpstr>
      <vt:lpstr>Fall Arrest Requirements</vt:lpstr>
      <vt:lpstr>Anchorage Point</vt:lpstr>
      <vt:lpstr>Fall Protection Systems Personal Fall Arrest Systems</vt:lpstr>
      <vt:lpstr>Fall Protection Systems Personal Fall arrest Systems</vt:lpstr>
      <vt:lpstr>Fall Protection Systems Positioning Device Systems</vt:lpstr>
      <vt:lpstr>Anchor Point </vt:lpstr>
      <vt:lpstr>Choosing an Anchor Point for Fall Arrest </vt:lpstr>
      <vt:lpstr>Choosing an Anchor Point for Fall Arrest</vt:lpstr>
      <vt:lpstr>Lanyards</vt:lpstr>
      <vt:lpstr>Lanyards </vt:lpstr>
      <vt:lpstr>Fall Arrest Examples</vt:lpstr>
      <vt:lpstr>Swing Fall</vt:lpstr>
      <vt:lpstr>When There Is No Tie-off Point for Fall Arrest</vt:lpstr>
      <vt:lpstr>Rescue</vt:lpstr>
      <vt:lpstr>Suspension Trauma (Harness Hang)</vt:lpstr>
      <vt:lpstr>PowerPoint Presentation</vt:lpstr>
      <vt:lpstr>Rescue</vt:lpstr>
      <vt:lpstr>Rescue</vt:lpstr>
      <vt:lpstr>Rescue</vt:lpstr>
      <vt:lpstr>Roof Access</vt:lpstr>
      <vt:lpstr>Roof Access Permit</vt:lpstr>
      <vt:lpstr>Storage</vt:lpstr>
      <vt:lpstr>Inspection and Maintenance Requirements</vt:lpstr>
      <vt:lpstr>Training requirements</vt:lpstr>
      <vt:lpstr>Retraining</vt:lpstr>
    </vt:vector>
  </TitlesOfParts>
  <Company>CURI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Protection Training</dc:title>
  <dc:creator>Kurt Rayburg</dc:creator>
  <cp:lastModifiedBy>Windows User</cp:lastModifiedBy>
  <cp:revision>20</cp:revision>
  <dcterms:created xsi:type="dcterms:W3CDTF">2008-02-01T20:47:29Z</dcterms:created>
  <dcterms:modified xsi:type="dcterms:W3CDTF">2020-06-29T17:21:24Z</dcterms:modified>
</cp:coreProperties>
</file>