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5"/>
  </p:notesMasterIdLst>
  <p:handoutMasterIdLst>
    <p:handoutMasterId r:id="rId26"/>
  </p:handoutMasterIdLst>
  <p:sldIdLst>
    <p:sldId id="256" r:id="rId2"/>
    <p:sldId id="299" r:id="rId3"/>
    <p:sldId id="304" r:id="rId4"/>
    <p:sldId id="302" r:id="rId5"/>
    <p:sldId id="301" r:id="rId6"/>
    <p:sldId id="303" r:id="rId7"/>
    <p:sldId id="305" r:id="rId8"/>
    <p:sldId id="306" r:id="rId9"/>
    <p:sldId id="307" r:id="rId10"/>
    <p:sldId id="308" r:id="rId11"/>
    <p:sldId id="309" r:id="rId12"/>
    <p:sldId id="310" r:id="rId13"/>
    <p:sldId id="311" r:id="rId14"/>
    <p:sldId id="312" r:id="rId15"/>
    <p:sldId id="313" r:id="rId16"/>
    <p:sldId id="314" r:id="rId17"/>
    <p:sldId id="316" r:id="rId18"/>
    <p:sldId id="315" r:id="rId19"/>
    <p:sldId id="317" r:id="rId20"/>
    <p:sldId id="319" r:id="rId21"/>
    <p:sldId id="318" r:id="rId22"/>
    <p:sldId id="320" r:id="rId23"/>
    <p:sldId id="321" r:id="rId24"/>
  </p:sldIdLst>
  <p:sldSz cx="9118600" cy="6832600"/>
  <p:notesSz cx="9118600" cy="68326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1288" cy="342900"/>
          </a:xfrm>
          <a:prstGeom prst="rect">
            <a:avLst/>
          </a:prstGeom>
        </p:spPr>
        <p:txBody>
          <a:bodyPr vert="horz" lIns="91440" tIns="45720" rIns="91440" bIns="45720" rtlCol="0"/>
          <a:lstStyle>
            <a:lvl1pPr algn="l">
              <a:defRPr sz="1200"/>
            </a:lvl1pPr>
          </a:lstStyle>
          <a:p>
            <a:r>
              <a:rPr lang="en-US" dirty="0" smtClean="0"/>
              <a:t>CURI Electrical Safety Program      </a:t>
            </a:r>
            <a:endParaRPr lang="en-US" dirty="0"/>
          </a:p>
        </p:txBody>
      </p:sp>
      <p:sp>
        <p:nvSpPr>
          <p:cNvPr id="3" name="Date Placeholder 2"/>
          <p:cNvSpPr>
            <a:spLocks noGrp="1"/>
          </p:cNvSpPr>
          <p:nvPr>
            <p:ph type="dt" sz="quarter" idx="1"/>
          </p:nvPr>
        </p:nvSpPr>
        <p:spPr>
          <a:xfrm>
            <a:off x="5165725" y="0"/>
            <a:ext cx="3951288" cy="342900"/>
          </a:xfrm>
          <a:prstGeom prst="rect">
            <a:avLst/>
          </a:prstGeom>
        </p:spPr>
        <p:txBody>
          <a:bodyPr vert="horz" lIns="91440" tIns="45720" rIns="91440" bIns="45720" rtlCol="0"/>
          <a:lstStyle>
            <a:lvl1pPr algn="r">
              <a:defRPr sz="1200"/>
            </a:lvl1pPr>
          </a:lstStyle>
          <a:p>
            <a:fld id="{78CC2063-0DC1-459C-8B8D-0113EB16E65C}" type="datetimeFigureOut">
              <a:rPr lang="en-US" smtClean="0"/>
              <a:t>3/1/2017</a:t>
            </a:fld>
            <a:endParaRPr lang="en-US" dirty="0"/>
          </a:p>
        </p:txBody>
      </p:sp>
      <p:sp>
        <p:nvSpPr>
          <p:cNvPr id="4" name="Footer Placeholder 3"/>
          <p:cNvSpPr>
            <a:spLocks noGrp="1"/>
          </p:cNvSpPr>
          <p:nvPr>
            <p:ph type="ftr" sz="quarter" idx="2"/>
          </p:nvPr>
        </p:nvSpPr>
        <p:spPr>
          <a:xfrm>
            <a:off x="0" y="6489700"/>
            <a:ext cx="3951288"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65725" y="6489700"/>
            <a:ext cx="3951288" cy="342900"/>
          </a:xfrm>
          <a:prstGeom prst="rect">
            <a:avLst/>
          </a:prstGeom>
        </p:spPr>
        <p:txBody>
          <a:bodyPr vert="horz" lIns="91440" tIns="45720" rIns="91440" bIns="45720" rtlCol="0" anchor="b"/>
          <a:lstStyle>
            <a:lvl1pPr algn="r">
              <a:defRPr sz="1200"/>
            </a:lvl1pPr>
          </a:lstStyle>
          <a:p>
            <a:fld id="{3DCBC8C6-6A5E-404D-BAF9-7A67E47C7AF0}" type="slidenum">
              <a:rPr lang="en-US" smtClean="0"/>
              <a:t>‹#›</a:t>
            </a:fld>
            <a:endParaRPr lang="en-US" dirty="0"/>
          </a:p>
        </p:txBody>
      </p:sp>
    </p:spTree>
    <p:extLst>
      <p:ext uri="{BB962C8B-B14F-4D97-AF65-F5344CB8AC3E}">
        <p14:creationId xmlns:p14="http://schemas.microsoft.com/office/powerpoint/2010/main" val="35498179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41569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57417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4695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16847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48594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18052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137367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776046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4739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947854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660182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4755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67942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13318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9540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1423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5116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87499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11746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266243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0628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4299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37021" y="2505288"/>
            <a:ext cx="6582116" cy="2254400"/>
          </a:xfrm>
        </p:spPr>
        <p:txBody>
          <a:bodyPr anchor="b">
            <a:normAutofit/>
          </a:bodyPr>
          <a:lstStyle>
            <a:lvl1pPr>
              <a:defRPr sz="5380"/>
            </a:lvl1pPr>
          </a:lstStyle>
          <a:p>
            <a:r>
              <a:rPr lang="en-US" smtClean="0"/>
              <a:t>Click to edit Master title style</a:t>
            </a:r>
            <a:endParaRPr lang="en-US" dirty="0"/>
          </a:p>
        </p:txBody>
      </p:sp>
      <p:sp>
        <p:nvSpPr>
          <p:cNvPr id="3" name="Subtitle 2"/>
          <p:cNvSpPr>
            <a:spLocks noGrp="1"/>
          </p:cNvSpPr>
          <p:nvPr>
            <p:ph type="subTitle" idx="1"/>
          </p:nvPr>
        </p:nvSpPr>
        <p:spPr>
          <a:xfrm>
            <a:off x="1937021" y="4759686"/>
            <a:ext cx="6582116" cy="1122112"/>
          </a:xfrm>
        </p:spPr>
        <p:txBody>
          <a:bodyPr anchor="t"/>
          <a:lstStyle>
            <a:lvl1pPr marL="0" indent="0" algn="l">
              <a:buNone/>
              <a:defRPr>
                <a:solidFill>
                  <a:schemeClr val="tx1">
                    <a:lumMod val="65000"/>
                    <a:lumOff val="35000"/>
                  </a:schemeClr>
                </a:solidFill>
              </a:defRPr>
            </a:lvl1pPr>
            <a:lvl2pPr marL="455508" indent="0" algn="ctr">
              <a:buNone/>
              <a:defRPr>
                <a:solidFill>
                  <a:schemeClr val="tx1">
                    <a:tint val="75000"/>
                  </a:schemeClr>
                </a:solidFill>
              </a:defRPr>
            </a:lvl2pPr>
            <a:lvl3pPr marL="911017" indent="0" algn="ctr">
              <a:buNone/>
              <a:defRPr>
                <a:solidFill>
                  <a:schemeClr val="tx1">
                    <a:tint val="75000"/>
                  </a:schemeClr>
                </a:solidFill>
              </a:defRPr>
            </a:lvl3pPr>
            <a:lvl4pPr marL="1366525" indent="0" algn="ctr">
              <a:buNone/>
              <a:defRPr>
                <a:solidFill>
                  <a:schemeClr val="tx1">
                    <a:tint val="75000"/>
                  </a:schemeClr>
                </a:solidFill>
              </a:defRPr>
            </a:lvl4pPr>
            <a:lvl5pPr marL="1822033" indent="0" algn="ctr">
              <a:buNone/>
              <a:defRPr>
                <a:solidFill>
                  <a:schemeClr val="tx1">
                    <a:tint val="75000"/>
                  </a:schemeClr>
                </a:solidFill>
              </a:defRPr>
            </a:lvl5pPr>
            <a:lvl6pPr marL="2277542" indent="0" algn="ctr">
              <a:buNone/>
              <a:defRPr>
                <a:solidFill>
                  <a:schemeClr val="tx1">
                    <a:tint val="75000"/>
                  </a:schemeClr>
                </a:solidFill>
              </a:defRPr>
            </a:lvl6pPr>
            <a:lvl7pPr marL="2733050" indent="0" algn="ctr">
              <a:buNone/>
              <a:defRPr>
                <a:solidFill>
                  <a:schemeClr val="tx1">
                    <a:tint val="75000"/>
                  </a:schemeClr>
                </a:solidFill>
              </a:defRPr>
            </a:lvl7pPr>
            <a:lvl8pPr marL="3188559" indent="0" algn="ctr">
              <a:buNone/>
              <a:defRPr>
                <a:solidFill>
                  <a:schemeClr val="tx1">
                    <a:tint val="75000"/>
                  </a:schemeClr>
                </a:solidFill>
              </a:defRPr>
            </a:lvl8pPr>
            <a:lvl9pPr marL="364406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248EDC-2840-46E2-BAF7-8BB41FEE97AD}" type="datetime1">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631" y="4305154"/>
            <a:ext cx="1391597" cy="778886"/>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2158" y="4512765"/>
            <a:ext cx="583353" cy="363773"/>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70863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37020" y="607342"/>
            <a:ext cx="6573674" cy="3105495"/>
          </a:xfrm>
        </p:spPr>
        <p:txBody>
          <a:bodyPr anchor="ctr">
            <a:normAutofit/>
          </a:bodyPr>
          <a:lstStyle>
            <a:lvl1pPr algn="l">
              <a:defRPr sz="4782"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37020" y="4337920"/>
            <a:ext cx="6573674" cy="1550102"/>
          </a:xfrm>
        </p:spPr>
        <p:txBody>
          <a:bodyPr anchor="ctr">
            <a:normAutofit/>
          </a:bodyPr>
          <a:lstStyle>
            <a:lvl1pPr marL="0" indent="0" algn="l">
              <a:buNone/>
              <a:defRPr sz="1793">
                <a:solidFill>
                  <a:schemeClr val="tx1">
                    <a:lumMod val="65000"/>
                    <a:lumOff val="3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CAF9-0035-4544-B735-32608CBF0A55}" type="datetime1">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54799"/>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09808" y="3232125"/>
            <a:ext cx="583353" cy="363773"/>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11247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2045" y="607342"/>
            <a:ext cx="6092616" cy="2884876"/>
          </a:xfrm>
        </p:spPr>
        <p:txBody>
          <a:bodyPr anchor="ctr">
            <a:normAutofit/>
          </a:bodyPr>
          <a:lstStyle>
            <a:lvl1pPr algn="l">
              <a:defRPr sz="4782"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09261" y="3492218"/>
            <a:ext cx="5638183" cy="379589"/>
          </a:xfrm>
        </p:spPr>
        <p:txBody>
          <a:bodyPr anchor="ctr">
            <a:noAutofit/>
          </a:bodyPr>
          <a:lstStyle>
            <a:lvl1pPr marL="0" indent="0">
              <a:buFontTx/>
              <a:buNone/>
              <a:defRPr sz="1594">
                <a:solidFill>
                  <a:schemeClr val="tx1">
                    <a:lumMod val="50000"/>
                    <a:lumOff val="50000"/>
                  </a:schemeClr>
                </a:solidFill>
              </a:defRPr>
            </a:lvl1pPr>
            <a:lvl2pPr marL="455508" indent="0">
              <a:buFontTx/>
              <a:buNone/>
              <a:defRPr/>
            </a:lvl2pPr>
            <a:lvl3pPr marL="911017" indent="0">
              <a:buFontTx/>
              <a:buNone/>
              <a:defRPr/>
            </a:lvl3pPr>
            <a:lvl4pPr marL="1366525" indent="0">
              <a:buFontTx/>
              <a:buNone/>
              <a:defRPr/>
            </a:lvl4pPr>
            <a:lvl5pPr marL="1822033"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37020" y="4337920"/>
            <a:ext cx="6573674" cy="1550102"/>
          </a:xfrm>
        </p:spPr>
        <p:txBody>
          <a:bodyPr anchor="ctr">
            <a:normAutofit/>
          </a:bodyPr>
          <a:lstStyle>
            <a:lvl1pPr marL="0" indent="0" algn="l">
              <a:buNone/>
              <a:defRPr sz="1793">
                <a:solidFill>
                  <a:schemeClr val="tx1">
                    <a:lumMod val="65000"/>
                    <a:lumOff val="3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C9F29-2174-4254-A216-D25E92D47844}" type="datetime1">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54799"/>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09808" y="3232125"/>
            <a:ext cx="583353" cy="363773"/>
          </a:xfrm>
        </p:spPr>
        <p:txBody>
          <a:bodyPr/>
          <a:lstStyle/>
          <a:p>
            <a:fld id="{B6F15528-21DE-4FAA-801E-634DDDAF4B2B}" type="slidenum">
              <a:rPr lang="en-US" smtClean="0"/>
              <a:t>‹#›</a:t>
            </a:fld>
            <a:endParaRPr lang="en-US" dirty="0"/>
          </a:p>
        </p:txBody>
      </p:sp>
      <p:sp>
        <p:nvSpPr>
          <p:cNvPr id="14" name="TextBox 13"/>
          <p:cNvSpPr txBox="1"/>
          <p:nvPr/>
        </p:nvSpPr>
        <p:spPr>
          <a:xfrm>
            <a:off x="1803293" y="645605"/>
            <a:ext cx="456049" cy="582610"/>
          </a:xfrm>
          <a:prstGeom prst="rect">
            <a:avLst/>
          </a:prstGeom>
        </p:spPr>
        <p:txBody>
          <a:bodyPr vert="horz" lIns="91101" tIns="45551" rIns="91101" bIns="45551" rtlCol="0" anchor="ctr">
            <a:noAutofit/>
          </a:bodyPr>
          <a:lstStyle/>
          <a:p>
            <a:pPr lvl="0"/>
            <a:r>
              <a:rPr lang="en-US" sz="7970" baseline="0" dirty="0">
                <a:ln w="3175" cmpd="sng">
                  <a:noFill/>
                </a:ln>
                <a:solidFill>
                  <a:schemeClr val="accent1"/>
                </a:solidFill>
                <a:effectLst/>
                <a:latin typeface="Arial"/>
              </a:rPr>
              <a:t>“</a:t>
            </a:r>
          </a:p>
        </p:txBody>
      </p:sp>
      <p:sp>
        <p:nvSpPr>
          <p:cNvPr id="15" name="TextBox 14"/>
          <p:cNvSpPr txBox="1"/>
          <p:nvPr/>
        </p:nvSpPr>
        <p:spPr>
          <a:xfrm>
            <a:off x="8146840" y="2894546"/>
            <a:ext cx="456049" cy="582610"/>
          </a:xfrm>
          <a:prstGeom prst="rect">
            <a:avLst/>
          </a:prstGeom>
        </p:spPr>
        <p:txBody>
          <a:bodyPr vert="horz" lIns="91101" tIns="45551" rIns="91101" bIns="45551" rtlCol="0" anchor="ctr">
            <a:noAutofit/>
          </a:bodyPr>
          <a:lstStyle/>
          <a:p>
            <a:pPr lvl="0"/>
            <a:r>
              <a:rPr lang="en-US" sz="797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3080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37020" y="2429370"/>
            <a:ext cx="6573674" cy="2714753"/>
          </a:xfrm>
        </p:spPr>
        <p:txBody>
          <a:bodyPr anchor="b">
            <a:normAutofit/>
          </a:bodyPr>
          <a:lstStyle>
            <a:lvl1pPr algn="l">
              <a:defRPr sz="4782"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37020" y="5162409"/>
            <a:ext cx="6573674" cy="726920"/>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392C219-33CC-480E-86DB-8E312AADDC74}" type="datetime1">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892473"/>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09808" y="4964632"/>
            <a:ext cx="583353" cy="363773"/>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73934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2045" y="607342"/>
            <a:ext cx="6092616" cy="2884876"/>
          </a:xfrm>
        </p:spPr>
        <p:txBody>
          <a:bodyPr anchor="ctr">
            <a:normAutofit/>
          </a:bodyPr>
          <a:lstStyle>
            <a:lvl1pPr algn="l">
              <a:defRPr sz="4782"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37020" y="4327313"/>
            <a:ext cx="6669713" cy="835096"/>
          </a:xfrm>
        </p:spPr>
        <p:txBody>
          <a:bodyPr anchor="b">
            <a:noAutofit/>
          </a:bodyPr>
          <a:lstStyle>
            <a:lvl1pPr marL="0" indent="0">
              <a:buFontTx/>
              <a:buNone/>
              <a:defRPr sz="2391">
                <a:solidFill>
                  <a:schemeClr val="accent1"/>
                </a:solidFill>
              </a:defRPr>
            </a:lvl1pPr>
            <a:lvl2pPr marL="455508" indent="0">
              <a:buFontTx/>
              <a:buNone/>
              <a:defRPr/>
            </a:lvl2pPr>
            <a:lvl3pPr marL="911017" indent="0">
              <a:buFontTx/>
              <a:buNone/>
              <a:defRPr/>
            </a:lvl3pPr>
            <a:lvl4pPr marL="1366525" indent="0">
              <a:buFontTx/>
              <a:buNone/>
              <a:defRPr/>
            </a:lvl4pPr>
            <a:lvl5pPr marL="1822033"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37020" y="5162409"/>
            <a:ext cx="6669713" cy="726920"/>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04A078E-69C2-4BFA-99E7-A9835B7E0B48}" type="datetime1">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892473"/>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09808" y="4964632"/>
            <a:ext cx="583353" cy="363773"/>
          </a:xfrm>
        </p:spPr>
        <p:txBody>
          <a:bodyPr/>
          <a:lstStyle/>
          <a:p>
            <a:fld id="{B6F15528-21DE-4FAA-801E-634DDDAF4B2B}" type="slidenum">
              <a:rPr lang="en-US" smtClean="0"/>
              <a:t>‹#›</a:t>
            </a:fld>
            <a:endParaRPr lang="en-US" dirty="0"/>
          </a:p>
        </p:txBody>
      </p:sp>
      <p:sp>
        <p:nvSpPr>
          <p:cNvPr id="11" name="TextBox 10"/>
          <p:cNvSpPr txBox="1"/>
          <p:nvPr/>
        </p:nvSpPr>
        <p:spPr>
          <a:xfrm>
            <a:off x="1803293" y="645605"/>
            <a:ext cx="456049" cy="582610"/>
          </a:xfrm>
          <a:prstGeom prst="rect">
            <a:avLst/>
          </a:prstGeom>
        </p:spPr>
        <p:txBody>
          <a:bodyPr vert="horz" lIns="91101" tIns="45551" rIns="91101" bIns="45551" rtlCol="0" anchor="ctr">
            <a:noAutofit/>
          </a:bodyPr>
          <a:lstStyle/>
          <a:p>
            <a:pPr lvl="0"/>
            <a:r>
              <a:rPr lang="en-US" sz="7970" baseline="0" dirty="0">
                <a:ln w="3175" cmpd="sng">
                  <a:noFill/>
                </a:ln>
                <a:solidFill>
                  <a:schemeClr val="accent1"/>
                </a:solidFill>
                <a:effectLst/>
                <a:latin typeface="Arial"/>
              </a:rPr>
              <a:t>“</a:t>
            </a:r>
          </a:p>
        </p:txBody>
      </p:sp>
      <p:sp>
        <p:nvSpPr>
          <p:cNvPr id="12" name="TextBox 11"/>
          <p:cNvSpPr txBox="1"/>
          <p:nvPr/>
        </p:nvSpPr>
        <p:spPr>
          <a:xfrm>
            <a:off x="8146840" y="2894546"/>
            <a:ext cx="456049" cy="582610"/>
          </a:xfrm>
          <a:prstGeom prst="rect">
            <a:avLst/>
          </a:prstGeom>
        </p:spPr>
        <p:txBody>
          <a:bodyPr vert="horz" lIns="91101" tIns="45551" rIns="91101" bIns="45551" rtlCol="0" anchor="ctr">
            <a:noAutofit/>
          </a:bodyPr>
          <a:lstStyle/>
          <a:p>
            <a:pPr lvl="0"/>
            <a:r>
              <a:rPr lang="en-US" sz="797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549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37020" y="625083"/>
            <a:ext cx="6573673" cy="2869353"/>
          </a:xfrm>
        </p:spPr>
        <p:txBody>
          <a:bodyPr anchor="ctr">
            <a:normAutofit/>
          </a:bodyPr>
          <a:lstStyle>
            <a:lvl1pPr algn="l">
              <a:defRPr sz="4782"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37020" y="4327313"/>
            <a:ext cx="6573674" cy="835096"/>
          </a:xfrm>
        </p:spPr>
        <p:txBody>
          <a:bodyPr anchor="b">
            <a:noAutofit/>
          </a:bodyPr>
          <a:lstStyle>
            <a:lvl1pPr marL="0" indent="0">
              <a:buFontTx/>
              <a:buNone/>
              <a:defRPr sz="2391">
                <a:solidFill>
                  <a:schemeClr val="accent1"/>
                </a:solidFill>
              </a:defRPr>
            </a:lvl1pPr>
            <a:lvl2pPr marL="455508" indent="0">
              <a:buFontTx/>
              <a:buNone/>
              <a:defRPr/>
            </a:lvl2pPr>
            <a:lvl3pPr marL="911017" indent="0">
              <a:buFontTx/>
              <a:buNone/>
              <a:defRPr/>
            </a:lvl3pPr>
            <a:lvl4pPr marL="1366525" indent="0">
              <a:buFontTx/>
              <a:buNone/>
              <a:defRPr/>
            </a:lvl4pPr>
            <a:lvl5pPr marL="1822033"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37020" y="5162409"/>
            <a:ext cx="6573674" cy="726920"/>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EEEF4C8-FE37-4F5D-A838-22B79E66CC0F}" type="datetime1">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892473"/>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09808" y="4964632"/>
            <a:ext cx="583353" cy="363773"/>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425390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DEE8E1-A556-4622-8AEB-812901E6DBF9}" type="datetime1">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08560"/>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4171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9428" y="625083"/>
            <a:ext cx="1651532" cy="526424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37020" y="625083"/>
            <a:ext cx="4703247" cy="52642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EE907-B027-4B78-B8A9-B1B7DC132A2C}" type="datetime1">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08560"/>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03705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9798" y="621798"/>
            <a:ext cx="6570896" cy="127614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37020" y="2125698"/>
            <a:ext cx="6573674" cy="37636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FBFD22-7E87-4472-8B07-77326703351F}" type="datetime1">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08560"/>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59898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37020" y="2066878"/>
            <a:ext cx="6573674" cy="1463360"/>
          </a:xfrm>
        </p:spPr>
        <p:txBody>
          <a:bodyPr anchor="b"/>
          <a:lstStyle>
            <a:lvl1pPr algn="l">
              <a:defRPr sz="3985"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37020" y="3568136"/>
            <a:ext cx="6573674" cy="857213"/>
          </a:xfrm>
        </p:spPr>
        <p:txBody>
          <a:bodyPr anchor="t"/>
          <a:lstStyle>
            <a:lvl1pPr marL="0" indent="0" algn="l">
              <a:buNone/>
              <a:defRPr sz="1993">
                <a:solidFill>
                  <a:schemeClr val="tx1">
                    <a:lumMod val="65000"/>
                    <a:lumOff val="3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E7DAE-78C0-4352-908A-24DC084C1CD4}" type="datetime1">
              <a:rPr lang="en-US" smtClean="0"/>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54799"/>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09808" y="3232125"/>
            <a:ext cx="583353" cy="363773"/>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13760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37021" y="2128793"/>
            <a:ext cx="3188649" cy="375344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22482" y="2128793"/>
            <a:ext cx="3188212" cy="375344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CA7147-1BB9-40B3-BA77-C2E474685F7A}" type="datetime1">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08560"/>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09808" y="784866"/>
            <a:ext cx="583353" cy="363773"/>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65654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59059" y="2218379"/>
            <a:ext cx="2866611" cy="574128"/>
          </a:xfrm>
        </p:spPr>
        <p:txBody>
          <a:bodyPr anchor="b">
            <a:noAutofit/>
          </a:bodyPr>
          <a:lstStyle>
            <a:lvl1pPr marL="0" indent="0">
              <a:buNone/>
              <a:defRPr sz="2391" b="0"/>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en-US" smtClean="0"/>
              <a:t>Click to edit Master text styles</a:t>
            </a:r>
          </a:p>
        </p:txBody>
      </p:sp>
      <p:sp>
        <p:nvSpPr>
          <p:cNvPr id="4" name="Content Placeholder 3"/>
          <p:cNvSpPr>
            <a:spLocks noGrp="1"/>
          </p:cNvSpPr>
          <p:nvPr>
            <p:ph sz="half" idx="2"/>
          </p:nvPr>
        </p:nvSpPr>
        <p:spPr>
          <a:xfrm>
            <a:off x="1937019" y="2792508"/>
            <a:ext cx="3188650" cy="30942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0443" y="2215163"/>
            <a:ext cx="2865258" cy="574128"/>
          </a:xfrm>
        </p:spPr>
        <p:txBody>
          <a:bodyPr anchor="b">
            <a:noAutofit/>
          </a:bodyPr>
          <a:lstStyle>
            <a:lvl1pPr marL="0" indent="0">
              <a:buNone/>
              <a:defRPr sz="2391" b="0"/>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en-US" smtClean="0"/>
              <a:t>Click to edit Master text styles</a:t>
            </a:r>
          </a:p>
        </p:txBody>
      </p:sp>
      <p:sp>
        <p:nvSpPr>
          <p:cNvPr id="6" name="Content Placeholder 5"/>
          <p:cNvSpPr>
            <a:spLocks noGrp="1"/>
          </p:cNvSpPr>
          <p:nvPr>
            <p:ph sz="quarter" idx="4"/>
          </p:nvPr>
        </p:nvSpPr>
        <p:spPr>
          <a:xfrm>
            <a:off x="5318899" y="2789292"/>
            <a:ext cx="3186803" cy="30942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CDEAF5-17CF-4AD2-B828-E5B20FF8B787}" type="datetime1">
              <a:rPr lang="en-US" smtClean="0"/>
              <a:t>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08560"/>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09808" y="784866"/>
            <a:ext cx="583353" cy="363773"/>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89553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9797" y="621798"/>
            <a:ext cx="6570897" cy="127614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5AF562-5F0B-49D5-A3E6-E1E952805B00}" type="datetime1">
              <a:rPr lang="en-US" smtClean="0"/>
              <a:t>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08560"/>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429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7FBDF-2A91-400E-A9B5-83EE72668D12}" type="datetime1">
              <a:rPr lang="en-US" smtClean="0"/>
              <a:t>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08560"/>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99562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7019" y="444436"/>
            <a:ext cx="2622280" cy="972696"/>
          </a:xfrm>
        </p:spPr>
        <p:txBody>
          <a:bodyPr anchor="b"/>
          <a:lstStyle>
            <a:lvl1pPr algn="l">
              <a:defRPr sz="1993" b="0"/>
            </a:lvl1pPr>
          </a:lstStyle>
          <a:p>
            <a:r>
              <a:rPr lang="en-US" smtClean="0"/>
              <a:t>Click to edit Master title style</a:t>
            </a:r>
            <a:endParaRPr lang="en-US" dirty="0"/>
          </a:p>
        </p:txBody>
      </p:sp>
      <p:sp>
        <p:nvSpPr>
          <p:cNvPr id="3" name="Content Placeholder 2"/>
          <p:cNvSpPr>
            <a:spLocks noGrp="1"/>
          </p:cNvSpPr>
          <p:nvPr>
            <p:ph idx="1"/>
          </p:nvPr>
        </p:nvSpPr>
        <p:spPr>
          <a:xfrm>
            <a:off x="4730317" y="444437"/>
            <a:ext cx="3780376" cy="5394908"/>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37019" y="1592692"/>
            <a:ext cx="2622280" cy="4246649"/>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A89CB-09B6-43DD-B01D-DE5A9BC04A6C}" type="datetime1">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08560"/>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80442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7020" y="4782820"/>
            <a:ext cx="6573674" cy="564639"/>
          </a:xfrm>
        </p:spPr>
        <p:txBody>
          <a:bodyPr anchor="b">
            <a:normAutofit/>
          </a:bodyPr>
          <a:lstStyle>
            <a:lvl1pPr algn="l">
              <a:defRPr sz="2391"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37020" y="632613"/>
            <a:ext cx="6573674" cy="3840692"/>
          </a:xfrm>
        </p:spPr>
        <p:txBody>
          <a:bodyPr anchor="t">
            <a:normAutofit/>
          </a:bodyPr>
          <a:lstStyle>
            <a:lvl1pPr marL="0" indent="0" algn="ctr">
              <a:buNone/>
              <a:defRPr sz="1594"/>
            </a:lvl1pPr>
            <a:lvl2pPr marL="455508" indent="0">
              <a:buNone/>
              <a:defRPr sz="1594"/>
            </a:lvl2pPr>
            <a:lvl3pPr marL="911017" indent="0">
              <a:buNone/>
              <a:defRPr sz="1594"/>
            </a:lvl3pPr>
            <a:lvl4pPr marL="1366525" indent="0">
              <a:buNone/>
              <a:defRPr sz="1594"/>
            </a:lvl4pPr>
            <a:lvl5pPr marL="1822033" indent="0">
              <a:buNone/>
              <a:defRPr sz="1594"/>
            </a:lvl5pPr>
            <a:lvl6pPr marL="2277542" indent="0">
              <a:buNone/>
              <a:defRPr sz="1594"/>
            </a:lvl6pPr>
            <a:lvl7pPr marL="2733050" indent="0">
              <a:buNone/>
              <a:defRPr sz="1594"/>
            </a:lvl7pPr>
            <a:lvl8pPr marL="3188559" indent="0">
              <a:buNone/>
              <a:defRPr sz="1594"/>
            </a:lvl8pPr>
            <a:lvl9pPr marL="3644067" indent="0">
              <a:buNone/>
              <a:defRPr sz="1594"/>
            </a:lvl9pPr>
          </a:lstStyle>
          <a:p>
            <a:r>
              <a:rPr lang="en-US" dirty="0" smtClean="0"/>
              <a:t>Click icon to add picture</a:t>
            </a:r>
            <a:endParaRPr lang="en-US" dirty="0"/>
          </a:p>
        </p:txBody>
      </p:sp>
      <p:sp>
        <p:nvSpPr>
          <p:cNvPr id="4" name="Text Placeholder 3"/>
          <p:cNvSpPr>
            <a:spLocks noGrp="1"/>
          </p:cNvSpPr>
          <p:nvPr>
            <p:ph type="body" sz="half" idx="2"/>
          </p:nvPr>
        </p:nvSpPr>
        <p:spPr>
          <a:xfrm>
            <a:off x="1937020" y="5347459"/>
            <a:ext cx="6573674" cy="491883"/>
          </a:xfrm>
        </p:spPr>
        <p:txBody>
          <a:bodyPr>
            <a:normAutofit/>
          </a:bodyPr>
          <a:lstStyle>
            <a:lvl1pPr marL="0" indent="0">
              <a:buNone/>
              <a:defRPr sz="1196"/>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47DED-1156-48C3-85C6-1E8E56849D6C}" type="datetime1">
              <a:rPr lang="en-US" smtClean="0"/>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892473"/>
            <a:ext cx="1354583" cy="5061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09808" y="4964632"/>
            <a:ext cx="583353" cy="363773"/>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1337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7754"/>
            <a:ext cx="1975697" cy="6614040"/>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364" y="284"/>
            <a:ext cx="1946849" cy="6827587"/>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372" cy="6832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39797" y="621798"/>
            <a:ext cx="6570897" cy="127614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37020" y="2125698"/>
            <a:ext cx="6573674" cy="38718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50810" y="6112367"/>
            <a:ext cx="764251" cy="368800"/>
          </a:xfrm>
          <a:prstGeom prst="rect">
            <a:avLst/>
          </a:prstGeom>
        </p:spPr>
        <p:txBody>
          <a:bodyPr vert="horz" lIns="91440" tIns="45720" rIns="91440" bIns="45720" rtlCol="0" anchor="ctr"/>
          <a:lstStyle>
            <a:lvl1pPr algn="r">
              <a:defRPr sz="897">
                <a:solidFill>
                  <a:schemeClr val="tx1">
                    <a:tint val="75000"/>
                  </a:schemeClr>
                </a:solidFill>
              </a:defRPr>
            </a:lvl1pPr>
          </a:lstStyle>
          <a:p>
            <a:fld id="{6FFB29CE-1FF9-45CD-B086-0394635B64B0}" type="datetime1">
              <a:rPr lang="en-US" smtClean="0"/>
              <a:t>3/1/2017</a:t>
            </a:fld>
            <a:endParaRPr lang="en-US" dirty="0"/>
          </a:p>
        </p:txBody>
      </p:sp>
      <p:sp>
        <p:nvSpPr>
          <p:cNvPr id="5" name="Footer Placeholder 4"/>
          <p:cNvSpPr>
            <a:spLocks noGrp="1"/>
          </p:cNvSpPr>
          <p:nvPr>
            <p:ph type="ftr" sz="quarter" idx="3"/>
          </p:nvPr>
        </p:nvSpPr>
        <p:spPr>
          <a:xfrm>
            <a:off x="1937019" y="6113084"/>
            <a:ext cx="5700609" cy="363773"/>
          </a:xfrm>
          <a:prstGeom prst="rect">
            <a:avLst/>
          </a:prstGeom>
        </p:spPr>
        <p:txBody>
          <a:bodyPr vert="horz" lIns="91440" tIns="45720" rIns="91440" bIns="45720" rtlCol="0" anchor="ctr"/>
          <a:lstStyle>
            <a:lvl1pPr algn="l">
              <a:defRPr sz="8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09808" y="784866"/>
            <a:ext cx="583353" cy="363773"/>
          </a:xfrm>
          <a:prstGeom prst="rect">
            <a:avLst/>
          </a:prstGeom>
        </p:spPr>
        <p:txBody>
          <a:bodyPr vert="horz" lIns="91440" tIns="45720" rIns="91440" bIns="45720" rtlCol="0" anchor="ctr"/>
          <a:lstStyle>
            <a:lvl1pPr algn="r">
              <a:defRPr sz="1993">
                <a:solidFill>
                  <a:srgbClr val="FEFFFF"/>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21030073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455508" rtl="0" eaLnBrk="1" latinLnBrk="0" hangingPunct="1">
        <a:spcBef>
          <a:spcPct val="0"/>
        </a:spcBef>
        <a:buNone/>
        <a:defRPr sz="3587" b="0" i="0" u="none"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1631" indent="-341631" algn="l" defTabSz="455508" rtl="0" eaLnBrk="1" latinLnBrk="0" hangingPunct="1">
        <a:spcBef>
          <a:spcPts val="996"/>
        </a:spcBef>
        <a:spcAft>
          <a:spcPts val="0"/>
        </a:spcAft>
        <a:buClr>
          <a:schemeClr val="accent1"/>
        </a:buClr>
        <a:buFont typeface="Wingdings 3" charset="2"/>
        <a:buChar char=""/>
        <a:defRPr sz="1793" kern="1200">
          <a:solidFill>
            <a:schemeClr val="tx1">
              <a:lumMod val="75000"/>
              <a:lumOff val="25000"/>
            </a:schemeClr>
          </a:solidFill>
          <a:latin typeface="+mn-lt"/>
          <a:ea typeface="+mn-ea"/>
          <a:cs typeface="+mn-cs"/>
        </a:defRPr>
      </a:lvl1pPr>
      <a:lvl2pPr marL="740201" indent="-284693" algn="l" defTabSz="455508" rtl="0" eaLnBrk="1" latinLnBrk="0" hangingPunct="1">
        <a:spcBef>
          <a:spcPts val="996"/>
        </a:spcBef>
        <a:spcAft>
          <a:spcPts val="0"/>
        </a:spcAft>
        <a:buClr>
          <a:schemeClr val="accent1"/>
        </a:buClr>
        <a:buFont typeface="Wingdings 3" charset="2"/>
        <a:buChar char=""/>
        <a:defRPr sz="1594" kern="1200">
          <a:solidFill>
            <a:schemeClr val="tx1">
              <a:lumMod val="75000"/>
              <a:lumOff val="25000"/>
            </a:schemeClr>
          </a:solidFill>
          <a:latin typeface="+mn-lt"/>
          <a:ea typeface="+mn-ea"/>
          <a:cs typeface="+mn-cs"/>
        </a:defRPr>
      </a:lvl2pPr>
      <a:lvl3pPr marL="1138771" indent="-227754" algn="l" defTabSz="455508" rtl="0" eaLnBrk="1" latinLnBrk="0" hangingPunct="1">
        <a:spcBef>
          <a:spcPts val="996"/>
        </a:spcBef>
        <a:spcAft>
          <a:spcPts val="0"/>
        </a:spcAft>
        <a:buClr>
          <a:schemeClr val="accent1"/>
        </a:buClr>
        <a:buFont typeface="Wingdings 3" charset="2"/>
        <a:buChar char=""/>
        <a:defRPr sz="1395" kern="1200">
          <a:solidFill>
            <a:schemeClr val="tx1">
              <a:lumMod val="75000"/>
              <a:lumOff val="25000"/>
            </a:schemeClr>
          </a:solidFill>
          <a:latin typeface="+mn-lt"/>
          <a:ea typeface="+mn-ea"/>
          <a:cs typeface="+mn-cs"/>
        </a:defRPr>
      </a:lvl3pPr>
      <a:lvl4pPr marL="1594279" indent="-227754" algn="l" defTabSz="455508" rtl="0" eaLnBrk="1" latinLnBrk="0" hangingPunct="1">
        <a:spcBef>
          <a:spcPts val="996"/>
        </a:spcBef>
        <a:spcAft>
          <a:spcPts val="0"/>
        </a:spcAft>
        <a:buClr>
          <a:schemeClr val="accent1"/>
        </a:buClr>
        <a:buFont typeface="Wingdings 3" charset="2"/>
        <a:buChar char=""/>
        <a:defRPr sz="1196" kern="1200">
          <a:solidFill>
            <a:schemeClr val="tx1">
              <a:lumMod val="75000"/>
              <a:lumOff val="25000"/>
            </a:schemeClr>
          </a:solidFill>
          <a:latin typeface="+mn-lt"/>
          <a:ea typeface="+mn-ea"/>
          <a:cs typeface="+mn-cs"/>
        </a:defRPr>
      </a:lvl4pPr>
      <a:lvl5pPr marL="2049788" indent="-227754" algn="l" defTabSz="455508" rtl="0" eaLnBrk="1" latinLnBrk="0" hangingPunct="1">
        <a:spcBef>
          <a:spcPts val="996"/>
        </a:spcBef>
        <a:spcAft>
          <a:spcPts val="0"/>
        </a:spcAft>
        <a:buClr>
          <a:schemeClr val="accent1"/>
        </a:buClr>
        <a:buFont typeface="Wingdings 3" charset="2"/>
        <a:buChar char=""/>
        <a:defRPr sz="1196" kern="1200">
          <a:solidFill>
            <a:schemeClr val="tx1">
              <a:lumMod val="75000"/>
              <a:lumOff val="25000"/>
            </a:schemeClr>
          </a:solidFill>
          <a:latin typeface="+mn-lt"/>
          <a:ea typeface="+mn-ea"/>
          <a:cs typeface="+mn-cs"/>
        </a:defRPr>
      </a:lvl5pPr>
      <a:lvl6pPr marL="2505296" indent="-227754" algn="l" defTabSz="455508" rtl="0" eaLnBrk="1" latinLnBrk="0" hangingPunct="1">
        <a:spcBef>
          <a:spcPts val="996"/>
        </a:spcBef>
        <a:spcAft>
          <a:spcPts val="0"/>
        </a:spcAft>
        <a:buClr>
          <a:schemeClr val="accent1"/>
        </a:buClr>
        <a:buFont typeface="Wingdings 3" charset="2"/>
        <a:buChar char=""/>
        <a:defRPr sz="1196" kern="1200">
          <a:solidFill>
            <a:schemeClr val="tx1">
              <a:lumMod val="75000"/>
              <a:lumOff val="25000"/>
            </a:schemeClr>
          </a:solidFill>
          <a:latin typeface="+mn-lt"/>
          <a:ea typeface="+mn-ea"/>
          <a:cs typeface="+mn-cs"/>
        </a:defRPr>
      </a:lvl6pPr>
      <a:lvl7pPr marL="2960804" indent="-227754" algn="l" defTabSz="455508" rtl="0" eaLnBrk="1" latinLnBrk="0" hangingPunct="1">
        <a:spcBef>
          <a:spcPts val="996"/>
        </a:spcBef>
        <a:spcAft>
          <a:spcPts val="0"/>
        </a:spcAft>
        <a:buClr>
          <a:schemeClr val="accent1"/>
        </a:buClr>
        <a:buFont typeface="Wingdings 3" charset="2"/>
        <a:buChar char=""/>
        <a:defRPr sz="1196" kern="1200">
          <a:solidFill>
            <a:schemeClr val="tx1">
              <a:lumMod val="75000"/>
              <a:lumOff val="25000"/>
            </a:schemeClr>
          </a:solidFill>
          <a:latin typeface="+mn-lt"/>
          <a:ea typeface="+mn-ea"/>
          <a:cs typeface="+mn-cs"/>
        </a:defRPr>
      </a:lvl7pPr>
      <a:lvl8pPr marL="3416313" indent="-227754" algn="l" defTabSz="455508" rtl="0" eaLnBrk="1" latinLnBrk="0" hangingPunct="1">
        <a:spcBef>
          <a:spcPts val="996"/>
        </a:spcBef>
        <a:spcAft>
          <a:spcPts val="0"/>
        </a:spcAft>
        <a:buClr>
          <a:schemeClr val="accent1"/>
        </a:buClr>
        <a:buFont typeface="Wingdings 3" charset="2"/>
        <a:buChar char=""/>
        <a:defRPr sz="1196" kern="1200">
          <a:solidFill>
            <a:schemeClr val="tx1">
              <a:lumMod val="75000"/>
              <a:lumOff val="25000"/>
            </a:schemeClr>
          </a:solidFill>
          <a:latin typeface="+mn-lt"/>
          <a:ea typeface="+mn-ea"/>
          <a:cs typeface="+mn-cs"/>
        </a:defRPr>
      </a:lvl8pPr>
      <a:lvl9pPr marL="3871821" indent="-227754" algn="l" defTabSz="455508" rtl="0" eaLnBrk="1" latinLnBrk="0" hangingPunct="1">
        <a:spcBef>
          <a:spcPts val="996"/>
        </a:spcBef>
        <a:spcAft>
          <a:spcPts val="0"/>
        </a:spcAft>
        <a:buClr>
          <a:schemeClr val="accent1"/>
        </a:buClr>
        <a:buFont typeface="Wingdings 3" charset="2"/>
        <a:buChar char=""/>
        <a:defRPr sz="1196" kern="1200">
          <a:solidFill>
            <a:schemeClr val="tx1">
              <a:lumMod val="75000"/>
              <a:lumOff val="25000"/>
            </a:schemeClr>
          </a:solidFill>
          <a:latin typeface="+mn-lt"/>
          <a:ea typeface="+mn-ea"/>
          <a:cs typeface="+mn-cs"/>
        </a:defRPr>
      </a:lvl9pPr>
    </p:bodyStyle>
    <p:otherStyle>
      <a:defPPr>
        <a:defRPr lang="en-US"/>
      </a:defPPr>
      <a:lvl1pPr marL="0" algn="l" defTabSz="455508" rtl="0" eaLnBrk="1" latinLnBrk="0" hangingPunct="1">
        <a:defRPr sz="1793" kern="1200">
          <a:solidFill>
            <a:schemeClr val="tx1"/>
          </a:solidFill>
          <a:latin typeface="+mn-lt"/>
          <a:ea typeface="+mn-ea"/>
          <a:cs typeface="+mn-cs"/>
        </a:defRPr>
      </a:lvl1pPr>
      <a:lvl2pPr marL="455508" algn="l" defTabSz="455508" rtl="0" eaLnBrk="1" latinLnBrk="0" hangingPunct="1">
        <a:defRPr sz="1793" kern="1200">
          <a:solidFill>
            <a:schemeClr val="tx1"/>
          </a:solidFill>
          <a:latin typeface="+mn-lt"/>
          <a:ea typeface="+mn-ea"/>
          <a:cs typeface="+mn-cs"/>
        </a:defRPr>
      </a:lvl2pPr>
      <a:lvl3pPr marL="911017" algn="l" defTabSz="455508" rtl="0" eaLnBrk="1" latinLnBrk="0" hangingPunct="1">
        <a:defRPr sz="1793" kern="1200">
          <a:solidFill>
            <a:schemeClr val="tx1"/>
          </a:solidFill>
          <a:latin typeface="+mn-lt"/>
          <a:ea typeface="+mn-ea"/>
          <a:cs typeface="+mn-cs"/>
        </a:defRPr>
      </a:lvl3pPr>
      <a:lvl4pPr marL="1366525" algn="l" defTabSz="455508" rtl="0" eaLnBrk="1" latinLnBrk="0" hangingPunct="1">
        <a:defRPr sz="1793" kern="1200">
          <a:solidFill>
            <a:schemeClr val="tx1"/>
          </a:solidFill>
          <a:latin typeface="+mn-lt"/>
          <a:ea typeface="+mn-ea"/>
          <a:cs typeface="+mn-cs"/>
        </a:defRPr>
      </a:lvl4pPr>
      <a:lvl5pPr marL="1822033" algn="l" defTabSz="455508" rtl="0" eaLnBrk="1" latinLnBrk="0" hangingPunct="1">
        <a:defRPr sz="1793" kern="1200">
          <a:solidFill>
            <a:schemeClr val="tx1"/>
          </a:solidFill>
          <a:latin typeface="+mn-lt"/>
          <a:ea typeface="+mn-ea"/>
          <a:cs typeface="+mn-cs"/>
        </a:defRPr>
      </a:lvl5pPr>
      <a:lvl6pPr marL="2277542" algn="l" defTabSz="455508" rtl="0" eaLnBrk="1" latinLnBrk="0" hangingPunct="1">
        <a:defRPr sz="1793" kern="1200">
          <a:solidFill>
            <a:schemeClr val="tx1"/>
          </a:solidFill>
          <a:latin typeface="+mn-lt"/>
          <a:ea typeface="+mn-ea"/>
          <a:cs typeface="+mn-cs"/>
        </a:defRPr>
      </a:lvl6pPr>
      <a:lvl7pPr marL="2733050" algn="l" defTabSz="455508" rtl="0" eaLnBrk="1" latinLnBrk="0" hangingPunct="1">
        <a:defRPr sz="1793" kern="1200">
          <a:solidFill>
            <a:schemeClr val="tx1"/>
          </a:solidFill>
          <a:latin typeface="+mn-lt"/>
          <a:ea typeface="+mn-ea"/>
          <a:cs typeface="+mn-cs"/>
        </a:defRPr>
      </a:lvl7pPr>
      <a:lvl8pPr marL="3188559" algn="l" defTabSz="455508" rtl="0" eaLnBrk="1" latinLnBrk="0" hangingPunct="1">
        <a:defRPr sz="1793" kern="1200">
          <a:solidFill>
            <a:schemeClr val="tx1"/>
          </a:solidFill>
          <a:latin typeface="+mn-lt"/>
          <a:ea typeface="+mn-ea"/>
          <a:cs typeface="+mn-cs"/>
        </a:defRPr>
      </a:lvl8pPr>
      <a:lvl9pPr marL="3644067" algn="l" defTabSz="455508" rtl="0" eaLnBrk="1" latinLnBrk="0" hangingPunct="1">
        <a:defRPr sz="17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8783" y="1996593"/>
            <a:ext cx="4776470" cy="1148080"/>
          </a:xfrm>
          <a:prstGeom prst="rect">
            <a:avLst/>
          </a:prstGeom>
        </p:spPr>
        <p:txBody>
          <a:bodyPr vert="horz" wrap="square" lIns="0" tIns="0" rIns="0" bIns="0" rtlCol="0">
            <a:spAutoFit/>
          </a:bodyPr>
          <a:lstStyle/>
          <a:p>
            <a:pPr marL="1270" algn="ctr">
              <a:lnSpc>
                <a:spcPct val="100000"/>
              </a:lnSpc>
            </a:pPr>
            <a:r>
              <a:rPr sz="4000" b="1" u="heavy" spc="-20" dirty="0">
                <a:latin typeface="Centaur"/>
                <a:cs typeface="Centaur"/>
              </a:rPr>
              <a:t>Hot Work</a:t>
            </a:r>
            <a:r>
              <a:rPr sz="4000" b="1" u="heavy" spc="-10" dirty="0">
                <a:latin typeface="Centaur"/>
                <a:cs typeface="Centaur"/>
              </a:rPr>
              <a:t> Program</a:t>
            </a:r>
            <a:endParaRPr sz="4000" dirty="0">
              <a:latin typeface="Centaur"/>
              <a:cs typeface="Centaur"/>
            </a:endParaRPr>
          </a:p>
          <a:p>
            <a:pPr algn="ctr">
              <a:lnSpc>
                <a:spcPct val="100000"/>
              </a:lnSpc>
              <a:spcBef>
                <a:spcPts val="35"/>
              </a:spcBef>
            </a:pPr>
            <a:r>
              <a:rPr sz="4000" b="1" u="heavy" dirty="0">
                <a:latin typeface="Centaur"/>
                <a:cs typeface="Centaur"/>
              </a:rPr>
              <a:t>&amp;</a:t>
            </a:r>
            <a:r>
              <a:rPr sz="4000" b="1" u="heavy" spc="-10" dirty="0">
                <a:latin typeface="Centaur"/>
                <a:cs typeface="Centaur"/>
              </a:rPr>
              <a:t> </a:t>
            </a:r>
            <a:r>
              <a:rPr sz="4000" b="1" u="heavy" spc="-25" dirty="0">
                <a:latin typeface="Centaur"/>
                <a:cs typeface="Centaur"/>
              </a:rPr>
              <a:t>Operational</a:t>
            </a:r>
            <a:r>
              <a:rPr sz="4000" b="1" u="heavy" spc="0" dirty="0">
                <a:latin typeface="Centaur"/>
                <a:cs typeface="Centaur"/>
              </a:rPr>
              <a:t> </a:t>
            </a:r>
            <a:r>
              <a:rPr sz="4000" b="1" u="heavy" spc="-20" dirty="0">
                <a:latin typeface="Centaur"/>
                <a:cs typeface="Centaur"/>
              </a:rPr>
              <a:t>Guidelines</a:t>
            </a:r>
            <a:endParaRPr sz="4000" dirty="0">
              <a:latin typeface="Centaur"/>
              <a:cs typeface="Centaur"/>
            </a:endParaRPr>
          </a:p>
        </p:txBody>
      </p:sp>
      <p:sp>
        <p:nvSpPr>
          <p:cNvPr id="3" name="object 3"/>
          <p:cNvSpPr txBox="1"/>
          <p:nvPr/>
        </p:nvSpPr>
        <p:spPr>
          <a:xfrm>
            <a:off x="4553351" y="4864100"/>
            <a:ext cx="4484117" cy="1865630"/>
          </a:xfrm>
          <a:prstGeom prst="rect">
            <a:avLst/>
          </a:prstGeom>
          <a:solidFill>
            <a:srgbClr val="B2B2B2"/>
          </a:solidFill>
        </p:spPr>
        <p:txBody>
          <a:bodyPr vert="horz" wrap="square" lIns="0" tIns="0" rIns="0" bIns="0" rtlCol="0">
            <a:spAutoFit/>
          </a:bodyPr>
          <a:lstStyle/>
          <a:p>
            <a:pPr marL="271145">
              <a:lnSpc>
                <a:spcPct val="100000"/>
              </a:lnSpc>
            </a:pPr>
            <a:r>
              <a:rPr sz="2800" b="1" dirty="0">
                <a:latin typeface="Centaur"/>
                <a:cs typeface="Centaur"/>
              </a:rPr>
              <a:t>Kurt</a:t>
            </a:r>
            <a:r>
              <a:rPr sz="2800" b="1" spc="-5" dirty="0">
                <a:latin typeface="Centaur"/>
                <a:cs typeface="Centaur"/>
              </a:rPr>
              <a:t> </a:t>
            </a:r>
            <a:r>
              <a:rPr sz="2800" b="1" dirty="0">
                <a:latin typeface="Centaur"/>
                <a:cs typeface="Centaur"/>
              </a:rPr>
              <a:t>Rayburg,</a:t>
            </a:r>
            <a:r>
              <a:rPr sz="2800" b="1" spc="-5" dirty="0">
                <a:latin typeface="Centaur"/>
                <a:cs typeface="Centaur"/>
              </a:rPr>
              <a:t> </a:t>
            </a:r>
            <a:r>
              <a:rPr sz="2800" b="1" spc="-15" dirty="0">
                <a:latin typeface="Centaur"/>
                <a:cs typeface="Centaur"/>
              </a:rPr>
              <a:t>CSP,</a:t>
            </a:r>
            <a:r>
              <a:rPr sz="2800" b="1" spc="-5" dirty="0">
                <a:latin typeface="Centaur"/>
                <a:cs typeface="Centaur"/>
              </a:rPr>
              <a:t> </a:t>
            </a:r>
            <a:r>
              <a:rPr sz="2800" b="1" dirty="0">
                <a:latin typeface="Centaur"/>
                <a:cs typeface="Centaur"/>
              </a:rPr>
              <a:t>CPEA</a:t>
            </a:r>
            <a:endParaRPr sz="2800" dirty="0">
              <a:latin typeface="Centaur"/>
              <a:cs typeface="Centaur"/>
            </a:endParaRPr>
          </a:p>
          <a:p>
            <a:pPr marL="422909" marR="328295" indent="551815">
              <a:lnSpc>
                <a:spcPct val="99000"/>
              </a:lnSpc>
              <a:spcBef>
                <a:spcPts val="885"/>
              </a:spcBef>
            </a:pPr>
            <a:r>
              <a:rPr sz="2800" b="1" spc="-15" dirty="0">
                <a:latin typeface="Centaur"/>
                <a:cs typeface="Centaur"/>
              </a:rPr>
              <a:t>Safety Manager</a:t>
            </a:r>
            <a:r>
              <a:rPr sz="2800" b="1" spc="-10" dirty="0">
                <a:latin typeface="Centaur"/>
                <a:cs typeface="Centaur"/>
              </a:rPr>
              <a:t>, </a:t>
            </a:r>
            <a:r>
              <a:rPr sz="2800" b="1" spc="-15" dirty="0">
                <a:latin typeface="Centaur"/>
                <a:cs typeface="Centaur"/>
              </a:rPr>
              <a:t>Clemson</a:t>
            </a:r>
            <a:r>
              <a:rPr sz="2800" b="1" spc="-5" dirty="0">
                <a:latin typeface="Centaur"/>
                <a:cs typeface="Centaur"/>
              </a:rPr>
              <a:t> </a:t>
            </a:r>
            <a:r>
              <a:rPr sz="2800" b="1" spc="-15" dirty="0">
                <a:latin typeface="Centaur"/>
                <a:cs typeface="Centaur"/>
              </a:rPr>
              <a:t>University</a:t>
            </a:r>
            <a:r>
              <a:rPr sz="2800" b="1" spc="-5" dirty="0">
                <a:latin typeface="Centaur"/>
                <a:cs typeface="Centaur"/>
              </a:rPr>
              <a:t> </a:t>
            </a:r>
            <a:r>
              <a:rPr sz="2800" b="1" spc="-15" dirty="0">
                <a:latin typeface="Centaur"/>
                <a:cs typeface="Centaur"/>
              </a:rPr>
              <a:t>Low-</a:t>
            </a:r>
            <a:r>
              <a:rPr sz="2800" b="1" spc="-10" dirty="0">
                <a:latin typeface="Centaur"/>
                <a:cs typeface="Centaur"/>
              </a:rPr>
              <a:t> </a:t>
            </a:r>
            <a:r>
              <a:rPr sz="2800" b="1" dirty="0">
                <a:latin typeface="Centaur"/>
                <a:cs typeface="Centaur"/>
              </a:rPr>
              <a:t>Country</a:t>
            </a:r>
            <a:r>
              <a:rPr sz="2800" b="1" spc="-5" dirty="0">
                <a:latin typeface="Centaur"/>
                <a:cs typeface="Centaur"/>
              </a:rPr>
              <a:t> </a:t>
            </a:r>
            <a:r>
              <a:rPr sz="2800" b="1" spc="-15" dirty="0">
                <a:latin typeface="Centaur"/>
                <a:cs typeface="Centaur"/>
              </a:rPr>
              <a:t>Operations</a:t>
            </a:r>
            <a:endParaRPr sz="2800" dirty="0">
              <a:latin typeface="Centaur"/>
              <a:cs typeface="Centaur"/>
            </a:endParaRPr>
          </a:p>
        </p:txBody>
      </p:sp>
      <p:sp>
        <p:nvSpPr>
          <p:cNvPr id="4" name="TextBox 3"/>
          <p:cNvSpPr txBox="1"/>
          <p:nvPr/>
        </p:nvSpPr>
        <p:spPr>
          <a:xfrm>
            <a:off x="222250" y="293982"/>
            <a:ext cx="8686800" cy="1524000"/>
          </a:xfrm>
          <a:prstGeom prst="rect">
            <a:avLst/>
          </a:prstGeom>
          <a:noFill/>
        </p:spPr>
        <p:txBody>
          <a:bodyPr wrap="square" rtlCol="0">
            <a:spAutoFit/>
          </a:bodyPr>
          <a:lstStyle/>
          <a:p>
            <a:endParaRPr lang="en-US" dirty="0"/>
          </a:p>
        </p:txBody>
      </p:sp>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15303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pic>
        <p:nvPicPr>
          <p:cNvPr id="2" name="Picture 1"/>
          <p:cNvPicPr>
            <a:picLocks noChangeAspect="1"/>
          </p:cNvPicPr>
          <p:nvPr/>
        </p:nvPicPr>
        <p:blipFill>
          <a:blip r:embed="rId6"/>
          <a:stretch>
            <a:fillRect/>
          </a:stretch>
        </p:blipFill>
        <p:spPr>
          <a:xfrm>
            <a:off x="1639316" y="1215230"/>
            <a:ext cx="5852667" cy="963251"/>
          </a:xfrm>
          <a:prstGeom prst="rect">
            <a:avLst/>
          </a:prstGeom>
        </p:spPr>
      </p:pic>
      <p:sp>
        <p:nvSpPr>
          <p:cNvPr id="3" name="Rectangle 2"/>
          <p:cNvSpPr/>
          <p:nvPr/>
        </p:nvSpPr>
        <p:spPr>
          <a:xfrm>
            <a:off x="1707733" y="1846640"/>
            <a:ext cx="6356767" cy="3416320"/>
          </a:xfrm>
          <a:prstGeom prst="rect">
            <a:avLst/>
          </a:prstGeom>
        </p:spPr>
        <p:txBody>
          <a:bodyPr wrap="square">
            <a:spAutoFit/>
          </a:bodyPr>
          <a:lstStyle/>
          <a:p>
            <a:r>
              <a:rPr lang="en-US" sz="2400" dirty="0"/>
              <a:t>The hot work operator shall handle equipment </a:t>
            </a:r>
            <a:r>
              <a:rPr lang="en-US" sz="2400" dirty="0" smtClean="0"/>
              <a:t>safely.  Only </a:t>
            </a:r>
            <a:r>
              <a:rPr lang="en-US" sz="2400" dirty="0"/>
              <a:t>approved </a:t>
            </a:r>
            <a:r>
              <a:rPr lang="en-US" sz="2400" dirty="0" smtClean="0"/>
              <a:t>equipment such </a:t>
            </a:r>
            <a:r>
              <a:rPr lang="en-US" sz="2400" dirty="0"/>
              <a:t>as torches, regulators, pressure reducing valves, acetylene generators, machines, manifolds, cables and hoses in good repair will be used</a:t>
            </a:r>
            <a:r>
              <a:rPr lang="en-US" sz="2400" dirty="0" smtClean="0"/>
              <a:t>.</a:t>
            </a:r>
          </a:p>
          <a:p>
            <a:endParaRPr lang="en-US" sz="2400" dirty="0" smtClean="0"/>
          </a:p>
          <a:p>
            <a:r>
              <a:rPr lang="en-US" sz="2400" dirty="0" smtClean="0"/>
              <a:t>Equipment </a:t>
            </a:r>
            <a:r>
              <a:rPr lang="en-US" sz="2400" dirty="0"/>
              <a:t>must be inspected by</a:t>
            </a:r>
          </a:p>
          <a:p>
            <a:r>
              <a:rPr lang="en-US" sz="2400" dirty="0"/>
              <a:t>the operator prior to use.</a:t>
            </a:r>
          </a:p>
        </p:txBody>
      </p:sp>
      <p:pic>
        <p:nvPicPr>
          <p:cNvPr id="4" name="Picture 3"/>
          <p:cNvPicPr>
            <a:picLocks noChangeAspect="1"/>
          </p:cNvPicPr>
          <p:nvPr/>
        </p:nvPicPr>
        <p:blipFill>
          <a:blip r:embed="rId7"/>
          <a:stretch>
            <a:fillRect/>
          </a:stretch>
        </p:blipFill>
        <p:spPr>
          <a:xfrm>
            <a:off x="6769101" y="4082228"/>
            <a:ext cx="2349500" cy="2750085"/>
          </a:xfrm>
          <a:prstGeom prst="rect">
            <a:avLst/>
          </a:prstGeom>
        </p:spPr>
      </p:pic>
    </p:spTree>
    <p:extLst>
      <p:ext uri="{BB962C8B-B14F-4D97-AF65-F5344CB8AC3E}">
        <p14:creationId xmlns:p14="http://schemas.microsoft.com/office/powerpoint/2010/main" val="4186755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pic>
        <p:nvPicPr>
          <p:cNvPr id="2" name="Picture 1"/>
          <p:cNvPicPr>
            <a:picLocks noChangeAspect="1"/>
          </p:cNvPicPr>
          <p:nvPr/>
        </p:nvPicPr>
        <p:blipFill>
          <a:blip r:embed="rId6"/>
          <a:stretch>
            <a:fillRect/>
          </a:stretch>
        </p:blipFill>
        <p:spPr>
          <a:xfrm>
            <a:off x="1968500" y="1272621"/>
            <a:ext cx="5578323" cy="963251"/>
          </a:xfrm>
          <a:prstGeom prst="rect">
            <a:avLst/>
          </a:prstGeom>
        </p:spPr>
      </p:pic>
      <p:sp>
        <p:nvSpPr>
          <p:cNvPr id="3" name="Rectangle 2"/>
          <p:cNvSpPr/>
          <p:nvPr/>
        </p:nvSpPr>
        <p:spPr>
          <a:xfrm>
            <a:off x="1568690" y="1966321"/>
            <a:ext cx="6800609" cy="3046988"/>
          </a:xfrm>
          <a:prstGeom prst="rect">
            <a:avLst/>
          </a:prstGeom>
        </p:spPr>
        <p:txBody>
          <a:bodyPr wrap="square">
            <a:spAutoFit/>
          </a:bodyPr>
          <a:lstStyle/>
          <a:p>
            <a:r>
              <a:rPr lang="en-US" sz="2400" dirty="0" smtClean="0"/>
              <a:t>The sprinkler </a:t>
            </a:r>
            <a:r>
              <a:rPr lang="en-US" sz="2400" dirty="0"/>
              <a:t>protection </a:t>
            </a:r>
            <a:r>
              <a:rPr lang="en-US" sz="2400" dirty="0" smtClean="0"/>
              <a:t>system must </a:t>
            </a:r>
            <a:r>
              <a:rPr lang="en-US" sz="2400" dirty="0"/>
              <a:t>be fully operational while hot work is being performed. If hot work is to be done within 3 feet of automatic sprinkler heads, noncombustible sheet material or damp cloth guards will be used to temporarily shield the individual heads</a:t>
            </a:r>
            <a:r>
              <a:rPr lang="en-US" sz="2400" dirty="0" smtClean="0"/>
              <a:t>.  Removal of shields must be done after work is complete!</a:t>
            </a:r>
            <a:endParaRPr lang="en-US" sz="2400" dirty="0"/>
          </a:p>
        </p:txBody>
      </p:sp>
      <p:sp>
        <p:nvSpPr>
          <p:cNvPr id="13" name="object 4"/>
          <p:cNvSpPr/>
          <p:nvPr/>
        </p:nvSpPr>
        <p:spPr>
          <a:xfrm>
            <a:off x="6921500" y="4940300"/>
            <a:ext cx="2093975" cy="1892300"/>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740635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282700" y="1330356"/>
            <a:ext cx="65783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2700">
              <a:lnSpc>
                <a:spcPct val="100000"/>
              </a:lnSpc>
            </a:pPr>
            <a:r>
              <a:rPr lang="en-US" sz="3200" b="1" u="heavy" spc="-30" dirty="0" smtClean="0">
                <a:latin typeface="Centaur"/>
                <a:cs typeface="Centaur"/>
              </a:rPr>
              <a:t>FLAMMABLES AND COMBUSTIBLES</a:t>
            </a:r>
            <a:endParaRPr lang="en-US" sz="3200" dirty="0">
              <a:latin typeface="Centaur"/>
              <a:cs typeface="Centaur"/>
            </a:endParaRPr>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2" name="Rectangle 1"/>
          <p:cNvSpPr/>
          <p:nvPr/>
        </p:nvSpPr>
        <p:spPr>
          <a:xfrm>
            <a:off x="760496" y="1942022"/>
            <a:ext cx="7696200" cy="3108543"/>
          </a:xfrm>
          <a:prstGeom prst="rect">
            <a:avLst/>
          </a:prstGeom>
        </p:spPr>
        <p:txBody>
          <a:bodyPr wrap="square">
            <a:spAutoFit/>
          </a:bodyPr>
          <a:lstStyle/>
          <a:p>
            <a:r>
              <a:rPr lang="en-US" sz="2800" dirty="0"/>
              <a:t>Remove all </a:t>
            </a:r>
            <a:r>
              <a:rPr lang="en-US" sz="2800" dirty="0" smtClean="0"/>
              <a:t>fuel sources within </a:t>
            </a:r>
            <a:r>
              <a:rPr lang="en-US" sz="2800" dirty="0"/>
              <a:t>a </a:t>
            </a:r>
            <a:r>
              <a:rPr lang="en-US" sz="2800" dirty="0" smtClean="0"/>
              <a:t>25 </a:t>
            </a:r>
            <a:r>
              <a:rPr lang="en-US" sz="2800" dirty="0"/>
              <a:t>foot radius of the work </a:t>
            </a:r>
            <a:r>
              <a:rPr lang="en-US" sz="2800" dirty="0" smtClean="0"/>
              <a:t>area. The area must be free of flammable liquids, lint</a:t>
            </a:r>
            <a:r>
              <a:rPr lang="en-US" sz="2800" dirty="0"/>
              <a:t>, dust, or combustible </a:t>
            </a:r>
            <a:r>
              <a:rPr lang="en-US" sz="2800" dirty="0" smtClean="0"/>
              <a:t>materials.  If the material can’t be removed, then fire blankets must be used to cover the materials from ignition </a:t>
            </a:r>
            <a:r>
              <a:rPr lang="en-US" sz="2800" dirty="0"/>
              <a:t>from sparks or hot metal.</a:t>
            </a:r>
          </a:p>
        </p:txBody>
      </p:sp>
      <p:pic>
        <p:nvPicPr>
          <p:cNvPr id="1026" name="Picture 2" descr="http://junkmanonline.com/wp-content/uploads/2013/01/iStock_000006406422_ExtraSmall-350x23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100" y="4559300"/>
            <a:ext cx="333375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51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pic>
        <p:nvPicPr>
          <p:cNvPr id="2" name="Picture 1"/>
          <p:cNvPicPr>
            <a:picLocks noChangeAspect="1"/>
          </p:cNvPicPr>
          <p:nvPr/>
        </p:nvPicPr>
        <p:blipFill>
          <a:blip r:embed="rId6"/>
          <a:stretch>
            <a:fillRect/>
          </a:stretch>
        </p:blipFill>
        <p:spPr>
          <a:xfrm>
            <a:off x="1587500" y="1094142"/>
            <a:ext cx="7267062" cy="963251"/>
          </a:xfrm>
          <a:prstGeom prst="rect">
            <a:avLst/>
          </a:prstGeom>
        </p:spPr>
      </p:pic>
      <p:sp>
        <p:nvSpPr>
          <p:cNvPr id="3" name="Rectangle 2"/>
          <p:cNvSpPr/>
          <p:nvPr/>
        </p:nvSpPr>
        <p:spPr>
          <a:xfrm>
            <a:off x="2155312" y="1999330"/>
            <a:ext cx="6699250" cy="2677656"/>
          </a:xfrm>
          <a:prstGeom prst="rect">
            <a:avLst/>
          </a:prstGeom>
        </p:spPr>
        <p:txBody>
          <a:bodyPr wrap="square">
            <a:spAutoFit/>
          </a:bodyPr>
          <a:lstStyle/>
          <a:p>
            <a:r>
              <a:rPr lang="en-US" sz="2800" dirty="0"/>
              <a:t>Openings </a:t>
            </a:r>
            <a:r>
              <a:rPr lang="en-US" sz="2800" dirty="0" smtClean="0"/>
              <a:t>in </a:t>
            </a:r>
            <a:r>
              <a:rPr lang="en-US" sz="2800" dirty="0"/>
              <a:t>walls, floors, ducts and shafts within </a:t>
            </a:r>
            <a:r>
              <a:rPr lang="en-US" sz="2800" dirty="0" smtClean="0"/>
              <a:t>25 </a:t>
            </a:r>
            <a:r>
              <a:rPr lang="en-US" sz="2800" dirty="0"/>
              <a:t>feet from the operation must be tightly covered to prevent the passage of sparks or slag.</a:t>
            </a:r>
          </a:p>
          <a:p>
            <a:r>
              <a:rPr lang="en-US" sz="2800" dirty="0"/>
              <a:t>Surrounding floors must be swept clean and</a:t>
            </a:r>
            <a:r>
              <a:rPr lang="en-US" sz="2800" dirty="0" smtClean="0"/>
              <a:t>, if </a:t>
            </a:r>
            <a:r>
              <a:rPr lang="en-US" sz="2800" dirty="0"/>
              <a:t>combustible, wet down.</a:t>
            </a:r>
          </a:p>
        </p:txBody>
      </p:sp>
      <p:sp>
        <p:nvSpPr>
          <p:cNvPr id="13" name="object 4"/>
          <p:cNvSpPr/>
          <p:nvPr/>
        </p:nvSpPr>
        <p:spPr>
          <a:xfrm>
            <a:off x="5702300" y="4559300"/>
            <a:ext cx="3383547" cy="2240630"/>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60606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pic>
        <p:nvPicPr>
          <p:cNvPr id="2" name="Picture 1"/>
          <p:cNvPicPr>
            <a:picLocks noChangeAspect="1"/>
          </p:cNvPicPr>
          <p:nvPr/>
        </p:nvPicPr>
        <p:blipFill>
          <a:blip r:embed="rId6"/>
          <a:stretch>
            <a:fillRect/>
          </a:stretch>
        </p:blipFill>
        <p:spPr>
          <a:xfrm>
            <a:off x="1864931" y="1086121"/>
            <a:ext cx="6596444" cy="963251"/>
          </a:xfrm>
          <a:prstGeom prst="rect">
            <a:avLst/>
          </a:prstGeom>
        </p:spPr>
      </p:pic>
      <p:sp>
        <p:nvSpPr>
          <p:cNvPr id="3" name="Rectangle 2"/>
          <p:cNvSpPr/>
          <p:nvPr/>
        </p:nvSpPr>
        <p:spPr>
          <a:xfrm>
            <a:off x="368300" y="1708140"/>
            <a:ext cx="8750300" cy="3046988"/>
          </a:xfrm>
          <a:prstGeom prst="rect">
            <a:avLst/>
          </a:prstGeom>
        </p:spPr>
        <p:txBody>
          <a:bodyPr wrap="square">
            <a:spAutoFit/>
          </a:bodyPr>
          <a:lstStyle/>
          <a:p>
            <a:r>
              <a:rPr lang="en-US" sz="2400" dirty="0"/>
              <a:t>If hot work is conducted on one side of a wall, partition, ceiling, or roof, one of the following criteria shall be met</a:t>
            </a:r>
            <a:r>
              <a:rPr lang="en-US" sz="2400" dirty="0" smtClean="0"/>
              <a:t>:</a:t>
            </a:r>
          </a:p>
          <a:p>
            <a:pPr marL="342900" indent="-342900">
              <a:buFont typeface="Arial" panose="020B0604020202020204" pitchFamily="34" charset="0"/>
              <a:buChar char="•"/>
            </a:pPr>
            <a:r>
              <a:rPr lang="en-US" sz="2400" dirty="0" smtClean="0"/>
              <a:t>Precautions </a:t>
            </a:r>
            <a:r>
              <a:rPr lang="en-US" sz="2400" dirty="0"/>
              <a:t>shall be taken to prevent ignition of combustibles on the opposite side by relocating combustibles</a:t>
            </a:r>
            <a:r>
              <a:rPr lang="en-US" sz="2400" dirty="0" smtClean="0"/>
              <a:t>.</a:t>
            </a:r>
          </a:p>
          <a:p>
            <a:pPr marL="342900" indent="-342900">
              <a:buFont typeface="Arial" panose="020B0604020202020204" pitchFamily="34" charset="0"/>
              <a:buChar char="•"/>
            </a:pPr>
            <a:r>
              <a:rPr lang="en-US" sz="2400" dirty="0" smtClean="0"/>
              <a:t>If </a:t>
            </a:r>
            <a:r>
              <a:rPr lang="en-US" sz="2400" dirty="0"/>
              <a:t>it is impractical to relocate combustibles, a fire watch shall be provided on the opposite side from where the Hot Work is being performed.</a:t>
            </a:r>
          </a:p>
        </p:txBody>
      </p:sp>
      <p:pic>
        <p:nvPicPr>
          <p:cNvPr id="4" name="Picture 3"/>
          <p:cNvPicPr>
            <a:picLocks noChangeAspect="1"/>
          </p:cNvPicPr>
          <p:nvPr/>
        </p:nvPicPr>
        <p:blipFill>
          <a:blip r:embed="rId7"/>
          <a:stretch>
            <a:fillRect/>
          </a:stretch>
        </p:blipFill>
        <p:spPr>
          <a:xfrm>
            <a:off x="5930900" y="4330700"/>
            <a:ext cx="3154947" cy="2501900"/>
          </a:xfrm>
          <a:prstGeom prst="rect">
            <a:avLst/>
          </a:prstGeom>
        </p:spPr>
      </p:pic>
    </p:spTree>
    <p:extLst>
      <p:ext uri="{BB962C8B-B14F-4D97-AF65-F5344CB8AC3E}">
        <p14:creationId xmlns:p14="http://schemas.microsoft.com/office/powerpoint/2010/main" val="135072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pic>
        <p:nvPicPr>
          <p:cNvPr id="2" name="Picture 1"/>
          <p:cNvPicPr>
            <a:picLocks noChangeAspect="1"/>
          </p:cNvPicPr>
          <p:nvPr/>
        </p:nvPicPr>
        <p:blipFill>
          <a:blip r:embed="rId6"/>
          <a:stretch>
            <a:fillRect/>
          </a:stretch>
        </p:blipFill>
        <p:spPr>
          <a:xfrm>
            <a:off x="1929974" y="1070747"/>
            <a:ext cx="6053853" cy="963251"/>
          </a:xfrm>
          <a:prstGeom prst="rect">
            <a:avLst/>
          </a:prstGeom>
        </p:spPr>
      </p:pic>
      <p:sp>
        <p:nvSpPr>
          <p:cNvPr id="3" name="Rectangle 2"/>
          <p:cNvSpPr/>
          <p:nvPr/>
        </p:nvSpPr>
        <p:spPr>
          <a:xfrm>
            <a:off x="575978" y="1823451"/>
            <a:ext cx="8517890" cy="3515834"/>
          </a:xfrm>
          <a:prstGeom prst="rect">
            <a:avLst/>
          </a:prstGeom>
        </p:spPr>
        <p:txBody>
          <a:bodyPr wrap="square">
            <a:spAutoFit/>
          </a:bodyPr>
          <a:lstStyle/>
          <a:p>
            <a:pPr marL="12700" marR="521334" lvl="0"/>
            <a:r>
              <a:rPr lang="en-US" sz="3200" b="1" spc="-20" dirty="0">
                <a:solidFill>
                  <a:prstClr val="black"/>
                </a:solidFill>
                <a:latin typeface="Centaur"/>
                <a:cs typeface="Centaur"/>
              </a:rPr>
              <a:t>Hot</a:t>
            </a:r>
            <a:r>
              <a:rPr lang="en-US" sz="3200" b="1" spc="5" dirty="0">
                <a:solidFill>
                  <a:prstClr val="black"/>
                </a:solidFill>
                <a:latin typeface="Centaur"/>
                <a:cs typeface="Centaur"/>
              </a:rPr>
              <a:t> </a:t>
            </a:r>
            <a:r>
              <a:rPr lang="en-US" sz="3200" b="1" spc="-15" dirty="0">
                <a:solidFill>
                  <a:prstClr val="black"/>
                </a:solidFill>
                <a:latin typeface="Centaur"/>
                <a:cs typeface="Centaur"/>
              </a:rPr>
              <a:t>work</a:t>
            </a:r>
            <a:r>
              <a:rPr lang="en-US" sz="3200" b="1" spc="5" dirty="0">
                <a:solidFill>
                  <a:prstClr val="black"/>
                </a:solidFill>
                <a:latin typeface="Centaur"/>
                <a:cs typeface="Centaur"/>
              </a:rPr>
              <a:t> </a:t>
            </a:r>
            <a:r>
              <a:rPr lang="en-US" sz="3200" b="1" spc="-15" dirty="0">
                <a:solidFill>
                  <a:prstClr val="black"/>
                </a:solidFill>
                <a:latin typeface="Centaur"/>
                <a:cs typeface="Centaur"/>
              </a:rPr>
              <a:t>shall</a:t>
            </a:r>
            <a:r>
              <a:rPr lang="en-US" sz="3200" b="1" spc="5" dirty="0">
                <a:solidFill>
                  <a:prstClr val="black"/>
                </a:solidFill>
                <a:latin typeface="Centaur"/>
                <a:cs typeface="Centaur"/>
              </a:rPr>
              <a:t> </a:t>
            </a:r>
            <a:r>
              <a:rPr lang="en-US" sz="3200" b="1" u="heavy" spc="-25" dirty="0">
                <a:solidFill>
                  <a:prstClr val="black"/>
                </a:solidFill>
                <a:latin typeface="Centaur"/>
                <a:cs typeface="Centaur"/>
              </a:rPr>
              <a:t>NOT</a:t>
            </a:r>
            <a:r>
              <a:rPr lang="en-US" sz="3200" b="1" spc="5" dirty="0">
                <a:solidFill>
                  <a:prstClr val="black"/>
                </a:solidFill>
                <a:latin typeface="Centaur"/>
                <a:cs typeface="Centaur"/>
              </a:rPr>
              <a:t> </a:t>
            </a:r>
            <a:r>
              <a:rPr lang="en-US" sz="3200" b="1" spc="-15" dirty="0">
                <a:solidFill>
                  <a:prstClr val="black"/>
                </a:solidFill>
                <a:latin typeface="Centaur"/>
                <a:cs typeface="Centaur"/>
              </a:rPr>
              <a:t>be</a:t>
            </a:r>
            <a:r>
              <a:rPr lang="en-US" sz="3200" b="1" spc="5" dirty="0">
                <a:solidFill>
                  <a:prstClr val="black"/>
                </a:solidFill>
                <a:latin typeface="Centaur"/>
                <a:cs typeface="Centaur"/>
              </a:rPr>
              <a:t> </a:t>
            </a:r>
            <a:r>
              <a:rPr lang="en-US" sz="3200" b="1" spc="-15" dirty="0">
                <a:solidFill>
                  <a:prstClr val="black"/>
                </a:solidFill>
                <a:latin typeface="Centaur"/>
                <a:cs typeface="Centaur"/>
              </a:rPr>
              <a:t>permitted</a:t>
            </a:r>
            <a:r>
              <a:rPr lang="en-US" sz="3200" b="1" dirty="0">
                <a:solidFill>
                  <a:prstClr val="black"/>
                </a:solidFill>
                <a:latin typeface="Centaur"/>
                <a:cs typeface="Centaur"/>
              </a:rPr>
              <a:t> </a:t>
            </a:r>
            <a:r>
              <a:rPr lang="en-US" sz="3200" b="1" spc="-15" dirty="0">
                <a:solidFill>
                  <a:prstClr val="black"/>
                </a:solidFill>
                <a:latin typeface="Centaur"/>
                <a:cs typeface="Centaur"/>
              </a:rPr>
              <a:t>in</a:t>
            </a:r>
            <a:r>
              <a:rPr lang="en-US" sz="3200" b="1" spc="5" dirty="0">
                <a:solidFill>
                  <a:prstClr val="black"/>
                </a:solidFill>
                <a:latin typeface="Centaur"/>
                <a:cs typeface="Centaur"/>
              </a:rPr>
              <a:t> </a:t>
            </a:r>
            <a:r>
              <a:rPr lang="en-US" sz="3200" b="1" spc="-15" dirty="0">
                <a:solidFill>
                  <a:prstClr val="black"/>
                </a:solidFill>
                <a:latin typeface="Centaur"/>
                <a:cs typeface="Centaur"/>
              </a:rPr>
              <a:t>the</a:t>
            </a:r>
            <a:r>
              <a:rPr lang="en-US" sz="3200" b="1" dirty="0">
                <a:solidFill>
                  <a:prstClr val="black"/>
                </a:solidFill>
                <a:latin typeface="Centaur"/>
                <a:cs typeface="Centaur"/>
              </a:rPr>
              <a:t> </a:t>
            </a:r>
            <a:r>
              <a:rPr lang="en-US" sz="3200" b="1" spc="-15" dirty="0">
                <a:solidFill>
                  <a:prstClr val="black"/>
                </a:solidFill>
                <a:latin typeface="Centaur"/>
                <a:cs typeface="Centaur"/>
              </a:rPr>
              <a:t>following situations:</a:t>
            </a:r>
            <a:endParaRPr lang="en-US" sz="3200" dirty="0">
              <a:solidFill>
                <a:prstClr val="black"/>
              </a:solidFill>
              <a:latin typeface="Centaur"/>
              <a:cs typeface="Centaur"/>
            </a:endParaRPr>
          </a:p>
          <a:p>
            <a:pPr marL="545465" lvl="0" indent="-532765">
              <a:lnSpc>
                <a:spcPts val="3835"/>
              </a:lnSpc>
              <a:spcBef>
                <a:spcPts val="1435"/>
              </a:spcBef>
              <a:buFont typeface="Centaur"/>
              <a:buChar char="•"/>
              <a:tabLst>
                <a:tab pos="546735" algn="l"/>
              </a:tabLst>
            </a:pPr>
            <a:r>
              <a:rPr lang="en-US" sz="3200" spc="-15" dirty="0">
                <a:solidFill>
                  <a:prstClr val="black"/>
                </a:solidFill>
                <a:latin typeface="Centaur"/>
                <a:cs typeface="Centaur"/>
              </a:rPr>
              <a:t>In areas not</a:t>
            </a:r>
            <a:r>
              <a:rPr lang="en-US" sz="3200" spc="5" dirty="0">
                <a:solidFill>
                  <a:prstClr val="black"/>
                </a:solidFill>
                <a:latin typeface="Centaur"/>
                <a:cs typeface="Centaur"/>
              </a:rPr>
              <a:t> </a:t>
            </a:r>
            <a:r>
              <a:rPr lang="en-US" sz="3200" spc="-15" dirty="0">
                <a:solidFill>
                  <a:prstClr val="black"/>
                </a:solidFill>
                <a:latin typeface="Centaur"/>
                <a:cs typeface="Centaur"/>
              </a:rPr>
              <a:t>authorized</a:t>
            </a:r>
            <a:r>
              <a:rPr lang="en-US" sz="3200" dirty="0">
                <a:solidFill>
                  <a:prstClr val="black"/>
                </a:solidFill>
                <a:latin typeface="Centaur"/>
                <a:cs typeface="Centaur"/>
              </a:rPr>
              <a:t> </a:t>
            </a:r>
            <a:r>
              <a:rPr lang="en-US" sz="3200" spc="-15" dirty="0" smtClean="0">
                <a:solidFill>
                  <a:prstClr val="black"/>
                </a:solidFill>
                <a:latin typeface="Centaur"/>
                <a:cs typeface="Centaur"/>
              </a:rPr>
              <a:t>by the </a:t>
            </a:r>
            <a:r>
              <a:rPr lang="en-US" sz="3200" spc="5" dirty="0" smtClean="0">
                <a:solidFill>
                  <a:prstClr val="black"/>
                </a:solidFill>
                <a:latin typeface="Centaur"/>
                <a:cs typeface="Centaur"/>
              </a:rPr>
              <a:t>HWL</a:t>
            </a:r>
            <a:endParaRPr lang="en-US" sz="3200" dirty="0">
              <a:solidFill>
                <a:prstClr val="black"/>
              </a:solidFill>
              <a:latin typeface="Centaur"/>
              <a:cs typeface="Centaur"/>
            </a:endParaRPr>
          </a:p>
          <a:p>
            <a:pPr marL="545465" marR="1112520" lvl="0" indent="-532765">
              <a:lnSpc>
                <a:spcPts val="3080"/>
              </a:lnSpc>
              <a:spcBef>
                <a:spcPts val="730"/>
              </a:spcBef>
              <a:buFont typeface="Centaur"/>
              <a:buChar char="•"/>
              <a:tabLst>
                <a:tab pos="546100" algn="l"/>
              </a:tabLst>
            </a:pPr>
            <a:r>
              <a:rPr lang="en-US" sz="3200" spc="-15" dirty="0">
                <a:solidFill>
                  <a:prstClr val="black"/>
                </a:solidFill>
                <a:latin typeface="Centaur"/>
                <a:cs typeface="Centaur"/>
              </a:rPr>
              <a:t>In</a:t>
            </a:r>
            <a:r>
              <a:rPr lang="en-US" sz="3200" spc="5" dirty="0">
                <a:solidFill>
                  <a:prstClr val="black"/>
                </a:solidFill>
                <a:latin typeface="Centaur"/>
                <a:cs typeface="Centaur"/>
              </a:rPr>
              <a:t> </a:t>
            </a:r>
            <a:r>
              <a:rPr lang="en-US" sz="3200" spc="5" dirty="0" smtClean="0">
                <a:solidFill>
                  <a:prstClr val="black"/>
                </a:solidFill>
                <a:latin typeface="Centaur"/>
                <a:cs typeface="Centaur"/>
              </a:rPr>
              <a:t>b</a:t>
            </a:r>
            <a:r>
              <a:rPr lang="en-US" sz="3200" spc="-15" dirty="0" smtClean="0">
                <a:solidFill>
                  <a:prstClr val="black"/>
                </a:solidFill>
                <a:latin typeface="Centaur"/>
                <a:cs typeface="Centaur"/>
              </a:rPr>
              <a:t>uildings</a:t>
            </a:r>
            <a:r>
              <a:rPr lang="en-US" sz="3200" spc="15" dirty="0" smtClean="0">
                <a:solidFill>
                  <a:prstClr val="black"/>
                </a:solidFill>
                <a:latin typeface="Centaur"/>
                <a:cs typeface="Centaur"/>
              </a:rPr>
              <a:t> </a:t>
            </a:r>
            <a:r>
              <a:rPr lang="en-US" sz="3200" spc="-15" dirty="0">
                <a:solidFill>
                  <a:prstClr val="black"/>
                </a:solidFill>
                <a:latin typeface="Centaur"/>
                <a:cs typeface="Centaur"/>
              </a:rPr>
              <a:t>where</a:t>
            </a:r>
            <a:r>
              <a:rPr lang="en-US" sz="3200" spc="10" dirty="0">
                <a:solidFill>
                  <a:prstClr val="black"/>
                </a:solidFill>
                <a:latin typeface="Centaur"/>
                <a:cs typeface="Centaur"/>
              </a:rPr>
              <a:t> </a:t>
            </a:r>
            <a:r>
              <a:rPr lang="en-US" sz="3200" spc="-15" dirty="0">
                <a:solidFill>
                  <a:prstClr val="black"/>
                </a:solidFill>
                <a:latin typeface="Centaur"/>
                <a:cs typeface="Centaur"/>
              </a:rPr>
              <a:t>sprinklers</a:t>
            </a:r>
            <a:r>
              <a:rPr lang="en-US" sz="3200" spc="15" dirty="0">
                <a:solidFill>
                  <a:prstClr val="black"/>
                </a:solidFill>
                <a:latin typeface="Centaur"/>
                <a:cs typeface="Centaur"/>
              </a:rPr>
              <a:t> </a:t>
            </a:r>
            <a:r>
              <a:rPr lang="en-US" sz="3200" spc="-15" dirty="0">
                <a:solidFill>
                  <a:prstClr val="black"/>
                </a:solidFill>
                <a:latin typeface="Centaur"/>
                <a:cs typeface="Centaur"/>
              </a:rPr>
              <a:t>are impaired.</a:t>
            </a:r>
            <a:endParaRPr lang="en-US" sz="3200" dirty="0">
              <a:solidFill>
                <a:prstClr val="black"/>
              </a:solidFill>
              <a:latin typeface="Centaur"/>
              <a:cs typeface="Centaur"/>
            </a:endParaRPr>
          </a:p>
          <a:p>
            <a:pPr marL="545465" marR="5080" lvl="0" indent="-532765" algn="just">
              <a:lnSpc>
                <a:spcPct val="80100"/>
              </a:lnSpc>
              <a:spcBef>
                <a:spcPts val="780"/>
              </a:spcBef>
              <a:buFont typeface="Centaur"/>
              <a:buChar char="•"/>
              <a:tabLst>
                <a:tab pos="546100" algn="l"/>
              </a:tabLst>
            </a:pPr>
            <a:r>
              <a:rPr lang="en-US" sz="3200" spc="-20" dirty="0">
                <a:solidFill>
                  <a:prstClr val="black"/>
                </a:solidFill>
                <a:latin typeface="Centaur"/>
                <a:cs typeface="Centaur"/>
              </a:rPr>
              <a:t>Where</a:t>
            </a:r>
            <a:r>
              <a:rPr lang="en-US" sz="3200" dirty="0">
                <a:solidFill>
                  <a:prstClr val="black"/>
                </a:solidFill>
                <a:latin typeface="Centaur"/>
                <a:cs typeface="Centaur"/>
              </a:rPr>
              <a:t> </a:t>
            </a:r>
            <a:r>
              <a:rPr lang="en-US" sz="3200" spc="-15" dirty="0">
                <a:solidFill>
                  <a:prstClr val="black"/>
                </a:solidFill>
                <a:latin typeface="Centaur"/>
                <a:cs typeface="Centaur"/>
              </a:rPr>
              <a:t>mixtures</a:t>
            </a:r>
            <a:r>
              <a:rPr lang="en-US" sz="3200" dirty="0">
                <a:solidFill>
                  <a:prstClr val="black"/>
                </a:solidFill>
                <a:latin typeface="Centaur"/>
                <a:cs typeface="Centaur"/>
              </a:rPr>
              <a:t> </a:t>
            </a:r>
            <a:r>
              <a:rPr lang="en-US" sz="3200" spc="-15" dirty="0">
                <a:solidFill>
                  <a:prstClr val="black"/>
                </a:solidFill>
                <a:latin typeface="Centaur"/>
                <a:cs typeface="Centaur"/>
              </a:rPr>
              <a:t>of</a:t>
            </a:r>
            <a:r>
              <a:rPr lang="en-US" sz="3200" spc="5" dirty="0">
                <a:solidFill>
                  <a:prstClr val="black"/>
                </a:solidFill>
                <a:latin typeface="Centaur"/>
                <a:cs typeface="Centaur"/>
              </a:rPr>
              <a:t> </a:t>
            </a:r>
            <a:r>
              <a:rPr lang="en-US" sz="3200" spc="-15" dirty="0">
                <a:solidFill>
                  <a:prstClr val="black"/>
                </a:solidFill>
                <a:latin typeface="Centaur"/>
                <a:cs typeface="Centaur"/>
              </a:rPr>
              <a:t>flammable</a:t>
            </a:r>
            <a:r>
              <a:rPr lang="en-US" sz="3200" spc="-10" dirty="0">
                <a:solidFill>
                  <a:prstClr val="black"/>
                </a:solidFill>
                <a:latin typeface="Centaur"/>
                <a:cs typeface="Centaur"/>
              </a:rPr>
              <a:t> </a:t>
            </a:r>
            <a:r>
              <a:rPr lang="en-US" sz="3200" spc="-15" dirty="0">
                <a:solidFill>
                  <a:prstClr val="black"/>
                </a:solidFill>
                <a:latin typeface="Centaur"/>
                <a:cs typeface="Centaur"/>
              </a:rPr>
              <a:t>gases,</a:t>
            </a:r>
            <a:r>
              <a:rPr lang="en-US" sz="3200" dirty="0">
                <a:solidFill>
                  <a:prstClr val="black"/>
                </a:solidFill>
                <a:latin typeface="Centaur"/>
                <a:cs typeface="Centaur"/>
              </a:rPr>
              <a:t> </a:t>
            </a:r>
            <a:r>
              <a:rPr lang="en-US" sz="3200" spc="-15" dirty="0">
                <a:solidFill>
                  <a:prstClr val="black"/>
                </a:solidFill>
                <a:latin typeface="Centaur"/>
                <a:cs typeface="Centaur"/>
              </a:rPr>
              <a:t>vapors,</a:t>
            </a:r>
            <a:r>
              <a:rPr lang="en-US" sz="3200" dirty="0">
                <a:solidFill>
                  <a:prstClr val="black"/>
                </a:solidFill>
                <a:latin typeface="Centaur"/>
                <a:cs typeface="Centaur"/>
              </a:rPr>
              <a:t> </a:t>
            </a:r>
            <a:r>
              <a:rPr lang="en-US" sz="3200" spc="-15" dirty="0">
                <a:solidFill>
                  <a:prstClr val="black"/>
                </a:solidFill>
                <a:latin typeface="Centaur"/>
                <a:cs typeface="Centaur"/>
              </a:rPr>
              <a:t>liquids, or</a:t>
            </a:r>
            <a:r>
              <a:rPr lang="en-US" sz="3200" spc="5" dirty="0">
                <a:solidFill>
                  <a:prstClr val="black"/>
                </a:solidFill>
                <a:latin typeface="Centaur"/>
                <a:cs typeface="Centaur"/>
              </a:rPr>
              <a:t> </a:t>
            </a:r>
            <a:r>
              <a:rPr lang="en-US" sz="3200" spc="-15" dirty="0">
                <a:solidFill>
                  <a:prstClr val="black"/>
                </a:solidFill>
                <a:latin typeface="Centaur"/>
                <a:cs typeface="Centaur"/>
              </a:rPr>
              <a:t>areas</a:t>
            </a:r>
            <a:r>
              <a:rPr lang="en-US" sz="3200" dirty="0">
                <a:solidFill>
                  <a:prstClr val="black"/>
                </a:solidFill>
                <a:latin typeface="Centaur"/>
                <a:cs typeface="Centaur"/>
              </a:rPr>
              <a:t> </a:t>
            </a:r>
            <a:r>
              <a:rPr lang="en-US" sz="3200" spc="-15" dirty="0">
                <a:solidFill>
                  <a:prstClr val="black"/>
                </a:solidFill>
                <a:latin typeface="Centaur"/>
                <a:cs typeface="Centaur"/>
              </a:rPr>
              <a:t>with</a:t>
            </a:r>
            <a:r>
              <a:rPr lang="en-US" sz="3200" spc="5" dirty="0">
                <a:solidFill>
                  <a:prstClr val="black"/>
                </a:solidFill>
                <a:latin typeface="Centaur"/>
                <a:cs typeface="Centaur"/>
              </a:rPr>
              <a:t> </a:t>
            </a:r>
            <a:r>
              <a:rPr lang="en-US" sz="3200" spc="-15" dirty="0">
                <a:solidFill>
                  <a:prstClr val="black"/>
                </a:solidFill>
                <a:latin typeface="Centaur"/>
                <a:cs typeface="Centaur"/>
              </a:rPr>
              <a:t>an</a:t>
            </a:r>
            <a:r>
              <a:rPr lang="en-US" sz="3200" dirty="0">
                <a:solidFill>
                  <a:prstClr val="black"/>
                </a:solidFill>
                <a:latin typeface="Centaur"/>
                <a:cs typeface="Centaur"/>
              </a:rPr>
              <a:t> </a:t>
            </a:r>
            <a:r>
              <a:rPr lang="en-US" sz="3200" spc="-15" dirty="0">
                <a:solidFill>
                  <a:prstClr val="black"/>
                </a:solidFill>
                <a:latin typeface="Centaur"/>
                <a:cs typeface="Centaur"/>
              </a:rPr>
              <a:t>accumulation</a:t>
            </a:r>
            <a:r>
              <a:rPr lang="en-US" sz="3200" dirty="0">
                <a:solidFill>
                  <a:prstClr val="black"/>
                </a:solidFill>
                <a:latin typeface="Centaur"/>
                <a:cs typeface="Centaur"/>
              </a:rPr>
              <a:t> </a:t>
            </a:r>
            <a:r>
              <a:rPr lang="en-US" sz="3200" spc="-15" dirty="0">
                <a:solidFill>
                  <a:prstClr val="black"/>
                </a:solidFill>
                <a:latin typeface="Centaur"/>
                <a:cs typeface="Centaur"/>
              </a:rPr>
              <a:t>of</a:t>
            </a:r>
            <a:r>
              <a:rPr lang="en-US" sz="3200" spc="5" dirty="0">
                <a:solidFill>
                  <a:prstClr val="black"/>
                </a:solidFill>
                <a:latin typeface="Centaur"/>
                <a:cs typeface="Centaur"/>
              </a:rPr>
              <a:t> </a:t>
            </a:r>
            <a:r>
              <a:rPr lang="en-US" sz="3200" spc="-15" dirty="0">
                <a:solidFill>
                  <a:prstClr val="black"/>
                </a:solidFill>
                <a:latin typeface="Centaur"/>
                <a:cs typeface="Centaur"/>
              </a:rPr>
              <a:t>combustible</a:t>
            </a:r>
            <a:r>
              <a:rPr lang="en-US" sz="3200" dirty="0">
                <a:solidFill>
                  <a:prstClr val="black"/>
                </a:solidFill>
                <a:latin typeface="Centaur"/>
                <a:cs typeface="Centaur"/>
              </a:rPr>
              <a:t> </a:t>
            </a:r>
            <a:r>
              <a:rPr lang="en-US" sz="3200" spc="-15" dirty="0">
                <a:solidFill>
                  <a:prstClr val="black"/>
                </a:solidFill>
                <a:latin typeface="Centaur"/>
                <a:cs typeface="Centaur"/>
              </a:rPr>
              <a:t>dusts which</a:t>
            </a:r>
            <a:r>
              <a:rPr lang="en-US" sz="3200" spc="5" dirty="0">
                <a:solidFill>
                  <a:prstClr val="black"/>
                </a:solidFill>
                <a:latin typeface="Centaur"/>
                <a:cs typeface="Centaur"/>
              </a:rPr>
              <a:t> </a:t>
            </a:r>
            <a:r>
              <a:rPr lang="en-US" sz="3200" spc="-15" dirty="0">
                <a:solidFill>
                  <a:prstClr val="black"/>
                </a:solidFill>
                <a:latin typeface="Centaur"/>
                <a:cs typeface="Centaur"/>
              </a:rPr>
              <a:t>could</a:t>
            </a:r>
            <a:r>
              <a:rPr lang="en-US" sz="3200" dirty="0">
                <a:solidFill>
                  <a:prstClr val="black"/>
                </a:solidFill>
                <a:latin typeface="Centaur"/>
                <a:cs typeface="Centaur"/>
              </a:rPr>
              <a:t> </a:t>
            </a:r>
            <a:r>
              <a:rPr lang="en-US" sz="3200" spc="-15" dirty="0">
                <a:solidFill>
                  <a:prstClr val="black"/>
                </a:solidFill>
                <a:latin typeface="Centaur"/>
                <a:cs typeface="Centaur"/>
              </a:rPr>
              <a:t>develop</a:t>
            </a:r>
            <a:r>
              <a:rPr lang="en-US" sz="3200" dirty="0">
                <a:solidFill>
                  <a:prstClr val="black"/>
                </a:solidFill>
                <a:latin typeface="Centaur"/>
                <a:cs typeface="Centaur"/>
              </a:rPr>
              <a:t> </a:t>
            </a:r>
            <a:r>
              <a:rPr lang="en-US" sz="3200" spc="-15" dirty="0">
                <a:solidFill>
                  <a:prstClr val="black"/>
                </a:solidFill>
                <a:latin typeface="Centaur"/>
                <a:cs typeface="Centaur"/>
              </a:rPr>
              <a:t>explosive</a:t>
            </a:r>
            <a:r>
              <a:rPr lang="en-US" sz="3200" spc="10" dirty="0">
                <a:solidFill>
                  <a:prstClr val="black"/>
                </a:solidFill>
                <a:latin typeface="Centaur"/>
                <a:cs typeface="Centaur"/>
              </a:rPr>
              <a:t> </a:t>
            </a:r>
            <a:r>
              <a:rPr lang="en-US" sz="3200" spc="-15" dirty="0">
                <a:solidFill>
                  <a:prstClr val="black"/>
                </a:solidFill>
                <a:latin typeface="Centaur"/>
                <a:cs typeface="Centaur"/>
              </a:rPr>
              <a:t>atmospheres.</a:t>
            </a:r>
            <a:endParaRPr lang="en-US" sz="3200" dirty="0">
              <a:solidFill>
                <a:prstClr val="black"/>
              </a:solidFill>
              <a:latin typeface="Centaur"/>
              <a:cs typeface="Centaur"/>
            </a:endParaRPr>
          </a:p>
        </p:txBody>
      </p:sp>
      <p:sp>
        <p:nvSpPr>
          <p:cNvPr id="13" name="object 5"/>
          <p:cNvSpPr/>
          <p:nvPr/>
        </p:nvSpPr>
        <p:spPr>
          <a:xfrm>
            <a:off x="7488103" y="5168900"/>
            <a:ext cx="1618131" cy="1663700"/>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13354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3" name="TextBox 2"/>
          <p:cNvSpPr txBox="1"/>
          <p:nvPr/>
        </p:nvSpPr>
        <p:spPr>
          <a:xfrm>
            <a:off x="2578100" y="1223550"/>
            <a:ext cx="5334000" cy="523220"/>
          </a:xfrm>
          <a:prstGeom prst="rect">
            <a:avLst/>
          </a:prstGeom>
          <a:noFill/>
        </p:spPr>
        <p:txBody>
          <a:bodyPr wrap="square" rtlCol="0">
            <a:spAutoFit/>
          </a:bodyPr>
          <a:lstStyle/>
          <a:p>
            <a:r>
              <a:rPr lang="en-US" sz="2800" b="1" dirty="0" smtClean="0"/>
              <a:t>HOT WORK PRECAUTIONS</a:t>
            </a:r>
            <a:endParaRPr lang="en-US" sz="2800" b="1" dirty="0"/>
          </a:p>
        </p:txBody>
      </p:sp>
      <p:sp>
        <p:nvSpPr>
          <p:cNvPr id="4" name="Rectangle 3"/>
          <p:cNvSpPr/>
          <p:nvPr/>
        </p:nvSpPr>
        <p:spPr>
          <a:xfrm>
            <a:off x="1537426" y="1638676"/>
            <a:ext cx="6838950" cy="3416320"/>
          </a:xfrm>
          <a:prstGeom prst="rect">
            <a:avLst/>
          </a:prstGeom>
        </p:spPr>
        <p:txBody>
          <a:bodyPr wrap="square">
            <a:spAutoFit/>
          </a:bodyPr>
          <a:lstStyle/>
          <a:p>
            <a:r>
              <a:rPr lang="en-US" sz="2400" dirty="0"/>
              <a:t>Fully charged and operable fire extinguishers that are appropriate for the type of possible fire shall be immediately available at the work area</a:t>
            </a:r>
            <a:r>
              <a:rPr lang="en-US" sz="2400" dirty="0" smtClean="0"/>
              <a:t>. (Within 25 feet)</a:t>
            </a:r>
            <a:endParaRPr lang="en-US" sz="2400" dirty="0"/>
          </a:p>
          <a:p>
            <a:r>
              <a:rPr lang="en-US" sz="2400" dirty="0"/>
              <a:t>The </a:t>
            </a:r>
            <a:r>
              <a:rPr lang="en-US" sz="2400" dirty="0" smtClean="0"/>
              <a:t>employee and the HWL shall </a:t>
            </a:r>
            <a:r>
              <a:rPr lang="en-US" sz="2400" dirty="0"/>
              <a:t>be responsible for notifying appropriate department/building personnel of the location(s) where hot work will be conducted in their building.</a:t>
            </a:r>
          </a:p>
        </p:txBody>
      </p:sp>
      <p:sp>
        <p:nvSpPr>
          <p:cNvPr id="15" name="object 4"/>
          <p:cNvSpPr/>
          <p:nvPr/>
        </p:nvSpPr>
        <p:spPr>
          <a:xfrm>
            <a:off x="5669281" y="4416330"/>
            <a:ext cx="2971799" cy="2285998"/>
          </a:xfrm>
          <a:prstGeom prst="rect">
            <a:avLst/>
          </a:prstGeom>
          <a:blipFill>
            <a:blip r:embed="rId6" cstate="print"/>
            <a:stretch>
              <a:fillRect/>
            </a:stretch>
          </a:blipFill>
        </p:spPr>
        <p:txBody>
          <a:bodyPr wrap="square" lIns="0" tIns="0" rIns="0" bIns="0" rtlCol="0"/>
          <a:lstStyle/>
          <a:p>
            <a:endParaRPr dirty="0"/>
          </a:p>
        </p:txBody>
      </p:sp>
      <p:sp>
        <p:nvSpPr>
          <p:cNvPr id="11" name="TextBox 10"/>
          <p:cNvSpPr txBox="1"/>
          <p:nvPr/>
        </p:nvSpPr>
        <p:spPr>
          <a:xfrm>
            <a:off x="6235700" y="4940300"/>
            <a:ext cx="1905000" cy="1477328"/>
          </a:xfrm>
          <a:prstGeom prst="rect">
            <a:avLst/>
          </a:prstGeom>
          <a:noFill/>
        </p:spPr>
        <p:txBody>
          <a:bodyPr wrap="square" rtlCol="0">
            <a:spAutoFit/>
          </a:bodyPr>
          <a:lstStyle/>
          <a:p>
            <a:r>
              <a:rPr lang="en-US" dirty="0" smtClean="0"/>
              <a:t>Notice:  The EIC will be performing Hot Work in the 7.5 MW bay today</a:t>
            </a:r>
            <a:endParaRPr lang="en-US" dirty="0"/>
          </a:p>
        </p:txBody>
      </p:sp>
    </p:spTree>
    <p:extLst>
      <p:ext uri="{BB962C8B-B14F-4D97-AF65-F5344CB8AC3E}">
        <p14:creationId xmlns:p14="http://schemas.microsoft.com/office/powerpoint/2010/main" val="944937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2" name="Rectangle 1"/>
          <p:cNvSpPr/>
          <p:nvPr/>
        </p:nvSpPr>
        <p:spPr>
          <a:xfrm>
            <a:off x="2882900" y="1164765"/>
            <a:ext cx="4514377" cy="523220"/>
          </a:xfrm>
          <a:prstGeom prst="rect">
            <a:avLst/>
          </a:prstGeom>
        </p:spPr>
        <p:txBody>
          <a:bodyPr wrap="none">
            <a:spAutoFit/>
          </a:bodyPr>
          <a:lstStyle/>
          <a:p>
            <a:pPr lvl="0"/>
            <a:r>
              <a:rPr lang="en-US" sz="2800" b="1" dirty="0">
                <a:solidFill>
                  <a:prstClr val="black"/>
                </a:solidFill>
              </a:rPr>
              <a:t>HOT WORK PRECAUTIONS</a:t>
            </a:r>
          </a:p>
        </p:txBody>
      </p:sp>
      <p:sp>
        <p:nvSpPr>
          <p:cNvPr id="3" name="Rectangle 2"/>
          <p:cNvSpPr/>
          <p:nvPr/>
        </p:nvSpPr>
        <p:spPr>
          <a:xfrm>
            <a:off x="749300" y="1687985"/>
            <a:ext cx="7832090" cy="3187539"/>
          </a:xfrm>
          <a:prstGeom prst="rect">
            <a:avLst/>
          </a:prstGeom>
        </p:spPr>
        <p:txBody>
          <a:bodyPr wrap="square">
            <a:spAutoFit/>
          </a:bodyPr>
          <a:lstStyle/>
          <a:p>
            <a:pPr marL="469900" marR="5080" lvl="0" indent="-457200">
              <a:lnSpc>
                <a:spcPct val="119800"/>
              </a:lnSpc>
              <a:buFont typeface="Arial" panose="020B0604020202020204" pitchFamily="34" charset="0"/>
              <a:buChar char="•"/>
            </a:pPr>
            <a:r>
              <a:rPr lang="en-US" sz="2400" b="1" spc="-15" dirty="0">
                <a:solidFill>
                  <a:prstClr val="black"/>
                </a:solidFill>
                <a:latin typeface="Calibri" panose="020F0502020204030204" pitchFamily="34" charset="0"/>
                <a:cs typeface="Centaur"/>
              </a:rPr>
              <a:t>Appropriate</a:t>
            </a:r>
            <a:r>
              <a:rPr lang="en-US" sz="2400" b="1" spc="5" dirty="0">
                <a:solidFill>
                  <a:prstClr val="black"/>
                </a:solidFill>
                <a:latin typeface="Calibri" panose="020F0502020204030204" pitchFamily="34" charset="0"/>
                <a:cs typeface="Centaur"/>
              </a:rPr>
              <a:t> </a:t>
            </a:r>
            <a:r>
              <a:rPr lang="en-US" sz="2400" b="1" spc="5" dirty="0" smtClean="0">
                <a:solidFill>
                  <a:prstClr val="black"/>
                </a:solidFill>
                <a:latin typeface="Calibri" panose="020F0502020204030204" pitchFamily="34" charset="0"/>
                <a:cs typeface="Centaur"/>
              </a:rPr>
              <a:t>PPE</a:t>
            </a:r>
            <a:r>
              <a:rPr lang="en-US" sz="2400" b="1" spc="15" dirty="0" smtClean="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such</a:t>
            </a:r>
            <a:r>
              <a:rPr lang="en-US" sz="2400" b="1" spc="-10" dirty="0">
                <a:solidFill>
                  <a:prstClr val="black"/>
                </a:solidFill>
                <a:latin typeface="Calibri" panose="020F0502020204030204" pitchFamily="34" charset="0"/>
                <a:cs typeface="Centaur"/>
              </a:rPr>
              <a:t> as</a:t>
            </a:r>
            <a:r>
              <a:rPr lang="en-US" sz="2400" b="1" spc="5"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goggles,</a:t>
            </a:r>
            <a:r>
              <a:rPr lang="en-US" sz="2400" b="1" spc="5" dirty="0">
                <a:solidFill>
                  <a:prstClr val="black"/>
                </a:solidFill>
                <a:latin typeface="Calibri" panose="020F0502020204030204" pitchFamily="34" charset="0"/>
                <a:cs typeface="Centaur"/>
              </a:rPr>
              <a:t> </a:t>
            </a:r>
            <a:r>
              <a:rPr lang="en-US" sz="2400" b="1" dirty="0">
                <a:solidFill>
                  <a:prstClr val="black"/>
                </a:solidFill>
                <a:latin typeface="Calibri" panose="020F0502020204030204" pitchFamily="34" charset="0"/>
                <a:cs typeface="Centaur"/>
              </a:rPr>
              <a:t>shields,</a:t>
            </a:r>
            <a:r>
              <a:rPr lang="en-US" sz="2400" b="1" spc="10"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helmets,</a:t>
            </a:r>
            <a:r>
              <a:rPr lang="en-US" sz="2400" b="1" spc="-10" dirty="0">
                <a:solidFill>
                  <a:prstClr val="black"/>
                </a:solidFill>
                <a:latin typeface="Calibri" panose="020F0502020204030204" pitchFamily="34" charset="0"/>
                <a:cs typeface="Centaur"/>
              </a:rPr>
              <a:t> etc.</a:t>
            </a:r>
            <a:r>
              <a:rPr lang="en-US" sz="2400" b="1" spc="10"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shall</a:t>
            </a:r>
            <a:r>
              <a:rPr lang="en-US" sz="2400" b="1" spc="10"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be</a:t>
            </a:r>
            <a:r>
              <a:rPr lang="en-US" sz="2400" b="1" spc="5"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utilized</a:t>
            </a:r>
            <a:r>
              <a:rPr lang="en-US" sz="2400" b="1" spc="5"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by</a:t>
            </a:r>
            <a:r>
              <a:rPr lang="en-US" sz="2400" b="1" spc="10"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the</a:t>
            </a:r>
            <a:r>
              <a:rPr lang="en-US" sz="2400" b="1" spc="-10" dirty="0">
                <a:solidFill>
                  <a:prstClr val="black"/>
                </a:solidFill>
                <a:latin typeface="Calibri" panose="020F0502020204030204" pitchFamily="34" charset="0"/>
                <a:cs typeface="Centaur"/>
              </a:rPr>
              <a:t> </a:t>
            </a:r>
            <a:r>
              <a:rPr lang="en-US" sz="2400" b="1" spc="-20" dirty="0" smtClean="0">
                <a:solidFill>
                  <a:prstClr val="black"/>
                </a:solidFill>
                <a:latin typeface="Calibri" panose="020F0502020204030204" pitchFamily="34" charset="0"/>
                <a:cs typeface="Centaur"/>
              </a:rPr>
              <a:t>operator.</a:t>
            </a:r>
            <a:endParaRPr lang="en-US" sz="2400" b="1" dirty="0">
              <a:solidFill>
                <a:prstClr val="black"/>
              </a:solidFill>
              <a:latin typeface="Calibri" panose="020F0502020204030204" pitchFamily="34" charset="0"/>
              <a:cs typeface="Centaur"/>
            </a:endParaRPr>
          </a:p>
          <a:p>
            <a:pPr marL="469900" marR="198755" lvl="0" indent="-457200">
              <a:lnSpc>
                <a:spcPct val="119800"/>
              </a:lnSpc>
              <a:spcBef>
                <a:spcPts val="1720"/>
              </a:spcBef>
              <a:buFont typeface="Arial" panose="020B0604020202020204" pitchFamily="34" charset="0"/>
              <a:buChar char="•"/>
            </a:pPr>
            <a:r>
              <a:rPr lang="en-US" sz="2400" b="1" spc="-15" dirty="0">
                <a:solidFill>
                  <a:prstClr val="black"/>
                </a:solidFill>
                <a:latin typeface="Calibri" panose="020F0502020204030204" pitchFamily="34" charset="0"/>
                <a:cs typeface="Centaur"/>
              </a:rPr>
              <a:t>Adequate ventilation</a:t>
            </a:r>
            <a:r>
              <a:rPr lang="en-US" sz="2400" b="1" spc="-5"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shall be</a:t>
            </a:r>
            <a:r>
              <a:rPr lang="en-US" sz="2400" b="1" spc="5"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provided</a:t>
            </a:r>
            <a:r>
              <a:rPr lang="en-US" sz="2400" b="1" spc="5"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during</a:t>
            </a:r>
            <a:r>
              <a:rPr lang="en-US" sz="2400" b="1" spc="5"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hot work</a:t>
            </a:r>
            <a:r>
              <a:rPr lang="en-US" sz="2400" b="1" spc="5" dirty="0">
                <a:solidFill>
                  <a:prstClr val="black"/>
                </a:solidFill>
                <a:latin typeface="Calibri" panose="020F0502020204030204" pitchFamily="34" charset="0"/>
                <a:cs typeface="Centaur"/>
              </a:rPr>
              <a:t> </a:t>
            </a:r>
            <a:r>
              <a:rPr lang="en-US" sz="2400" b="1" spc="-15" dirty="0">
                <a:solidFill>
                  <a:prstClr val="black"/>
                </a:solidFill>
                <a:latin typeface="Calibri" panose="020F0502020204030204" pitchFamily="34" charset="0"/>
                <a:cs typeface="Centaur"/>
              </a:rPr>
              <a:t>operations</a:t>
            </a:r>
            <a:r>
              <a:rPr lang="en-US" sz="2400" b="1" spc="-15" dirty="0" smtClean="0">
                <a:solidFill>
                  <a:prstClr val="black"/>
                </a:solidFill>
                <a:latin typeface="Calibri" panose="020F0502020204030204" pitchFamily="34" charset="0"/>
                <a:cs typeface="Centaur"/>
              </a:rPr>
              <a:t>.</a:t>
            </a:r>
          </a:p>
          <a:p>
            <a:pPr marL="469900" marR="198755" lvl="0" indent="-457200">
              <a:lnSpc>
                <a:spcPct val="119800"/>
              </a:lnSpc>
              <a:spcBef>
                <a:spcPts val="1720"/>
              </a:spcBef>
              <a:buFont typeface="Arial" panose="020B0604020202020204" pitchFamily="34" charset="0"/>
              <a:buChar char="•"/>
            </a:pPr>
            <a:r>
              <a:rPr lang="en-US" sz="2400" b="1" spc="-15" dirty="0" smtClean="0">
                <a:solidFill>
                  <a:prstClr val="black"/>
                </a:solidFill>
                <a:latin typeface="Calibri" panose="020F0502020204030204" pitchFamily="34" charset="0"/>
                <a:cs typeface="Centaur"/>
              </a:rPr>
              <a:t>Adequate shielding must be in place to protect non-workers from flash / burn / sparks.</a:t>
            </a:r>
            <a:endParaRPr lang="en-US" sz="2400" b="1" dirty="0">
              <a:solidFill>
                <a:prstClr val="black"/>
              </a:solidFill>
              <a:latin typeface="Calibri" panose="020F0502020204030204" pitchFamily="34" charset="0"/>
              <a:cs typeface="Centaur"/>
            </a:endParaRPr>
          </a:p>
        </p:txBody>
      </p:sp>
      <p:pic>
        <p:nvPicPr>
          <p:cNvPr id="2050" name="Picture 2" descr="http://www.strongarmstore.com/media/catalog/product/cache/1/image/9df78eab33525d08d6e5fb8d27136e95/w/s/ws-2_orange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8501" y="4487022"/>
            <a:ext cx="3290012" cy="231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167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2" name="Rectangle 1"/>
          <p:cNvSpPr/>
          <p:nvPr/>
        </p:nvSpPr>
        <p:spPr>
          <a:xfrm>
            <a:off x="1389494" y="1122913"/>
            <a:ext cx="7280795" cy="646331"/>
          </a:xfrm>
          <a:prstGeom prst="rect">
            <a:avLst/>
          </a:prstGeom>
        </p:spPr>
        <p:txBody>
          <a:bodyPr wrap="square">
            <a:spAutoFit/>
          </a:bodyPr>
          <a:lstStyle/>
          <a:p>
            <a:pPr marL="12700" lvl="0"/>
            <a:r>
              <a:rPr lang="en-US" sz="3600" b="1" u="heavy" spc="-30" dirty="0">
                <a:solidFill>
                  <a:prstClr val="black"/>
                </a:solidFill>
                <a:latin typeface="Centaur"/>
                <a:cs typeface="Centaur"/>
              </a:rPr>
              <a:t>HOT</a:t>
            </a:r>
            <a:r>
              <a:rPr lang="en-US" sz="3600" b="1" u="heavy" spc="-15" dirty="0">
                <a:solidFill>
                  <a:prstClr val="black"/>
                </a:solidFill>
                <a:latin typeface="Centaur"/>
                <a:cs typeface="Centaur"/>
              </a:rPr>
              <a:t> </a:t>
            </a:r>
            <a:r>
              <a:rPr lang="en-US" sz="3600" b="1" u="heavy" spc="-30" dirty="0">
                <a:solidFill>
                  <a:prstClr val="black"/>
                </a:solidFill>
                <a:latin typeface="Centaur"/>
                <a:cs typeface="Centaur"/>
              </a:rPr>
              <a:t>WORK</a:t>
            </a:r>
            <a:r>
              <a:rPr lang="en-US" sz="3600" b="1" u="heavy" spc="-15" dirty="0">
                <a:solidFill>
                  <a:prstClr val="black"/>
                </a:solidFill>
                <a:latin typeface="Centaur"/>
                <a:cs typeface="Centaur"/>
              </a:rPr>
              <a:t> </a:t>
            </a:r>
            <a:r>
              <a:rPr lang="en-US" sz="3600" b="1" u="heavy" spc="-20" dirty="0">
                <a:solidFill>
                  <a:prstClr val="black"/>
                </a:solidFill>
                <a:latin typeface="Centaur"/>
                <a:cs typeface="Centaur"/>
              </a:rPr>
              <a:t>IN</a:t>
            </a:r>
            <a:r>
              <a:rPr lang="en-US" sz="3600" b="1" u="heavy" spc="-15" dirty="0">
                <a:solidFill>
                  <a:prstClr val="black"/>
                </a:solidFill>
                <a:latin typeface="Centaur"/>
                <a:cs typeface="Centaur"/>
              </a:rPr>
              <a:t> </a:t>
            </a:r>
            <a:r>
              <a:rPr lang="en-US" sz="3600" b="1" u="heavy" spc="-25" dirty="0">
                <a:solidFill>
                  <a:prstClr val="black"/>
                </a:solidFill>
                <a:latin typeface="Centaur"/>
                <a:cs typeface="Centaur"/>
              </a:rPr>
              <a:t>CONFINED SPACES</a:t>
            </a:r>
            <a:endParaRPr lang="en-US" sz="3600" dirty="0">
              <a:solidFill>
                <a:prstClr val="black"/>
              </a:solidFill>
              <a:latin typeface="Centaur"/>
              <a:cs typeface="Centaur"/>
            </a:endParaRPr>
          </a:p>
        </p:txBody>
      </p:sp>
      <p:sp>
        <p:nvSpPr>
          <p:cNvPr id="3" name="Rectangle 2"/>
          <p:cNvSpPr/>
          <p:nvPr/>
        </p:nvSpPr>
        <p:spPr>
          <a:xfrm>
            <a:off x="1389494" y="1551179"/>
            <a:ext cx="7924800" cy="4054956"/>
          </a:xfrm>
          <a:prstGeom prst="rect">
            <a:avLst/>
          </a:prstGeom>
        </p:spPr>
        <p:txBody>
          <a:bodyPr wrap="square">
            <a:spAutoFit/>
          </a:bodyPr>
          <a:lstStyle/>
          <a:p>
            <a:pPr marL="296545" lvl="0" indent="-283845">
              <a:buSzPct val="112500"/>
              <a:buFont typeface="Centaur"/>
              <a:buChar char="•"/>
              <a:tabLst>
                <a:tab pos="297180" algn="l"/>
              </a:tabLst>
            </a:pPr>
            <a:r>
              <a:rPr lang="en-US" sz="3200" spc="-20" dirty="0">
                <a:solidFill>
                  <a:prstClr val="black"/>
                </a:solidFill>
                <a:latin typeface="Centaur"/>
                <a:cs typeface="Centaur"/>
              </a:rPr>
              <a:t>Must</a:t>
            </a:r>
            <a:r>
              <a:rPr lang="en-US" sz="3200" dirty="0">
                <a:solidFill>
                  <a:prstClr val="black"/>
                </a:solidFill>
                <a:latin typeface="Centaur"/>
                <a:cs typeface="Centaur"/>
              </a:rPr>
              <a:t> </a:t>
            </a:r>
            <a:r>
              <a:rPr lang="en-US" sz="3200" spc="-15" dirty="0">
                <a:solidFill>
                  <a:prstClr val="black"/>
                </a:solidFill>
                <a:latin typeface="Centaur"/>
                <a:cs typeface="Centaur"/>
              </a:rPr>
              <a:t>have</a:t>
            </a:r>
            <a:r>
              <a:rPr lang="en-US" sz="3200" spc="5" dirty="0">
                <a:solidFill>
                  <a:prstClr val="black"/>
                </a:solidFill>
                <a:latin typeface="Centaur"/>
                <a:cs typeface="Centaur"/>
              </a:rPr>
              <a:t> </a:t>
            </a:r>
            <a:r>
              <a:rPr lang="en-US" sz="3200" spc="-15" dirty="0">
                <a:solidFill>
                  <a:prstClr val="black"/>
                </a:solidFill>
                <a:latin typeface="Centaur"/>
                <a:cs typeface="Centaur"/>
              </a:rPr>
              <a:t>constant</a:t>
            </a:r>
            <a:r>
              <a:rPr lang="en-US" sz="3200" dirty="0">
                <a:solidFill>
                  <a:prstClr val="black"/>
                </a:solidFill>
                <a:latin typeface="Centaur"/>
                <a:cs typeface="Centaur"/>
              </a:rPr>
              <a:t> </a:t>
            </a:r>
            <a:r>
              <a:rPr lang="en-US" sz="3200" spc="-15" dirty="0">
                <a:solidFill>
                  <a:prstClr val="black"/>
                </a:solidFill>
                <a:latin typeface="Centaur"/>
                <a:cs typeface="Centaur"/>
              </a:rPr>
              <a:t>powered</a:t>
            </a:r>
            <a:r>
              <a:rPr lang="en-US" sz="3200" dirty="0">
                <a:solidFill>
                  <a:prstClr val="black"/>
                </a:solidFill>
                <a:latin typeface="Centaur"/>
                <a:cs typeface="Centaur"/>
              </a:rPr>
              <a:t> </a:t>
            </a:r>
            <a:r>
              <a:rPr lang="en-US" sz="3200" spc="-15" dirty="0">
                <a:solidFill>
                  <a:prstClr val="black"/>
                </a:solidFill>
                <a:latin typeface="Centaur"/>
                <a:cs typeface="Centaur"/>
              </a:rPr>
              <a:t>ventilation</a:t>
            </a:r>
            <a:endParaRPr lang="en-US" sz="3200" dirty="0">
              <a:solidFill>
                <a:prstClr val="black"/>
              </a:solidFill>
              <a:latin typeface="Centaur"/>
              <a:cs typeface="Centaur"/>
            </a:endParaRPr>
          </a:p>
          <a:p>
            <a:pPr marL="311785" marR="5080" lvl="0" indent="-299085">
              <a:spcBef>
                <a:spcPts val="125"/>
              </a:spcBef>
              <a:buFont typeface="Centaur"/>
              <a:buChar char="•"/>
              <a:tabLst>
                <a:tab pos="264795" algn="l"/>
              </a:tabLst>
            </a:pPr>
            <a:r>
              <a:rPr lang="en-US" sz="3200" spc="-30" dirty="0">
                <a:solidFill>
                  <a:prstClr val="black"/>
                </a:solidFill>
                <a:latin typeface="Centaur"/>
                <a:cs typeface="Centaur"/>
              </a:rPr>
              <a:t>N</a:t>
            </a:r>
            <a:r>
              <a:rPr lang="en-US" sz="3200" spc="-15" dirty="0">
                <a:solidFill>
                  <a:prstClr val="black"/>
                </a:solidFill>
                <a:latin typeface="Centaur"/>
                <a:cs typeface="Centaur"/>
              </a:rPr>
              <a:t>o</a:t>
            </a:r>
            <a:r>
              <a:rPr lang="en-US" sz="3200" dirty="0">
                <a:solidFill>
                  <a:prstClr val="black"/>
                </a:solidFill>
                <a:latin typeface="Centaur"/>
                <a:cs typeface="Centaur"/>
              </a:rPr>
              <a:t> </a:t>
            </a:r>
            <a:r>
              <a:rPr lang="en-US" sz="3200" spc="-15" dirty="0">
                <a:solidFill>
                  <a:prstClr val="black"/>
                </a:solidFill>
                <a:latin typeface="Centaur"/>
                <a:cs typeface="Centaur"/>
              </a:rPr>
              <a:t>compressed</a:t>
            </a:r>
            <a:r>
              <a:rPr lang="en-US" sz="3200" dirty="0">
                <a:solidFill>
                  <a:prstClr val="black"/>
                </a:solidFill>
                <a:latin typeface="Centaur"/>
                <a:cs typeface="Centaur"/>
              </a:rPr>
              <a:t> </a:t>
            </a:r>
            <a:r>
              <a:rPr lang="en-US" sz="3200" spc="-15" dirty="0">
                <a:solidFill>
                  <a:prstClr val="black"/>
                </a:solidFill>
                <a:latin typeface="Centaur"/>
                <a:cs typeface="Centaur"/>
              </a:rPr>
              <a:t>gas</a:t>
            </a:r>
            <a:r>
              <a:rPr lang="en-US" sz="3200" dirty="0">
                <a:solidFill>
                  <a:prstClr val="black"/>
                </a:solidFill>
                <a:latin typeface="Centaur"/>
                <a:cs typeface="Centaur"/>
              </a:rPr>
              <a:t> </a:t>
            </a:r>
            <a:r>
              <a:rPr lang="en-US" sz="3200" spc="-15" dirty="0" smtClean="0">
                <a:solidFill>
                  <a:prstClr val="black"/>
                </a:solidFill>
                <a:latin typeface="Centaur"/>
                <a:cs typeface="Centaur"/>
              </a:rPr>
              <a:t>cylinders are</a:t>
            </a:r>
            <a:r>
              <a:rPr lang="en-US" sz="3200" spc="5" dirty="0" smtClean="0">
                <a:solidFill>
                  <a:prstClr val="black"/>
                </a:solidFill>
                <a:latin typeface="Centaur"/>
                <a:cs typeface="Centaur"/>
              </a:rPr>
              <a:t> </a:t>
            </a:r>
            <a:r>
              <a:rPr lang="en-US" sz="3200" spc="-15" dirty="0">
                <a:solidFill>
                  <a:prstClr val="black"/>
                </a:solidFill>
                <a:latin typeface="Centaur"/>
                <a:cs typeface="Centaur"/>
              </a:rPr>
              <a:t>allowed</a:t>
            </a:r>
            <a:r>
              <a:rPr lang="en-US" sz="3200" dirty="0">
                <a:solidFill>
                  <a:prstClr val="black"/>
                </a:solidFill>
                <a:latin typeface="Centaur"/>
                <a:cs typeface="Centaur"/>
              </a:rPr>
              <a:t> in</a:t>
            </a:r>
            <a:r>
              <a:rPr lang="en-US" sz="3200" spc="5" dirty="0">
                <a:solidFill>
                  <a:prstClr val="black"/>
                </a:solidFill>
                <a:latin typeface="Centaur"/>
                <a:cs typeface="Centaur"/>
              </a:rPr>
              <a:t> </a:t>
            </a:r>
            <a:r>
              <a:rPr lang="en-US" sz="3200" spc="-15" dirty="0">
                <a:solidFill>
                  <a:prstClr val="black"/>
                </a:solidFill>
                <a:latin typeface="Centaur"/>
                <a:cs typeface="Centaur"/>
              </a:rPr>
              <a:t>confined </a:t>
            </a:r>
            <a:r>
              <a:rPr lang="en-US" sz="3200" spc="-15" dirty="0" smtClean="0">
                <a:solidFill>
                  <a:prstClr val="black"/>
                </a:solidFill>
                <a:latin typeface="Centaur"/>
                <a:cs typeface="Centaur"/>
              </a:rPr>
              <a:t>spaces (</a:t>
            </a:r>
            <a:r>
              <a:rPr lang="en-US" sz="3200" spc="-15" dirty="0">
                <a:solidFill>
                  <a:prstClr val="black"/>
                </a:solidFill>
                <a:latin typeface="Centaur"/>
                <a:cs typeface="Centaur"/>
              </a:rPr>
              <a:t>other</a:t>
            </a:r>
            <a:r>
              <a:rPr lang="en-US" sz="3200" spc="5" dirty="0">
                <a:solidFill>
                  <a:prstClr val="black"/>
                </a:solidFill>
                <a:latin typeface="Centaur"/>
                <a:cs typeface="Centaur"/>
              </a:rPr>
              <a:t> </a:t>
            </a:r>
            <a:r>
              <a:rPr lang="en-US" sz="3200" spc="-15" dirty="0">
                <a:solidFill>
                  <a:prstClr val="black"/>
                </a:solidFill>
                <a:latin typeface="Centaur"/>
                <a:cs typeface="Centaur"/>
              </a:rPr>
              <a:t>than</a:t>
            </a:r>
            <a:r>
              <a:rPr lang="en-US" sz="3200" dirty="0">
                <a:solidFill>
                  <a:prstClr val="black"/>
                </a:solidFill>
                <a:latin typeface="Centaur"/>
                <a:cs typeface="Centaur"/>
              </a:rPr>
              <a:t> </a:t>
            </a:r>
            <a:r>
              <a:rPr lang="en-US" sz="3200" spc="-15" dirty="0">
                <a:solidFill>
                  <a:prstClr val="black"/>
                </a:solidFill>
                <a:latin typeface="Centaur"/>
                <a:cs typeface="Centaur"/>
              </a:rPr>
              <a:t>SCBA’s </a:t>
            </a:r>
            <a:r>
              <a:rPr lang="en-US" sz="3200" spc="-15" dirty="0" smtClean="0">
                <a:solidFill>
                  <a:prstClr val="black"/>
                </a:solidFill>
                <a:latin typeface="Centaur"/>
                <a:cs typeface="Centaur"/>
              </a:rPr>
              <a:t>utilized</a:t>
            </a:r>
            <a:r>
              <a:rPr lang="en-US" sz="3200" spc="5" dirty="0" smtClean="0">
                <a:solidFill>
                  <a:prstClr val="black"/>
                </a:solidFill>
                <a:latin typeface="Centaur"/>
                <a:cs typeface="Centaur"/>
              </a:rPr>
              <a:t> </a:t>
            </a:r>
            <a:r>
              <a:rPr lang="en-US" sz="3200" spc="-15" dirty="0">
                <a:solidFill>
                  <a:prstClr val="black"/>
                </a:solidFill>
                <a:latin typeface="Centaur"/>
                <a:cs typeface="Centaur"/>
              </a:rPr>
              <a:t>by</a:t>
            </a:r>
            <a:r>
              <a:rPr lang="en-US" sz="3200" spc="5" dirty="0">
                <a:solidFill>
                  <a:prstClr val="black"/>
                </a:solidFill>
                <a:latin typeface="Centaur"/>
                <a:cs typeface="Centaur"/>
              </a:rPr>
              <a:t> </a:t>
            </a:r>
            <a:r>
              <a:rPr lang="en-US" sz="3200" spc="-15" dirty="0">
                <a:solidFill>
                  <a:prstClr val="black"/>
                </a:solidFill>
                <a:latin typeface="Centaur"/>
                <a:cs typeface="Centaur"/>
              </a:rPr>
              <a:t>rescue</a:t>
            </a:r>
            <a:r>
              <a:rPr lang="en-US" sz="3200" spc="5" dirty="0">
                <a:solidFill>
                  <a:prstClr val="black"/>
                </a:solidFill>
                <a:latin typeface="Centaur"/>
                <a:cs typeface="Centaur"/>
              </a:rPr>
              <a:t> </a:t>
            </a:r>
            <a:r>
              <a:rPr lang="en-US" sz="3200" spc="-15" dirty="0">
                <a:solidFill>
                  <a:prstClr val="black"/>
                </a:solidFill>
                <a:latin typeface="Centaur"/>
                <a:cs typeface="Centaur"/>
              </a:rPr>
              <a:t>personnel</a:t>
            </a:r>
            <a:r>
              <a:rPr lang="en-US" sz="3200" spc="-15" dirty="0" smtClean="0">
                <a:solidFill>
                  <a:prstClr val="black"/>
                </a:solidFill>
                <a:latin typeface="Centaur"/>
                <a:cs typeface="Centaur"/>
              </a:rPr>
              <a:t>).</a:t>
            </a:r>
          </a:p>
          <a:p>
            <a:pPr marL="311785" marR="5080" lvl="0" indent="-299085">
              <a:spcBef>
                <a:spcPts val="125"/>
              </a:spcBef>
              <a:buFont typeface="Centaur"/>
              <a:buChar char="•"/>
              <a:tabLst>
                <a:tab pos="264795" algn="l"/>
              </a:tabLst>
            </a:pPr>
            <a:r>
              <a:rPr lang="en-US" sz="3200" spc="10" dirty="0" smtClean="0">
                <a:solidFill>
                  <a:prstClr val="black"/>
                </a:solidFill>
                <a:latin typeface="Centaur"/>
                <a:cs typeface="Centaur"/>
              </a:rPr>
              <a:t> </a:t>
            </a:r>
            <a:r>
              <a:rPr lang="en-US" sz="3200" spc="-15" dirty="0">
                <a:solidFill>
                  <a:prstClr val="black"/>
                </a:solidFill>
                <a:latin typeface="Centaur"/>
                <a:cs typeface="Centaur"/>
              </a:rPr>
              <a:t>Check</a:t>
            </a:r>
            <a:r>
              <a:rPr lang="en-US" sz="3200" spc="5" dirty="0">
                <a:solidFill>
                  <a:prstClr val="black"/>
                </a:solidFill>
                <a:latin typeface="Centaur"/>
                <a:cs typeface="Centaur"/>
              </a:rPr>
              <a:t> </a:t>
            </a:r>
            <a:r>
              <a:rPr lang="en-US" sz="3200" spc="-15" dirty="0">
                <a:solidFill>
                  <a:prstClr val="black"/>
                </a:solidFill>
                <a:latin typeface="Centaur"/>
                <a:cs typeface="Centaur"/>
              </a:rPr>
              <a:t>hoses</a:t>
            </a:r>
            <a:r>
              <a:rPr lang="en-US" sz="3200" spc="10" dirty="0">
                <a:solidFill>
                  <a:prstClr val="black"/>
                </a:solidFill>
                <a:latin typeface="Centaur"/>
                <a:cs typeface="Centaur"/>
              </a:rPr>
              <a:t> </a:t>
            </a:r>
            <a:r>
              <a:rPr lang="en-US" sz="3200" spc="-25" dirty="0">
                <a:solidFill>
                  <a:prstClr val="black"/>
                </a:solidFill>
                <a:latin typeface="Centaur"/>
                <a:cs typeface="Centaur"/>
              </a:rPr>
              <a:t>&amp;</a:t>
            </a:r>
            <a:r>
              <a:rPr lang="en-US" sz="3200" spc="5" dirty="0">
                <a:solidFill>
                  <a:prstClr val="black"/>
                </a:solidFill>
                <a:latin typeface="Centaur"/>
                <a:cs typeface="Centaur"/>
              </a:rPr>
              <a:t> </a:t>
            </a:r>
            <a:r>
              <a:rPr lang="en-US" sz="3200" spc="-15" dirty="0">
                <a:solidFill>
                  <a:prstClr val="black"/>
                </a:solidFill>
                <a:latin typeface="Centaur"/>
                <a:cs typeface="Centaur"/>
              </a:rPr>
              <a:t>leads</a:t>
            </a:r>
            <a:r>
              <a:rPr lang="en-US" sz="3200" spc="10" dirty="0">
                <a:solidFill>
                  <a:prstClr val="black"/>
                </a:solidFill>
                <a:latin typeface="Centaur"/>
                <a:cs typeface="Centaur"/>
              </a:rPr>
              <a:t> </a:t>
            </a:r>
            <a:r>
              <a:rPr lang="en-US" sz="3200" spc="-15" dirty="0">
                <a:solidFill>
                  <a:prstClr val="black"/>
                </a:solidFill>
                <a:latin typeface="Centaur"/>
                <a:cs typeface="Centaur"/>
              </a:rPr>
              <a:t>for</a:t>
            </a:r>
            <a:r>
              <a:rPr lang="en-US" sz="3200" dirty="0">
                <a:solidFill>
                  <a:prstClr val="black"/>
                </a:solidFill>
                <a:latin typeface="Centaur"/>
                <a:cs typeface="Centaur"/>
              </a:rPr>
              <a:t> </a:t>
            </a:r>
            <a:r>
              <a:rPr lang="en-US" sz="3200" spc="-15" dirty="0">
                <a:solidFill>
                  <a:prstClr val="black"/>
                </a:solidFill>
                <a:latin typeface="Centaur"/>
                <a:cs typeface="Centaur"/>
              </a:rPr>
              <a:t>leaks</a:t>
            </a:r>
            <a:r>
              <a:rPr lang="en-US" sz="3200" spc="10" dirty="0">
                <a:solidFill>
                  <a:prstClr val="black"/>
                </a:solidFill>
                <a:latin typeface="Centaur"/>
                <a:cs typeface="Centaur"/>
              </a:rPr>
              <a:t> </a:t>
            </a:r>
            <a:r>
              <a:rPr lang="en-US" sz="3200" spc="-25" dirty="0">
                <a:solidFill>
                  <a:prstClr val="black"/>
                </a:solidFill>
                <a:latin typeface="Centaur"/>
                <a:cs typeface="Centaur"/>
              </a:rPr>
              <a:t>&amp;</a:t>
            </a:r>
            <a:r>
              <a:rPr lang="en-US" sz="3200" spc="5" dirty="0">
                <a:solidFill>
                  <a:prstClr val="black"/>
                </a:solidFill>
                <a:latin typeface="Centaur"/>
                <a:cs typeface="Centaur"/>
              </a:rPr>
              <a:t> </a:t>
            </a:r>
            <a:r>
              <a:rPr lang="en-US" sz="3200" spc="-15" dirty="0" smtClean="0">
                <a:solidFill>
                  <a:prstClr val="black"/>
                </a:solidFill>
                <a:latin typeface="Centaur"/>
                <a:cs typeface="Centaur"/>
              </a:rPr>
              <a:t>damage.</a:t>
            </a:r>
            <a:endParaRPr lang="en-US" sz="3200" dirty="0">
              <a:solidFill>
                <a:prstClr val="black"/>
              </a:solidFill>
              <a:latin typeface="Centaur"/>
              <a:cs typeface="Centaur"/>
            </a:endParaRPr>
          </a:p>
          <a:p>
            <a:pPr marL="212090" marR="1430020" lvl="0" indent="-199390">
              <a:lnSpc>
                <a:spcPts val="3810"/>
              </a:lnSpc>
              <a:spcBef>
                <a:spcPts val="175"/>
              </a:spcBef>
              <a:buFont typeface="Times New Roman"/>
              <a:buChar char="•"/>
              <a:tabLst>
                <a:tab pos="257810" algn="l"/>
              </a:tabLst>
            </a:pPr>
            <a:r>
              <a:rPr lang="en-US" sz="3200" spc="-20" dirty="0">
                <a:solidFill>
                  <a:prstClr val="black"/>
                </a:solidFill>
                <a:latin typeface="Centaur"/>
                <a:cs typeface="Centaur"/>
              </a:rPr>
              <a:t>Must</a:t>
            </a:r>
            <a:r>
              <a:rPr lang="en-US" sz="3200" spc="5" dirty="0">
                <a:solidFill>
                  <a:prstClr val="black"/>
                </a:solidFill>
                <a:latin typeface="Centaur"/>
                <a:cs typeface="Centaur"/>
              </a:rPr>
              <a:t> </a:t>
            </a:r>
            <a:r>
              <a:rPr lang="en-US" sz="3200" spc="-15" dirty="0">
                <a:solidFill>
                  <a:prstClr val="black"/>
                </a:solidFill>
                <a:latin typeface="Centaur"/>
                <a:cs typeface="Centaur"/>
              </a:rPr>
              <a:t>have</a:t>
            </a:r>
            <a:r>
              <a:rPr lang="en-US" sz="3200" spc="10" dirty="0">
                <a:solidFill>
                  <a:prstClr val="black"/>
                </a:solidFill>
                <a:latin typeface="Centaur"/>
                <a:cs typeface="Centaur"/>
              </a:rPr>
              <a:t> </a:t>
            </a:r>
            <a:r>
              <a:rPr lang="en-US" sz="3200" spc="-15" dirty="0">
                <a:solidFill>
                  <a:prstClr val="black"/>
                </a:solidFill>
                <a:latin typeface="Centaur"/>
                <a:cs typeface="Centaur"/>
              </a:rPr>
              <a:t>approved</a:t>
            </a:r>
            <a:r>
              <a:rPr lang="en-US" sz="3200" spc="5" dirty="0">
                <a:solidFill>
                  <a:prstClr val="black"/>
                </a:solidFill>
                <a:latin typeface="Centaur"/>
                <a:cs typeface="Centaur"/>
              </a:rPr>
              <a:t> </a:t>
            </a:r>
            <a:r>
              <a:rPr lang="en-US" sz="3200" spc="-15" dirty="0">
                <a:solidFill>
                  <a:prstClr val="black"/>
                </a:solidFill>
                <a:latin typeface="Centaur"/>
                <a:cs typeface="Centaur"/>
              </a:rPr>
              <a:t>Confined</a:t>
            </a:r>
            <a:r>
              <a:rPr lang="en-US" sz="3200" dirty="0">
                <a:solidFill>
                  <a:prstClr val="black"/>
                </a:solidFill>
                <a:latin typeface="Centaur"/>
                <a:cs typeface="Centaur"/>
              </a:rPr>
              <a:t> </a:t>
            </a:r>
            <a:r>
              <a:rPr lang="en-US" sz="3200" spc="-15" dirty="0">
                <a:solidFill>
                  <a:prstClr val="black"/>
                </a:solidFill>
                <a:latin typeface="Centaur"/>
                <a:cs typeface="Centaur"/>
              </a:rPr>
              <a:t>Space</a:t>
            </a:r>
            <a:r>
              <a:rPr lang="en-US" sz="3200" spc="10" dirty="0">
                <a:solidFill>
                  <a:prstClr val="black"/>
                </a:solidFill>
                <a:latin typeface="Centaur"/>
                <a:cs typeface="Centaur"/>
              </a:rPr>
              <a:t> </a:t>
            </a:r>
            <a:r>
              <a:rPr lang="en-US" sz="3200" spc="-25" dirty="0">
                <a:solidFill>
                  <a:prstClr val="black"/>
                </a:solidFill>
                <a:latin typeface="Centaur"/>
                <a:cs typeface="Centaur"/>
              </a:rPr>
              <a:t>&amp;</a:t>
            </a:r>
            <a:r>
              <a:rPr lang="en-US" sz="3200" spc="5" dirty="0">
                <a:solidFill>
                  <a:prstClr val="black"/>
                </a:solidFill>
                <a:latin typeface="Centaur"/>
                <a:cs typeface="Centaur"/>
              </a:rPr>
              <a:t> </a:t>
            </a:r>
            <a:r>
              <a:rPr lang="en-US" sz="3200" spc="-20" dirty="0">
                <a:solidFill>
                  <a:prstClr val="black"/>
                </a:solidFill>
                <a:latin typeface="Centaur"/>
                <a:cs typeface="Centaur"/>
              </a:rPr>
              <a:t>Hot Work</a:t>
            </a:r>
            <a:r>
              <a:rPr lang="en-US" sz="3200" dirty="0">
                <a:solidFill>
                  <a:prstClr val="black"/>
                </a:solidFill>
                <a:latin typeface="Centaur"/>
                <a:cs typeface="Centaur"/>
              </a:rPr>
              <a:t> </a:t>
            </a:r>
            <a:r>
              <a:rPr lang="en-US" sz="3200" spc="-15" dirty="0">
                <a:solidFill>
                  <a:prstClr val="black"/>
                </a:solidFill>
                <a:latin typeface="Centaur"/>
                <a:cs typeface="Centaur"/>
              </a:rPr>
              <a:t>Permits</a:t>
            </a:r>
            <a:r>
              <a:rPr lang="en-US" sz="3200" spc="-10" dirty="0">
                <a:solidFill>
                  <a:prstClr val="black"/>
                </a:solidFill>
                <a:latin typeface="Centaur"/>
                <a:cs typeface="Centaur"/>
              </a:rPr>
              <a:t> </a:t>
            </a:r>
            <a:r>
              <a:rPr lang="en-US" sz="3200" spc="-15" dirty="0">
                <a:solidFill>
                  <a:prstClr val="black"/>
                </a:solidFill>
                <a:latin typeface="Centaur"/>
                <a:cs typeface="Centaur"/>
              </a:rPr>
              <a:t>before</a:t>
            </a:r>
            <a:r>
              <a:rPr lang="en-US" sz="3200" spc="10" dirty="0">
                <a:solidFill>
                  <a:prstClr val="black"/>
                </a:solidFill>
                <a:latin typeface="Centaur"/>
                <a:cs typeface="Centaur"/>
              </a:rPr>
              <a:t> </a:t>
            </a:r>
            <a:r>
              <a:rPr lang="en-US" sz="3200" spc="-15" dirty="0">
                <a:solidFill>
                  <a:prstClr val="black"/>
                </a:solidFill>
                <a:latin typeface="Centaur"/>
                <a:cs typeface="Centaur"/>
              </a:rPr>
              <a:t>starting</a:t>
            </a:r>
            <a:r>
              <a:rPr lang="en-US" sz="3200" spc="10" dirty="0">
                <a:solidFill>
                  <a:prstClr val="black"/>
                </a:solidFill>
                <a:latin typeface="Centaur"/>
                <a:cs typeface="Centaur"/>
              </a:rPr>
              <a:t> </a:t>
            </a:r>
            <a:r>
              <a:rPr lang="en-US" sz="3200" spc="-15" dirty="0">
                <a:solidFill>
                  <a:prstClr val="black"/>
                </a:solidFill>
                <a:latin typeface="Centaur"/>
                <a:cs typeface="Centaur"/>
              </a:rPr>
              <a:t>hot</a:t>
            </a:r>
            <a:r>
              <a:rPr lang="en-US" sz="3200" spc="5" dirty="0">
                <a:solidFill>
                  <a:prstClr val="black"/>
                </a:solidFill>
                <a:latin typeface="Centaur"/>
                <a:cs typeface="Centaur"/>
              </a:rPr>
              <a:t> </a:t>
            </a:r>
            <a:r>
              <a:rPr lang="en-US" sz="3200" spc="-15" dirty="0" smtClean="0">
                <a:solidFill>
                  <a:prstClr val="black"/>
                </a:solidFill>
                <a:latin typeface="Centaur"/>
                <a:cs typeface="Centaur"/>
              </a:rPr>
              <a:t>work.</a:t>
            </a:r>
            <a:endParaRPr lang="en-US" sz="3200" dirty="0">
              <a:solidFill>
                <a:prstClr val="black"/>
              </a:solidFill>
              <a:latin typeface="Centaur"/>
              <a:cs typeface="Centaur"/>
            </a:endParaRPr>
          </a:p>
        </p:txBody>
      </p:sp>
      <p:sp>
        <p:nvSpPr>
          <p:cNvPr id="13" name="object 3"/>
          <p:cNvSpPr/>
          <p:nvPr/>
        </p:nvSpPr>
        <p:spPr>
          <a:xfrm>
            <a:off x="6235700" y="5092700"/>
            <a:ext cx="2882900" cy="1733892"/>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27363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2" name="Rectangle 1"/>
          <p:cNvSpPr/>
          <p:nvPr/>
        </p:nvSpPr>
        <p:spPr>
          <a:xfrm>
            <a:off x="1511300" y="1326549"/>
            <a:ext cx="7010400" cy="646331"/>
          </a:xfrm>
          <a:prstGeom prst="rect">
            <a:avLst/>
          </a:prstGeom>
        </p:spPr>
        <p:txBody>
          <a:bodyPr wrap="square">
            <a:spAutoFit/>
          </a:bodyPr>
          <a:lstStyle/>
          <a:p>
            <a:pPr marL="12700" lvl="0"/>
            <a:r>
              <a:rPr lang="en-US" sz="3600" b="1" u="heavy" spc="-30" dirty="0" smtClean="0">
                <a:solidFill>
                  <a:prstClr val="black"/>
                </a:solidFill>
                <a:latin typeface="Centaur"/>
                <a:cs typeface="Centaur"/>
              </a:rPr>
              <a:t>FIRE WATCH FOR HOT</a:t>
            </a:r>
            <a:r>
              <a:rPr lang="en-US" sz="3600" b="1" u="heavy" spc="-15" dirty="0" smtClean="0">
                <a:solidFill>
                  <a:prstClr val="black"/>
                </a:solidFill>
                <a:latin typeface="Centaur"/>
                <a:cs typeface="Centaur"/>
              </a:rPr>
              <a:t> </a:t>
            </a:r>
            <a:r>
              <a:rPr lang="en-US" sz="3600" b="1" u="heavy" spc="-30" dirty="0">
                <a:solidFill>
                  <a:prstClr val="black"/>
                </a:solidFill>
                <a:latin typeface="Centaur"/>
                <a:cs typeface="Centaur"/>
              </a:rPr>
              <a:t>WORK</a:t>
            </a:r>
            <a:r>
              <a:rPr lang="en-US" sz="3600" b="1" u="heavy" spc="-15" dirty="0">
                <a:solidFill>
                  <a:prstClr val="black"/>
                </a:solidFill>
                <a:latin typeface="Centaur"/>
                <a:cs typeface="Centaur"/>
              </a:rPr>
              <a:t> </a:t>
            </a:r>
            <a:endParaRPr lang="en-US" sz="3600" dirty="0">
              <a:solidFill>
                <a:prstClr val="black"/>
              </a:solidFill>
              <a:latin typeface="Centaur"/>
              <a:cs typeface="Centaur"/>
            </a:endParaRPr>
          </a:p>
        </p:txBody>
      </p:sp>
      <p:sp>
        <p:nvSpPr>
          <p:cNvPr id="3" name="Rectangle 2"/>
          <p:cNvSpPr/>
          <p:nvPr/>
        </p:nvSpPr>
        <p:spPr>
          <a:xfrm>
            <a:off x="215900" y="1835216"/>
            <a:ext cx="8991600" cy="3760325"/>
          </a:xfrm>
          <a:prstGeom prst="rect">
            <a:avLst/>
          </a:prstGeom>
        </p:spPr>
        <p:txBody>
          <a:bodyPr wrap="square">
            <a:spAutoFit/>
          </a:bodyPr>
          <a:lstStyle/>
          <a:p>
            <a:pPr marL="12700" marR="5080" lvl="0">
              <a:lnSpc>
                <a:spcPct val="119800"/>
              </a:lnSpc>
            </a:pPr>
            <a:r>
              <a:rPr lang="en-US" sz="2400" spc="-20" dirty="0">
                <a:solidFill>
                  <a:prstClr val="black"/>
                </a:solidFill>
                <a:latin typeface="Centaur"/>
                <a:cs typeface="Centaur"/>
              </a:rPr>
              <a:t>A</a:t>
            </a:r>
            <a:r>
              <a:rPr lang="en-US" sz="2400" spc="5" dirty="0">
                <a:solidFill>
                  <a:prstClr val="black"/>
                </a:solidFill>
                <a:latin typeface="Centaur"/>
                <a:cs typeface="Centaur"/>
              </a:rPr>
              <a:t> </a:t>
            </a:r>
            <a:r>
              <a:rPr lang="en-US" sz="2400" spc="-10" dirty="0">
                <a:solidFill>
                  <a:prstClr val="black"/>
                </a:solidFill>
                <a:latin typeface="Centaur"/>
                <a:cs typeface="Centaur"/>
              </a:rPr>
              <a:t>fire</a:t>
            </a:r>
            <a:r>
              <a:rPr lang="en-US" sz="2400" dirty="0">
                <a:solidFill>
                  <a:prstClr val="black"/>
                </a:solidFill>
                <a:latin typeface="Centaur"/>
                <a:cs typeface="Centaur"/>
              </a:rPr>
              <a:t> </a:t>
            </a:r>
            <a:r>
              <a:rPr lang="en-US" sz="2400" spc="-15" dirty="0">
                <a:solidFill>
                  <a:prstClr val="black"/>
                </a:solidFill>
                <a:latin typeface="Centaur"/>
                <a:cs typeface="Centaur"/>
              </a:rPr>
              <a:t>watch</a:t>
            </a:r>
            <a:r>
              <a:rPr lang="en-US" sz="2400" spc="10" dirty="0">
                <a:solidFill>
                  <a:prstClr val="black"/>
                </a:solidFill>
                <a:latin typeface="Centaur"/>
                <a:cs typeface="Centaur"/>
              </a:rPr>
              <a:t> </a:t>
            </a:r>
            <a:r>
              <a:rPr lang="en-US" sz="2400" spc="-15" dirty="0">
                <a:solidFill>
                  <a:prstClr val="black"/>
                </a:solidFill>
                <a:latin typeface="Centaur"/>
                <a:cs typeface="Centaur"/>
              </a:rPr>
              <a:t>shall</a:t>
            </a:r>
            <a:r>
              <a:rPr lang="en-US" sz="2400" spc="10" dirty="0">
                <a:solidFill>
                  <a:prstClr val="black"/>
                </a:solidFill>
                <a:latin typeface="Centaur"/>
                <a:cs typeface="Centaur"/>
              </a:rPr>
              <a:t> </a:t>
            </a:r>
            <a:r>
              <a:rPr lang="en-US" sz="2400" spc="-15" dirty="0">
                <a:solidFill>
                  <a:prstClr val="black"/>
                </a:solidFill>
                <a:latin typeface="Centaur"/>
                <a:cs typeface="Centaur"/>
              </a:rPr>
              <a:t>be</a:t>
            </a:r>
            <a:r>
              <a:rPr lang="en-US" sz="2400" spc="5" dirty="0">
                <a:solidFill>
                  <a:prstClr val="black"/>
                </a:solidFill>
                <a:latin typeface="Centaur"/>
                <a:cs typeface="Centaur"/>
              </a:rPr>
              <a:t> </a:t>
            </a:r>
            <a:r>
              <a:rPr lang="en-US" sz="2400" spc="5" dirty="0" smtClean="0">
                <a:solidFill>
                  <a:prstClr val="black"/>
                </a:solidFill>
                <a:latin typeface="Centaur"/>
                <a:cs typeface="Centaur"/>
              </a:rPr>
              <a:t>required:</a:t>
            </a:r>
          </a:p>
          <a:p>
            <a:pPr marL="469900" marR="5080" lvl="0" indent="-457200">
              <a:lnSpc>
                <a:spcPct val="119800"/>
              </a:lnSpc>
              <a:buFont typeface="Arial" panose="020B0604020202020204" pitchFamily="34" charset="0"/>
              <a:buChar char="•"/>
            </a:pPr>
            <a:r>
              <a:rPr lang="en-US" sz="2400" spc="5" dirty="0" smtClean="0">
                <a:solidFill>
                  <a:prstClr val="black"/>
                </a:solidFill>
                <a:latin typeface="Centaur"/>
                <a:cs typeface="Centaur"/>
              </a:rPr>
              <a:t>Appreciable combustibles are within 25 feet.</a:t>
            </a:r>
          </a:p>
          <a:p>
            <a:pPr marL="469900" marR="5080" lvl="0" indent="-457200">
              <a:lnSpc>
                <a:spcPct val="119800"/>
              </a:lnSpc>
              <a:buFont typeface="Arial" panose="020B0604020202020204" pitchFamily="34" charset="0"/>
              <a:buChar char="•"/>
            </a:pPr>
            <a:r>
              <a:rPr lang="en-US" sz="2400" spc="5" dirty="0" smtClean="0">
                <a:solidFill>
                  <a:prstClr val="black"/>
                </a:solidFill>
                <a:latin typeface="Centaur"/>
                <a:cs typeface="Centaur"/>
              </a:rPr>
              <a:t>Appreciable combustibles are &gt;25 but are easily ignited.</a:t>
            </a:r>
          </a:p>
          <a:p>
            <a:pPr marL="469900" marR="5080" lvl="0" indent="-457200">
              <a:lnSpc>
                <a:spcPct val="119800"/>
              </a:lnSpc>
              <a:buFont typeface="Arial" panose="020B0604020202020204" pitchFamily="34" charset="0"/>
              <a:buChar char="•"/>
            </a:pPr>
            <a:r>
              <a:rPr lang="en-US" sz="2400" spc="5" dirty="0" smtClean="0">
                <a:solidFill>
                  <a:prstClr val="black"/>
                </a:solidFill>
                <a:latin typeface="Centaur"/>
                <a:cs typeface="Centaur"/>
              </a:rPr>
              <a:t>Wall or floor openings </a:t>
            </a:r>
            <a:r>
              <a:rPr lang="en-US" sz="2400" spc="5" smtClean="0">
                <a:solidFill>
                  <a:prstClr val="black"/>
                </a:solidFill>
                <a:latin typeface="Centaur"/>
                <a:cs typeface="Centaur"/>
              </a:rPr>
              <a:t>within 25 </a:t>
            </a:r>
            <a:r>
              <a:rPr lang="en-US" sz="2400" spc="5" dirty="0" smtClean="0">
                <a:solidFill>
                  <a:prstClr val="black"/>
                </a:solidFill>
                <a:latin typeface="Centaur"/>
                <a:cs typeface="Centaur"/>
              </a:rPr>
              <a:t>ft. radius that exposes combustible materials in adjacent areas.</a:t>
            </a:r>
          </a:p>
          <a:p>
            <a:pPr marL="469900" marR="5080" lvl="0" indent="-457200">
              <a:lnSpc>
                <a:spcPct val="119800"/>
              </a:lnSpc>
              <a:buFont typeface="Arial" panose="020B0604020202020204" pitchFamily="34" charset="0"/>
              <a:buChar char="•"/>
            </a:pPr>
            <a:r>
              <a:rPr lang="en-US" sz="2400" spc="5" dirty="0" smtClean="0">
                <a:solidFill>
                  <a:prstClr val="black"/>
                </a:solidFill>
                <a:latin typeface="Centaur"/>
                <a:cs typeface="Centaur"/>
              </a:rPr>
              <a:t>Combustible materials are adjacent to the opposite side of a barrier and are likely to be ignited.</a:t>
            </a:r>
          </a:p>
          <a:p>
            <a:pPr marL="469900" marR="5080" lvl="0" indent="-457200">
              <a:lnSpc>
                <a:spcPct val="119800"/>
              </a:lnSpc>
              <a:buFont typeface="Arial" panose="020B0604020202020204" pitchFamily="34" charset="0"/>
              <a:buChar char="•"/>
            </a:pPr>
            <a:endParaRPr lang="en-US" sz="3200" dirty="0">
              <a:solidFill>
                <a:prstClr val="black"/>
              </a:solidFill>
              <a:latin typeface="Centaur"/>
              <a:cs typeface="Centaur"/>
            </a:endParaRPr>
          </a:p>
        </p:txBody>
      </p:sp>
      <p:pic>
        <p:nvPicPr>
          <p:cNvPr id="5" name="Picture 4"/>
          <p:cNvPicPr>
            <a:picLocks noChangeAspect="1"/>
          </p:cNvPicPr>
          <p:nvPr/>
        </p:nvPicPr>
        <p:blipFill>
          <a:blip r:embed="rId6"/>
          <a:stretch>
            <a:fillRect/>
          </a:stretch>
        </p:blipFill>
        <p:spPr>
          <a:xfrm>
            <a:off x="5778500" y="4566914"/>
            <a:ext cx="2682875" cy="2305050"/>
          </a:xfrm>
          <a:prstGeom prst="rect">
            <a:avLst/>
          </a:prstGeom>
        </p:spPr>
      </p:pic>
    </p:spTree>
    <p:extLst>
      <p:ext uri="{BB962C8B-B14F-4D97-AF65-F5344CB8AC3E}">
        <p14:creationId xmlns:p14="http://schemas.microsoft.com/office/powerpoint/2010/main" val="3078107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250" y="293982"/>
            <a:ext cx="8686800" cy="1524000"/>
          </a:xfrm>
          <a:prstGeom prst="rect">
            <a:avLst/>
          </a:prstGeom>
          <a:noFill/>
        </p:spPr>
        <p:txBody>
          <a:bodyPr wrap="square" rtlCol="0">
            <a:spAutoFit/>
          </a:bodyPr>
          <a:lstStyle/>
          <a:p>
            <a:endParaRPr lang="en-US" dirty="0"/>
          </a:p>
        </p:txBody>
      </p:sp>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15303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13" name="Rectangle 12"/>
          <p:cNvSpPr/>
          <p:nvPr/>
        </p:nvSpPr>
        <p:spPr>
          <a:xfrm>
            <a:off x="2928803" y="1450244"/>
            <a:ext cx="4559300" cy="1323439"/>
          </a:xfrm>
          <a:prstGeom prst="rect">
            <a:avLst/>
          </a:prstGeom>
        </p:spPr>
        <p:txBody>
          <a:bodyPr>
            <a:spAutoFit/>
          </a:bodyPr>
          <a:lstStyle/>
          <a:p>
            <a:pPr marL="12700" marR="5080" lvl="0" indent="514984"/>
            <a:r>
              <a:rPr lang="en-US" sz="4000" b="1" u="heavy" dirty="0">
                <a:solidFill>
                  <a:prstClr val="black"/>
                </a:solidFill>
                <a:latin typeface="Centaur"/>
                <a:cs typeface="Centaur"/>
              </a:rPr>
              <a:t>HOT</a:t>
            </a:r>
            <a:r>
              <a:rPr lang="en-US" sz="4000" b="1" u="heavy" spc="-10" dirty="0">
                <a:solidFill>
                  <a:prstClr val="black"/>
                </a:solidFill>
                <a:latin typeface="Centaur"/>
                <a:cs typeface="Centaur"/>
              </a:rPr>
              <a:t> </a:t>
            </a:r>
            <a:r>
              <a:rPr lang="en-US" sz="4000" b="1" u="heavy" spc="5" dirty="0">
                <a:solidFill>
                  <a:prstClr val="black"/>
                </a:solidFill>
                <a:latin typeface="Centaur"/>
                <a:cs typeface="Centaur"/>
              </a:rPr>
              <a:t> </a:t>
            </a:r>
            <a:r>
              <a:rPr lang="en-US" sz="4000" b="1" u="heavy" dirty="0">
                <a:solidFill>
                  <a:prstClr val="black"/>
                </a:solidFill>
                <a:latin typeface="Centaur"/>
                <a:cs typeface="Centaur"/>
              </a:rPr>
              <a:t>WORK</a:t>
            </a:r>
            <a:r>
              <a:rPr lang="en-US" sz="4000" b="1" dirty="0">
                <a:solidFill>
                  <a:prstClr val="black"/>
                </a:solidFill>
                <a:latin typeface="Centaur"/>
                <a:cs typeface="Centaur"/>
              </a:rPr>
              <a:t> </a:t>
            </a:r>
            <a:r>
              <a:rPr lang="en-US" sz="4000" b="1" u="heavy" dirty="0">
                <a:solidFill>
                  <a:prstClr val="black"/>
                </a:solidFill>
                <a:latin typeface="Centaur"/>
                <a:cs typeface="Centaur"/>
              </a:rPr>
              <a:t>INTRODUCTION</a:t>
            </a:r>
            <a:endParaRPr lang="en-US" sz="4000" dirty="0">
              <a:solidFill>
                <a:prstClr val="black"/>
              </a:solidFill>
              <a:latin typeface="Centaur"/>
              <a:cs typeface="Centaur"/>
            </a:endParaRPr>
          </a:p>
        </p:txBody>
      </p:sp>
      <p:sp>
        <p:nvSpPr>
          <p:cNvPr id="14" name="Rectangle 13"/>
          <p:cNvSpPr/>
          <p:nvPr/>
        </p:nvSpPr>
        <p:spPr>
          <a:xfrm>
            <a:off x="2891989" y="3060700"/>
            <a:ext cx="5540644" cy="3021661"/>
          </a:xfrm>
          <a:prstGeom prst="rect">
            <a:avLst/>
          </a:prstGeom>
        </p:spPr>
        <p:txBody>
          <a:bodyPr wrap="square">
            <a:spAutoFit/>
          </a:bodyPr>
          <a:lstStyle/>
          <a:p>
            <a:pPr marL="12700" marR="5080" lvl="0">
              <a:lnSpc>
                <a:spcPct val="119800"/>
              </a:lnSpc>
            </a:pPr>
            <a:r>
              <a:rPr lang="en-US" sz="3200" u="heavy" spc="-15" dirty="0">
                <a:solidFill>
                  <a:prstClr val="black"/>
                </a:solidFill>
                <a:latin typeface="Centaur"/>
                <a:cs typeface="Centaur"/>
              </a:rPr>
              <a:t>Purpose:</a:t>
            </a:r>
            <a:r>
              <a:rPr lang="en-US" sz="3200" spc="-15" dirty="0">
                <a:solidFill>
                  <a:prstClr val="black"/>
                </a:solidFill>
                <a:latin typeface="Centaur"/>
                <a:cs typeface="Centaur"/>
              </a:rPr>
              <a:t> This</a:t>
            </a:r>
            <a:r>
              <a:rPr lang="en-US" sz="3200" spc="5" dirty="0">
                <a:solidFill>
                  <a:prstClr val="black"/>
                </a:solidFill>
                <a:latin typeface="Centaur"/>
                <a:cs typeface="Centaur"/>
              </a:rPr>
              <a:t> </a:t>
            </a:r>
            <a:r>
              <a:rPr lang="en-US" sz="3200" spc="-15" dirty="0">
                <a:solidFill>
                  <a:prstClr val="black"/>
                </a:solidFill>
                <a:latin typeface="Centaur"/>
                <a:cs typeface="Centaur"/>
              </a:rPr>
              <a:t>program</a:t>
            </a:r>
            <a:r>
              <a:rPr lang="en-US" sz="3200" spc="5" dirty="0">
                <a:solidFill>
                  <a:prstClr val="black"/>
                </a:solidFill>
                <a:latin typeface="Centaur"/>
                <a:cs typeface="Centaur"/>
              </a:rPr>
              <a:t> </a:t>
            </a:r>
            <a:r>
              <a:rPr lang="en-US" sz="3200" dirty="0">
                <a:solidFill>
                  <a:prstClr val="black"/>
                </a:solidFill>
                <a:latin typeface="Centaur"/>
                <a:cs typeface="Centaur"/>
              </a:rPr>
              <a:t>is</a:t>
            </a:r>
            <a:r>
              <a:rPr lang="en-US" sz="3200" spc="5" dirty="0">
                <a:solidFill>
                  <a:prstClr val="black"/>
                </a:solidFill>
                <a:latin typeface="Centaur"/>
                <a:cs typeface="Centaur"/>
              </a:rPr>
              <a:t> </a:t>
            </a:r>
            <a:r>
              <a:rPr lang="en-US" sz="3200" spc="-15" dirty="0">
                <a:solidFill>
                  <a:prstClr val="black"/>
                </a:solidFill>
                <a:latin typeface="Centaur"/>
                <a:cs typeface="Centaur"/>
              </a:rPr>
              <a:t>designed</a:t>
            </a:r>
            <a:r>
              <a:rPr lang="en-US" sz="3200" dirty="0">
                <a:solidFill>
                  <a:prstClr val="black"/>
                </a:solidFill>
                <a:latin typeface="Centaur"/>
                <a:cs typeface="Centaur"/>
              </a:rPr>
              <a:t> </a:t>
            </a:r>
            <a:r>
              <a:rPr lang="en-US" sz="3200" spc="-15" dirty="0">
                <a:solidFill>
                  <a:prstClr val="black"/>
                </a:solidFill>
                <a:latin typeface="Centaur"/>
                <a:cs typeface="Centaur"/>
              </a:rPr>
              <a:t>to</a:t>
            </a:r>
            <a:r>
              <a:rPr lang="en-US" sz="3200" spc="5" dirty="0">
                <a:solidFill>
                  <a:prstClr val="black"/>
                </a:solidFill>
                <a:latin typeface="Centaur"/>
                <a:cs typeface="Centaur"/>
              </a:rPr>
              <a:t> </a:t>
            </a:r>
            <a:r>
              <a:rPr lang="en-US" sz="3200" spc="-15" dirty="0">
                <a:solidFill>
                  <a:prstClr val="black"/>
                </a:solidFill>
                <a:latin typeface="Centaur"/>
                <a:cs typeface="Centaur"/>
              </a:rPr>
              <a:t>recognize</a:t>
            </a:r>
            <a:r>
              <a:rPr lang="en-US" sz="3200" dirty="0">
                <a:solidFill>
                  <a:prstClr val="black"/>
                </a:solidFill>
                <a:latin typeface="Centaur"/>
                <a:cs typeface="Centaur"/>
              </a:rPr>
              <a:t> </a:t>
            </a:r>
            <a:r>
              <a:rPr lang="en-US" sz="3200" spc="-15" dirty="0">
                <a:solidFill>
                  <a:prstClr val="black"/>
                </a:solidFill>
                <a:latin typeface="Centaur"/>
                <a:cs typeface="Centaur"/>
              </a:rPr>
              <a:t>the potential</a:t>
            </a:r>
            <a:r>
              <a:rPr lang="en-US" sz="3200" dirty="0">
                <a:solidFill>
                  <a:prstClr val="black"/>
                </a:solidFill>
                <a:latin typeface="Centaur"/>
                <a:cs typeface="Centaur"/>
              </a:rPr>
              <a:t> </a:t>
            </a:r>
            <a:r>
              <a:rPr lang="en-US" sz="3200" dirty="0" smtClean="0">
                <a:solidFill>
                  <a:prstClr val="black"/>
                </a:solidFill>
                <a:latin typeface="Centaur"/>
                <a:cs typeface="Centaur"/>
              </a:rPr>
              <a:t>for </a:t>
            </a:r>
            <a:r>
              <a:rPr lang="en-US" sz="3200" spc="-10" dirty="0" smtClean="0">
                <a:solidFill>
                  <a:prstClr val="black"/>
                </a:solidFill>
                <a:latin typeface="Centaur"/>
                <a:cs typeface="Centaur"/>
              </a:rPr>
              <a:t>fire</a:t>
            </a:r>
            <a:r>
              <a:rPr lang="en-US" sz="3200" dirty="0" smtClean="0">
                <a:solidFill>
                  <a:prstClr val="black"/>
                </a:solidFill>
                <a:latin typeface="Centaur"/>
                <a:cs typeface="Centaur"/>
              </a:rPr>
              <a:t> </a:t>
            </a:r>
            <a:r>
              <a:rPr lang="en-US" sz="3200" spc="-15" dirty="0">
                <a:solidFill>
                  <a:prstClr val="black"/>
                </a:solidFill>
                <a:latin typeface="Centaur"/>
                <a:cs typeface="Centaur"/>
              </a:rPr>
              <a:t>and</a:t>
            </a:r>
            <a:r>
              <a:rPr lang="en-US" sz="3200" spc="5" dirty="0">
                <a:solidFill>
                  <a:prstClr val="black"/>
                </a:solidFill>
                <a:latin typeface="Centaur"/>
                <a:cs typeface="Centaur"/>
              </a:rPr>
              <a:t> </a:t>
            </a:r>
            <a:r>
              <a:rPr lang="en-US" sz="3200" spc="-15" dirty="0">
                <a:solidFill>
                  <a:prstClr val="black"/>
                </a:solidFill>
                <a:latin typeface="Centaur"/>
                <a:cs typeface="Centaur"/>
              </a:rPr>
              <a:t>explosion</a:t>
            </a:r>
            <a:r>
              <a:rPr lang="en-US" sz="3200" spc="10" dirty="0">
                <a:solidFill>
                  <a:prstClr val="black"/>
                </a:solidFill>
                <a:latin typeface="Centaur"/>
                <a:cs typeface="Centaur"/>
              </a:rPr>
              <a:t> </a:t>
            </a:r>
            <a:r>
              <a:rPr lang="en-US" sz="3200" spc="-15" dirty="0" smtClean="0">
                <a:solidFill>
                  <a:prstClr val="black"/>
                </a:solidFill>
                <a:latin typeface="Centaur"/>
                <a:cs typeface="Centaur"/>
              </a:rPr>
              <a:t>hazards</a:t>
            </a:r>
            <a:r>
              <a:rPr lang="en-US" sz="3200" spc="10" dirty="0" smtClean="0">
                <a:solidFill>
                  <a:prstClr val="black"/>
                </a:solidFill>
                <a:latin typeface="Centaur"/>
                <a:cs typeface="Centaur"/>
              </a:rPr>
              <a:t> </a:t>
            </a:r>
            <a:r>
              <a:rPr lang="en-US" sz="3200" spc="-15" dirty="0">
                <a:solidFill>
                  <a:prstClr val="black"/>
                </a:solidFill>
                <a:latin typeface="Centaur"/>
                <a:cs typeface="Centaur"/>
              </a:rPr>
              <a:t>and</a:t>
            </a:r>
            <a:r>
              <a:rPr lang="en-US" sz="3200" spc="5" dirty="0">
                <a:solidFill>
                  <a:prstClr val="black"/>
                </a:solidFill>
                <a:latin typeface="Centaur"/>
                <a:cs typeface="Centaur"/>
              </a:rPr>
              <a:t> </a:t>
            </a:r>
            <a:r>
              <a:rPr lang="en-US" sz="3200" spc="-15" dirty="0">
                <a:solidFill>
                  <a:prstClr val="black"/>
                </a:solidFill>
                <a:latin typeface="Centaur"/>
                <a:cs typeface="Centaur"/>
              </a:rPr>
              <a:t>to minimize</a:t>
            </a:r>
            <a:r>
              <a:rPr lang="en-US" sz="3200" dirty="0">
                <a:solidFill>
                  <a:prstClr val="black"/>
                </a:solidFill>
                <a:latin typeface="Centaur"/>
                <a:cs typeface="Centaur"/>
              </a:rPr>
              <a:t> </a:t>
            </a:r>
            <a:r>
              <a:rPr lang="en-US" sz="3200" spc="-15" dirty="0">
                <a:solidFill>
                  <a:prstClr val="black"/>
                </a:solidFill>
                <a:latin typeface="Centaur"/>
                <a:cs typeface="Centaur"/>
              </a:rPr>
              <a:t>or</a:t>
            </a:r>
            <a:r>
              <a:rPr lang="en-US" sz="3200" spc="5" dirty="0">
                <a:solidFill>
                  <a:prstClr val="black"/>
                </a:solidFill>
                <a:latin typeface="Centaur"/>
                <a:cs typeface="Centaur"/>
              </a:rPr>
              <a:t> </a:t>
            </a:r>
            <a:r>
              <a:rPr lang="en-US" sz="3200" spc="-15" dirty="0">
                <a:solidFill>
                  <a:prstClr val="black"/>
                </a:solidFill>
                <a:latin typeface="Centaur"/>
                <a:cs typeface="Centaur"/>
              </a:rPr>
              <a:t>eliminate</a:t>
            </a:r>
            <a:r>
              <a:rPr lang="en-US" sz="3200" spc="10" dirty="0">
                <a:solidFill>
                  <a:prstClr val="black"/>
                </a:solidFill>
                <a:latin typeface="Centaur"/>
                <a:cs typeface="Centaur"/>
              </a:rPr>
              <a:t> </a:t>
            </a:r>
            <a:r>
              <a:rPr lang="en-US" sz="3200" spc="10" dirty="0" smtClean="0">
                <a:solidFill>
                  <a:prstClr val="black"/>
                </a:solidFill>
                <a:latin typeface="Centaur"/>
                <a:cs typeface="Centaur"/>
              </a:rPr>
              <a:t>these hazards as it relates to </a:t>
            </a:r>
            <a:r>
              <a:rPr lang="en-US" sz="3200" spc="-15" dirty="0" smtClean="0">
                <a:solidFill>
                  <a:prstClr val="black"/>
                </a:solidFill>
                <a:latin typeface="Centaur"/>
                <a:cs typeface="Centaur"/>
              </a:rPr>
              <a:t>hot</a:t>
            </a:r>
            <a:r>
              <a:rPr lang="en-US" sz="3200" spc="5" dirty="0" smtClean="0">
                <a:solidFill>
                  <a:prstClr val="black"/>
                </a:solidFill>
                <a:latin typeface="Centaur"/>
                <a:cs typeface="Centaur"/>
              </a:rPr>
              <a:t> </a:t>
            </a:r>
            <a:r>
              <a:rPr lang="en-US" sz="3200" spc="-15" dirty="0" smtClean="0">
                <a:solidFill>
                  <a:prstClr val="black"/>
                </a:solidFill>
                <a:latin typeface="Centaur"/>
                <a:cs typeface="Centaur"/>
              </a:rPr>
              <a:t>work</a:t>
            </a:r>
            <a:r>
              <a:rPr lang="en-US" sz="3200" spc="5" dirty="0" smtClean="0">
                <a:solidFill>
                  <a:prstClr val="black"/>
                </a:solidFill>
                <a:latin typeface="Centaur"/>
                <a:cs typeface="Centaur"/>
              </a:rPr>
              <a:t> </a:t>
            </a:r>
            <a:r>
              <a:rPr lang="en-US" sz="3200" spc="-15" dirty="0">
                <a:solidFill>
                  <a:prstClr val="black"/>
                </a:solidFill>
                <a:latin typeface="Centaur"/>
                <a:cs typeface="Centaur"/>
              </a:rPr>
              <a:t>operations.</a:t>
            </a:r>
            <a:endParaRPr lang="en-US" sz="3200" dirty="0">
              <a:solidFill>
                <a:prstClr val="black"/>
              </a:solidFill>
              <a:latin typeface="Centaur"/>
              <a:cs typeface="Centaur"/>
            </a:endParaRPr>
          </a:p>
        </p:txBody>
      </p:sp>
    </p:spTree>
    <p:extLst>
      <p:ext uri="{BB962C8B-B14F-4D97-AF65-F5344CB8AC3E}">
        <p14:creationId xmlns:p14="http://schemas.microsoft.com/office/powerpoint/2010/main" val="3969113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2" name="Rectangle 1"/>
          <p:cNvSpPr/>
          <p:nvPr/>
        </p:nvSpPr>
        <p:spPr>
          <a:xfrm>
            <a:off x="2197100" y="1137583"/>
            <a:ext cx="6382151" cy="646331"/>
          </a:xfrm>
          <a:prstGeom prst="rect">
            <a:avLst/>
          </a:prstGeom>
        </p:spPr>
        <p:txBody>
          <a:bodyPr wrap="square">
            <a:spAutoFit/>
          </a:bodyPr>
          <a:lstStyle/>
          <a:p>
            <a:pPr marL="12700" lvl="0"/>
            <a:r>
              <a:rPr lang="en-US" sz="3600" b="1" u="heavy" spc="-30" dirty="0">
                <a:solidFill>
                  <a:prstClr val="black"/>
                </a:solidFill>
                <a:latin typeface="Centaur"/>
                <a:cs typeface="Centaur"/>
              </a:rPr>
              <a:t>HOT</a:t>
            </a:r>
            <a:r>
              <a:rPr lang="en-US" sz="3600" b="1" u="heavy" spc="-15" dirty="0">
                <a:solidFill>
                  <a:prstClr val="black"/>
                </a:solidFill>
                <a:latin typeface="Centaur"/>
                <a:cs typeface="Centaur"/>
              </a:rPr>
              <a:t> </a:t>
            </a:r>
            <a:r>
              <a:rPr lang="en-US" sz="3600" b="1" u="heavy" spc="-30" dirty="0">
                <a:solidFill>
                  <a:prstClr val="black"/>
                </a:solidFill>
                <a:latin typeface="Centaur"/>
                <a:cs typeface="Centaur"/>
              </a:rPr>
              <a:t>WORK</a:t>
            </a:r>
            <a:r>
              <a:rPr lang="en-US" sz="3600" b="1" u="heavy" spc="-15" dirty="0">
                <a:solidFill>
                  <a:prstClr val="black"/>
                </a:solidFill>
                <a:latin typeface="Centaur"/>
                <a:cs typeface="Centaur"/>
              </a:rPr>
              <a:t> </a:t>
            </a:r>
            <a:r>
              <a:rPr lang="en-US" sz="3600" b="1" u="heavy" spc="-25" dirty="0">
                <a:solidFill>
                  <a:prstClr val="black"/>
                </a:solidFill>
                <a:latin typeface="Centaur"/>
                <a:cs typeface="Centaur"/>
              </a:rPr>
              <a:t>–FIRE WATCH</a:t>
            </a:r>
            <a:endParaRPr lang="en-US" sz="3600" dirty="0">
              <a:solidFill>
                <a:prstClr val="black"/>
              </a:solidFill>
              <a:latin typeface="Centaur"/>
              <a:cs typeface="Centaur"/>
            </a:endParaRPr>
          </a:p>
        </p:txBody>
      </p:sp>
      <p:sp>
        <p:nvSpPr>
          <p:cNvPr id="3" name="Rectangle 2"/>
          <p:cNvSpPr/>
          <p:nvPr/>
        </p:nvSpPr>
        <p:spPr>
          <a:xfrm>
            <a:off x="1130300" y="2439508"/>
            <a:ext cx="7772400" cy="2062103"/>
          </a:xfrm>
          <a:prstGeom prst="rect">
            <a:avLst/>
          </a:prstGeom>
        </p:spPr>
        <p:txBody>
          <a:bodyPr wrap="square">
            <a:spAutoFit/>
          </a:bodyPr>
          <a:lstStyle/>
          <a:p>
            <a:r>
              <a:rPr lang="en-US" sz="3200" spc="-20" dirty="0">
                <a:solidFill>
                  <a:prstClr val="black"/>
                </a:solidFill>
                <a:latin typeface="Centaur"/>
                <a:cs typeface="Centaur"/>
              </a:rPr>
              <a:t>A</a:t>
            </a:r>
            <a:r>
              <a:rPr lang="en-US" sz="3200" spc="5" dirty="0">
                <a:solidFill>
                  <a:prstClr val="black"/>
                </a:solidFill>
                <a:latin typeface="Centaur"/>
                <a:cs typeface="Centaur"/>
              </a:rPr>
              <a:t> </a:t>
            </a:r>
            <a:r>
              <a:rPr lang="en-US" sz="3200" spc="-10" dirty="0">
                <a:solidFill>
                  <a:prstClr val="black"/>
                </a:solidFill>
                <a:latin typeface="Centaur"/>
                <a:cs typeface="Centaur"/>
              </a:rPr>
              <a:t>fire</a:t>
            </a:r>
            <a:r>
              <a:rPr lang="en-US" sz="3200" dirty="0">
                <a:solidFill>
                  <a:prstClr val="black"/>
                </a:solidFill>
                <a:latin typeface="Centaur"/>
                <a:cs typeface="Centaur"/>
              </a:rPr>
              <a:t> </a:t>
            </a:r>
            <a:r>
              <a:rPr lang="en-US" sz="3200" spc="-15" dirty="0">
                <a:solidFill>
                  <a:prstClr val="black"/>
                </a:solidFill>
                <a:latin typeface="Centaur"/>
                <a:cs typeface="Centaur"/>
              </a:rPr>
              <a:t>watch</a:t>
            </a:r>
            <a:r>
              <a:rPr lang="en-US" sz="3200" spc="10" dirty="0">
                <a:solidFill>
                  <a:prstClr val="black"/>
                </a:solidFill>
                <a:latin typeface="Centaur"/>
                <a:cs typeface="Centaur"/>
              </a:rPr>
              <a:t> </a:t>
            </a:r>
            <a:r>
              <a:rPr lang="en-US" sz="3200" spc="-15" dirty="0">
                <a:solidFill>
                  <a:prstClr val="black"/>
                </a:solidFill>
                <a:latin typeface="Centaur"/>
                <a:cs typeface="Centaur"/>
              </a:rPr>
              <a:t>shall</a:t>
            </a:r>
            <a:r>
              <a:rPr lang="en-US" sz="3200" spc="10" dirty="0">
                <a:solidFill>
                  <a:prstClr val="black"/>
                </a:solidFill>
                <a:latin typeface="Centaur"/>
                <a:cs typeface="Centaur"/>
              </a:rPr>
              <a:t> </a:t>
            </a:r>
            <a:r>
              <a:rPr lang="en-US" sz="3200" spc="-15" dirty="0">
                <a:solidFill>
                  <a:prstClr val="black"/>
                </a:solidFill>
                <a:latin typeface="Centaur"/>
                <a:cs typeface="Centaur"/>
              </a:rPr>
              <a:t>be</a:t>
            </a:r>
            <a:r>
              <a:rPr lang="en-US" sz="3200" spc="5" dirty="0">
                <a:solidFill>
                  <a:prstClr val="black"/>
                </a:solidFill>
                <a:latin typeface="Centaur"/>
                <a:cs typeface="Centaur"/>
              </a:rPr>
              <a:t> </a:t>
            </a:r>
            <a:r>
              <a:rPr lang="en-US" sz="3200" spc="-15" dirty="0">
                <a:solidFill>
                  <a:prstClr val="black"/>
                </a:solidFill>
                <a:latin typeface="Centaur"/>
                <a:cs typeface="Centaur"/>
              </a:rPr>
              <a:t>provided</a:t>
            </a:r>
            <a:r>
              <a:rPr lang="en-US" sz="3200" spc="5" dirty="0">
                <a:solidFill>
                  <a:prstClr val="black"/>
                </a:solidFill>
                <a:latin typeface="Centaur"/>
                <a:cs typeface="Centaur"/>
              </a:rPr>
              <a:t> </a:t>
            </a:r>
            <a:r>
              <a:rPr lang="en-US" sz="3200" spc="-15" dirty="0">
                <a:solidFill>
                  <a:prstClr val="black"/>
                </a:solidFill>
                <a:latin typeface="Centaur"/>
                <a:cs typeface="Centaur"/>
              </a:rPr>
              <a:t>during</a:t>
            </a:r>
            <a:r>
              <a:rPr lang="en-US" sz="3200" spc="5" dirty="0">
                <a:solidFill>
                  <a:prstClr val="black"/>
                </a:solidFill>
                <a:latin typeface="Centaur"/>
                <a:cs typeface="Centaur"/>
              </a:rPr>
              <a:t> </a:t>
            </a:r>
            <a:r>
              <a:rPr lang="en-US" sz="3200" spc="-20" dirty="0">
                <a:solidFill>
                  <a:prstClr val="black"/>
                </a:solidFill>
                <a:latin typeface="Centaur"/>
                <a:cs typeface="Centaur"/>
              </a:rPr>
              <a:t>Hot</a:t>
            </a:r>
            <a:r>
              <a:rPr lang="en-US" sz="3200" spc="5" dirty="0">
                <a:solidFill>
                  <a:prstClr val="black"/>
                </a:solidFill>
                <a:latin typeface="Centaur"/>
                <a:cs typeface="Centaur"/>
              </a:rPr>
              <a:t> </a:t>
            </a:r>
            <a:r>
              <a:rPr lang="en-US" sz="3200" spc="-20" dirty="0">
                <a:solidFill>
                  <a:prstClr val="black"/>
                </a:solidFill>
                <a:latin typeface="Centaur"/>
                <a:cs typeface="Centaur"/>
              </a:rPr>
              <a:t>Work</a:t>
            </a:r>
            <a:r>
              <a:rPr lang="en-US" sz="3200" spc="-10" dirty="0">
                <a:solidFill>
                  <a:prstClr val="black"/>
                </a:solidFill>
                <a:latin typeface="Centaur"/>
                <a:cs typeface="Centaur"/>
              </a:rPr>
              <a:t> activities,</a:t>
            </a:r>
            <a:r>
              <a:rPr lang="en-US" sz="3200" dirty="0">
                <a:solidFill>
                  <a:prstClr val="black"/>
                </a:solidFill>
                <a:latin typeface="Centaur"/>
                <a:cs typeface="Centaur"/>
              </a:rPr>
              <a:t> </a:t>
            </a:r>
            <a:r>
              <a:rPr lang="en-US" sz="3200" spc="-15" dirty="0">
                <a:solidFill>
                  <a:prstClr val="black"/>
                </a:solidFill>
                <a:latin typeface="Centaur"/>
                <a:cs typeface="Centaur"/>
              </a:rPr>
              <a:t>during</a:t>
            </a:r>
            <a:r>
              <a:rPr lang="en-US" sz="3200" spc="5" dirty="0">
                <a:solidFill>
                  <a:prstClr val="black"/>
                </a:solidFill>
                <a:latin typeface="Centaur"/>
                <a:cs typeface="Centaur"/>
              </a:rPr>
              <a:t> </a:t>
            </a:r>
            <a:r>
              <a:rPr lang="en-US" sz="3200" spc="-15" dirty="0">
                <a:solidFill>
                  <a:prstClr val="black"/>
                </a:solidFill>
                <a:latin typeface="Centaur"/>
                <a:cs typeface="Centaur"/>
              </a:rPr>
              <a:t>lunch</a:t>
            </a:r>
            <a:r>
              <a:rPr lang="en-US" sz="3200" spc="10" dirty="0">
                <a:solidFill>
                  <a:prstClr val="black"/>
                </a:solidFill>
                <a:latin typeface="Centaur"/>
                <a:cs typeface="Centaur"/>
              </a:rPr>
              <a:t> </a:t>
            </a:r>
            <a:r>
              <a:rPr lang="en-US" sz="3200" spc="-15" dirty="0">
                <a:solidFill>
                  <a:prstClr val="black"/>
                </a:solidFill>
                <a:latin typeface="Centaur"/>
                <a:cs typeface="Centaur"/>
              </a:rPr>
              <a:t>or</a:t>
            </a:r>
            <a:r>
              <a:rPr lang="en-US" sz="3200" spc="5" dirty="0">
                <a:solidFill>
                  <a:prstClr val="black"/>
                </a:solidFill>
                <a:latin typeface="Centaur"/>
                <a:cs typeface="Centaur"/>
              </a:rPr>
              <a:t> </a:t>
            </a:r>
            <a:r>
              <a:rPr lang="en-US" sz="3200" spc="-15" dirty="0">
                <a:solidFill>
                  <a:prstClr val="black"/>
                </a:solidFill>
                <a:latin typeface="Centaur"/>
                <a:cs typeface="Centaur"/>
              </a:rPr>
              <a:t>rest</a:t>
            </a:r>
            <a:r>
              <a:rPr lang="en-US" sz="3200" spc="5" dirty="0">
                <a:solidFill>
                  <a:prstClr val="black"/>
                </a:solidFill>
                <a:latin typeface="Centaur"/>
                <a:cs typeface="Centaur"/>
              </a:rPr>
              <a:t> </a:t>
            </a:r>
            <a:r>
              <a:rPr lang="en-US" sz="3200" spc="-15" dirty="0">
                <a:solidFill>
                  <a:prstClr val="black"/>
                </a:solidFill>
                <a:latin typeface="Centaur"/>
                <a:cs typeface="Centaur"/>
              </a:rPr>
              <a:t>periods</a:t>
            </a:r>
            <a:r>
              <a:rPr lang="en-US" sz="3200" dirty="0">
                <a:solidFill>
                  <a:prstClr val="black"/>
                </a:solidFill>
                <a:latin typeface="Centaur"/>
                <a:cs typeface="Centaur"/>
              </a:rPr>
              <a:t> </a:t>
            </a:r>
            <a:r>
              <a:rPr lang="en-US" sz="3200" spc="-15" dirty="0">
                <a:solidFill>
                  <a:prstClr val="black"/>
                </a:solidFill>
                <a:latin typeface="Centaur"/>
                <a:cs typeface="Centaur"/>
              </a:rPr>
              <a:t>and</a:t>
            </a:r>
            <a:r>
              <a:rPr lang="en-US" sz="3200" spc="5" dirty="0">
                <a:solidFill>
                  <a:prstClr val="black"/>
                </a:solidFill>
                <a:latin typeface="Centaur"/>
                <a:cs typeface="Centaur"/>
              </a:rPr>
              <a:t> </a:t>
            </a:r>
            <a:r>
              <a:rPr lang="en-US" sz="3200" spc="-15" dirty="0">
                <a:solidFill>
                  <a:prstClr val="black"/>
                </a:solidFill>
                <a:latin typeface="Centaur"/>
                <a:cs typeface="Centaur"/>
              </a:rPr>
              <a:t>shall continue</a:t>
            </a:r>
            <a:r>
              <a:rPr lang="en-US" sz="3200" spc="-5" dirty="0">
                <a:solidFill>
                  <a:prstClr val="black"/>
                </a:solidFill>
                <a:latin typeface="Centaur"/>
                <a:cs typeface="Centaur"/>
              </a:rPr>
              <a:t> </a:t>
            </a:r>
            <a:r>
              <a:rPr lang="en-US" sz="3200" spc="-15" dirty="0">
                <a:solidFill>
                  <a:prstClr val="black"/>
                </a:solidFill>
                <a:latin typeface="Centaur"/>
                <a:cs typeface="Centaur"/>
              </a:rPr>
              <a:t>for</a:t>
            </a:r>
            <a:r>
              <a:rPr lang="en-US" sz="3200" dirty="0">
                <a:solidFill>
                  <a:prstClr val="black"/>
                </a:solidFill>
                <a:latin typeface="Centaur"/>
                <a:cs typeface="Centaur"/>
              </a:rPr>
              <a:t> </a:t>
            </a:r>
            <a:r>
              <a:rPr lang="en-US" sz="3200" spc="-15" dirty="0">
                <a:solidFill>
                  <a:prstClr val="black"/>
                </a:solidFill>
                <a:latin typeface="Centaur"/>
                <a:cs typeface="Centaur"/>
              </a:rPr>
              <a:t>a</a:t>
            </a:r>
            <a:r>
              <a:rPr lang="en-US" sz="3200" dirty="0">
                <a:solidFill>
                  <a:prstClr val="black"/>
                </a:solidFill>
                <a:latin typeface="Centaur"/>
                <a:cs typeface="Centaur"/>
              </a:rPr>
              <a:t> </a:t>
            </a:r>
            <a:r>
              <a:rPr lang="en-US" sz="3200" spc="-20" dirty="0">
                <a:solidFill>
                  <a:prstClr val="black"/>
                </a:solidFill>
                <a:latin typeface="Centaur"/>
                <a:cs typeface="Centaur"/>
              </a:rPr>
              <a:t>minimum</a:t>
            </a:r>
            <a:r>
              <a:rPr lang="en-US" sz="3200" dirty="0">
                <a:solidFill>
                  <a:prstClr val="black"/>
                </a:solidFill>
                <a:latin typeface="Centaur"/>
                <a:cs typeface="Centaur"/>
              </a:rPr>
              <a:t> </a:t>
            </a:r>
            <a:r>
              <a:rPr lang="en-US" sz="3200" spc="-15" dirty="0">
                <a:solidFill>
                  <a:prstClr val="black"/>
                </a:solidFill>
                <a:latin typeface="Centaur"/>
                <a:cs typeface="Centaur"/>
              </a:rPr>
              <a:t>of</a:t>
            </a:r>
            <a:r>
              <a:rPr lang="en-US" sz="3200" dirty="0">
                <a:solidFill>
                  <a:prstClr val="black"/>
                </a:solidFill>
                <a:latin typeface="Centaur"/>
                <a:cs typeface="Centaur"/>
              </a:rPr>
              <a:t> </a:t>
            </a:r>
            <a:r>
              <a:rPr lang="en-US" sz="3200" u="heavy" spc="-15" dirty="0">
                <a:solidFill>
                  <a:prstClr val="black"/>
                </a:solidFill>
                <a:latin typeface="Centaur"/>
                <a:cs typeface="Centaur"/>
              </a:rPr>
              <a:t>30 minutes after</a:t>
            </a:r>
            <a:r>
              <a:rPr lang="en-US" sz="3200" spc="10" dirty="0">
                <a:solidFill>
                  <a:prstClr val="black"/>
                </a:solidFill>
                <a:latin typeface="Centaur"/>
                <a:cs typeface="Centaur"/>
              </a:rPr>
              <a:t> </a:t>
            </a:r>
            <a:r>
              <a:rPr lang="en-US" sz="3200" spc="-15" dirty="0">
                <a:solidFill>
                  <a:prstClr val="black"/>
                </a:solidFill>
                <a:latin typeface="Centaur"/>
                <a:cs typeface="Centaur"/>
              </a:rPr>
              <a:t>the conclusion</a:t>
            </a:r>
            <a:r>
              <a:rPr lang="en-US" sz="3200" spc="-5" dirty="0">
                <a:solidFill>
                  <a:prstClr val="black"/>
                </a:solidFill>
                <a:latin typeface="Centaur"/>
                <a:cs typeface="Centaur"/>
              </a:rPr>
              <a:t> </a:t>
            </a:r>
            <a:r>
              <a:rPr lang="en-US" sz="3200" spc="-15" dirty="0">
                <a:solidFill>
                  <a:prstClr val="black"/>
                </a:solidFill>
                <a:latin typeface="Centaur"/>
                <a:cs typeface="Centaur"/>
              </a:rPr>
              <a:t>of</a:t>
            </a:r>
            <a:r>
              <a:rPr lang="en-US" sz="3200" spc="5" dirty="0">
                <a:solidFill>
                  <a:prstClr val="black"/>
                </a:solidFill>
                <a:latin typeface="Centaur"/>
                <a:cs typeface="Centaur"/>
              </a:rPr>
              <a:t> </a:t>
            </a:r>
            <a:r>
              <a:rPr lang="en-US" sz="3200" spc="-15" dirty="0">
                <a:solidFill>
                  <a:prstClr val="black"/>
                </a:solidFill>
                <a:latin typeface="Centaur"/>
                <a:cs typeface="Centaur"/>
              </a:rPr>
              <a:t>the</a:t>
            </a:r>
            <a:r>
              <a:rPr lang="en-US" sz="3200" dirty="0">
                <a:solidFill>
                  <a:prstClr val="black"/>
                </a:solidFill>
                <a:latin typeface="Centaur"/>
                <a:cs typeface="Centaur"/>
              </a:rPr>
              <a:t> </a:t>
            </a:r>
            <a:r>
              <a:rPr lang="en-US" sz="3200" spc="-15" dirty="0">
                <a:solidFill>
                  <a:prstClr val="black"/>
                </a:solidFill>
                <a:latin typeface="Centaur"/>
                <a:cs typeface="Centaur"/>
              </a:rPr>
              <a:t>operation.</a:t>
            </a:r>
            <a:endParaRPr lang="en-US" dirty="0"/>
          </a:p>
        </p:txBody>
      </p:sp>
    </p:spTree>
    <p:extLst>
      <p:ext uri="{BB962C8B-B14F-4D97-AF65-F5344CB8AC3E}">
        <p14:creationId xmlns:p14="http://schemas.microsoft.com/office/powerpoint/2010/main" val="1097939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63500" y="1953297"/>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2" name="Rectangle 1"/>
          <p:cNvSpPr/>
          <p:nvPr/>
        </p:nvSpPr>
        <p:spPr>
          <a:xfrm>
            <a:off x="2120900" y="1326549"/>
            <a:ext cx="5562600" cy="646331"/>
          </a:xfrm>
          <a:prstGeom prst="rect">
            <a:avLst/>
          </a:prstGeom>
        </p:spPr>
        <p:txBody>
          <a:bodyPr wrap="square">
            <a:spAutoFit/>
          </a:bodyPr>
          <a:lstStyle/>
          <a:p>
            <a:pPr marL="12700" lvl="0"/>
            <a:r>
              <a:rPr lang="en-US" sz="3600" b="1" u="heavy" spc="-30" dirty="0">
                <a:solidFill>
                  <a:prstClr val="black"/>
                </a:solidFill>
                <a:latin typeface="Centaur"/>
                <a:cs typeface="Centaur"/>
              </a:rPr>
              <a:t>HOT</a:t>
            </a:r>
            <a:r>
              <a:rPr lang="en-US" sz="3600" b="1" u="heavy" spc="-15" dirty="0">
                <a:solidFill>
                  <a:prstClr val="black"/>
                </a:solidFill>
                <a:latin typeface="Centaur"/>
                <a:cs typeface="Centaur"/>
              </a:rPr>
              <a:t> </a:t>
            </a:r>
            <a:r>
              <a:rPr lang="en-US" sz="3600" b="1" u="heavy" spc="-30" dirty="0">
                <a:solidFill>
                  <a:prstClr val="black"/>
                </a:solidFill>
                <a:latin typeface="Centaur"/>
                <a:cs typeface="Centaur"/>
              </a:rPr>
              <a:t>WORK</a:t>
            </a:r>
            <a:r>
              <a:rPr lang="en-US" sz="3600" b="1" u="heavy" spc="-15" dirty="0">
                <a:solidFill>
                  <a:prstClr val="black"/>
                </a:solidFill>
                <a:latin typeface="Centaur"/>
                <a:cs typeface="Centaur"/>
              </a:rPr>
              <a:t> </a:t>
            </a:r>
            <a:r>
              <a:rPr lang="en-US" sz="3600" b="1" u="heavy" spc="-25" dirty="0">
                <a:solidFill>
                  <a:prstClr val="black"/>
                </a:solidFill>
                <a:latin typeface="Centaur"/>
                <a:cs typeface="Centaur"/>
              </a:rPr>
              <a:t>–FIRE WATCH</a:t>
            </a:r>
            <a:endParaRPr lang="en-US" sz="3600" dirty="0">
              <a:solidFill>
                <a:prstClr val="black"/>
              </a:solidFill>
              <a:latin typeface="Centaur"/>
              <a:cs typeface="Centaur"/>
            </a:endParaRPr>
          </a:p>
        </p:txBody>
      </p:sp>
      <p:sp>
        <p:nvSpPr>
          <p:cNvPr id="3" name="Rectangle 2"/>
          <p:cNvSpPr/>
          <p:nvPr/>
        </p:nvSpPr>
        <p:spPr>
          <a:xfrm>
            <a:off x="592455" y="1779744"/>
            <a:ext cx="8060690" cy="4040080"/>
          </a:xfrm>
          <a:prstGeom prst="rect">
            <a:avLst/>
          </a:prstGeom>
        </p:spPr>
        <p:txBody>
          <a:bodyPr wrap="square">
            <a:spAutoFit/>
          </a:bodyPr>
          <a:lstStyle/>
          <a:p>
            <a:pPr marL="12700" lvl="0"/>
            <a:r>
              <a:rPr lang="en-US" sz="3200" b="1" spc="-15" dirty="0">
                <a:solidFill>
                  <a:srgbClr val="070707"/>
                </a:solidFill>
                <a:latin typeface="Centaur"/>
                <a:cs typeface="Centaur"/>
              </a:rPr>
              <a:t>Responsibilities</a:t>
            </a:r>
            <a:r>
              <a:rPr lang="en-US" sz="3200" b="1" spc="-5" dirty="0">
                <a:solidFill>
                  <a:srgbClr val="070707"/>
                </a:solidFill>
                <a:latin typeface="Centaur"/>
                <a:cs typeface="Centaur"/>
              </a:rPr>
              <a:t> </a:t>
            </a:r>
            <a:r>
              <a:rPr lang="en-US" sz="3200" b="1" spc="-15" dirty="0">
                <a:solidFill>
                  <a:srgbClr val="070707"/>
                </a:solidFill>
                <a:latin typeface="Centaur"/>
                <a:cs typeface="Centaur"/>
              </a:rPr>
              <a:t>of</a:t>
            </a:r>
            <a:r>
              <a:rPr lang="en-US" sz="3200" b="1" spc="5" dirty="0">
                <a:solidFill>
                  <a:srgbClr val="070707"/>
                </a:solidFill>
                <a:latin typeface="Centaur"/>
                <a:cs typeface="Centaur"/>
              </a:rPr>
              <a:t> </a:t>
            </a:r>
            <a:r>
              <a:rPr lang="en-US" sz="3200" b="1" spc="-15" dirty="0">
                <a:solidFill>
                  <a:srgbClr val="070707"/>
                </a:solidFill>
                <a:latin typeface="Centaur"/>
                <a:cs typeface="Centaur"/>
              </a:rPr>
              <a:t>Fire</a:t>
            </a:r>
            <a:r>
              <a:rPr lang="en-US" sz="3200" b="1" dirty="0">
                <a:solidFill>
                  <a:srgbClr val="070707"/>
                </a:solidFill>
                <a:latin typeface="Centaur"/>
                <a:cs typeface="Centaur"/>
              </a:rPr>
              <a:t> </a:t>
            </a:r>
            <a:r>
              <a:rPr lang="en-US" sz="3200" b="1" spc="-20" dirty="0">
                <a:solidFill>
                  <a:srgbClr val="070707"/>
                </a:solidFill>
                <a:latin typeface="Centaur"/>
                <a:cs typeface="Centaur"/>
              </a:rPr>
              <a:t>Watch</a:t>
            </a:r>
            <a:r>
              <a:rPr lang="en-US" sz="3200" b="1" spc="5" dirty="0">
                <a:solidFill>
                  <a:srgbClr val="070707"/>
                </a:solidFill>
                <a:latin typeface="Centaur"/>
                <a:cs typeface="Centaur"/>
              </a:rPr>
              <a:t> </a:t>
            </a:r>
            <a:r>
              <a:rPr lang="en-US" sz="3200" b="1" spc="-15" dirty="0">
                <a:solidFill>
                  <a:srgbClr val="070707"/>
                </a:solidFill>
                <a:latin typeface="Centaur"/>
                <a:cs typeface="Centaur"/>
              </a:rPr>
              <a:t>Personnel:</a:t>
            </a:r>
            <a:endParaRPr lang="en-US" sz="3200" dirty="0">
              <a:solidFill>
                <a:prstClr val="black"/>
              </a:solidFill>
              <a:latin typeface="Centaur"/>
              <a:cs typeface="Centaur"/>
            </a:endParaRPr>
          </a:p>
          <a:p>
            <a:pPr marL="355600" marR="249554" lvl="0" indent="-342900">
              <a:lnSpc>
                <a:spcPct val="109700"/>
              </a:lnSpc>
              <a:spcBef>
                <a:spcPts val="1590"/>
              </a:spcBef>
              <a:buClr>
                <a:srgbClr val="070707"/>
              </a:buClr>
              <a:buFont typeface="Centaur"/>
              <a:buChar char="•"/>
              <a:tabLst>
                <a:tab pos="355600" algn="l"/>
              </a:tabLst>
            </a:pPr>
            <a:r>
              <a:rPr lang="en-US" sz="3200" spc="-25" dirty="0">
                <a:solidFill>
                  <a:srgbClr val="070707"/>
                </a:solidFill>
                <a:latin typeface="Centaur"/>
                <a:cs typeface="Centaur"/>
              </a:rPr>
              <a:t>E</a:t>
            </a:r>
            <a:r>
              <a:rPr lang="en-US" sz="3200" spc="-15" dirty="0">
                <a:solidFill>
                  <a:srgbClr val="070707"/>
                </a:solidFill>
                <a:latin typeface="Centaur"/>
                <a:cs typeface="Centaur"/>
              </a:rPr>
              <a:t>nsure</a:t>
            </a:r>
            <a:r>
              <a:rPr lang="en-US" sz="3200" spc="5" dirty="0">
                <a:solidFill>
                  <a:srgbClr val="070707"/>
                </a:solidFill>
                <a:latin typeface="Centaur"/>
                <a:cs typeface="Centaur"/>
              </a:rPr>
              <a:t> </a:t>
            </a:r>
            <a:r>
              <a:rPr lang="en-US" sz="3200" spc="-15" dirty="0">
                <a:solidFill>
                  <a:srgbClr val="070707"/>
                </a:solidFill>
                <a:latin typeface="Centaur"/>
                <a:cs typeface="Centaur"/>
              </a:rPr>
              <a:t>safe</a:t>
            </a:r>
            <a:r>
              <a:rPr lang="en-US" sz="3200" spc="5" dirty="0">
                <a:solidFill>
                  <a:srgbClr val="070707"/>
                </a:solidFill>
                <a:latin typeface="Centaur"/>
                <a:cs typeface="Centaur"/>
              </a:rPr>
              <a:t> </a:t>
            </a:r>
            <a:r>
              <a:rPr lang="en-US" sz="3200" spc="-15" dirty="0">
                <a:solidFill>
                  <a:srgbClr val="070707"/>
                </a:solidFill>
                <a:latin typeface="Centaur"/>
                <a:cs typeface="Centaur"/>
              </a:rPr>
              <a:t>conditions</a:t>
            </a:r>
            <a:r>
              <a:rPr lang="en-US" sz="3200" dirty="0">
                <a:solidFill>
                  <a:srgbClr val="070707"/>
                </a:solidFill>
                <a:latin typeface="Centaur"/>
                <a:cs typeface="Centaur"/>
              </a:rPr>
              <a:t> </a:t>
            </a:r>
            <a:r>
              <a:rPr lang="en-US" sz="3200" spc="-15" dirty="0">
                <a:solidFill>
                  <a:srgbClr val="070707"/>
                </a:solidFill>
                <a:latin typeface="Centaur"/>
                <a:cs typeface="Centaur"/>
              </a:rPr>
              <a:t>are</a:t>
            </a:r>
            <a:r>
              <a:rPr lang="en-US" sz="3200" dirty="0">
                <a:solidFill>
                  <a:srgbClr val="070707"/>
                </a:solidFill>
                <a:latin typeface="Centaur"/>
                <a:cs typeface="Centaur"/>
              </a:rPr>
              <a:t> </a:t>
            </a:r>
            <a:r>
              <a:rPr lang="en-US" sz="3200" spc="-15" dirty="0">
                <a:solidFill>
                  <a:srgbClr val="070707"/>
                </a:solidFill>
                <a:latin typeface="Centaur"/>
                <a:cs typeface="Centaur"/>
              </a:rPr>
              <a:t>maintained during</a:t>
            </a:r>
            <a:r>
              <a:rPr lang="en-US" sz="3200" dirty="0">
                <a:solidFill>
                  <a:srgbClr val="070707"/>
                </a:solidFill>
                <a:latin typeface="Centaur"/>
                <a:cs typeface="Centaur"/>
              </a:rPr>
              <a:t> </a:t>
            </a:r>
            <a:r>
              <a:rPr lang="en-US" sz="3200" spc="-15" dirty="0">
                <a:solidFill>
                  <a:srgbClr val="070707"/>
                </a:solidFill>
                <a:latin typeface="Centaur"/>
                <a:cs typeface="Centaur"/>
              </a:rPr>
              <a:t>hot</a:t>
            </a:r>
            <a:r>
              <a:rPr lang="en-US" sz="3200" spc="5" dirty="0">
                <a:solidFill>
                  <a:srgbClr val="070707"/>
                </a:solidFill>
                <a:latin typeface="Centaur"/>
                <a:cs typeface="Centaur"/>
              </a:rPr>
              <a:t> </a:t>
            </a:r>
            <a:r>
              <a:rPr lang="en-US" sz="3200" spc="-15" dirty="0">
                <a:solidFill>
                  <a:srgbClr val="070707"/>
                </a:solidFill>
                <a:latin typeface="Centaur"/>
                <a:cs typeface="Centaur"/>
              </a:rPr>
              <a:t>work</a:t>
            </a:r>
            <a:r>
              <a:rPr lang="en-US" sz="3200" spc="5" dirty="0">
                <a:solidFill>
                  <a:srgbClr val="070707"/>
                </a:solidFill>
                <a:latin typeface="Centaur"/>
                <a:cs typeface="Centaur"/>
              </a:rPr>
              <a:t> </a:t>
            </a:r>
            <a:r>
              <a:rPr lang="en-US" sz="3200" spc="-15" dirty="0">
                <a:solidFill>
                  <a:srgbClr val="070707"/>
                </a:solidFill>
                <a:latin typeface="Centaur"/>
                <a:cs typeface="Centaur"/>
              </a:rPr>
              <a:t>operations.</a:t>
            </a:r>
            <a:endParaRPr lang="en-US" sz="3200" dirty="0">
              <a:solidFill>
                <a:prstClr val="black"/>
              </a:solidFill>
              <a:latin typeface="Centaur"/>
              <a:cs typeface="Centaur"/>
            </a:endParaRPr>
          </a:p>
          <a:p>
            <a:pPr marL="355600" marR="245745" lvl="0" indent="-342900">
              <a:lnSpc>
                <a:spcPct val="109700"/>
              </a:lnSpc>
              <a:buClr>
                <a:srgbClr val="070707"/>
              </a:buClr>
              <a:buFont typeface="Centaur"/>
              <a:buChar char="•"/>
              <a:tabLst>
                <a:tab pos="355600" algn="l"/>
                <a:tab pos="2972435" algn="l"/>
              </a:tabLst>
            </a:pPr>
            <a:r>
              <a:rPr lang="en-US" sz="3200" spc="-30" dirty="0">
                <a:solidFill>
                  <a:srgbClr val="070707"/>
                </a:solidFill>
                <a:latin typeface="Centaur"/>
                <a:cs typeface="Centaur"/>
              </a:rPr>
              <a:t>H</a:t>
            </a:r>
            <a:r>
              <a:rPr lang="en-US" sz="3200" spc="-15" dirty="0">
                <a:solidFill>
                  <a:srgbClr val="070707"/>
                </a:solidFill>
                <a:latin typeface="Centaur"/>
                <a:cs typeface="Centaur"/>
              </a:rPr>
              <a:t>ave</a:t>
            </a:r>
            <a:r>
              <a:rPr lang="en-US" sz="3200" spc="5" dirty="0">
                <a:solidFill>
                  <a:srgbClr val="070707"/>
                </a:solidFill>
                <a:latin typeface="Centaur"/>
                <a:cs typeface="Centaur"/>
              </a:rPr>
              <a:t> </a:t>
            </a:r>
            <a:r>
              <a:rPr lang="en-US" sz="3200" spc="-15" dirty="0">
                <a:solidFill>
                  <a:srgbClr val="070707"/>
                </a:solidFill>
                <a:latin typeface="Centaur"/>
                <a:cs typeface="Centaur"/>
              </a:rPr>
              <a:t>fire-extinguishing</a:t>
            </a:r>
            <a:r>
              <a:rPr lang="en-US" sz="3200" spc="-25" dirty="0">
                <a:solidFill>
                  <a:srgbClr val="070707"/>
                </a:solidFill>
                <a:latin typeface="Centaur"/>
                <a:cs typeface="Centaur"/>
              </a:rPr>
              <a:t> </a:t>
            </a:r>
            <a:r>
              <a:rPr lang="en-US" sz="3200" spc="-15" dirty="0">
                <a:solidFill>
                  <a:srgbClr val="070707"/>
                </a:solidFill>
                <a:latin typeface="Centaur"/>
                <a:cs typeface="Centaur"/>
              </a:rPr>
              <a:t>equipment readily</a:t>
            </a:r>
            <a:r>
              <a:rPr lang="en-US" sz="3200" dirty="0">
                <a:solidFill>
                  <a:srgbClr val="070707"/>
                </a:solidFill>
                <a:latin typeface="Centaur"/>
                <a:cs typeface="Centaur"/>
              </a:rPr>
              <a:t> </a:t>
            </a:r>
            <a:r>
              <a:rPr lang="en-US" sz="3200" spc="-15" dirty="0">
                <a:solidFill>
                  <a:srgbClr val="070707"/>
                </a:solidFill>
                <a:latin typeface="Centaur"/>
                <a:cs typeface="Centaur"/>
              </a:rPr>
              <a:t>available</a:t>
            </a:r>
            <a:r>
              <a:rPr lang="en-US" sz="3200" spc="-15" dirty="0" smtClean="0">
                <a:solidFill>
                  <a:srgbClr val="070707"/>
                </a:solidFill>
                <a:latin typeface="Centaur"/>
                <a:cs typeface="Centaur"/>
              </a:rPr>
              <a:t>.</a:t>
            </a:r>
          </a:p>
          <a:p>
            <a:pPr marL="355600" marR="245745" lvl="0" indent="-342900">
              <a:lnSpc>
                <a:spcPct val="109700"/>
              </a:lnSpc>
              <a:buClr>
                <a:srgbClr val="070707"/>
              </a:buClr>
              <a:buFont typeface="Centaur"/>
              <a:buChar char="•"/>
              <a:tabLst>
                <a:tab pos="355600" algn="l"/>
                <a:tab pos="2972435" algn="l"/>
              </a:tabLst>
            </a:pPr>
            <a:r>
              <a:rPr lang="en-US" sz="3200" spc="-15" dirty="0" smtClean="0">
                <a:solidFill>
                  <a:srgbClr val="070707"/>
                </a:solidFill>
                <a:latin typeface="Centaur"/>
                <a:cs typeface="Centaur"/>
              </a:rPr>
              <a:t>Personnel </a:t>
            </a:r>
            <a:r>
              <a:rPr lang="en-US" sz="3200" spc="-15" dirty="0">
                <a:solidFill>
                  <a:srgbClr val="070707"/>
                </a:solidFill>
                <a:latin typeface="Centaur"/>
                <a:cs typeface="Centaur"/>
              </a:rPr>
              <a:t>should</a:t>
            </a:r>
            <a:r>
              <a:rPr lang="en-US" sz="3200" spc="10" dirty="0">
                <a:solidFill>
                  <a:srgbClr val="070707"/>
                </a:solidFill>
                <a:latin typeface="Centaur"/>
                <a:cs typeface="Centaur"/>
              </a:rPr>
              <a:t> </a:t>
            </a:r>
            <a:r>
              <a:rPr lang="en-US" sz="3200" spc="-15" dirty="0">
                <a:solidFill>
                  <a:srgbClr val="070707"/>
                </a:solidFill>
                <a:latin typeface="Centaur"/>
                <a:cs typeface="Centaur"/>
              </a:rPr>
              <a:t>be trained</a:t>
            </a:r>
            <a:r>
              <a:rPr lang="en-US" sz="3200" dirty="0">
                <a:solidFill>
                  <a:srgbClr val="070707"/>
                </a:solidFill>
                <a:latin typeface="Centaur"/>
                <a:cs typeface="Centaur"/>
              </a:rPr>
              <a:t> in</a:t>
            </a:r>
            <a:r>
              <a:rPr lang="en-US" sz="3200" spc="5" dirty="0">
                <a:solidFill>
                  <a:srgbClr val="070707"/>
                </a:solidFill>
                <a:latin typeface="Centaur"/>
                <a:cs typeface="Centaur"/>
              </a:rPr>
              <a:t> </a:t>
            </a:r>
            <a:r>
              <a:rPr lang="en-US" sz="3200" spc="-15" dirty="0">
                <a:solidFill>
                  <a:srgbClr val="070707"/>
                </a:solidFill>
                <a:latin typeface="Centaur"/>
                <a:cs typeface="Centaur"/>
              </a:rPr>
              <a:t>the</a:t>
            </a:r>
            <a:r>
              <a:rPr lang="en-US" sz="3200" spc="5" dirty="0">
                <a:solidFill>
                  <a:srgbClr val="070707"/>
                </a:solidFill>
                <a:latin typeface="Centaur"/>
                <a:cs typeface="Centaur"/>
              </a:rPr>
              <a:t> </a:t>
            </a:r>
            <a:r>
              <a:rPr lang="en-US" sz="3200" spc="-15" dirty="0">
                <a:solidFill>
                  <a:srgbClr val="070707"/>
                </a:solidFill>
                <a:latin typeface="Centaur"/>
                <a:cs typeface="Centaur"/>
              </a:rPr>
              <a:t>use</a:t>
            </a:r>
            <a:r>
              <a:rPr lang="en-US" sz="3200" spc="5" dirty="0">
                <a:solidFill>
                  <a:srgbClr val="070707"/>
                </a:solidFill>
                <a:latin typeface="Centaur"/>
                <a:cs typeface="Centaur"/>
              </a:rPr>
              <a:t> </a:t>
            </a:r>
            <a:r>
              <a:rPr lang="en-US" sz="3200" spc="-15" dirty="0">
                <a:solidFill>
                  <a:srgbClr val="070707"/>
                </a:solidFill>
                <a:latin typeface="Centaur"/>
                <a:cs typeface="Centaur"/>
              </a:rPr>
              <a:t>and</a:t>
            </a:r>
            <a:r>
              <a:rPr lang="en-US" sz="3200" spc="5" dirty="0">
                <a:solidFill>
                  <a:srgbClr val="070707"/>
                </a:solidFill>
                <a:latin typeface="Centaur"/>
                <a:cs typeface="Centaur"/>
              </a:rPr>
              <a:t> </a:t>
            </a:r>
            <a:r>
              <a:rPr lang="en-US" sz="3200" spc="-15" dirty="0">
                <a:solidFill>
                  <a:srgbClr val="070707"/>
                </a:solidFill>
                <a:latin typeface="Centaur"/>
                <a:cs typeface="Centaur"/>
              </a:rPr>
              <a:t>capabilities</a:t>
            </a:r>
            <a:r>
              <a:rPr lang="en-US" sz="3200" dirty="0">
                <a:solidFill>
                  <a:srgbClr val="070707"/>
                </a:solidFill>
                <a:latin typeface="Centaur"/>
                <a:cs typeface="Centaur"/>
              </a:rPr>
              <a:t> </a:t>
            </a:r>
            <a:r>
              <a:rPr lang="en-US" sz="3200" spc="-15" dirty="0" smtClean="0">
                <a:solidFill>
                  <a:srgbClr val="070707"/>
                </a:solidFill>
                <a:latin typeface="Centaur"/>
                <a:cs typeface="Centaur"/>
              </a:rPr>
              <a:t>of extinguishing</a:t>
            </a:r>
            <a:r>
              <a:rPr lang="en-US" sz="3200" spc="20" dirty="0" smtClean="0">
                <a:solidFill>
                  <a:srgbClr val="070707"/>
                </a:solidFill>
                <a:latin typeface="Centaur"/>
                <a:cs typeface="Centaur"/>
              </a:rPr>
              <a:t> </a:t>
            </a:r>
            <a:r>
              <a:rPr lang="en-US" sz="3200" spc="-15" dirty="0" smtClean="0">
                <a:solidFill>
                  <a:srgbClr val="070707"/>
                </a:solidFill>
                <a:latin typeface="Centaur"/>
                <a:cs typeface="Centaur"/>
              </a:rPr>
              <a:t>equipment.</a:t>
            </a:r>
            <a:endParaRPr lang="en-US" sz="3200" dirty="0">
              <a:solidFill>
                <a:prstClr val="black"/>
              </a:solidFill>
              <a:latin typeface="Centaur"/>
              <a:cs typeface="Centaur"/>
            </a:endParaRPr>
          </a:p>
        </p:txBody>
      </p:sp>
      <p:sp>
        <p:nvSpPr>
          <p:cNvPr id="13" name="object 4"/>
          <p:cNvSpPr/>
          <p:nvPr/>
        </p:nvSpPr>
        <p:spPr>
          <a:xfrm>
            <a:off x="7369028" y="3322722"/>
            <a:ext cx="1635418" cy="3505199"/>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69458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39700"/>
            <a:ext cx="1531938" cy="441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74725" y="172036"/>
            <a:ext cx="4458593" cy="461665"/>
          </a:xfrm>
          <a:prstGeom prst="rect">
            <a:avLst/>
          </a:prstGeom>
        </p:spPr>
        <p:txBody>
          <a:bodyPr wrap="none">
            <a:spAutoFit/>
          </a:bodyPr>
          <a:lstStyle/>
          <a:p>
            <a:pPr lvl="0" eaLnBrk="0" fontAlgn="base" hangingPunct="0">
              <a:spcBef>
                <a:spcPct val="0"/>
              </a:spcBef>
              <a:spcAft>
                <a:spcPct val="0"/>
              </a:spcAft>
            </a:pPr>
            <a:r>
              <a:rPr lang="en-US" altLang="en-US" sz="2400" b="1" dirty="0">
                <a:latin typeface="Calibri" panose="020F0502020204030204" pitchFamily="34" charset="0"/>
                <a:ea typeface="Calibri" panose="020F0502020204030204" pitchFamily="34" charset="0"/>
                <a:cs typeface="Times New Roman" panose="02020603050405020304" pitchFamily="18" charset="0"/>
              </a:rPr>
              <a:t>CURI Hot Work Safety Program     </a:t>
            </a:r>
            <a:endParaRPr lang="en-US" altLang="en-US" sz="2400" dirty="0">
              <a:latin typeface="Arial" panose="020B0604020202020204" pitchFamily="34" charset="0"/>
            </a:endParaRPr>
          </a:p>
        </p:txBody>
      </p:sp>
      <p:pic>
        <p:nvPicPr>
          <p:cNvPr id="4" name="Picture 2" descr="CURI_w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2100" y="44449"/>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6" name="Straight Connector 5"/>
          <p:cNvCxnSpPr/>
          <p:nvPr/>
        </p:nvCxnSpPr>
        <p:spPr>
          <a:xfrm>
            <a:off x="444901" y="1072969"/>
            <a:ext cx="8216900" cy="0"/>
          </a:xfrm>
          <a:prstGeom prst="line">
            <a:avLst/>
          </a:prstGeom>
          <a:noFill/>
          <a:ln w="25400" cap="flat" cmpd="sng" algn="ctr">
            <a:solidFill>
              <a:srgbClr val="7030A0"/>
            </a:solidFill>
            <a:prstDash val="solid"/>
          </a:ln>
          <a:effectLst/>
        </p:spPr>
      </p:cxnSp>
      <p:cxnSp>
        <p:nvCxnSpPr>
          <p:cNvPr id="7" name="Straight Connector 6"/>
          <p:cNvCxnSpPr/>
          <p:nvPr/>
        </p:nvCxnSpPr>
        <p:spPr>
          <a:xfrm>
            <a:off x="444901" y="991532"/>
            <a:ext cx="8216900" cy="20612"/>
          </a:xfrm>
          <a:prstGeom prst="line">
            <a:avLst/>
          </a:prstGeom>
          <a:noFill/>
          <a:ln w="19050" cap="flat" cmpd="sng" algn="ctr">
            <a:solidFill>
              <a:srgbClr val="F79646"/>
            </a:solidFill>
            <a:prstDash val="solid"/>
          </a:ln>
          <a:effectLst/>
        </p:spPr>
      </p:cxnSp>
      <p:sp>
        <p:nvSpPr>
          <p:cNvPr id="11" name="Rectangle 10"/>
          <p:cNvSpPr/>
          <p:nvPr/>
        </p:nvSpPr>
        <p:spPr>
          <a:xfrm>
            <a:off x="1514561" y="1435100"/>
            <a:ext cx="5478936" cy="523220"/>
          </a:xfrm>
          <a:prstGeom prst="rect">
            <a:avLst/>
          </a:prstGeom>
        </p:spPr>
        <p:txBody>
          <a:bodyPr wrap="none">
            <a:spAutoFit/>
          </a:bodyPr>
          <a:lstStyle/>
          <a:p>
            <a:pPr marL="12700">
              <a:lnSpc>
                <a:spcPct val="100000"/>
              </a:lnSpc>
            </a:pPr>
            <a:r>
              <a:rPr lang="en-US" sz="2800" b="1" u="heavy" spc="-30" dirty="0">
                <a:latin typeface="Centaur"/>
                <a:cs typeface="Centaur"/>
              </a:rPr>
              <a:t>USE</a:t>
            </a:r>
            <a:r>
              <a:rPr lang="en-US" sz="2800" b="1" u="heavy" spc="-20" dirty="0">
                <a:latin typeface="Centaur"/>
                <a:cs typeface="Centaur"/>
              </a:rPr>
              <a:t> AN</a:t>
            </a:r>
            <a:r>
              <a:rPr lang="en-US" sz="2800" b="1" u="heavy" spc="-15" dirty="0">
                <a:latin typeface="Centaur"/>
                <a:cs typeface="Centaur"/>
              </a:rPr>
              <a:t> </a:t>
            </a:r>
            <a:r>
              <a:rPr lang="en-US" sz="2800" b="1" u="heavy" spc="-25" dirty="0">
                <a:latin typeface="Centaur"/>
                <a:cs typeface="Centaur"/>
              </a:rPr>
              <a:t>EXTINGUISHER</a:t>
            </a:r>
            <a:r>
              <a:rPr lang="en-US" sz="2800" b="1" u="heavy" spc="-30" dirty="0">
                <a:latin typeface="Centaur"/>
                <a:cs typeface="Centaur"/>
              </a:rPr>
              <a:t> ONLY</a:t>
            </a:r>
            <a:r>
              <a:rPr lang="en-US" sz="2800" b="1" u="heavy" spc="-5" dirty="0">
                <a:latin typeface="Centaur"/>
                <a:cs typeface="Centaur"/>
              </a:rPr>
              <a:t> </a:t>
            </a:r>
            <a:r>
              <a:rPr lang="en-US" sz="2800" b="1" u="heavy" spc="-15" dirty="0">
                <a:latin typeface="Centaur"/>
                <a:cs typeface="Centaur"/>
              </a:rPr>
              <a:t>IF:</a:t>
            </a:r>
            <a:endParaRPr lang="en-US" sz="2800" b="1" dirty="0">
              <a:latin typeface="Centaur"/>
              <a:cs typeface="Centaur"/>
            </a:endParaRPr>
          </a:p>
        </p:txBody>
      </p:sp>
      <p:sp>
        <p:nvSpPr>
          <p:cNvPr id="12" name="Rectangle 11"/>
          <p:cNvSpPr/>
          <p:nvPr/>
        </p:nvSpPr>
        <p:spPr>
          <a:xfrm>
            <a:off x="1587500" y="2044700"/>
            <a:ext cx="6699250" cy="4891083"/>
          </a:xfrm>
          <a:prstGeom prst="rect">
            <a:avLst/>
          </a:prstGeom>
        </p:spPr>
        <p:txBody>
          <a:bodyPr wrap="square">
            <a:spAutoFit/>
          </a:bodyPr>
          <a:lstStyle/>
          <a:p>
            <a:pPr marL="469900" lvl="0" indent="-457200">
              <a:buFont typeface="Arial" panose="020B0604020202020204" pitchFamily="34" charset="0"/>
              <a:buChar char="•"/>
            </a:pPr>
            <a:r>
              <a:rPr lang="en-US" sz="3200" spc="-15" dirty="0">
                <a:solidFill>
                  <a:prstClr val="black"/>
                </a:solidFill>
                <a:latin typeface="Centaur"/>
                <a:cs typeface="Centaur"/>
              </a:rPr>
              <a:t>It</a:t>
            </a:r>
            <a:r>
              <a:rPr lang="en-US" sz="3200" spc="5" dirty="0">
                <a:solidFill>
                  <a:prstClr val="black"/>
                </a:solidFill>
                <a:latin typeface="Centaur"/>
                <a:cs typeface="Centaur"/>
              </a:rPr>
              <a:t> </a:t>
            </a:r>
            <a:r>
              <a:rPr lang="en-US" sz="3200" spc="-15" dirty="0">
                <a:solidFill>
                  <a:prstClr val="black"/>
                </a:solidFill>
                <a:latin typeface="Centaur"/>
                <a:cs typeface="Centaur"/>
              </a:rPr>
              <a:t>won’t</a:t>
            </a:r>
            <a:r>
              <a:rPr lang="en-US" sz="3200" spc="10" dirty="0">
                <a:solidFill>
                  <a:prstClr val="black"/>
                </a:solidFill>
                <a:latin typeface="Centaur"/>
                <a:cs typeface="Centaur"/>
              </a:rPr>
              <a:t> </a:t>
            </a:r>
            <a:r>
              <a:rPr lang="en-US" sz="3200" spc="-15" dirty="0">
                <a:solidFill>
                  <a:prstClr val="black"/>
                </a:solidFill>
                <a:latin typeface="Centaur"/>
                <a:cs typeface="Centaur"/>
              </a:rPr>
              <a:t>place</a:t>
            </a:r>
            <a:r>
              <a:rPr lang="en-US" sz="3200" spc="5" dirty="0">
                <a:solidFill>
                  <a:prstClr val="black"/>
                </a:solidFill>
                <a:latin typeface="Centaur"/>
                <a:cs typeface="Centaur"/>
              </a:rPr>
              <a:t> </a:t>
            </a:r>
            <a:r>
              <a:rPr lang="en-US" sz="3200" spc="-15" dirty="0">
                <a:solidFill>
                  <a:prstClr val="black"/>
                </a:solidFill>
                <a:latin typeface="Centaur"/>
                <a:cs typeface="Centaur"/>
              </a:rPr>
              <a:t>you</a:t>
            </a:r>
            <a:r>
              <a:rPr lang="en-US" sz="3200" spc="5" dirty="0">
                <a:solidFill>
                  <a:prstClr val="black"/>
                </a:solidFill>
                <a:latin typeface="Centaur"/>
                <a:cs typeface="Centaur"/>
              </a:rPr>
              <a:t> </a:t>
            </a:r>
            <a:r>
              <a:rPr lang="en-US" sz="3200" dirty="0">
                <a:solidFill>
                  <a:prstClr val="black"/>
                </a:solidFill>
                <a:latin typeface="Centaur"/>
                <a:cs typeface="Centaur"/>
              </a:rPr>
              <a:t>in</a:t>
            </a:r>
            <a:r>
              <a:rPr lang="en-US" sz="3200" spc="5" dirty="0">
                <a:solidFill>
                  <a:prstClr val="black"/>
                </a:solidFill>
                <a:latin typeface="Centaur"/>
                <a:cs typeface="Centaur"/>
              </a:rPr>
              <a:t> </a:t>
            </a:r>
            <a:r>
              <a:rPr lang="en-US" sz="3200" spc="-15" dirty="0">
                <a:solidFill>
                  <a:prstClr val="black"/>
                </a:solidFill>
                <a:latin typeface="Centaur"/>
                <a:cs typeface="Centaur"/>
              </a:rPr>
              <a:t>immediate</a:t>
            </a:r>
            <a:r>
              <a:rPr lang="en-US" sz="3200" spc="15" dirty="0">
                <a:solidFill>
                  <a:prstClr val="black"/>
                </a:solidFill>
                <a:latin typeface="Centaur"/>
                <a:cs typeface="Centaur"/>
              </a:rPr>
              <a:t> </a:t>
            </a:r>
            <a:r>
              <a:rPr lang="en-US" sz="3200" spc="-15" dirty="0" smtClean="0">
                <a:solidFill>
                  <a:prstClr val="black"/>
                </a:solidFill>
                <a:latin typeface="Centaur"/>
                <a:cs typeface="Centaur"/>
              </a:rPr>
              <a:t>danger.</a:t>
            </a:r>
            <a:endParaRPr lang="en-US" sz="3200" dirty="0">
              <a:solidFill>
                <a:prstClr val="black"/>
              </a:solidFill>
              <a:latin typeface="Centaur"/>
              <a:cs typeface="Centaur"/>
            </a:endParaRPr>
          </a:p>
          <a:p>
            <a:pPr lvl="0">
              <a:spcBef>
                <a:spcPts val="25"/>
              </a:spcBef>
            </a:pPr>
            <a:endParaRPr lang="en-US" sz="2900" dirty="0">
              <a:solidFill>
                <a:prstClr val="black"/>
              </a:solidFill>
              <a:latin typeface="Times New Roman"/>
              <a:cs typeface="Times New Roman"/>
            </a:endParaRPr>
          </a:p>
          <a:p>
            <a:pPr marL="12700" lvl="0"/>
            <a:r>
              <a:rPr lang="en-US" sz="3200" spc="-15" dirty="0" smtClean="0">
                <a:solidFill>
                  <a:prstClr val="black"/>
                </a:solidFill>
                <a:latin typeface="Centaur"/>
                <a:cs typeface="Centaur"/>
              </a:rPr>
              <a:t>•  The</a:t>
            </a:r>
            <a:r>
              <a:rPr lang="en-US" sz="3200" spc="5" dirty="0" smtClean="0">
                <a:solidFill>
                  <a:prstClr val="black"/>
                </a:solidFill>
                <a:latin typeface="Centaur"/>
                <a:cs typeface="Centaur"/>
              </a:rPr>
              <a:t> </a:t>
            </a:r>
            <a:r>
              <a:rPr lang="en-US" sz="3200" spc="-10" dirty="0">
                <a:solidFill>
                  <a:prstClr val="black"/>
                </a:solidFill>
                <a:latin typeface="Centaur"/>
                <a:cs typeface="Centaur"/>
              </a:rPr>
              <a:t>fire</a:t>
            </a:r>
            <a:r>
              <a:rPr lang="en-US" sz="3200" dirty="0">
                <a:solidFill>
                  <a:prstClr val="black"/>
                </a:solidFill>
                <a:latin typeface="Centaur"/>
                <a:cs typeface="Centaur"/>
              </a:rPr>
              <a:t> is</a:t>
            </a:r>
            <a:r>
              <a:rPr lang="en-US" sz="3200" spc="5" dirty="0">
                <a:solidFill>
                  <a:prstClr val="black"/>
                </a:solidFill>
                <a:latin typeface="Centaur"/>
                <a:cs typeface="Centaur"/>
              </a:rPr>
              <a:t> </a:t>
            </a:r>
            <a:r>
              <a:rPr lang="en-US" sz="3200" dirty="0">
                <a:solidFill>
                  <a:prstClr val="black"/>
                </a:solidFill>
                <a:latin typeface="Centaur"/>
                <a:cs typeface="Centaur"/>
              </a:rPr>
              <a:t>in</a:t>
            </a:r>
            <a:r>
              <a:rPr lang="en-US" sz="3200" spc="5" dirty="0">
                <a:solidFill>
                  <a:prstClr val="black"/>
                </a:solidFill>
                <a:latin typeface="Centaur"/>
                <a:cs typeface="Centaur"/>
              </a:rPr>
              <a:t> </a:t>
            </a:r>
            <a:r>
              <a:rPr lang="en-US" sz="3200" spc="-15" dirty="0">
                <a:solidFill>
                  <a:prstClr val="black"/>
                </a:solidFill>
                <a:latin typeface="Centaur"/>
                <a:cs typeface="Centaur"/>
              </a:rPr>
              <a:t>the</a:t>
            </a:r>
            <a:r>
              <a:rPr lang="en-US" sz="3200" spc="5" dirty="0">
                <a:solidFill>
                  <a:prstClr val="black"/>
                </a:solidFill>
                <a:latin typeface="Centaur"/>
                <a:cs typeface="Centaur"/>
              </a:rPr>
              <a:t> </a:t>
            </a:r>
            <a:r>
              <a:rPr lang="en-US" sz="3200" spc="-15" dirty="0">
                <a:solidFill>
                  <a:prstClr val="black"/>
                </a:solidFill>
                <a:latin typeface="Centaur"/>
                <a:cs typeface="Centaur"/>
              </a:rPr>
              <a:t>incipient</a:t>
            </a:r>
            <a:r>
              <a:rPr lang="en-US" sz="3200" spc="15" dirty="0">
                <a:solidFill>
                  <a:prstClr val="black"/>
                </a:solidFill>
                <a:latin typeface="Centaur"/>
                <a:cs typeface="Centaur"/>
              </a:rPr>
              <a:t> </a:t>
            </a:r>
            <a:r>
              <a:rPr lang="en-US" sz="3200" spc="-15" dirty="0" smtClean="0">
                <a:solidFill>
                  <a:prstClr val="black"/>
                </a:solidFill>
                <a:latin typeface="Centaur"/>
                <a:cs typeface="Centaur"/>
              </a:rPr>
              <a:t>stage.</a:t>
            </a:r>
            <a:endParaRPr lang="en-US" sz="3200" dirty="0">
              <a:solidFill>
                <a:prstClr val="black"/>
              </a:solidFill>
              <a:latin typeface="Centaur"/>
              <a:cs typeface="Centaur"/>
            </a:endParaRPr>
          </a:p>
          <a:p>
            <a:pPr marL="212090" lvl="0">
              <a:spcBef>
                <a:spcPts val="400"/>
              </a:spcBef>
            </a:pPr>
            <a:r>
              <a:rPr lang="en-US" sz="2800" spc="-5" dirty="0" smtClean="0">
                <a:solidFill>
                  <a:prstClr val="black"/>
                </a:solidFill>
                <a:latin typeface="Centaur"/>
                <a:cs typeface="Centaur"/>
              </a:rPr>
              <a:t>   (</a:t>
            </a:r>
            <a:r>
              <a:rPr lang="en-US" sz="2800" spc="-5" dirty="0">
                <a:solidFill>
                  <a:prstClr val="black"/>
                </a:solidFill>
                <a:latin typeface="Centaur"/>
                <a:cs typeface="Centaur"/>
              </a:rPr>
              <a:t>tras</a:t>
            </a:r>
            <a:r>
              <a:rPr lang="en-US" sz="2800" dirty="0">
                <a:solidFill>
                  <a:prstClr val="black"/>
                </a:solidFill>
                <a:latin typeface="Centaur"/>
                <a:cs typeface="Centaur"/>
              </a:rPr>
              <a:t>h</a:t>
            </a:r>
            <a:r>
              <a:rPr lang="en-US" sz="2800" spc="-5" dirty="0">
                <a:solidFill>
                  <a:prstClr val="black"/>
                </a:solidFill>
                <a:latin typeface="Centaur"/>
                <a:cs typeface="Centaur"/>
              </a:rPr>
              <a:t> ca</a:t>
            </a:r>
            <a:r>
              <a:rPr lang="en-US" sz="2800" dirty="0">
                <a:solidFill>
                  <a:prstClr val="black"/>
                </a:solidFill>
                <a:latin typeface="Centaur"/>
                <a:cs typeface="Centaur"/>
              </a:rPr>
              <a:t>n</a:t>
            </a:r>
            <a:r>
              <a:rPr lang="en-US" sz="2800" spc="-5" dirty="0">
                <a:solidFill>
                  <a:prstClr val="black"/>
                </a:solidFill>
                <a:latin typeface="Centaur"/>
                <a:cs typeface="Centaur"/>
              </a:rPr>
              <a:t> siz</a:t>
            </a:r>
            <a:r>
              <a:rPr lang="en-US" sz="2800" dirty="0">
                <a:solidFill>
                  <a:prstClr val="black"/>
                </a:solidFill>
                <a:latin typeface="Centaur"/>
                <a:cs typeface="Centaur"/>
              </a:rPr>
              <a:t>e</a:t>
            </a:r>
            <a:r>
              <a:rPr lang="en-US" sz="2800" spc="-5" dirty="0">
                <a:solidFill>
                  <a:prstClr val="black"/>
                </a:solidFill>
                <a:latin typeface="Centaur"/>
                <a:cs typeface="Centaur"/>
              </a:rPr>
              <a:t> o</a:t>
            </a:r>
            <a:r>
              <a:rPr lang="en-US" sz="2800" dirty="0">
                <a:solidFill>
                  <a:prstClr val="black"/>
                </a:solidFill>
                <a:latin typeface="Centaur"/>
                <a:cs typeface="Centaur"/>
              </a:rPr>
              <a:t>r</a:t>
            </a:r>
            <a:r>
              <a:rPr lang="en-US" sz="2800" spc="-5" dirty="0">
                <a:solidFill>
                  <a:prstClr val="black"/>
                </a:solidFill>
                <a:latin typeface="Centaur"/>
                <a:cs typeface="Centaur"/>
              </a:rPr>
              <a:t> smaller)</a:t>
            </a:r>
            <a:endParaRPr lang="en-US" sz="2800" dirty="0">
              <a:solidFill>
                <a:prstClr val="black"/>
              </a:solidFill>
              <a:latin typeface="Centaur"/>
              <a:cs typeface="Centaur"/>
            </a:endParaRPr>
          </a:p>
          <a:p>
            <a:pPr lvl="0">
              <a:spcBef>
                <a:spcPts val="37"/>
              </a:spcBef>
            </a:pPr>
            <a:endParaRPr lang="en-US" sz="2750" dirty="0">
              <a:solidFill>
                <a:prstClr val="black"/>
              </a:solidFill>
              <a:latin typeface="Times New Roman"/>
              <a:cs typeface="Times New Roman"/>
            </a:endParaRPr>
          </a:p>
          <a:p>
            <a:pPr marL="288290" marR="216535" lvl="0" indent="-200025"/>
            <a:r>
              <a:rPr lang="en-US" sz="3200" spc="-20" dirty="0" smtClean="0">
                <a:solidFill>
                  <a:prstClr val="black"/>
                </a:solidFill>
                <a:latin typeface="Centaur"/>
                <a:cs typeface="Centaur"/>
              </a:rPr>
              <a:t>•  You</a:t>
            </a:r>
            <a:r>
              <a:rPr lang="en-US" sz="3200" spc="5" dirty="0" smtClean="0">
                <a:solidFill>
                  <a:prstClr val="black"/>
                </a:solidFill>
                <a:latin typeface="Centaur"/>
                <a:cs typeface="Centaur"/>
              </a:rPr>
              <a:t> </a:t>
            </a:r>
            <a:r>
              <a:rPr lang="en-US" sz="3200" spc="-20" dirty="0">
                <a:solidFill>
                  <a:prstClr val="black"/>
                </a:solidFill>
                <a:latin typeface="Centaur"/>
                <a:cs typeface="Centaur"/>
              </a:rPr>
              <a:t>know</a:t>
            </a:r>
            <a:r>
              <a:rPr lang="en-US" sz="3200" dirty="0">
                <a:solidFill>
                  <a:prstClr val="black"/>
                </a:solidFill>
                <a:latin typeface="Centaur"/>
                <a:cs typeface="Centaur"/>
              </a:rPr>
              <a:t> </a:t>
            </a:r>
            <a:r>
              <a:rPr lang="en-US" sz="3200" spc="-20" dirty="0">
                <a:solidFill>
                  <a:prstClr val="black"/>
                </a:solidFill>
                <a:latin typeface="Centaur"/>
                <a:cs typeface="Centaur"/>
              </a:rPr>
              <a:t>how</a:t>
            </a:r>
            <a:r>
              <a:rPr lang="en-US" sz="3200" spc="5" dirty="0">
                <a:solidFill>
                  <a:prstClr val="black"/>
                </a:solidFill>
                <a:latin typeface="Centaur"/>
                <a:cs typeface="Centaur"/>
              </a:rPr>
              <a:t> </a:t>
            </a:r>
            <a:r>
              <a:rPr lang="en-US" sz="3200" spc="-15" dirty="0">
                <a:solidFill>
                  <a:prstClr val="black"/>
                </a:solidFill>
                <a:latin typeface="Centaur"/>
                <a:cs typeface="Centaur"/>
              </a:rPr>
              <a:t>to</a:t>
            </a:r>
            <a:r>
              <a:rPr lang="en-US" sz="3200" spc="5" dirty="0">
                <a:solidFill>
                  <a:prstClr val="black"/>
                </a:solidFill>
                <a:latin typeface="Centaur"/>
                <a:cs typeface="Centaur"/>
              </a:rPr>
              <a:t> </a:t>
            </a:r>
            <a:r>
              <a:rPr lang="en-US" sz="3200" spc="-15" dirty="0">
                <a:solidFill>
                  <a:prstClr val="black"/>
                </a:solidFill>
                <a:latin typeface="Centaur"/>
                <a:cs typeface="Centaur"/>
              </a:rPr>
              <a:t>use</a:t>
            </a:r>
            <a:r>
              <a:rPr lang="en-US" sz="3200" spc="5" dirty="0">
                <a:solidFill>
                  <a:prstClr val="black"/>
                </a:solidFill>
                <a:latin typeface="Centaur"/>
                <a:cs typeface="Centaur"/>
              </a:rPr>
              <a:t> </a:t>
            </a:r>
            <a:r>
              <a:rPr lang="en-US" sz="3200" spc="-10" dirty="0">
                <a:solidFill>
                  <a:prstClr val="black"/>
                </a:solidFill>
                <a:latin typeface="Centaur"/>
                <a:cs typeface="Centaur"/>
              </a:rPr>
              <a:t>it</a:t>
            </a:r>
            <a:r>
              <a:rPr lang="en-US" sz="3200" spc="5" dirty="0">
                <a:solidFill>
                  <a:prstClr val="black"/>
                </a:solidFill>
                <a:latin typeface="Centaur"/>
                <a:cs typeface="Centaur"/>
              </a:rPr>
              <a:t> </a:t>
            </a:r>
            <a:r>
              <a:rPr lang="en-US" sz="3200" spc="-15" dirty="0">
                <a:solidFill>
                  <a:prstClr val="black"/>
                </a:solidFill>
                <a:latin typeface="Centaur"/>
                <a:cs typeface="Centaur"/>
              </a:rPr>
              <a:t>and</a:t>
            </a:r>
            <a:r>
              <a:rPr lang="en-US" sz="3200" spc="5" dirty="0">
                <a:solidFill>
                  <a:prstClr val="black"/>
                </a:solidFill>
                <a:latin typeface="Centaur"/>
                <a:cs typeface="Centaur"/>
              </a:rPr>
              <a:t> </a:t>
            </a:r>
            <a:r>
              <a:rPr lang="en-US" sz="3200" spc="-15" dirty="0">
                <a:solidFill>
                  <a:prstClr val="black"/>
                </a:solidFill>
                <a:latin typeface="Centaur"/>
                <a:cs typeface="Centaur"/>
              </a:rPr>
              <a:t>you</a:t>
            </a:r>
            <a:r>
              <a:rPr lang="en-US" sz="3200" dirty="0">
                <a:solidFill>
                  <a:prstClr val="black"/>
                </a:solidFill>
                <a:latin typeface="Centaur"/>
                <a:cs typeface="Centaur"/>
              </a:rPr>
              <a:t> </a:t>
            </a:r>
            <a:r>
              <a:rPr lang="en-US" sz="3200" spc="-15" dirty="0">
                <a:solidFill>
                  <a:prstClr val="black"/>
                </a:solidFill>
                <a:latin typeface="Centaur"/>
                <a:cs typeface="Centaur"/>
              </a:rPr>
              <a:t>feel </a:t>
            </a:r>
            <a:r>
              <a:rPr lang="en-US" sz="3200" spc="-15" dirty="0" smtClean="0">
                <a:solidFill>
                  <a:prstClr val="black"/>
                </a:solidFill>
                <a:latin typeface="Centaur"/>
                <a:cs typeface="Centaur"/>
              </a:rPr>
              <a:t>         comfortable</a:t>
            </a:r>
            <a:r>
              <a:rPr lang="en-US" sz="3200" spc="5" dirty="0" smtClean="0">
                <a:solidFill>
                  <a:prstClr val="black"/>
                </a:solidFill>
                <a:latin typeface="Centaur"/>
                <a:cs typeface="Centaur"/>
              </a:rPr>
              <a:t> </a:t>
            </a:r>
            <a:r>
              <a:rPr lang="en-US" sz="3200" spc="-15" dirty="0">
                <a:solidFill>
                  <a:prstClr val="black"/>
                </a:solidFill>
                <a:latin typeface="Centaur"/>
                <a:cs typeface="Centaur"/>
              </a:rPr>
              <a:t>doing</a:t>
            </a:r>
            <a:r>
              <a:rPr lang="en-US" sz="3200" spc="5" dirty="0">
                <a:solidFill>
                  <a:prstClr val="black"/>
                </a:solidFill>
                <a:latin typeface="Centaur"/>
                <a:cs typeface="Centaur"/>
              </a:rPr>
              <a:t> </a:t>
            </a:r>
            <a:r>
              <a:rPr lang="en-US" sz="3200" spc="-15" dirty="0" smtClean="0">
                <a:solidFill>
                  <a:prstClr val="black"/>
                </a:solidFill>
                <a:latin typeface="Centaur"/>
                <a:cs typeface="Centaur"/>
              </a:rPr>
              <a:t>so.</a:t>
            </a:r>
          </a:p>
          <a:p>
            <a:pPr marL="288290" marR="216535" lvl="0" indent="-200025"/>
            <a:endParaRPr lang="en-US" sz="3200" spc="-15" dirty="0" smtClean="0">
              <a:solidFill>
                <a:prstClr val="black"/>
              </a:solidFill>
              <a:latin typeface="Centaur"/>
              <a:cs typeface="Centaur"/>
            </a:endParaRPr>
          </a:p>
          <a:p>
            <a:pPr marL="545465" marR="216535" lvl="0" indent="-457200">
              <a:buFont typeface="Arial" panose="020B0604020202020204" pitchFamily="34" charset="0"/>
              <a:buChar char="•"/>
            </a:pPr>
            <a:r>
              <a:rPr lang="en-US" sz="3200" spc="-15" dirty="0" smtClean="0">
                <a:solidFill>
                  <a:prstClr val="black"/>
                </a:solidFill>
                <a:latin typeface="Centaur"/>
                <a:cs typeface="Centaur"/>
              </a:rPr>
              <a:t>Have tripped alarm or told someone to do so.</a:t>
            </a:r>
            <a:endParaRPr lang="en-US" sz="3200" dirty="0">
              <a:solidFill>
                <a:prstClr val="black"/>
              </a:solidFill>
              <a:latin typeface="Centaur"/>
              <a:cs typeface="Centaur"/>
            </a:endParaRPr>
          </a:p>
        </p:txBody>
      </p:sp>
    </p:spTree>
    <p:extLst>
      <p:ext uri="{BB962C8B-B14F-4D97-AF65-F5344CB8AC3E}">
        <p14:creationId xmlns:p14="http://schemas.microsoft.com/office/powerpoint/2010/main" val="411411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39700"/>
            <a:ext cx="1531938" cy="441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74725" y="172036"/>
            <a:ext cx="4458593" cy="461665"/>
          </a:xfrm>
          <a:prstGeom prst="rect">
            <a:avLst/>
          </a:prstGeom>
        </p:spPr>
        <p:txBody>
          <a:bodyPr wrap="none">
            <a:spAutoFit/>
          </a:bodyPr>
          <a:lstStyle/>
          <a:p>
            <a:pPr lvl="0" eaLnBrk="0" fontAlgn="base" hangingPunct="0">
              <a:spcBef>
                <a:spcPct val="0"/>
              </a:spcBef>
              <a:spcAft>
                <a:spcPct val="0"/>
              </a:spcAft>
            </a:pPr>
            <a:r>
              <a:rPr lang="en-US" altLang="en-US" sz="2400" b="1" dirty="0">
                <a:latin typeface="Calibri" panose="020F0502020204030204" pitchFamily="34" charset="0"/>
                <a:ea typeface="Calibri" panose="020F0502020204030204" pitchFamily="34" charset="0"/>
                <a:cs typeface="Times New Roman" panose="02020603050405020304" pitchFamily="18" charset="0"/>
              </a:rPr>
              <a:t>CURI Hot Work Safety Program     </a:t>
            </a:r>
            <a:endParaRPr lang="en-US" altLang="en-US" sz="2400" dirty="0">
              <a:latin typeface="Arial" panose="020B0604020202020204" pitchFamily="34" charset="0"/>
            </a:endParaRPr>
          </a:p>
        </p:txBody>
      </p:sp>
      <p:pic>
        <p:nvPicPr>
          <p:cNvPr id="4" name="Picture 2" descr="CURI_w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2100" y="44449"/>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6" name="Straight Connector 5"/>
          <p:cNvCxnSpPr/>
          <p:nvPr/>
        </p:nvCxnSpPr>
        <p:spPr>
          <a:xfrm>
            <a:off x="444901" y="1072969"/>
            <a:ext cx="8216900" cy="0"/>
          </a:xfrm>
          <a:prstGeom prst="line">
            <a:avLst/>
          </a:prstGeom>
          <a:noFill/>
          <a:ln w="25400" cap="flat" cmpd="sng" algn="ctr">
            <a:solidFill>
              <a:srgbClr val="7030A0"/>
            </a:solidFill>
            <a:prstDash val="solid"/>
          </a:ln>
          <a:effectLst/>
        </p:spPr>
      </p:cxnSp>
      <p:cxnSp>
        <p:nvCxnSpPr>
          <p:cNvPr id="7" name="Straight Connector 6"/>
          <p:cNvCxnSpPr/>
          <p:nvPr/>
        </p:nvCxnSpPr>
        <p:spPr>
          <a:xfrm>
            <a:off x="444901" y="991532"/>
            <a:ext cx="8216900" cy="20612"/>
          </a:xfrm>
          <a:prstGeom prst="line">
            <a:avLst/>
          </a:prstGeom>
          <a:noFill/>
          <a:ln w="19050" cap="flat" cmpd="sng" algn="ctr">
            <a:solidFill>
              <a:srgbClr val="F79646"/>
            </a:solidFill>
            <a:prstDash val="solid"/>
          </a:ln>
          <a:effectLst/>
        </p:spPr>
      </p:cxnSp>
      <p:sp>
        <p:nvSpPr>
          <p:cNvPr id="8" name="TextBox 7"/>
          <p:cNvSpPr txBox="1"/>
          <p:nvPr/>
        </p:nvSpPr>
        <p:spPr>
          <a:xfrm>
            <a:off x="3035300" y="2273300"/>
            <a:ext cx="3657600" cy="769441"/>
          </a:xfrm>
          <a:prstGeom prst="rect">
            <a:avLst/>
          </a:prstGeom>
          <a:noFill/>
        </p:spPr>
        <p:txBody>
          <a:bodyPr wrap="square" rtlCol="0">
            <a:spAutoFit/>
          </a:bodyPr>
          <a:lstStyle/>
          <a:p>
            <a:r>
              <a:rPr lang="en-US" sz="4400" b="1" i="1" u="sng" dirty="0" smtClean="0"/>
              <a:t>QUESTIONS?</a:t>
            </a:r>
            <a:endParaRPr lang="en-US" sz="4400" b="1" i="1" u="sng" dirty="0"/>
          </a:p>
        </p:txBody>
      </p:sp>
      <p:pic>
        <p:nvPicPr>
          <p:cNvPr id="4098" name="Picture 2" descr="http://d35gqh05wwjv5k.cloudfront.net/media/catalog/product/cache/4/image/85e4522595efc69f496374d01ef2bf13/1419947666/h/o/hot-work-permit-safety-signs-67957-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3187700"/>
            <a:ext cx="3810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4292600" y="3437731"/>
            <a:ext cx="4800600" cy="2700338"/>
          </a:xfrm>
          <a:prstGeom prst="rect">
            <a:avLst/>
          </a:prstGeom>
        </p:spPr>
      </p:pic>
    </p:spTree>
    <p:extLst>
      <p:ext uri="{BB962C8B-B14F-4D97-AF65-F5344CB8AC3E}">
        <p14:creationId xmlns:p14="http://schemas.microsoft.com/office/powerpoint/2010/main" val="424352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250" y="293982"/>
            <a:ext cx="8686800" cy="1524000"/>
          </a:xfrm>
          <a:prstGeom prst="rect">
            <a:avLst/>
          </a:prstGeom>
          <a:noFill/>
        </p:spPr>
        <p:txBody>
          <a:bodyPr wrap="square" rtlCol="0">
            <a:spAutoFit/>
          </a:bodyPr>
          <a:lstStyle/>
          <a:p>
            <a:endParaRPr lang="en-US" dirty="0"/>
          </a:p>
        </p:txBody>
      </p:sp>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15303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2" name="Rectangle 1"/>
          <p:cNvSpPr/>
          <p:nvPr/>
        </p:nvSpPr>
        <p:spPr>
          <a:xfrm>
            <a:off x="786397" y="1348401"/>
            <a:ext cx="8378658" cy="4443652"/>
          </a:xfrm>
          <a:prstGeom prst="rect">
            <a:avLst/>
          </a:prstGeom>
        </p:spPr>
        <p:txBody>
          <a:bodyPr wrap="square">
            <a:spAutoFit/>
          </a:bodyPr>
          <a:lstStyle/>
          <a:p>
            <a:pPr marL="12700" marR="5080" lvl="0">
              <a:lnSpc>
                <a:spcPct val="119800"/>
              </a:lnSpc>
            </a:pPr>
            <a:r>
              <a:rPr lang="en-US" sz="3200" spc="-15" dirty="0">
                <a:solidFill>
                  <a:prstClr val="black"/>
                </a:solidFill>
                <a:latin typeface="Centaur"/>
                <a:cs typeface="Centaur"/>
              </a:rPr>
              <a:t>This program</a:t>
            </a:r>
            <a:r>
              <a:rPr lang="en-US" sz="3200" spc="5" dirty="0">
                <a:solidFill>
                  <a:prstClr val="black"/>
                </a:solidFill>
                <a:latin typeface="Centaur"/>
                <a:cs typeface="Centaur"/>
              </a:rPr>
              <a:t> </a:t>
            </a:r>
            <a:r>
              <a:rPr lang="en-US" sz="3200" spc="-15" dirty="0">
                <a:solidFill>
                  <a:prstClr val="black"/>
                </a:solidFill>
                <a:latin typeface="Centaur"/>
                <a:cs typeface="Centaur"/>
              </a:rPr>
              <a:t>applies</a:t>
            </a:r>
            <a:r>
              <a:rPr lang="en-US" sz="3200" dirty="0">
                <a:solidFill>
                  <a:prstClr val="black"/>
                </a:solidFill>
                <a:latin typeface="Centaur"/>
                <a:cs typeface="Centaur"/>
              </a:rPr>
              <a:t> </a:t>
            </a:r>
            <a:r>
              <a:rPr lang="en-US" sz="3200" spc="-15" dirty="0">
                <a:solidFill>
                  <a:prstClr val="black"/>
                </a:solidFill>
                <a:latin typeface="Centaur"/>
                <a:cs typeface="Centaur"/>
              </a:rPr>
              <a:t>to</a:t>
            </a:r>
            <a:r>
              <a:rPr lang="en-US" sz="3200" spc="5" dirty="0">
                <a:solidFill>
                  <a:prstClr val="black"/>
                </a:solidFill>
                <a:latin typeface="Centaur"/>
                <a:cs typeface="Centaur"/>
              </a:rPr>
              <a:t> </a:t>
            </a:r>
            <a:r>
              <a:rPr lang="en-US" sz="3200" spc="-10" dirty="0">
                <a:solidFill>
                  <a:prstClr val="black"/>
                </a:solidFill>
                <a:latin typeface="Centaur"/>
                <a:cs typeface="Centaur"/>
              </a:rPr>
              <a:t>all</a:t>
            </a:r>
            <a:r>
              <a:rPr lang="en-US" sz="3200" spc="5" dirty="0">
                <a:solidFill>
                  <a:prstClr val="black"/>
                </a:solidFill>
                <a:latin typeface="Centaur"/>
                <a:cs typeface="Centaur"/>
              </a:rPr>
              <a:t> persons</a:t>
            </a:r>
            <a:r>
              <a:rPr lang="en-US" sz="3200" spc="-15" dirty="0">
                <a:solidFill>
                  <a:prstClr val="black"/>
                </a:solidFill>
                <a:latin typeface="Centaur"/>
                <a:cs typeface="Centaur"/>
              </a:rPr>
              <a:t> conducting</a:t>
            </a:r>
            <a:r>
              <a:rPr lang="en-US" sz="3200" dirty="0">
                <a:solidFill>
                  <a:prstClr val="black"/>
                </a:solidFill>
                <a:latin typeface="Centaur"/>
                <a:cs typeface="Centaur"/>
              </a:rPr>
              <a:t> </a:t>
            </a:r>
            <a:r>
              <a:rPr lang="en-US" sz="3200" spc="-15" dirty="0">
                <a:solidFill>
                  <a:prstClr val="black"/>
                </a:solidFill>
                <a:latin typeface="Centaur"/>
                <a:cs typeface="Centaur"/>
              </a:rPr>
              <a:t>hot</a:t>
            </a:r>
            <a:r>
              <a:rPr lang="en-US" sz="3200" spc="5" dirty="0">
                <a:solidFill>
                  <a:prstClr val="black"/>
                </a:solidFill>
                <a:latin typeface="Centaur"/>
                <a:cs typeface="Centaur"/>
              </a:rPr>
              <a:t> </a:t>
            </a:r>
            <a:r>
              <a:rPr lang="en-US" sz="3200" spc="-15" dirty="0" smtClean="0">
                <a:solidFill>
                  <a:prstClr val="black"/>
                </a:solidFill>
                <a:latin typeface="Centaur"/>
                <a:cs typeface="Centaur"/>
              </a:rPr>
              <a:t>work on</a:t>
            </a:r>
            <a:r>
              <a:rPr lang="en-US" sz="3200" dirty="0" smtClean="0">
                <a:solidFill>
                  <a:prstClr val="black"/>
                </a:solidFill>
                <a:latin typeface="Centaur"/>
                <a:cs typeface="Centaur"/>
              </a:rPr>
              <a:t> </a:t>
            </a:r>
            <a:r>
              <a:rPr lang="en-US" sz="3200" dirty="0">
                <a:solidFill>
                  <a:prstClr val="black"/>
                </a:solidFill>
                <a:latin typeface="Centaur"/>
                <a:cs typeface="Centaur"/>
              </a:rPr>
              <a:t>Clemson </a:t>
            </a:r>
            <a:r>
              <a:rPr lang="en-US" sz="3200" spc="-15" dirty="0">
                <a:solidFill>
                  <a:prstClr val="black"/>
                </a:solidFill>
                <a:latin typeface="Centaur"/>
                <a:cs typeface="Centaur"/>
              </a:rPr>
              <a:t>University</a:t>
            </a:r>
            <a:r>
              <a:rPr lang="en-US" sz="3200" spc="10" dirty="0">
                <a:solidFill>
                  <a:prstClr val="black"/>
                </a:solidFill>
                <a:latin typeface="Centaur"/>
                <a:cs typeface="Centaur"/>
              </a:rPr>
              <a:t> </a:t>
            </a:r>
            <a:r>
              <a:rPr lang="en-US" sz="3200" spc="-20" dirty="0">
                <a:solidFill>
                  <a:prstClr val="black"/>
                </a:solidFill>
                <a:latin typeface="Centaur"/>
                <a:cs typeface="Centaur"/>
              </a:rPr>
              <a:t>owned</a:t>
            </a:r>
            <a:r>
              <a:rPr lang="en-US" sz="3200" spc="5" dirty="0">
                <a:solidFill>
                  <a:prstClr val="black"/>
                </a:solidFill>
                <a:latin typeface="Centaur"/>
                <a:cs typeface="Centaur"/>
              </a:rPr>
              <a:t> </a:t>
            </a:r>
            <a:r>
              <a:rPr lang="en-US" sz="3200" spc="-15" dirty="0">
                <a:solidFill>
                  <a:prstClr val="black"/>
                </a:solidFill>
                <a:latin typeface="Centaur"/>
                <a:cs typeface="Centaur"/>
              </a:rPr>
              <a:t>or</a:t>
            </a:r>
            <a:r>
              <a:rPr lang="en-US" sz="3200" dirty="0">
                <a:solidFill>
                  <a:prstClr val="black"/>
                </a:solidFill>
                <a:latin typeface="Centaur"/>
                <a:cs typeface="Centaur"/>
              </a:rPr>
              <a:t> </a:t>
            </a:r>
            <a:r>
              <a:rPr lang="en-US" sz="3200" spc="-15" dirty="0">
                <a:solidFill>
                  <a:prstClr val="black"/>
                </a:solidFill>
                <a:latin typeface="Centaur"/>
                <a:cs typeface="Centaur"/>
              </a:rPr>
              <a:t>leased property.</a:t>
            </a:r>
            <a:endParaRPr lang="en-US" sz="3200" dirty="0">
              <a:solidFill>
                <a:prstClr val="black"/>
              </a:solidFill>
              <a:latin typeface="Centaur"/>
              <a:cs typeface="Centaur"/>
            </a:endParaRPr>
          </a:p>
          <a:p>
            <a:pPr marL="12700" marR="491490" lvl="0">
              <a:lnSpc>
                <a:spcPct val="114399"/>
              </a:lnSpc>
              <a:spcBef>
                <a:spcPts val="1760"/>
              </a:spcBef>
            </a:pPr>
            <a:r>
              <a:rPr lang="en-US" sz="3350" i="1" u="heavy" spc="-75" dirty="0">
                <a:solidFill>
                  <a:prstClr val="black"/>
                </a:solidFill>
                <a:latin typeface="Centaur"/>
                <a:cs typeface="Centaur"/>
              </a:rPr>
              <a:t>Note:</a:t>
            </a:r>
            <a:r>
              <a:rPr lang="en-US" sz="3350" i="1" spc="-40" dirty="0">
                <a:solidFill>
                  <a:prstClr val="black"/>
                </a:solidFill>
                <a:latin typeface="Centaur"/>
                <a:cs typeface="Centaur"/>
              </a:rPr>
              <a:t> </a:t>
            </a:r>
            <a:r>
              <a:rPr lang="en-US" sz="3350" i="1" spc="-75" dirty="0">
                <a:solidFill>
                  <a:prstClr val="black"/>
                </a:solidFill>
                <a:latin typeface="Centaur"/>
                <a:cs typeface="Centaur"/>
              </a:rPr>
              <a:t>This</a:t>
            </a:r>
            <a:r>
              <a:rPr lang="en-US" sz="3350" i="1" spc="-35" dirty="0">
                <a:solidFill>
                  <a:prstClr val="black"/>
                </a:solidFill>
                <a:latin typeface="Centaur"/>
                <a:cs typeface="Centaur"/>
              </a:rPr>
              <a:t> </a:t>
            </a:r>
            <a:r>
              <a:rPr lang="en-US" sz="3350" i="1" spc="-75" dirty="0">
                <a:solidFill>
                  <a:prstClr val="black"/>
                </a:solidFill>
                <a:latin typeface="Centaur"/>
                <a:cs typeface="Centaur"/>
              </a:rPr>
              <a:t>program</a:t>
            </a:r>
            <a:r>
              <a:rPr lang="en-US" sz="3350" i="1" spc="-35" dirty="0">
                <a:solidFill>
                  <a:prstClr val="black"/>
                </a:solidFill>
                <a:latin typeface="Centaur"/>
                <a:cs typeface="Centaur"/>
              </a:rPr>
              <a:t> </a:t>
            </a:r>
            <a:r>
              <a:rPr lang="en-US" sz="3350" i="1" spc="-50" dirty="0">
                <a:solidFill>
                  <a:prstClr val="black"/>
                </a:solidFill>
                <a:latin typeface="Centaur"/>
                <a:cs typeface="Centaur"/>
              </a:rPr>
              <a:t>is</a:t>
            </a:r>
            <a:r>
              <a:rPr lang="en-US" sz="3350" i="1" spc="-35" dirty="0">
                <a:solidFill>
                  <a:prstClr val="black"/>
                </a:solidFill>
                <a:latin typeface="Centaur"/>
                <a:cs typeface="Centaur"/>
              </a:rPr>
              <a:t> </a:t>
            </a:r>
            <a:r>
              <a:rPr lang="en-US" sz="3350" i="1" spc="-70" dirty="0">
                <a:solidFill>
                  <a:prstClr val="black"/>
                </a:solidFill>
                <a:latin typeface="Centaur"/>
                <a:cs typeface="Centaur"/>
              </a:rPr>
              <a:t>intended</a:t>
            </a:r>
            <a:r>
              <a:rPr lang="en-US" sz="3350" i="1" spc="-25" dirty="0">
                <a:solidFill>
                  <a:prstClr val="black"/>
                </a:solidFill>
                <a:latin typeface="Centaur"/>
                <a:cs typeface="Centaur"/>
              </a:rPr>
              <a:t> </a:t>
            </a:r>
            <a:r>
              <a:rPr lang="en-US" sz="3350" i="1" spc="-65" dirty="0">
                <a:solidFill>
                  <a:prstClr val="black"/>
                </a:solidFill>
                <a:latin typeface="Centaur"/>
                <a:cs typeface="Centaur"/>
              </a:rPr>
              <a:t>for</a:t>
            </a:r>
            <a:r>
              <a:rPr lang="en-US" sz="3350" i="1" spc="-35" dirty="0">
                <a:solidFill>
                  <a:prstClr val="black"/>
                </a:solidFill>
                <a:latin typeface="Centaur"/>
                <a:cs typeface="Centaur"/>
              </a:rPr>
              <a:t> </a:t>
            </a:r>
            <a:r>
              <a:rPr lang="en-US" sz="3350" i="1" spc="-60" dirty="0">
                <a:solidFill>
                  <a:prstClr val="black"/>
                </a:solidFill>
                <a:latin typeface="Centaur"/>
                <a:cs typeface="Centaur"/>
              </a:rPr>
              <a:t>areas</a:t>
            </a:r>
            <a:r>
              <a:rPr lang="en-US" sz="3350" i="1" spc="-35" dirty="0">
                <a:solidFill>
                  <a:prstClr val="black"/>
                </a:solidFill>
                <a:latin typeface="Centaur"/>
                <a:cs typeface="Centaur"/>
              </a:rPr>
              <a:t> </a:t>
            </a:r>
            <a:r>
              <a:rPr lang="en-US" sz="3350" i="1" spc="-60" dirty="0">
                <a:solidFill>
                  <a:prstClr val="black"/>
                </a:solidFill>
                <a:latin typeface="Centaur"/>
                <a:cs typeface="Centaur"/>
              </a:rPr>
              <a:t>that</a:t>
            </a:r>
            <a:r>
              <a:rPr lang="en-US" sz="3350" i="1" spc="-55" dirty="0">
                <a:solidFill>
                  <a:prstClr val="black"/>
                </a:solidFill>
                <a:latin typeface="Centaur"/>
                <a:cs typeface="Centaur"/>
              </a:rPr>
              <a:t> are</a:t>
            </a:r>
            <a:r>
              <a:rPr lang="en-US" sz="3350" i="1" spc="-35" dirty="0">
                <a:solidFill>
                  <a:prstClr val="black"/>
                </a:solidFill>
                <a:latin typeface="Centaur"/>
                <a:cs typeface="Centaur"/>
              </a:rPr>
              <a:t> </a:t>
            </a:r>
            <a:r>
              <a:rPr lang="en-US" sz="3350" i="1" u="heavy" spc="-70" dirty="0">
                <a:solidFill>
                  <a:prstClr val="black"/>
                </a:solidFill>
                <a:latin typeface="Centaur"/>
                <a:cs typeface="Centaur"/>
              </a:rPr>
              <a:t>not</a:t>
            </a:r>
            <a:r>
              <a:rPr lang="en-US" sz="3350" i="1" spc="-35" dirty="0">
                <a:solidFill>
                  <a:prstClr val="black"/>
                </a:solidFill>
                <a:latin typeface="Centaur"/>
                <a:cs typeface="Centaur"/>
              </a:rPr>
              <a:t> </a:t>
            </a:r>
            <a:r>
              <a:rPr lang="en-US" sz="3350" i="1" spc="-60" dirty="0">
                <a:solidFill>
                  <a:prstClr val="black"/>
                </a:solidFill>
                <a:latin typeface="Centaur"/>
                <a:cs typeface="Centaur"/>
              </a:rPr>
              <a:t>specifically</a:t>
            </a:r>
            <a:r>
              <a:rPr lang="en-US" sz="3350" i="1" spc="-15" dirty="0">
                <a:solidFill>
                  <a:prstClr val="black"/>
                </a:solidFill>
                <a:latin typeface="Centaur"/>
                <a:cs typeface="Centaur"/>
              </a:rPr>
              <a:t> </a:t>
            </a:r>
            <a:r>
              <a:rPr lang="en-US" sz="3350" i="1" spc="-65" dirty="0">
                <a:solidFill>
                  <a:prstClr val="black"/>
                </a:solidFill>
                <a:latin typeface="Centaur"/>
                <a:cs typeface="Centaur"/>
              </a:rPr>
              <a:t>designated</a:t>
            </a:r>
            <a:r>
              <a:rPr lang="en-US" sz="3350" i="1" spc="-35" dirty="0">
                <a:solidFill>
                  <a:prstClr val="black"/>
                </a:solidFill>
                <a:latin typeface="Centaur"/>
                <a:cs typeface="Centaur"/>
              </a:rPr>
              <a:t> </a:t>
            </a:r>
            <a:r>
              <a:rPr lang="en-US" sz="3350" i="1" spc="-60" dirty="0">
                <a:solidFill>
                  <a:prstClr val="black"/>
                </a:solidFill>
                <a:latin typeface="Centaur"/>
                <a:cs typeface="Centaur"/>
              </a:rPr>
              <a:t>as</a:t>
            </a:r>
            <a:r>
              <a:rPr lang="en-US" sz="3350" i="1" spc="-30" dirty="0">
                <a:solidFill>
                  <a:prstClr val="black"/>
                </a:solidFill>
                <a:latin typeface="Centaur"/>
                <a:cs typeface="Centaur"/>
              </a:rPr>
              <a:t> </a:t>
            </a:r>
            <a:r>
              <a:rPr lang="en-US" sz="3350" i="1" spc="-75" dirty="0">
                <a:solidFill>
                  <a:prstClr val="black"/>
                </a:solidFill>
                <a:latin typeface="Centaur"/>
                <a:cs typeface="Centaur"/>
              </a:rPr>
              <a:t>permanent</a:t>
            </a:r>
            <a:r>
              <a:rPr lang="en-US" sz="3350" i="1" spc="-35" dirty="0">
                <a:solidFill>
                  <a:prstClr val="black"/>
                </a:solidFill>
                <a:latin typeface="Centaur"/>
                <a:cs typeface="Centaur"/>
              </a:rPr>
              <a:t> </a:t>
            </a:r>
            <a:r>
              <a:rPr lang="en-US" sz="3350" i="1" spc="-70" dirty="0">
                <a:solidFill>
                  <a:prstClr val="black"/>
                </a:solidFill>
                <a:latin typeface="Centaur"/>
                <a:cs typeface="Centaur"/>
              </a:rPr>
              <a:t>hot</a:t>
            </a:r>
            <a:r>
              <a:rPr lang="en-US" sz="3350" i="1" spc="-75" dirty="0">
                <a:solidFill>
                  <a:prstClr val="black"/>
                </a:solidFill>
                <a:latin typeface="Centaur"/>
                <a:cs typeface="Centaur"/>
              </a:rPr>
              <a:t> work</a:t>
            </a:r>
            <a:r>
              <a:rPr lang="en-US" sz="3350" i="1" spc="-30" dirty="0">
                <a:solidFill>
                  <a:prstClr val="black"/>
                </a:solidFill>
                <a:latin typeface="Centaur"/>
                <a:cs typeface="Centaur"/>
              </a:rPr>
              <a:t> </a:t>
            </a:r>
            <a:r>
              <a:rPr lang="en-US" sz="3350" i="1" spc="-55" dirty="0">
                <a:solidFill>
                  <a:prstClr val="black"/>
                </a:solidFill>
                <a:latin typeface="Centaur"/>
                <a:cs typeface="Centaur"/>
              </a:rPr>
              <a:t>sites.  </a:t>
            </a:r>
            <a:r>
              <a:rPr lang="en-US" sz="3350" i="1" spc="-45" dirty="0">
                <a:solidFill>
                  <a:prstClr val="black"/>
                </a:solidFill>
                <a:latin typeface="Centaur"/>
                <a:cs typeface="Centaur"/>
              </a:rPr>
              <a:t>(i.e.</a:t>
            </a:r>
            <a:r>
              <a:rPr lang="en-US" sz="3350" i="1" spc="-35" dirty="0">
                <a:solidFill>
                  <a:prstClr val="black"/>
                </a:solidFill>
                <a:latin typeface="Centaur"/>
                <a:cs typeface="Centaur"/>
              </a:rPr>
              <a:t> hot work performed outside the designated areas such as </a:t>
            </a:r>
            <a:r>
              <a:rPr lang="en-US" sz="3350" i="1" spc="-70" dirty="0">
                <a:solidFill>
                  <a:prstClr val="black"/>
                </a:solidFill>
                <a:latin typeface="Centaur"/>
                <a:cs typeface="Centaur"/>
              </a:rPr>
              <a:t>mobile</a:t>
            </a:r>
            <a:r>
              <a:rPr lang="en-US" sz="3350" i="1" spc="-35" dirty="0">
                <a:solidFill>
                  <a:prstClr val="black"/>
                </a:solidFill>
                <a:latin typeface="Centaur"/>
                <a:cs typeface="Centaur"/>
              </a:rPr>
              <a:t> </a:t>
            </a:r>
            <a:r>
              <a:rPr lang="en-US" sz="3350" i="1" spc="-65" dirty="0">
                <a:solidFill>
                  <a:prstClr val="black"/>
                </a:solidFill>
                <a:latin typeface="Centaur"/>
                <a:cs typeface="Centaur"/>
              </a:rPr>
              <a:t>operations,</a:t>
            </a:r>
            <a:r>
              <a:rPr lang="en-US" sz="3350" i="1" spc="-20" dirty="0">
                <a:solidFill>
                  <a:prstClr val="black"/>
                </a:solidFill>
                <a:latin typeface="Centaur"/>
                <a:cs typeface="Centaur"/>
              </a:rPr>
              <a:t> </a:t>
            </a:r>
            <a:r>
              <a:rPr lang="en-US" sz="3350" i="1" spc="-65" dirty="0">
                <a:solidFill>
                  <a:prstClr val="black"/>
                </a:solidFill>
                <a:latin typeface="Centaur"/>
                <a:cs typeface="Centaur"/>
              </a:rPr>
              <a:t>construction</a:t>
            </a:r>
            <a:r>
              <a:rPr lang="en-US" sz="3350" i="1" spc="-35" dirty="0">
                <a:solidFill>
                  <a:prstClr val="black"/>
                </a:solidFill>
                <a:latin typeface="Centaur"/>
                <a:cs typeface="Centaur"/>
              </a:rPr>
              <a:t> </a:t>
            </a:r>
            <a:r>
              <a:rPr lang="en-US" sz="3350" i="1" spc="-110" dirty="0">
                <a:solidFill>
                  <a:prstClr val="black"/>
                </a:solidFill>
                <a:latin typeface="Centaur"/>
                <a:cs typeface="Centaur"/>
              </a:rPr>
              <a:t>&amp;</a:t>
            </a:r>
            <a:r>
              <a:rPr lang="en-US" sz="3350" i="1" spc="-70" dirty="0">
                <a:solidFill>
                  <a:prstClr val="black"/>
                </a:solidFill>
                <a:latin typeface="Centaur"/>
                <a:cs typeface="Centaur"/>
              </a:rPr>
              <a:t> maintenance</a:t>
            </a:r>
            <a:r>
              <a:rPr lang="en-US" sz="3350" i="1" spc="-35" dirty="0">
                <a:solidFill>
                  <a:prstClr val="black"/>
                </a:solidFill>
                <a:latin typeface="Centaur"/>
                <a:cs typeface="Centaur"/>
              </a:rPr>
              <a:t> </a:t>
            </a:r>
            <a:r>
              <a:rPr lang="en-US" sz="3350" i="1" spc="-65" dirty="0">
                <a:solidFill>
                  <a:prstClr val="black"/>
                </a:solidFill>
                <a:latin typeface="Centaur"/>
                <a:cs typeface="Centaur"/>
              </a:rPr>
              <a:t>operations,</a:t>
            </a:r>
            <a:r>
              <a:rPr lang="en-US" sz="3350" i="1" spc="-20" dirty="0">
                <a:solidFill>
                  <a:prstClr val="black"/>
                </a:solidFill>
                <a:latin typeface="Centaur"/>
                <a:cs typeface="Centaur"/>
              </a:rPr>
              <a:t> </a:t>
            </a:r>
            <a:r>
              <a:rPr lang="en-US" sz="3350" i="1" spc="-50" dirty="0">
                <a:solidFill>
                  <a:prstClr val="black"/>
                </a:solidFill>
                <a:latin typeface="Centaur"/>
                <a:cs typeface="Centaur"/>
              </a:rPr>
              <a:t>etc.).</a:t>
            </a:r>
            <a:endParaRPr lang="en-US" sz="3350" dirty="0">
              <a:solidFill>
                <a:prstClr val="black"/>
              </a:solidFill>
              <a:latin typeface="Centaur"/>
              <a:cs typeface="Centaur"/>
            </a:endParaRPr>
          </a:p>
        </p:txBody>
      </p:sp>
    </p:spTree>
    <p:extLst>
      <p:ext uri="{BB962C8B-B14F-4D97-AF65-F5344CB8AC3E}">
        <p14:creationId xmlns:p14="http://schemas.microsoft.com/office/powerpoint/2010/main" val="1964298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0" y="15303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16" name="TextBox 15"/>
          <p:cNvSpPr txBox="1"/>
          <p:nvPr/>
        </p:nvSpPr>
        <p:spPr>
          <a:xfrm>
            <a:off x="2273300" y="1530350"/>
            <a:ext cx="5943600" cy="584775"/>
          </a:xfrm>
          <a:prstGeom prst="rect">
            <a:avLst/>
          </a:prstGeom>
          <a:noFill/>
        </p:spPr>
        <p:txBody>
          <a:bodyPr wrap="square" rtlCol="0">
            <a:spAutoFit/>
          </a:bodyPr>
          <a:lstStyle/>
          <a:p>
            <a:r>
              <a:rPr lang="en-US" sz="3200" dirty="0" smtClean="0"/>
              <a:t>APPLICABLE REGULATIONS</a:t>
            </a:r>
            <a:endParaRPr lang="en-US" sz="3200" dirty="0"/>
          </a:p>
        </p:txBody>
      </p:sp>
      <p:sp>
        <p:nvSpPr>
          <p:cNvPr id="19" name="Rectangle 18"/>
          <p:cNvSpPr/>
          <p:nvPr/>
        </p:nvSpPr>
        <p:spPr>
          <a:xfrm>
            <a:off x="2273300" y="2622619"/>
            <a:ext cx="6019799" cy="1672253"/>
          </a:xfrm>
          <a:prstGeom prst="rect">
            <a:avLst/>
          </a:prstGeom>
        </p:spPr>
        <p:txBody>
          <a:bodyPr wrap="square">
            <a:spAutoFit/>
          </a:bodyPr>
          <a:lstStyle/>
          <a:p>
            <a:pPr marL="354965" marR="944244" lvl="0" indent="-342265">
              <a:buFont typeface="Centaur"/>
              <a:buChar char="•"/>
              <a:tabLst>
                <a:tab pos="356235" algn="l"/>
              </a:tabLst>
            </a:pPr>
            <a:r>
              <a:rPr lang="en-US" sz="3200" spc="-15" dirty="0" smtClean="0">
                <a:solidFill>
                  <a:prstClr val="black"/>
                </a:solidFill>
                <a:latin typeface="Centaur"/>
                <a:cs typeface="Centaur"/>
              </a:rPr>
              <a:t>OSHA Standard</a:t>
            </a:r>
            <a:r>
              <a:rPr lang="en-US" sz="3200" spc="10" dirty="0" smtClean="0">
                <a:solidFill>
                  <a:prstClr val="black"/>
                </a:solidFill>
                <a:latin typeface="Centaur"/>
                <a:cs typeface="Centaur"/>
              </a:rPr>
              <a:t> </a:t>
            </a:r>
            <a:r>
              <a:rPr lang="en-US" sz="3200" spc="-15" dirty="0">
                <a:solidFill>
                  <a:prstClr val="black"/>
                </a:solidFill>
                <a:latin typeface="Centaur"/>
                <a:cs typeface="Centaur"/>
              </a:rPr>
              <a:t>for</a:t>
            </a:r>
            <a:r>
              <a:rPr lang="en-US" sz="3200" dirty="0">
                <a:solidFill>
                  <a:prstClr val="black"/>
                </a:solidFill>
                <a:latin typeface="Centaur"/>
                <a:cs typeface="Centaur"/>
              </a:rPr>
              <a:t> </a:t>
            </a:r>
            <a:r>
              <a:rPr lang="en-US" sz="3200" spc="-15" dirty="0" smtClean="0">
                <a:solidFill>
                  <a:prstClr val="black"/>
                </a:solidFill>
                <a:latin typeface="Centaur"/>
                <a:cs typeface="Centaur"/>
              </a:rPr>
              <a:t>General Industry 1910.252</a:t>
            </a:r>
            <a:endParaRPr lang="en-US" sz="3200" dirty="0">
              <a:solidFill>
                <a:prstClr val="black"/>
              </a:solidFill>
              <a:latin typeface="Centaur"/>
              <a:cs typeface="Centaur"/>
            </a:endParaRPr>
          </a:p>
          <a:p>
            <a:pPr marL="355600" lvl="0" indent="-342900">
              <a:spcBef>
                <a:spcPts val="760"/>
              </a:spcBef>
              <a:buFont typeface="Centaur"/>
              <a:buChar char="•"/>
              <a:tabLst>
                <a:tab pos="355600" algn="l"/>
              </a:tabLst>
            </a:pPr>
            <a:r>
              <a:rPr lang="en-US" sz="3200" spc="-25" dirty="0">
                <a:solidFill>
                  <a:prstClr val="black"/>
                </a:solidFill>
                <a:latin typeface="Centaur"/>
                <a:cs typeface="Centaur"/>
              </a:rPr>
              <a:t>NF</a:t>
            </a:r>
            <a:r>
              <a:rPr lang="en-US" sz="3200" spc="-15" dirty="0">
                <a:solidFill>
                  <a:prstClr val="black"/>
                </a:solidFill>
                <a:latin typeface="Centaur"/>
                <a:cs typeface="Centaur"/>
              </a:rPr>
              <a:t>P</a:t>
            </a:r>
            <a:r>
              <a:rPr lang="en-US" sz="3200" spc="-20" dirty="0">
                <a:solidFill>
                  <a:prstClr val="black"/>
                </a:solidFill>
                <a:latin typeface="Centaur"/>
                <a:cs typeface="Centaur"/>
              </a:rPr>
              <a:t>A</a:t>
            </a:r>
            <a:r>
              <a:rPr lang="en-US" sz="3200" spc="5" dirty="0">
                <a:solidFill>
                  <a:prstClr val="black"/>
                </a:solidFill>
                <a:latin typeface="Centaur"/>
                <a:cs typeface="Centaur"/>
              </a:rPr>
              <a:t> </a:t>
            </a:r>
            <a:r>
              <a:rPr lang="en-US" sz="3200" spc="-20" dirty="0">
                <a:solidFill>
                  <a:prstClr val="black"/>
                </a:solidFill>
                <a:latin typeface="Centaur"/>
                <a:cs typeface="Centaur"/>
              </a:rPr>
              <a:t>5</a:t>
            </a:r>
            <a:r>
              <a:rPr lang="en-US" sz="3200" spc="-15" dirty="0">
                <a:solidFill>
                  <a:prstClr val="black"/>
                </a:solidFill>
                <a:latin typeface="Centaur"/>
                <a:cs typeface="Centaur"/>
              </a:rPr>
              <a:t>1</a:t>
            </a:r>
            <a:r>
              <a:rPr lang="en-US" sz="3200" spc="-20" dirty="0">
                <a:solidFill>
                  <a:prstClr val="black"/>
                </a:solidFill>
                <a:latin typeface="Centaur"/>
                <a:cs typeface="Centaur"/>
              </a:rPr>
              <a:t>B</a:t>
            </a:r>
            <a:endParaRPr lang="en-US" sz="3200" dirty="0">
              <a:solidFill>
                <a:prstClr val="black"/>
              </a:solidFill>
              <a:latin typeface="Centaur"/>
              <a:cs typeface="Centaur"/>
            </a:endParaRPr>
          </a:p>
        </p:txBody>
      </p:sp>
    </p:spTree>
    <p:extLst>
      <p:ext uri="{BB962C8B-B14F-4D97-AF65-F5344CB8AC3E}">
        <p14:creationId xmlns:p14="http://schemas.microsoft.com/office/powerpoint/2010/main" val="600850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825500" y="1339299"/>
            <a:ext cx="57797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2700" lvl="0"/>
            <a:r>
              <a:rPr lang="en-US" sz="3600" b="1" u="heavy" spc="-30" dirty="0">
                <a:solidFill>
                  <a:prstClr val="black"/>
                </a:solidFill>
                <a:latin typeface="Centaur"/>
                <a:cs typeface="Centaur"/>
              </a:rPr>
              <a:t>HOT</a:t>
            </a:r>
            <a:r>
              <a:rPr lang="en-US" sz="3600" b="1" u="heavy" spc="-15" dirty="0">
                <a:solidFill>
                  <a:prstClr val="black"/>
                </a:solidFill>
                <a:latin typeface="Centaur"/>
                <a:cs typeface="Centaur"/>
              </a:rPr>
              <a:t> </a:t>
            </a:r>
            <a:r>
              <a:rPr lang="en-US" sz="3600" b="1" u="heavy" spc="-30" dirty="0">
                <a:solidFill>
                  <a:prstClr val="black"/>
                </a:solidFill>
                <a:latin typeface="Centaur"/>
                <a:cs typeface="Centaur"/>
              </a:rPr>
              <a:t>WORK</a:t>
            </a:r>
            <a:r>
              <a:rPr lang="en-US" sz="3600" b="1" u="heavy" spc="-15" dirty="0">
                <a:solidFill>
                  <a:prstClr val="black"/>
                </a:solidFill>
                <a:latin typeface="Centaur"/>
                <a:cs typeface="Centaur"/>
              </a:rPr>
              <a:t> IS</a:t>
            </a:r>
            <a:r>
              <a:rPr lang="en-US" sz="3600" b="1" u="heavy" spc="-25" dirty="0">
                <a:solidFill>
                  <a:prstClr val="black"/>
                </a:solidFill>
                <a:latin typeface="Centaur"/>
                <a:cs typeface="Centaur"/>
              </a:rPr>
              <a:t> DEFINED</a:t>
            </a:r>
            <a:r>
              <a:rPr lang="en-US" sz="3600" b="1" u="heavy" dirty="0">
                <a:solidFill>
                  <a:prstClr val="black"/>
                </a:solidFill>
                <a:latin typeface="Centaur"/>
                <a:cs typeface="Centaur"/>
              </a:rPr>
              <a:t> </a:t>
            </a:r>
            <a:r>
              <a:rPr lang="en-US" sz="3600" b="1" u="heavy" spc="-20" dirty="0">
                <a:solidFill>
                  <a:prstClr val="black"/>
                </a:solidFill>
                <a:latin typeface="Centaur"/>
                <a:cs typeface="Centaur"/>
              </a:rPr>
              <a:t>AS:</a:t>
            </a:r>
            <a:endParaRPr lang="en-US" sz="3600" dirty="0">
              <a:solidFill>
                <a:prstClr val="black"/>
              </a:solidFill>
              <a:latin typeface="Centaur"/>
              <a:cs typeface="Centaur"/>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5" name="Rectangle 4"/>
          <p:cNvSpPr/>
          <p:nvPr/>
        </p:nvSpPr>
        <p:spPr>
          <a:xfrm>
            <a:off x="2120900" y="2005762"/>
            <a:ext cx="6851650" cy="3046988"/>
          </a:xfrm>
          <a:prstGeom prst="rect">
            <a:avLst/>
          </a:prstGeom>
        </p:spPr>
        <p:txBody>
          <a:bodyPr wrap="square">
            <a:spAutoFit/>
          </a:bodyPr>
          <a:lstStyle/>
          <a:p>
            <a:pPr marL="12700" marR="5080" lvl="0">
              <a:lnSpc>
                <a:spcPct val="119800"/>
              </a:lnSpc>
            </a:pPr>
            <a:r>
              <a:rPr lang="en-US" sz="3200" spc="-15" dirty="0">
                <a:solidFill>
                  <a:prstClr val="black"/>
                </a:solidFill>
                <a:latin typeface="Centaur"/>
                <a:cs typeface="Centaur"/>
              </a:rPr>
              <a:t>Operations</a:t>
            </a:r>
            <a:r>
              <a:rPr lang="en-US" sz="3200" spc="15" dirty="0">
                <a:solidFill>
                  <a:prstClr val="black"/>
                </a:solidFill>
                <a:latin typeface="Centaur"/>
                <a:cs typeface="Centaur"/>
              </a:rPr>
              <a:t> </a:t>
            </a:r>
            <a:r>
              <a:rPr lang="en-US" sz="3200" spc="-15" dirty="0">
                <a:solidFill>
                  <a:prstClr val="black"/>
                </a:solidFill>
                <a:latin typeface="Centaur"/>
                <a:cs typeface="Centaur"/>
              </a:rPr>
              <a:t>including</a:t>
            </a:r>
            <a:r>
              <a:rPr lang="en-US" sz="3200" spc="15" dirty="0">
                <a:solidFill>
                  <a:prstClr val="black"/>
                </a:solidFill>
                <a:latin typeface="Centaur"/>
                <a:cs typeface="Centaur"/>
              </a:rPr>
              <a:t> </a:t>
            </a:r>
            <a:r>
              <a:rPr lang="en-US" sz="3200" spc="-15" dirty="0">
                <a:solidFill>
                  <a:prstClr val="black"/>
                </a:solidFill>
                <a:latin typeface="Centaur"/>
                <a:cs typeface="Centaur"/>
              </a:rPr>
              <a:t>cutting,</a:t>
            </a:r>
            <a:r>
              <a:rPr lang="en-US" sz="3200" spc="5" dirty="0">
                <a:solidFill>
                  <a:prstClr val="black"/>
                </a:solidFill>
                <a:latin typeface="Centaur"/>
                <a:cs typeface="Centaur"/>
              </a:rPr>
              <a:t> </a:t>
            </a:r>
            <a:r>
              <a:rPr lang="en-US" sz="3200" spc="-15" dirty="0">
                <a:solidFill>
                  <a:prstClr val="black"/>
                </a:solidFill>
                <a:latin typeface="Centaur"/>
                <a:cs typeface="Centaur"/>
              </a:rPr>
              <a:t>welding,</a:t>
            </a:r>
            <a:r>
              <a:rPr lang="en-US" sz="3200" spc="10" dirty="0">
                <a:solidFill>
                  <a:prstClr val="black"/>
                </a:solidFill>
                <a:latin typeface="Centaur"/>
                <a:cs typeface="Centaur"/>
              </a:rPr>
              <a:t> </a:t>
            </a:r>
            <a:r>
              <a:rPr lang="en-US" sz="3200" spc="-15" dirty="0">
                <a:solidFill>
                  <a:prstClr val="black"/>
                </a:solidFill>
                <a:latin typeface="Centaur"/>
                <a:cs typeface="Centaur"/>
              </a:rPr>
              <a:t>brazing,</a:t>
            </a:r>
            <a:r>
              <a:rPr lang="en-US" sz="3200" spc="15" dirty="0">
                <a:solidFill>
                  <a:prstClr val="black"/>
                </a:solidFill>
                <a:latin typeface="Centaur"/>
                <a:cs typeface="Centaur"/>
              </a:rPr>
              <a:t> </a:t>
            </a:r>
            <a:r>
              <a:rPr lang="en-US" sz="3200" spc="-15" dirty="0" smtClean="0">
                <a:solidFill>
                  <a:prstClr val="black"/>
                </a:solidFill>
                <a:latin typeface="Centaur"/>
                <a:cs typeface="Centaur"/>
              </a:rPr>
              <a:t>soldering</a:t>
            </a:r>
            <a:r>
              <a:rPr lang="en-US" sz="1600" spc="-15" dirty="0" smtClean="0">
                <a:solidFill>
                  <a:prstClr val="black"/>
                </a:solidFill>
                <a:latin typeface="Centaur"/>
                <a:cs typeface="Centaur"/>
              </a:rPr>
              <a:t>(</a:t>
            </a:r>
            <a:r>
              <a:rPr lang="en-US" sz="1600" b="1" spc="-15" dirty="0" smtClean="0">
                <a:solidFill>
                  <a:prstClr val="black"/>
                </a:solidFill>
                <a:latin typeface="Centaur"/>
                <a:cs typeface="Centaur"/>
              </a:rPr>
              <a:t>with torch</a:t>
            </a:r>
            <a:r>
              <a:rPr lang="en-US" sz="1600" spc="-15" dirty="0" smtClean="0">
                <a:solidFill>
                  <a:prstClr val="black"/>
                </a:solidFill>
                <a:latin typeface="Centaur"/>
                <a:cs typeface="Centaur"/>
              </a:rPr>
              <a:t>)</a:t>
            </a:r>
            <a:r>
              <a:rPr lang="en-US" sz="3200" spc="-15" dirty="0" smtClean="0">
                <a:solidFill>
                  <a:prstClr val="black"/>
                </a:solidFill>
                <a:latin typeface="Centaur"/>
                <a:cs typeface="Centaur"/>
              </a:rPr>
              <a:t>,</a:t>
            </a:r>
            <a:r>
              <a:rPr lang="en-US" sz="3200" spc="15" dirty="0" smtClean="0">
                <a:solidFill>
                  <a:prstClr val="black"/>
                </a:solidFill>
                <a:latin typeface="Centaur"/>
                <a:cs typeface="Centaur"/>
              </a:rPr>
              <a:t> </a:t>
            </a:r>
            <a:r>
              <a:rPr lang="en-US" sz="3200" spc="-15" dirty="0">
                <a:solidFill>
                  <a:prstClr val="black"/>
                </a:solidFill>
                <a:latin typeface="Centaur"/>
                <a:cs typeface="Centaur"/>
              </a:rPr>
              <a:t>grinding,</a:t>
            </a:r>
            <a:r>
              <a:rPr lang="en-US" sz="3200" dirty="0">
                <a:solidFill>
                  <a:prstClr val="black"/>
                </a:solidFill>
                <a:latin typeface="Centaur"/>
                <a:cs typeface="Centaur"/>
              </a:rPr>
              <a:t> </a:t>
            </a:r>
            <a:r>
              <a:rPr lang="en-US" sz="3200" spc="-15" dirty="0">
                <a:solidFill>
                  <a:prstClr val="black"/>
                </a:solidFill>
                <a:latin typeface="Centaur"/>
                <a:cs typeface="Centaur"/>
              </a:rPr>
              <a:t>thermal spraying,</a:t>
            </a:r>
            <a:r>
              <a:rPr lang="en-US" sz="3200" spc="15" dirty="0">
                <a:solidFill>
                  <a:prstClr val="black"/>
                </a:solidFill>
                <a:latin typeface="Centaur"/>
                <a:cs typeface="Centaur"/>
              </a:rPr>
              <a:t> </a:t>
            </a:r>
            <a:r>
              <a:rPr lang="en-US" sz="3200" spc="-15" dirty="0">
                <a:solidFill>
                  <a:prstClr val="black"/>
                </a:solidFill>
                <a:latin typeface="Centaur"/>
                <a:cs typeface="Centaur"/>
              </a:rPr>
              <a:t>thawing</a:t>
            </a:r>
            <a:r>
              <a:rPr lang="en-US" sz="3200" dirty="0">
                <a:solidFill>
                  <a:prstClr val="black"/>
                </a:solidFill>
                <a:latin typeface="Centaur"/>
                <a:cs typeface="Centaur"/>
              </a:rPr>
              <a:t> </a:t>
            </a:r>
            <a:r>
              <a:rPr lang="en-US" sz="3200" spc="-15" dirty="0">
                <a:solidFill>
                  <a:prstClr val="black"/>
                </a:solidFill>
                <a:latin typeface="Centaur"/>
                <a:cs typeface="Centaur"/>
              </a:rPr>
              <a:t>pipe,</a:t>
            </a:r>
            <a:r>
              <a:rPr lang="en-US" sz="3200" dirty="0">
                <a:solidFill>
                  <a:prstClr val="black"/>
                </a:solidFill>
                <a:latin typeface="Centaur"/>
                <a:cs typeface="Centaur"/>
              </a:rPr>
              <a:t> </a:t>
            </a:r>
            <a:r>
              <a:rPr lang="en-US" sz="3200" spc="-15" dirty="0">
                <a:solidFill>
                  <a:prstClr val="black"/>
                </a:solidFill>
                <a:latin typeface="Centaur"/>
                <a:cs typeface="Centaur"/>
              </a:rPr>
              <a:t>installation</a:t>
            </a:r>
            <a:r>
              <a:rPr lang="en-US" sz="3200" spc="15" dirty="0">
                <a:solidFill>
                  <a:prstClr val="black"/>
                </a:solidFill>
                <a:latin typeface="Centaur"/>
                <a:cs typeface="Centaur"/>
              </a:rPr>
              <a:t> </a:t>
            </a:r>
            <a:r>
              <a:rPr lang="en-US" sz="3200" spc="-15" dirty="0">
                <a:solidFill>
                  <a:prstClr val="black"/>
                </a:solidFill>
                <a:latin typeface="Centaur"/>
                <a:cs typeface="Centaur"/>
              </a:rPr>
              <a:t>of</a:t>
            </a:r>
            <a:r>
              <a:rPr lang="en-US" sz="3200" spc="5" dirty="0">
                <a:solidFill>
                  <a:prstClr val="black"/>
                </a:solidFill>
                <a:latin typeface="Centaur"/>
                <a:cs typeface="Centaur"/>
              </a:rPr>
              <a:t> </a:t>
            </a:r>
            <a:r>
              <a:rPr lang="en-US" sz="3200" spc="-15" dirty="0">
                <a:solidFill>
                  <a:prstClr val="black"/>
                </a:solidFill>
                <a:latin typeface="Centaur"/>
                <a:cs typeface="Centaur"/>
              </a:rPr>
              <a:t>torch- applied</a:t>
            </a:r>
            <a:r>
              <a:rPr lang="en-US" sz="3200" dirty="0">
                <a:solidFill>
                  <a:prstClr val="black"/>
                </a:solidFill>
                <a:latin typeface="Centaur"/>
                <a:cs typeface="Centaur"/>
              </a:rPr>
              <a:t> </a:t>
            </a:r>
            <a:r>
              <a:rPr lang="en-US" sz="3200" spc="-15" dirty="0">
                <a:solidFill>
                  <a:prstClr val="black"/>
                </a:solidFill>
                <a:latin typeface="Centaur"/>
                <a:cs typeface="Centaur"/>
              </a:rPr>
              <a:t>roof</a:t>
            </a:r>
            <a:r>
              <a:rPr lang="en-US" sz="3200" spc="5" dirty="0">
                <a:solidFill>
                  <a:prstClr val="black"/>
                </a:solidFill>
                <a:latin typeface="Centaur"/>
                <a:cs typeface="Centaur"/>
              </a:rPr>
              <a:t> </a:t>
            </a:r>
            <a:r>
              <a:rPr lang="en-US" sz="3200" spc="-15" dirty="0">
                <a:solidFill>
                  <a:prstClr val="black"/>
                </a:solidFill>
                <a:latin typeface="Centaur"/>
                <a:cs typeface="Centaur"/>
              </a:rPr>
              <a:t>systems</a:t>
            </a:r>
            <a:r>
              <a:rPr lang="en-US" sz="3200" spc="10" dirty="0">
                <a:solidFill>
                  <a:prstClr val="black"/>
                </a:solidFill>
                <a:latin typeface="Centaur"/>
                <a:cs typeface="Centaur"/>
              </a:rPr>
              <a:t> </a:t>
            </a:r>
            <a:r>
              <a:rPr lang="en-US" sz="3200" spc="-15" dirty="0">
                <a:solidFill>
                  <a:prstClr val="black"/>
                </a:solidFill>
                <a:latin typeface="Centaur"/>
                <a:cs typeface="Centaur"/>
              </a:rPr>
              <a:t>or</a:t>
            </a:r>
            <a:r>
              <a:rPr lang="en-US" sz="3200" spc="5" dirty="0">
                <a:solidFill>
                  <a:prstClr val="black"/>
                </a:solidFill>
                <a:latin typeface="Centaur"/>
                <a:cs typeface="Centaur"/>
              </a:rPr>
              <a:t> </a:t>
            </a:r>
            <a:r>
              <a:rPr lang="en-US" sz="3200" spc="-15" dirty="0">
                <a:solidFill>
                  <a:prstClr val="black"/>
                </a:solidFill>
                <a:latin typeface="Centaur"/>
                <a:cs typeface="Centaur"/>
              </a:rPr>
              <a:t>any</a:t>
            </a:r>
            <a:r>
              <a:rPr lang="en-US" sz="3200" spc="5" dirty="0">
                <a:solidFill>
                  <a:prstClr val="black"/>
                </a:solidFill>
                <a:latin typeface="Centaur"/>
                <a:cs typeface="Centaur"/>
              </a:rPr>
              <a:t> </a:t>
            </a:r>
            <a:r>
              <a:rPr lang="en-US" sz="3200" spc="-15" dirty="0">
                <a:solidFill>
                  <a:prstClr val="black"/>
                </a:solidFill>
                <a:latin typeface="Centaur"/>
                <a:cs typeface="Centaur"/>
              </a:rPr>
              <a:t>other</a:t>
            </a:r>
            <a:r>
              <a:rPr lang="en-US" sz="3200" spc="10" dirty="0">
                <a:solidFill>
                  <a:prstClr val="black"/>
                </a:solidFill>
                <a:latin typeface="Centaur"/>
                <a:cs typeface="Centaur"/>
              </a:rPr>
              <a:t> ignition source producing </a:t>
            </a:r>
            <a:r>
              <a:rPr lang="en-US" sz="3200" spc="-15" dirty="0">
                <a:solidFill>
                  <a:prstClr val="black"/>
                </a:solidFill>
                <a:latin typeface="Centaur"/>
                <a:cs typeface="Centaur"/>
              </a:rPr>
              <a:t>situations.</a:t>
            </a:r>
            <a:endParaRPr lang="en-US" sz="3200" dirty="0">
              <a:solidFill>
                <a:prstClr val="black"/>
              </a:solidFill>
              <a:latin typeface="Centaur"/>
              <a:cs typeface="Centaur"/>
            </a:endParaRPr>
          </a:p>
        </p:txBody>
      </p:sp>
      <p:sp>
        <p:nvSpPr>
          <p:cNvPr id="16" name="object 5"/>
          <p:cNvSpPr/>
          <p:nvPr/>
        </p:nvSpPr>
        <p:spPr>
          <a:xfrm>
            <a:off x="6597397" y="4394200"/>
            <a:ext cx="2375153" cy="2438400"/>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3673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sp>
        <p:nvSpPr>
          <p:cNvPr id="13" name="Rectangle 12"/>
          <p:cNvSpPr/>
          <p:nvPr/>
        </p:nvSpPr>
        <p:spPr>
          <a:xfrm>
            <a:off x="3187700" y="1223550"/>
            <a:ext cx="4559300" cy="1323439"/>
          </a:xfrm>
          <a:prstGeom prst="rect">
            <a:avLst/>
          </a:prstGeom>
        </p:spPr>
        <p:txBody>
          <a:bodyPr>
            <a:spAutoFit/>
          </a:bodyPr>
          <a:lstStyle/>
          <a:p>
            <a:r>
              <a:rPr lang="en-US" sz="4000" dirty="0">
                <a:solidFill>
                  <a:prstClr val="black">
                    <a:lumMod val="85000"/>
                    <a:lumOff val="15000"/>
                  </a:prstClr>
                </a:solidFill>
                <a:ea typeface="+mj-ea"/>
                <a:cs typeface="+mj-cs"/>
              </a:rPr>
              <a:t>HOT</a:t>
            </a:r>
            <a:r>
              <a:rPr lang="en-US" sz="4000" spc="-15" dirty="0">
                <a:solidFill>
                  <a:prstClr val="black">
                    <a:lumMod val="85000"/>
                    <a:lumOff val="15000"/>
                  </a:prstClr>
                </a:solidFill>
                <a:ea typeface="+mj-ea"/>
                <a:cs typeface="+mj-cs"/>
              </a:rPr>
              <a:t> </a:t>
            </a:r>
            <a:r>
              <a:rPr lang="en-US" sz="4000" dirty="0">
                <a:solidFill>
                  <a:prstClr val="black">
                    <a:lumMod val="85000"/>
                    <a:lumOff val="15000"/>
                  </a:prstClr>
                </a:solidFill>
                <a:ea typeface="+mj-ea"/>
                <a:cs typeface="+mj-cs"/>
              </a:rPr>
              <a:t>WORK</a:t>
            </a:r>
            <a:r>
              <a:rPr lang="en-US" sz="4000" spc="-15" dirty="0">
                <a:solidFill>
                  <a:prstClr val="black">
                    <a:lumMod val="85000"/>
                    <a:lumOff val="15000"/>
                  </a:prstClr>
                </a:solidFill>
                <a:ea typeface="+mj-ea"/>
                <a:cs typeface="+mj-cs"/>
              </a:rPr>
              <a:t> </a:t>
            </a:r>
            <a:r>
              <a:rPr lang="en-US" sz="4000" spc="-25" dirty="0">
                <a:solidFill>
                  <a:prstClr val="black">
                    <a:lumMod val="85000"/>
                    <a:lumOff val="15000"/>
                  </a:prstClr>
                </a:solidFill>
                <a:ea typeface="+mj-ea"/>
                <a:cs typeface="+mj-cs"/>
              </a:rPr>
              <a:t>PROCEDURES</a:t>
            </a:r>
            <a:endParaRPr lang="en-US" dirty="0"/>
          </a:p>
        </p:txBody>
      </p:sp>
      <p:sp>
        <p:nvSpPr>
          <p:cNvPr id="14" name="Rectangle 13"/>
          <p:cNvSpPr/>
          <p:nvPr/>
        </p:nvSpPr>
        <p:spPr>
          <a:xfrm>
            <a:off x="2461126" y="2564056"/>
            <a:ext cx="6481564" cy="3108543"/>
          </a:xfrm>
          <a:prstGeom prst="rect">
            <a:avLst/>
          </a:prstGeom>
        </p:spPr>
        <p:txBody>
          <a:bodyPr wrap="square">
            <a:spAutoFit/>
          </a:bodyPr>
          <a:lstStyle/>
          <a:p>
            <a:r>
              <a:rPr lang="en-US" sz="2800" dirty="0" smtClean="0"/>
              <a:t>When it is necessary for anyone to perform work such as welding, </a:t>
            </a:r>
            <a:r>
              <a:rPr lang="en-US" sz="2800" dirty="0" smtClean="0"/>
              <a:t>torch soldering</a:t>
            </a:r>
            <a:r>
              <a:rPr lang="en-US" sz="2800" dirty="0" smtClean="0"/>
              <a:t>, cutting, brazing, heating metal, etc., they are  required to obtain a </a:t>
            </a:r>
            <a:r>
              <a:rPr lang="en-US" sz="2800" b="1" dirty="0" smtClean="0"/>
              <a:t>Hot Work Permit</a:t>
            </a:r>
            <a:r>
              <a:rPr lang="en-US" sz="2800" dirty="0" smtClean="0"/>
              <a:t>. The permit will only be valid until the end of the shift.  </a:t>
            </a:r>
            <a:endParaRPr lang="en-US" sz="2800" dirty="0"/>
          </a:p>
        </p:txBody>
      </p:sp>
      <p:pic>
        <p:nvPicPr>
          <p:cNvPr id="15" name="Picture 14"/>
          <p:cNvPicPr>
            <a:picLocks noChangeAspect="1"/>
          </p:cNvPicPr>
          <p:nvPr/>
        </p:nvPicPr>
        <p:blipFill>
          <a:blip r:embed="rId6"/>
          <a:stretch>
            <a:fillRect/>
          </a:stretch>
        </p:blipFill>
        <p:spPr>
          <a:xfrm>
            <a:off x="748938" y="2281788"/>
            <a:ext cx="1281113" cy="2233612"/>
          </a:xfrm>
          <a:prstGeom prst="rect">
            <a:avLst/>
          </a:prstGeom>
        </p:spPr>
      </p:pic>
    </p:spTree>
    <p:extLst>
      <p:ext uri="{BB962C8B-B14F-4D97-AF65-F5344CB8AC3E}">
        <p14:creationId xmlns:p14="http://schemas.microsoft.com/office/powerpoint/2010/main" val="380580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pic>
        <p:nvPicPr>
          <p:cNvPr id="2" name="Picture 1"/>
          <p:cNvPicPr>
            <a:picLocks noChangeAspect="1"/>
          </p:cNvPicPr>
          <p:nvPr/>
        </p:nvPicPr>
        <p:blipFill>
          <a:blip r:embed="rId6"/>
          <a:stretch>
            <a:fillRect/>
          </a:stretch>
        </p:blipFill>
        <p:spPr>
          <a:xfrm>
            <a:off x="2404979" y="1227935"/>
            <a:ext cx="5846571" cy="963251"/>
          </a:xfrm>
          <a:prstGeom prst="rect">
            <a:avLst/>
          </a:prstGeom>
        </p:spPr>
      </p:pic>
      <p:sp>
        <p:nvSpPr>
          <p:cNvPr id="3" name="Rectangle 2"/>
          <p:cNvSpPr/>
          <p:nvPr/>
        </p:nvSpPr>
        <p:spPr>
          <a:xfrm>
            <a:off x="2279650" y="2088187"/>
            <a:ext cx="6013450" cy="3046988"/>
          </a:xfrm>
          <a:prstGeom prst="rect">
            <a:avLst/>
          </a:prstGeom>
        </p:spPr>
        <p:txBody>
          <a:bodyPr wrap="square">
            <a:spAutoFit/>
          </a:bodyPr>
          <a:lstStyle/>
          <a:p>
            <a:r>
              <a:rPr lang="en-US" sz="2400" dirty="0" smtClean="0"/>
              <a:t>Hot Work Permits will be issued and signed by the Hot Work Leader (HWL).  After the permit precautions have been initiated and completed, the permit will be posted in the work area.  At the completion of the work, the permit will be retained by the HWL for one year.</a:t>
            </a:r>
            <a:endParaRPr lang="en-US" sz="2400" dirty="0"/>
          </a:p>
        </p:txBody>
      </p:sp>
    </p:spTree>
    <p:extLst>
      <p:ext uri="{BB962C8B-B14F-4D97-AF65-F5344CB8AC3E}">
        <p14:creationId xmlns:p14="http://schemas.microsoft.com/office/powerpoint/2010/main" val="4051092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pic>
        <p:nvPicPr>
          <p:cNvPr id="2" name="Picture 1"/>
          <p:cNvPicPr>
            <a:picLocks noChangeAspect="1"/>
          </p:cNvPicPr>
          <p:nvPr/>
        </p:nvPicPr>
        <p:blipFill>
          <a:blip r:embed="rId6"/>
          <a:stretch>
            <a:fillRect/>
          </a:stretch>
        </p:blipFill>
        <p:spPr>
          <a:xfrm>
            <a:off x="1672948" y="1280739"/>
            <a:ext cx="5846571" cy="963251"/>
          </a:xfrm>
          <a:prstGeom prst="rect">
            <a:avLst/>
          </a:prstGeom>
        </p:spPr>
      </p:pic>
      <p:sp>
        <p:nvSpPr>
          <p:cNvPr id="3" name="Rectangle 2"/>
          <p:cNvSpPr/>
          <p:nvPr/>
        </p:nvSpPr>
        <p:spPr>
          <a:xfrm>
            <a:off x="2279650" y="2400638"/>
            <a:ext cx="4559300" cy="2677656"/>
          </a:xfrm>
          <a:prstGeom prst="rect">
            <a:avLst/>
          </a:prstGeom>
        </p:spPr>
        <p:txBody>
          <a:bodyPr>
            <a:spAutoFit/>
          </a:bodyPr>
          <a:lstStyle/>
          <a:p>
            <a:r>
              <a:rPr lang="en-US" sz="2400" dirty="0"/>
              <a:t>Hot work </a:t>
            </a:r>
            <a:r>
              <a:rPr lang="en-US" sz="2400" dirty="0" smtClean="0"/>
              <a:t>should be conducted in the designated hot work area.  For any other area, a </a:t>
            </a:r>
            <a:r>
              <a:rPr lang="en-US" sz="2400" dirty="0"/>
              <a:t>Hot Work Permit </a:t>
            </a:r>
            <a:r>
              <a:rPr lang="en-US" sz="2400" dirty="0" smtClean="0"/>
              <a:t>must be requested and issued </a:t>
            </a:r>
            <a:r>
              <a:rPr lang="en-US" sz="2400" dirty="0"/>
              <a:t>to the person(s) who will be conducting the actual work.</a:t>
            </a:r>
          </a:p>
        </p:txBody>
      </p:sp>
      <p:sp>
        <p:nvSpPr>
          <p:cNvPr id="13" name="object 4"/>
          <p:cNvSpPr/>
          <p:nvPr/>
        </p:nvSpPr>
        <p:spPr>
          <a:xfrm>
            <a:off x="6616700" y="4940300"/>
            <a:ext cx="2469816" cy="1892300"/>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16993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95" y="241060"/>
            <a:ext cx="15319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 descr="CURI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219461"/>
            <a:ext cx="549275" cy="631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44901" y="911657"/>
            <a:ext cx="8216900" cy="19050"/>
          </a:xfrm>
          <a:prstGeom prst="line">
            <a:avLst/>
          </a:prstGeom>
          <a:noFill/>
          <a:ln w="25400" cap="flat" cmpd="sng" algn="ctr">
            <a:solidFill>
              <a:srgbClr val="7030A0"/>
            </a:solidFill>
            <a:prstDash val="solid"/>
          </a:ln>
          <a:effectLst/>
        </p:spPr>
      </p:cxnSp>
      <p:cxnSp>
        <p:nvCxnSpPr>
          <p:cNvPr id="9" name="Straight Connector 8"/>
          <p:cNvCxnSpPr/>
          <p:nvPr/>
        </p:nvCxnSpPr>
        <p:spPr>
          <a:xfrm>
            <a:off x="452521" y="1028468"/>
            <a:ext cx="8209280" cy="5238"/>
          </a:xfrm>
          <a:prstGeom prst="line">
            <a:avLst/>
          </a:prstGeom>
          <a:noFill/>
          <a:ln w="19050" cap="flat" cmpd="sng" algn="ctr">
            <a:solidFill>
              <a:srgbClr val="F79646"/>
            </a:solidFill>
            <a:prstDash val="solid"/>
          </a:ln>
          <a:effectLst/>
        </p:spPr>
      </p:cxnSp>
      <p:cxnSp>
        <p:nvCxnSpPr>
          <p:cNvPr id="10" name="Straight Connector 9"/>
          <p:cNvCxnSpPr/>
          <p:nvPr/>
        </p:nvCxnSpPr>
        <p:spPr>
          <a:xfrm>
            <a:off x="461010" y="1122913"/>
            <a:ext cx="8209280" cy="11430"/>
          </a:xfrm>
          <a:prstGeom prst="line">
            <a:avLst/>
          </a:prstGeom>
          <a:noFill/>
          <a:ln w="19050" cap="flat" cmpd="sng" algn="ctr">
            <a:solidFill>
              <a:srgbClr val="7030A0"/>
            </a:solidFill>
            <a:prstDash val="solid"/>
          </a:ln>
          <a:effectLst/>
        </p:spPr>
      </p:cxnSp>
      <p:sp>
        <p:nvSpPr>
          <p:cNvPr id="6" name="Rectangle 6"/>
          <p:cNvSpPr>
            <a:spLocks noChangeArrowheads="1"/>
          </p:cNvSpPr>
          <p:nvPr/>
        </p:nvSpPr>
        <p:spPr bwMode="auto">
          <a:xfrm>
            <a:off x="0" y="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7"/>
          <p:cNvSpPr>
            <a:spLocks noChangeArrowheads="1"/>
          </p:cNvSpPr>
          <p:nvPr/>
        </p:nvSpPr>
        <p:spPr bwMode="auto">
          <a:xfrm>
            <a:off x="2425700" y="219461"/>
            <a:ext cx="506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CURI Hot Work Safety Program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0" y="1987550"/>
            <a:ext cx="911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17"/>
          <p:cNvPicPr>
            <a:picLocks noChangeAspect="1"/>
          </p:cNvPicPr>
          <p:nvPr/>
        </p:nvPicPr>
        <p:blipFill>
          <a:blip r:embed="rId5"/>
          <a:stretch>
            <a:fillRect/>
          </a:stretch>
        </p:blipFill>
        <p:spPr>
          <a:xfrm>
            <a:off x="63500" y="4940300"/>
            <a:ext cx="2651990" cy="1999661"/>
          </a:xfrm>
          <a:prstGeom prst="rect">
            <a:avLst/>
          </a:prstGeom>
        </p:spPr>
      </p:pic>
      <p:pic>
        <p:nvPicPr>
          <p:cNvPr id="2" name="Picture 1"/>
          <p:cNvPicPr>
            <a:picLocks noChangeAspect="1"/>
          </p:cNvPicPr>
          <p:nvPr/>
        </p:nvPicPr>
        <p:blipFill>
          <a:blip r:embed="rId6"/>
          <a:stretch>
            <a:fillRect/>
          </a:stretch>
        </p:blipFill>
        <p:spPr>
          <a:xfrm>
            <a:off x="3873500" y="2546343"/>
            <a:ext cx="2316536" cy="4048422"/>
          </a:xfrm>
          <a:prstGeom prst="rect">
            <a:avLst/>
          </a:prstGeom>
        </p:spPr>
      </p:pic>
      <p:sp>
        <p:nvSpPr>
          <p:cNvPr id="5" name="TextBox 4"/>
          <p:cNvSpPr txBox="1"/>
          <p:nvPr/>
        </p:nvSpPr>
        <p:spPr>
          <a:xfrm>
            <a:off x="3051901" y="1514043"/>
            <a:ext cx="3810000" cy="646331"/>
          </a:xfrm>
          <a:prstGeom prst="rect">
            <a:avLst/>
          </a:prstGeom>
          <a:noFill/>
        </p:spPr>
        <p:txBody>
          <a:bodyPr wrap="square" rtlCol="0">
            <a:spAutoFit/>
          </a:bodyPr>
          <a:lstStyle/>
          <a:p>
            <a:r>
              <a:rPr lang="en-US" sz="3600" b="1" dirty="0" smtClean="0"/>
              <a:t>Hot Work Permit</a:t>
            </a:r>
            <a:endParaRPr lang="en-US" sz="3600" b="1" dirty="0"/>
          </a:p>
        </p:txBody>
      </p:sp>
    </p:spTree>
    <p:extLst>
      <p:ext uri="{BB962C8B-B14F-4D97-AF65-F5344CB8AC3E}">
        <p14:creationId xmlns:p14="http://schemas.microsoft.com/office/powerpoint/2010/main" val="8760491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1528&quot;&gt;&lt;property id=&quot;20148&quot; value=&quot;5&quot;/&gt;&lt;property id=&quot;20300&quot; value=&quot;Slide 2&quot;/&gt;&lt;property id=&quot;20307&quot; value=&quot;299&quot;/&gt;&lt;/object&gt;&lt;object type=&quot;3&quot; unique_id=&quot;11529&quot;&gt;&lt;property id=&quot;20148&quot; value=&quot;5&quot;/&gt;&lt;property id=&quot;20300&quot; value=&quot;Slide 3&quot;/&gt;&lt;property id=&quot;20307&quot; value=&quot;304&quot;/&gt;&lt;/object&gt;&lt;object type=&quot;3&quot; unique_id=&quot;11530&quot;&gt;&lt;property id=&quot;20148&quot; value=&quot;5&quot;/&gt;&lt;property id=&quot;20300&quot; value=&quot;Slide 4&quot;/&gt;&lt;property id=&quot;20307&quot; value=&quot;302&quot;/&gt;&lt;/object&gt;&lt;object type=&quot;3&quot; unique_id=&quot;11531&quot;&gt;&lt;property id=&quot;20148&quot; value=&quot;5&quot;/&gt;&lt;property id=&quot;20300&quot; value=&quot;Slide 5&quot;/&gt;&lt;property id=&quot;20307&quot; value=&quot;301&quot;/&gt;&lt;/object&gt;&lt;object type=&quot;3&quot; unique_id=&quot;11532&quot;&gt;&lt;property id=&quot;20148&quot; value=&quot;5&quot;/&gt;&lt;property id=&quot;20300&quot; value=&quot;Slide 6&quot;/&gt;&lt;property id=&quot;20307&quot; value=&quot;303&quot;/&gt;&lt;/object&gt;&lt;object type=&quot;3&quot; unique_id=&quot;11825&quot;&gt;&lt;property id=&quot;20148&quot; value=&quot;5&quot;/&gt;&lt;property id=&quot;20300&quot; value=&quot;Slide 7&quot;/&gt;&lt;property id=&quot;20307&quot; value=&quot;305&quot;/&gt;&lt;/object&gt;&lt;object type=&quot;3&quot; unique_id=&quot;11826&quot;&gt;&lt;property id=&quot;20148&quot; value=&quot;5&quot;/&gt;&lt;property id=&quot;20300&quot; value=&quot;Slide 8&quot;/&gt;&lt;property id=&quot;20307&quot; value=&quot;306&quot;/&gt;&lt;/object&gt;&lt;object type=&quot;3&quot; unique_id=&quot;11827&quot;&gt;&lt;property id=&quot;20148&quot; value=&quot;5&quot;/&gt;&lt;property id=&quot;20300&quot; value=&quot;Slide 9&quot;/&gt;&lt;property id=&quot;20307&quot; value=&quot;307&quot;/&gt;&lt;/object&gt;&lt;object type=&quot;3&quot; unique_id=&quot;12064&quot;&gt;&lt;property id=&quot;20148&quot; value=&quot;5&quot;/&gt;&lt;property id=&quot;20300&quot; value=&quot;Slide 10&quot;/&gt;&lt;property id=&quot;20307&quot; value=&quot;308&quot;/&gt;&lt;/object&gt;&lt;object type=&quot;3&quot; unique_id=&quot;12065&quot;&gt;&lt;property id=&quot;20148&quot; value=&quot;5&quot;/&gt;&lt;property id=&quot;20300&quot; value=&quot;Slide 11&quot;/&gt;&lt;property id=&quot;20307&quot; value=&quot;309&quot;/&gt;&lt;/object&gt;&lt;object type=&quot;3&quot; unique_id=&quot;12066&quot;&gt;&lt;property id=&quot;20148&quot; value=&quot;5&quot;/&gt;&lt;property id=&quot;20300&quot; value=&quot;Slide 12&quot;/&gt;&lt;property id=&quot;20307&quot; value=&quot;310&quot;/&gt;&lt;/object&gt;&lt;object type=&quot;3&quot; unique_id=&quot;12397&quot;&gt;&lt;property id=&quot;20148&quot; value=&quot;5&quot;/&gt;&lt;property id=&quot;20300&quot; value=&quot;Slide 13&quot;/&gt;&lt;property id=&quot;20307&quot; value=&quot;311&quot;/&gt;&lt;/object&gt;&lt;object type=&quot;3&quot; unique_id=&quot;12398&quot;&gt;&lt;property id=&quot;20148&quot; value=&quot;5&quot;/&gt;&lt;property id=&quot;20300&quot; value=&quot;Slide 14&quot;/&gt;&lt;property id=&quot;20307&quot; value=&quot;312&quot;/&gt;&lt;/object&gt;&lt;object type=&quot;3&quot; unique_id=&quot;12399&quot;&gt;&lt;property id=&quot;20148&quot; value=&quot;5&quot;/&gt;&lt;property id=&quot;20300&quot; value=&quot;Slide 15&quot;/&gt;&lt;property id=&quot;20307&quot; value=&quot;313&quot;/&gt;&lt;/object&gt;&lt;object type=&quot;3&quot; unique_id=&quot;12400&quot;&gt;&lt;property id=&quot;20148&quot; value=&quot;5&quot;/&gt;&lt;property id=&quot;20300&quot; value=&quot;Slide 16&quot;/&gt;&lt;property id=&quot;20307&quot; value=&quot;314&quot;/&gt;&lt;/object&gt;&lt;object type=&quot;3&quot; unique_id=&quot;12758&quot;&gt;&lt;property id=&quot;20148&quot; value=&quot;5&quot;/&gt;&lt;property id=&quot;20300&quot; value=&quot;Slide 17&quot;/&gt;&lt;property id=&quot;20307&quot; value=&quot;316&quot;/&gt;&lt;/object&gt;&lt;object type=&quot;3&quot; unique_id=&quot;12759&quot;&gt;&lt;property id=&quot;20148&quot; value=&quot;5&quot;/&gt;&lt;property id=&quot;20300&quot; value=&quot;Slide 18&quot;/&gt;&lt;property id=&quot;20307&quot; value=&quot;315&quot;/&gt;&lt;/object&gt;&lt;object type=&quot;3&quot; unique_id=&quot;12760&quot;&gt;&lt;property id=&quot;20148&quot; value=&quot;5&quot;/&gt;&lt;property id=&quot;20300&quot; value=&quot;Slide 19&quot;/&gt;&lt;property id=&quot;20307&quot; value=&quot;317&quot;/&gt;&lt;/object&gt;&lt;object type=&quot;3&quot; unique_id=&quot;12761&quot;&gt;&lt;property id=&quot;20148&quot; value=&quot;5&quot;/&gt;&lt;property id=&quot;20300&quot; value=&quot;Slide 21&quot;/&gt;&lt;property id=&quot;20307&quot; value=&quot;318&quot;/&gt;&lt;/object&gt;&lt;object type=&quot;3&quot; unique_id=&quot;13107&quot;&gt;&lt;property id=&quot;20148&quot; value=&quot;5&quot;/&gt;&lt;property id=&quot;20300&quot; value=&quot;Slide 20&quot;/&gt;&lt;property id=&quot;20307&quot; value=&quot;319&quot;/&gt;&lt;/object&gt;&lt;object type=&quot;3&quot; unique_id=&quot;13242&quot;&gt;&lt;property id=&quot;20148&quot; value=&quot;5&quot;/&gt;&lt;property id=&quot;20300&quot; value=&quot;Slide 22&quot;/&gt;&lt;property id=&quot;20307&quot; value=&quot;320&quot;/&gt;&lt;/object&gt;&lt;object type=&quot;3&quot; unique_id=&quot;13243&quot;&gt;&lt;property id=&quot;20148&quot; value=&quot;5&quot;/&gt;&lt;property id=&quot;20300&quot; value=&quot;Slide 23&quot;/&gt;&lt;property id=&quot;20307&quot; value=&quot;321&quot;/&gt;&lt;/object&gt;&lt;/object&gt;&lt;object type=&quot;8&quot; unique_id=&quot;10090&quot;&gt;&lt;/object&gt;&lt;/object&gt;&lt;/database&gt;"/>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203</TotalTime>
  <Words>1124</Words>
  <Application>Microsoft Office PowerPoint</Application>
  <PresentationFormat>Custom</PresentationFormat>
  <Paragraphs>93</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Centaur</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Appalachian State Univ. Hot Work Power Point Presentation</dc:title>
  <dc:subject>Hot Work</dc:subject>
  <dc:creator>Kurt Rayburg</dc:creator>
  <cp:lastModifiedBy>Kurt Rayburg</cp:lastModifiedBy>
  <cp:revision>35</cp:revision>
  <dcterms:created xsi:type="dcterms:W3CDTF">2016-04-07T09:41:40Z</dcterms:created>
  <dcterms:modified xsi:type="dcterms:W3CDTF">2017-03-01T14:14:06Z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2011-01-04T00:00:00Z</vt:filetime>
  </property>
  <property fmtid="{D5CDD505-2E9C-101B-9397-08002B2CF9AE}" pid="3" name="LastSaved">
    <vt:filetime>2016-04-07T00:00:00Z</vt:filetime>
  </property>
</Properties>
</file>