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89"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106" d="100"/>
          <a:sy n="106" d="100"/>
        </p:scale>
        <p:origin x="243" y="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6B5F3-6A39-4F6D-841E-CAB680D90213}"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7D208-3DCF-48F2-8924-C44D5795B6FB}" type="slidenum">
              <a:rPr lang="en-US" smtClean="0"/>
              <a:t>‹#›</a:t>
            </a:fld>
            <a:endParaRPr lang="en-US"/>
          </a:p>
        </p:txBody>
      </p:sp>
    </p:spTree>
    <p:extLst>
      <p:ext uri="{BB962C8B-B14F-4D97-AF65-F5344CB8AC3E}">
        <p14:creationId xmlns:p14="http://schemas.microsoft.com/office/powerpoint/2010/main" val="103749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C608FF9E-62F1-4C24-B6C1-561992A7E335}" type="slidenum">
              <a:rPr lang="en-US" altLang="en-US" sz="1200"/>
              <a:pPr/>
              <a:t>2</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1026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2B3DA9C-9469-4E7F-AA17-EE6B5D020799}" type="slidenum">
              <a:rPr lang="en-US" altLang="en-US" sz="1200"/>
              <a:pPr/>
              <a:t>11</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01369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5602F677-DC97-4C38-B3EB-3A31A63A1E77}" type="slidenum">
              <a:rPr lang="en-US" altLang="en-US" sz="1200"/>
              <a:pPr/>
              <a:t>12</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18195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C94D0C9A-AB0D-466E-9CF8-92E9EE9EFD49}" type="slidenum">
              <a:rPr lang="en-US" altLang="en-US" sz="1200"/>
              <a:pPr/>
              <a:t>13</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5577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F6DBD36A-0AE3-4F63-8358-DFD3BA362C86}" type="slidenum">
              <a:rPr lang="en-US" altLang="en-US" sz="1200"/>
              <a:pPr/>
              <a:t>14</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136798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4CC451E8-FAF0-455E-8075-4F3FCF43355C}" type="slidenum">
              <a:rPr lang="en-US" altLang="en-US" sz="1200"/>
              <a:pPr/>
              <a:t>15</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60710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E892F814-988B-41AB-A524-9553E36AE406}" type="slidenum">
              <a:rPr lang="en-US" altLang="en-US" sz="1200"/>
              <a:pPr/>
              <a:t>16</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smtClean="0"/>
              <a:t>Changes under Section L (Training)</a:t>
            </a:r>
          </a:p>
          <a:p>
            <a:r>
              <a:rPr lang="en-US" altLang="en-US" smtClean="0"/>
              <a:t>Refresher training: Should be evaluated every 3 years.</a:t>
            </a:r>
          </a:p>
        </p:txBody>
      </p:sp>
    </p:spTree>
    <p:extLst>
      <p:ext uri="{BB962C8B-B14F-4D97-AF65-F5344CB8AC3E}">
        <p14:creationId xmlns:p14="http://schemas.microsoft.com/office/powerpoint/2010/main" val="3847635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E0FA1E52-98E9-477A-81DC-8B168830C440}" type="slidenum">
              <a:rPr lang="en-US" altLang="en-US" sz="1200"/>
              <a:pPr/>
              <a:t>21</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385894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9BE58D3A-95E0-427F-A9BB-A6D025225992}" type="slidenum">
              <a:rPr lang="en-US" altLang="en-US" sz="1200"/>
              <a:pPr/>
              <a:t>23</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536483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48D54E2-22A8-4AA4-B628-6815C2208938}" type="slidenum">
              <a:rPr lang="en-US" altLang="en-US" sz="1200"/>
              <a:pPr/>
              <a:t>24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0571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FAD1A549-DDA4-4EC8-9CCD-F8625189334D}" type="slidenum">
              <a:rPr lang="en-US" altLang="en-US" sz="1200"/>
              <a:pPr/>
              <a:t>25</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561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C609CD59-81E7-4577-9D72-1EDBC6EE22D8}" type="slidenum">
              <a:rPr lang="en-US" altLang="en-US" sz="1200"/>
              <a:pPr/>
              <a:t>3</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0768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C4D7F621-A78A-4BDC-8457-F3E8D0F2FC88}" type="slidenum">
              <a:rPr lang="en-US" altLang="en-US" sz="1200"/>
              <a:pPr/>
              <a:t>26</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198164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767EA2B6-ADAB-4D05-B574-17DBDB0D41F3}" type="slidenum">
              <a:rPr lang="en-US" altLang="en-US" sz="1200"/>
              <a:pPr/>
              <a:t>28</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8641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C8DBC9C4-7533-40FE-BD43-2F8092067F6D}" type="slidenum">
              <a:rPr lang="en-US" altLang="en-US" sz="1200"/>
              <a:pPr/>
              <a:t>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6269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22D40946-8798-4503-A8BE-441667576BD9}" type="slidenum">
              <a:rPr lang="en-US" altLang="en-US" sz="1200"/>
              <a:pPr/>
              <a:t>5</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1066800" y="4360863"/>
            <a:ext cx="5562600" cy="4819650"/>
          </a:xfrm>
          <a:noFill/>
        </p:spPr>
        <p:txBody>
          <a:bodyPr/>
          <a:lstStyle/>
          <a:p>
            <a:pPr>
              <a:lnSpc>
                <a:spcPct val="85000"/>
              </a:lnSpc>
            </a:pPr>
            <a:r>
              <a:rPr lang="en-US" altLang="en-US" sz="1600" b="1" smtClean="0">
                <a:latin typeface="Arial" panose="020B0604020202020204" pitchFamily="34" charset="0"/>
              </a:rPr>
              <a:t>D</a:t>
            </a:r>
            <a:r>
              <a:rPr lang="en-US" altLang="en-US" sz="1600" smtClean="0">
                <a:latin typeface="Arial" panose="020B0604020202020204" pitchFamily="34" charset="0"/>
              </a:rPr>
              <a:t> - diesel</a:t>
            </a:r>
          </a:p>
          <a:p>
            <a:pPr>
              <a:lnSpc>
                <a:spcPct val="85000"/>
              </a:lnSpc>
            </a:pPr>
            <a:r>
              <a:rPr lang="en-US" altLang="en-US" sz="1600" b="1" smtClean="0">
                <a:latin typeface="Arial" panose="020B0604020202020204" pitchFamily="34" charset="0"/>
              </a:rPr>
              <a:t>DS </a:t>
            </a:r>
            <a:r>
              <a:rPr lang="en-US" altLang="en-US" sz="1600" smtClean="0">
                <a:latin typeface="Arial" panose="020B0604020202020204" pitchFamily="34" charset="0"/>
              </a:rPr>
              <a:t>- diesel with safeguards to exhaust, fuel and electrical systems</a:t>
            </a:r>
          </a:p>
          <a:p>
            <a:pPr>
              <a:lnSpc>
                <a:spcPct val="85000"/>
              </a:lnSpc>
            </a:pPr>
            <a:r>
              <a:rPr lang="en-US" altLang="en-US" sz="1600" b="1" smtClean="0">
                <a:latin typeface="Arial" panose="020B0604020202020204" pitchFamily="34" charset="0"/>
              </a:rPr>
              <a:t>DY </a:t>
            </a:r>
            <a:r>
              <a:rPr lang="en-US" altLang="en-US" sz="1600" smtClean="0">
                <a:latin typeface="Arial" panose="020B0604020202020204" pitchFamily="34" charset="0"/>
              </a:rPr>
              <a:t>- all of DS safeguards but do not have electrical equipment including ignition (also has temperature limitation features)</a:t>
            </a:r>
          </a:p>
          <a:p>
            <a:pPr>
              <a:lnSpc>
                <a:spcPct val="85000"/>
              </a:lnSpc>
            </a:pPr>
            <a:r>
              <a:rPr lang="en-US" altLang="en-US" sz="1600" b="1" smtClean="0">
                <a:latin typeface="Arial" panose="020B0604020202020204" pitchFamily="34" charset="0"/>
              </a:rPr>
              <a:t>E </a:t>
            </a:r>
            <a:r>
              <a:rPr lang="en-US" altLang="en-US" sz="1600" smtClean="0">
                <a:latin typeface="Arial" panose="020B0604020202020204" pitchFamily="34" charset="0"/>
              </a:rPr>
              <a:t>- electrical</a:t>
            </a:r>
          </a:p>
          <a:p>
            <a:pPr>
              <a:lnSpc>
                <a:spcPct val="85000"/>
              </a:lnSpc>
            </a:pPr>
            <a:r>
              <a:rPr lang="en-US" altLang="en-US" sz="1600" b="1" smtClean="0">
                <a:latin typeface="Arial" panose="020B0604020202020204" pitchFamily="34" charset="0"/>
              </a:rPr>
              <a:t>ES</a:t>
            </a:r>
            <a:r>
              <a:rPr lang="en-US" altLang="en-US" sz="1600" smtClean="0">
                <a:latin typeface="Arial" panose="020B0604020202020204" pitchFamily="34" charset="0"/>
              </a:rPr>
              <a:t> - electrical with safeguards to electrical systems to prevent emissions of hazardous sparks</a:t>
            </a:r>
          </a:p>
          <a:p>
            <a:pPr>
              <a:lnSpc>
                <a:spcPct val="85000"/>
              </a:lnSpc>
            </a:pPr>
            <a:r>
              <a:rPr lang="en-US" altLang="en-US" sz="1600" b="1" smtClean="0">
                <a:latin typeface="Arial" panose="020B0604020202020204" pitchFamily="34" charset="0"/>
              </a:rPr>
              <a:t>EE </a:t>
            </a:r>
            <a:r>
              <a:rPr lang="en-US" altLang="en-US" sz="1600" smtClean="0">
                <a:latin typeface="Arial" panose="020B0604020202020204" pitchFamily="34" charset="0"/>
              </a:rPr>
              <a:t>- same as ES but electrical motors and equipment are completely enclosed </a:t>
            </a:r>
          </a:p>
          <a:p>
            <a:r>
              <a:rPr lang="en-US" altLang="en-US" sz="1600" b="1" smtClean="0">
                <a:latin typeface="Arial" panose="020B0604020202020204" pitchFamily="34" charset="0"/>
              </a:rPr>
              <a:t>EX </a:t>
            </a:r>
            <a:r>
              <a:rPr lang="en-US" altLang="en-US" sz="1600" smtClean="0">
                <a:latin typeface="Arial" panose="020B0604020202020204" pitchFamily="34" charset="0"/>
              </a:rPr>
              <a:t>- designed so that the electrical equipment may be used in flammable atmospheres</a:t>
            </a:r>
          </a:p>
          <a:p>
            <a:r>
              <a:rPr lang="en-US" altLang="en-US" sz="1600" b="1" smtClean="0">
                <a:latin typeface="Arial" panose="020B0604020202020204" pitchFamily="34" charset="0"/>
              </a:rPr>
              <a:t>G </a:t>
            </a:r>
            <a:r>
              <a:rPr lang="en-US" altLang="en-US" sz="1600" smtClean="0">
                <a:latin typeface="Arial" panose="020B0604020202020204" pitchFamily="34" charset="0"/>
              </a:rPr>
              <a:t>- gas</a:t>
            </a:r>
          </a:p>
          <a:p>
            <a:r>
              <a:rPr lang="en-US" altLang="en-US" sz="1600" b="1" smtClean="0">
                <a:latin typeface="Arial" panose="020B0604020202020204" pitchFamily="34" charset="0"/>
              </a:rPr>
              <a:t>GS </a:t>
            </a:r>
            <a:r>
              <a:rPr lang="en-US" altLang="en-US" sz="1600" smtClean="0">
                <a:latin typeface="Arial" panose="020B0604020202020204" pitchFamily="34" charset="0"/>
              </a:rPr>
              <a:t>- safeguards to exhaust, fuel and electrical systems</a:t>
            </a:r>
          </a:p>
          <a:p>
            <a:r>
              <a:rPr lang="en-US" altLang="en-US" sz="1600" b="1" smtClean="0">
                <a:latin typeface="Arial" panose="020B0604020202020204" pitchFamily="34" charset="0"/>
              </a:rPr>
              <a:t>LP </a:t>
            </a:r>
            <a:r>
              <a:rPr lang="en-US" altLang="en-US" sz="1600" smtClean="0">
                <a:latin typeface="Arial" panose="020B0604020202020204" pitchFamily="34" charset="0"/>
              </a:rPr>
              <a:t>- liquefied petroleum gas is used</a:t>
            </a:r>
          </a:p>
          <a:p>
            <a:r>
              <a:rPr lang="en-US" altLang="en-US" sz="1600" b="1" smtClean="0">
                <a:latin typeface="Arial" panose="020B0604020202020204" pitchFamily="34" charset="0"/>
              </a:rPr>
              <a:t>LPS </a:t>
            </a:r>
            <a:r>
              <a:rPr lang="en-US" altLang="en-US" sz="1600" smtClean="0">
                <a:latin typeface="Arial" panose="020B0604020202020204" pitchFamily="34" charset="0"/>
              </a:rPr>
              <a:t>- safeguards to exhaust, fuel, and electrical systems</a:t>
            </a:r>
            <a:endParaRPr lang="en-US" altLang="en-US" sz="1000" smtClean="0"/>
          </a:p>
        </p:txBody>
      </p:sp>
    </p:spTree>
    <p:extLst>
      <p:ext uri="{BB962C8B-B14F-4D97-AF65-F5344CB8AC3E}">
        <p14:creationId xmlns:p14="http://schemas.microsoft.com/office/powerpoint/2010/main" val="137751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E6210190-0731-4D4A-A921-30F74B92A822}" type="slidenum">
              <a:rPr lang="en-US" altLang="en-US" sz="1200"/>
              <a:pPr/>
              <a:t>6</a:t>
            </a:fld>
            <a:endParaRPr lang="en-US" altLang="en-US" sz="1200"/>
          </a:p>
        </p:txBody>
      </p:sp>
      <p:sp>
        <p:nvSpPr>
          <p:cNvPr id="19459" name="Rectangle 2"/>
          <p:cNvSpPr>
            <a:spLocks noGrp="1" noRot="1" noChangeAspect="1" noChangeArrowheads="1" noTextEdit="1"/>
          </p:cNvSpPr>
          <p:nvPr>
            <p:ph type="sldImg"/>
          </p:nvPr>
        </p:nvSpPr>
        <p:spPr>
          <a:ln/>
        </p:spPr>
      </p:sp>
      <p:pic>
        <p:nvPicPr>
          <p:cNvPr id="19460"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19200" y="4591050"/>
            <a:ext cx="4419600" cy="2986088"/>
          </a:xfrm>
          <a:noFill/>
          <a:ln w="76200">
            <a:solidFill>
              <a:schemeClr val="tx1"/>
            </a:solidFill>
            <a:miter lim="800000"/>
            <a:headEnd/>
            <a:tailEnd/>
          </a:ln>
        </p:spPr>
      </p:pic>
    </p:spTree>
    <p:extLst>
      <p:ext uri="{BB962C8B-B14F-4D97-AF65-F5344CB8AC3E}">
        <p14:creationId xmlns:p14="http://schemas.microsoft.com/office/powerpoint/2010/main" val="134890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06F98A94-8CFC-458E-AB0B-20897142C8EF}" type="slidenum">
              <a:rPr lang="en-US" altLang="en-US" sz="1200"/>
              <a:pPr/>
              <a:t>7</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74797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7E92C3F5-16F2-4A99-9CDD-FB75720D56BC}" type="slidenum">
              <a:rPr lang="en-US" altLang="en-US" sz="1200"/>
              <a:pPr/>
              <a:t>8</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428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80EE960-B1FC-450F-9E26-0A21D3A22EF0}" type="slidenum">
              <a:rPr lang="en-US" altLang="en-US" sz="1200"/>
              <a:pPr/>
              <a:t>9</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07454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FAD3FC13-AFE1-46EB-B3BD-347FC431101F}" type="slidenum">
              <a:rPr lang="en-US" altLang="en-US" sz="1200"/>
              <a:pPr/>
              <a:t>10</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1143000" y="4360863"/>
            <a:ext cx="4648200" cy="4206875"/>
          </a:xfrm>
          <a:noFill/>
        </p:spPr>
        <p:txBody>
          <a:bodyPr/>
          <a:lstStyle/>
          <a:p>
            <a:pPr>
              <a:lnSpc>
                <a:spcPct val="90000"/>
              </a:lnSpc>
            </a:pPr>
            <a:r>
              <a:rPr lang="en-US" altLang="en-US" sz="1800" smtClean="0">
                <a:latin typeface="Arial" panose="020B0604020202020204" pitchFamily="34" charset="0"/>
              </a:rPr>
              <a:t>29 CFR 1910.178 (g)Changing and charging storage batteries. (1) Battery charging installations shall be located in areas designated for that purpose</a:t>
            </a:r>
          </a:p>
          <a:p>
            <a:pPr>
              <a:lnSpc>
                <a:spcPct val="90000"/>
              </a:lnSpc>
            </a:pPr>
            <a:r>
              <a:rPr lang="en-US" altLang="en-US" sz="1800" smtClean="0">
                <a:latin typeface="Arial" panose="020B0604020202020204" pitchFamily="34" charset="0"/>
              </a:rPr>
              <a:t>(2) Facilities shall be provided for flushing and neutralizing spilled electrolyte, for fire protection, for protecting charging apparatus from damage by trucks, and for adequate ventilation for dispersal of fumes from gassing batteries.</a:t>
            </a:r>
          </a:p>
          <a:p>
            <a:pPr>
              <a:lnSpc>
                <a:spcPct val="90000"/>
              </a:lnSpc>
            </a:pPr>
            <a:endParaRPr lang="en-US" altLang="en-US" sz="1800" smtClean="0">
              <a:latin typeface="Arial" panose="020B0604020202020204" pitchFamily="34" charset="0"/>
            </a:endParaRPr>
          </a:p>
          <a:p>
            <a:pPr>
              <a:lnSpc>
                <a:spcPct val="90000"/>
              </a:lnSpc>
            </a:pPr>
            <a:r>
              <a:rPr lang="en-US" altLang="en-US" sz="1800" smtClean="0">
                <a:latin typeface="Arial" panose="020B0604020202020204" pitchFamily="34" charset="0"/>
              </a:rPr>
              <a:t>Levels of noxious gases and fumes, especially carbon monoxide, must not exceed levels from 1910.1000.</a:t>
            </a:r>
          </a:p>
          <a:p>
            <a:endParaRPr lang="en-US" altLang="en-US" sz="1800" smtClean="0">
              <a:latin typeface="Arial" panose="020B0604020202020204" pitchFamily="34" charset="0"/>
            </a:endParaRPr>
          </a:p>
          <a:p>
            <a:endParaRPr lang="en-US" altLang="en-US" smtClean="0"/>
          </a:p>
        </p:txBody>
      </p:sp>
    </p:spTree>
    <p:extLst>
      <p:ext uri="{BB962C8B-B14F-4D97-AF65-F5344CB8AC3E}">
        <p14:creationId xmlns:p14="http://schemas.microsoft.com/office/powerpoint/2010/main" val="201663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B42AE0F3-2E10-4F0F-B90B-6E1047B6B136}" type="slidenum">
              <a:rPr lang="en-US" altLang="en-US"/>
              <a:pPr>
                <a:defRPr/>
              </a:pPr>
              <a:t>‹#›</a:t>
            </a:fld>
            <a:endParaRPr lang="en-US" altLang="en-US"/>
          </a:p>
        </p:txBody>
      </p:sp>
    </p:spTree>
    <p:extLst>
      <p:ext uri="{BB962C8B-B14F-4D97-AF65-F5344CB8AC3E}">
        <p14:creationId xmlns:p14="http://schemas.microsoft.com/office/powerpoint/2010/main" val="144359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12/11/2020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b="0" i="0" u="none"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png"/><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png"/><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4.png"/><Relationship Id="rId12" Type="http://schemas.openxmlformats.org/officeDocument/2006/relationships/oleObject" Target="../embeddings/oleObject12.bin"/><Relationship Id="rId17"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8.vml"/><Relationship Id="rId6" Type="http://schemas.openxmlformats.org/officeDocument/2006/relationships/oleObject" Target="../embeddings/oleObject9.bin"/><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png"/><Relationship Id="rId1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6.png"/><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png"/><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8.png"/><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786" y="267419"/>
            <a:ext cx="10127410" cy="1446550"/>
          </a:xfrm>
          <a:prstGeom prst="rect">
            <a:avLst/>
          </a:prstGeom>
          <a:noFill/>
        </p:spPr>
        <p:txBody>
          <a:bodyPr wrap="square" rtlCol="0">
            <a:spAutoFit/>
          </a:bodyPr>
          <a:lstStyle/>
          <a:p>
            <a:r>
              <a:rPr lang="en-US" sz="4400" b="1" dirty="0" smtClean="0"/>
              <a:t>FORKLIFT TRAINING (OSHA 1910.178 Powered Industrial Trucks</a:t>
            </a:r>
            <a:endParaRPr lang="en-US" sz="4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750" y="4950813"/>
            <a:ext cx="1734892" cy="1682900"/>
          </a:xfrm>
          <a:prstGeom prst="rect">
            <a:avLst/>
          </a:prstGeom>
        </p:spPr>
      </p:pic>
      <p:pic>
        <p:nvPicPr>
          <p:cNvPr id="17410" name="Picture 2" descr="http://s3.amazonaws.com/rapgenius/1338753683_elec-forklift-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349" y="1816609"/>
            <a:ext cx="638175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54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0" y="533400"/>
            <a:ext cx="8229600" cy="1143000"/>
          </a:xfrm>
        </p:spPr>
        <p:txBody>
          <a:bodyPr/>
          <a:lstStyle/>
          <a:p>
            <a:r>
              <a:rPr lang="en-US" altLang="en-US" sz="5800" b="1"/>
              <a:t>Batteries, continued</a:t>
            </a:r>
          </a:p>
        </p:txBody>
      </p:sp>
      <p:sp>
        <p:nvSpPr>
          <p:cNvPr id="26627" name="Rectangle 3"/>
          <p:cNvSpPr>
            <a:spLocks noGrp="1" noChangeArrowheads="1"/>
          </p:cNvSpPr>
          <p:nvPr>
            <p:ph type="body" idx="1"/>
          </p:nvPr>
        </p:nvSpPr>
        <p:spPr>
          <a:xfrm>
            <a:off x="2209800" y="1600200"/>
            <a:ext cx="8229600" cy="5105400"/>
          </a:xfrm>
        </p:spPr>
        <p:txBody>
          <a:bodyPr>
            <a:normAutofit lnSpcReduction="10000"/>
          </a:bodyPr>
          <a:lstStyle/>
          <a:p>
            <a:pPr>
              <a:lnSpc>
                <a:spcPct val="90000"/>
              </a:lnSpc>
            </a:pPr>
            <a:r>
              <a:rPr lang="en-US" altLang="en-US" sz="3600"/>
              <a:t>Must protect chargers from vehicle damage</a:t>
            </a:r>
          </a:p>
          <a:p>
            <a:pPr>
              <a:lnSpc>
                <a:spcPct val="90000"/>
              </a:lnSpc>
            </a:pPr>
            <a:r>
              <a:rPr lang="en-US" altLang="en-US" sz="3600"/>
              <a:t>Must adequately ventilate for       vapors from gassing batteries </a:t>
            </a:r>
          </a:p>
          <a:p>
            <a:pPr lvl="1">
              <a:lnSpc>
                <a:spcPct val="90000"/>
              </a:lnSpc>
            </a:pPr>
            <a:r>
              <a:rPr lang="en-US" altLang="en-US" sz="3200">
                <a:solidFill>
                  <a:srgbClr val="FFCC00"/>
                </a:solidFill>
              </a:rPr>
              <a:t>hydrogen gas emitted</a:t>
            </a:r>
          </a:p>
          <a:p>
            <a:pPr lvl="1">
              <a:lnSpc>
                <a:spcPct val="90000"/>
              </a:lnSpc>
            </a:pPr>
            <a:r>
              <a:rPr lang="en-US" altLang="en-US" sz="3200">
                <a:solidFill>
                  <a:srgbClr val="FFCC00"/>
                </a:solidFill>
              </a:rPr>
              <a:t>very flammable</a:t>
            </a:r>
            <a:endParaRPr lang="en-US" altLang="en-US" sz="3200"/>
          </a:p>
          <a:p>
            <a:pPr>
              <a:lnSpc>
                <a:spcPct val="90000"/>
              </a:lnSpc>
            </a:pPr>
            <a:r>
              <a:rPr lang="en-US" altLang="en-US" sz="3600"/>
              <a:t>Overhead hoist or equivalent         must be used to handle            batteries</a:t>
            </a:r>
          </a:p>
        </p:txBody>
      </p:sp>
      <p:graphicFrame>
        <p:nvGraphicFramePr>
          <p:cNvPr id="26628" name="Object 4"/>
          <p:cNvGraphicFramePr>
            <a:graphicFrameLocks noChangeAspect="1"/>
          </p:cNvGraphicFramePr>
          <p:nvPr>
            <p:extLst>
              <p:ext uri="{D42A27DB-BD31-4B8C-83A1-F6EECF244321}">
                <p14:modId xmlns:p14="http://schemas.microsoft.com/office/powerpoint/2010/main" val="3639881515"/>
              </p:ext>
            </p:extLst>
          </p:nvPr>
        </p:nvGraphicFramePr>
        <p:xfrm>
          <a:off x="9683150" y="2103407"/>
          <a:ext cx="2048773" cy="4390228"/>
        </p:xfrm>
        <a:graphic>
          <a:graphicData uri="http://schemas.openxmlformats.org/presentationml/2006/ole">
            <mc:AlternateContent xmlns:mc="http://schemas.openxmlformats.org/markup-compatibility/2006">
              <mc:Choice xmlns:v="urn:schemas-microsoft-com:vml" Requires="v">
                <p:oleObj spid="_x0000_s7190" name="Photo Editor Photo" r:id="rId4" imgW="8907118" imgH="12336597" progId="MSPhotoEd.3">
                  <p:embed/>
                </p:oleObj>
              </mc:Choice>
              <mc:Fallback>
                <p:oleObj name="Photo Editor Photo" r:id="rId4" imgW="8907118" imgH="1233659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150" y="2103407"/>
                        <a:ext cx="2048773" cy="439022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02810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90800" y="533400"/>
            <a:ext cx="7772400" cy="1143000"/>
          </a:xfrm>
        </p:spPr>
        <p:txBody>
          <a:bodyPr>
            <a:normAutofit fontScale="90000"/>
          </a:bodyPr>
          <a:lstStyle/>
          <a:p>
            <a:r>
              <a:rPr lang="en-US" altLang="en-US" sz="5800" b="1"/>
              <a:t>Batteries, continued</a:t>
            </a:r>
            <a:endParaRPr lang="en-US" altLang="en-US" sz="4300" b="1"/>
          </a:p>
        </p:txBody>
      </p:sp>
      <p:sp>
        <p:nvSpPr>
          <p:cNvPr id="28675" name="Rectangle 3"/>
          <p:cNvSpPr>
            <a:spLocks noGrp="1" noChangeArrowheads="1"/>
          </p:cNvSpPr>
          <p:nvPr>
            <p:ph type="body" idx="1"/>
          </p:nvPr>
        </p:nvSpPr>
        <p:spPr>
          <a:xfrm>
            <a:off x="5079521" y="3430438"/>
            <a:ext cx="5105400" cy="3427562"/>
          </a:xfrm>
        </p:spPr>
        <p:txBody>
          <a:bodyPr/>
          <a:lstStyle/>
          <a:p>
            <a:pPr>
              <a:lnSpc>
                <a:spcPct val="90000"/>
              </a:lnSpc>
            </a:pPr>
            <a:r>
              <a:rPr lang="en-US" altLang="en-US" dirty="0" smtClean="0"/>
              <a:t>Open battery lids and vent caps to dissipate heat</a:t>
            </a:r>
          </a:p>
          <a:p>
            <a:pPr>
              <a:lnSpc>
                <a:spcPct val="90000"/>
              </a:lnSpc>
            </a:pPr>
            <a:r>
              <a:rPr lang="en-US" altLang="en-US" dirty="0" smtClean="0"/>
              <a:t>Prevent any open flames, sparks, or electric arcs in battery     charging areas</a:t>
            </a:r>
          </a:p>
          <a:p>
            <a:pPr algn="ctr"/>
            <a:endParaRPr lang="en-US" altLang="en-US" b="1" dirty="0" smtClean="0"/>
          </a:p>
        </p:txBody>
      </p:sp>
      <p:graphicFrame>
        <p:nvGraphicFramePr>
          <p:cNvPr id="28676" name="Object 4"/>
          <p:cNvGraphicFramePr>
            <a:graphicFrameLocks noChangeAspect="1"/>
          </p:cNvGraphicFramePr>
          <p:nvPr>
            <p:extLst>
              <p:ext uri="{D42A27DB-BD31-4B8C-83A1-F6EECF244321}">
                <p14:modId xmlns:p14="http://schemas.microsoft.com/office/powerpoint/2010/main" val="1309564497"/>
              </p:ext>
            </p:extLst>
          </p:nvPr>
        </p:nvGraphicFramePr>
        <p:xfrm>
          <a:off x="215660" y="3536830"/>
          <a:ext cx="4529451" cy="3081080"/>
        </p:xfrm>
        <a:graphic>
          <a:graphicData uri="http://schemas.openxmlformats.org/presentationml/2006/ole">
            <mc:AlternateContent xmlns:mc="http://schemas.openxmlformats.org/markup-compatibility/2006">
              <mc:Choice xmlns:v="urn:schemas-microsoft-com:vml" Requires="v">
                <p:oleObj spid="_x0000_s8214" name="Photo Editor Photo" r:id="rId4" imgW="2381582" imgH="1619476" progId="MSPhotoEd.3">
                  <p:embed/>
                </p:oleObj>
              </mc:Choice>
              <mc:Fallback>
                <p:oleObj name="Photo Editor Photo" r:id="rId4" imgW="2381582" imgH="161947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60" y="3536830"/>
                        <a:ext cx="4529451" cy="3081080"/>
                      </a:xfrm>
                      <a:prstGeom prst="rect">
                        <a:avLst/>
                      </a:prstGeom>
                      <a:noFill/>
                      <a:ln>
                        <a:noFill/>
                      </a:ln>
                      <a:effectLst/>
                      <a:extLst/>
                    </p:spPr>
                  </p:pic>
                </p:oleObj>
              </mc:Fallback>
            </mc:AlternateContent>
          </a:graphicData>
        </a:graphic>
      </p:graphicFrame>
      <p:sp>
        <p:nvSpPr>
          <p:cNvPr id="28677" name="Text Box 5"/>
          <p:cNvSpPr txBox="1">
            <a:spLocks noChangeArrowheads="1"/>
          </p:cNvSpPr>
          <p:nvPr/>
        </p:nvSpPr>
        <p:spPr bwMode="auto">
          <a:xfrm>
            <a:off x="2133601" y="1676400"/>
            <a:ext cx="79406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buFontTx/>
              <a:buChar char="•"/>
            </a:pPr>
            <a:r>
              <a:rPr lang="en-US" altLang="en-US" sz="3200">
                <a:latin typeface="Arial" panose="020B0604020202020204" pitchFamily="34" charset="0"/>
              </a:rPr>
              <a:t> A carboy tilter or siphon must be provided </a:t>
            </a:r>
          </a:p>
          <a:p>
            <a:pPr>
              <a:buFontTx/>
              <a:buChar char=" "/>
            </a:pPr>
            <a:r>
              <a:rPr lang="en-US" altLang="en-US" sz="3200">
                <a:latin typeface="Arial" panose="020B0604020202020204" pitchFamily="34" charset="0"/>
              </a:rPr>
              <a:t> for handling electrolyte</a:t>
            </a:r>
          </a:p>
          <a:p>
            <a:pPr>
              <a:buFontTx/>
              <a:buChar char="•"/>
            </a:pPr>
            <a:r>
              <a:rPr lang="en-US" altLang="en-US" sz="3200">
                <a:latin typeface="Arial" panose="020B0604020202020204" pitchFamily="34" charset="0"/>
              </a:rPr>
              <a:t> Pour acid into water and not vice versa</a:t>
            </a:r>
            <a:endParaRPr lang="en-US" altLang="en-US" sz="2400"/>
          </a:p>
        </p:txBody>
      </p:sp>
    </p:spTree>
    <p:extLst>
      <p:ext uri="{BB962C8B-B14F-4D97-AF65-F5344CB8AC3E}">
        <p14:creationId xmlns:p14="http://schemas.microsoft.com/office/powerpoint/2010/main" val="3079506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438400" y="533400"/>
            <a:ext cx="7772400" cy="1143000"/>
          </a:xfrm>
        </p:spPr>
        <p:txBody>
          <a:bodyPr/>
          <a:lstStyle/>
          <a:p>
            <a:r>
              <a:rPr lang="en-US" altLang="en-US" sz="5800" b="1"/>
              <a:t>Lighting</a:t>
            </a:r>
            <a:endParaRPr lang="en-US" altLang="en-US" sz="4000" b="1"/>
          </a:p>
        </p:txBody>
      </p:sp>
      <p:sp>
        <p:nvSpPr>
          <p:cNvPr id="30723" name="Rectangle 3"/>
          <p:cNvSpPr>
            <a:spLocks noGrp="1" noChangeArrowheads="1"/>
          </p:cNvSpPr>
          <p:nvPr>
            <p:ph type="body" idx="1"/>
          </p:nvPr>
        </p:nvSpPr>
        <p:spPr>
          <a:xfrm>
            <a:off x="228600" y="0"/>
            <a:ext cx="8305800" cy="5029200"/>
          </a:xfrm>
        </p:spPr>
        <p:txBody>
          <a:bodyPr/>
          <a:lstStyle/>
          <a:p>
            <a:pPr>
              <a:lnSpc>
                <a:spcPct val="95000"/>
              </a:lnSpc>
            </a:pPr>
            <a:r>
              <a:rPr lang="en-US" altLang="en-US" sz="3600" dirty="0"/>
              <a:t>Fork trucks must have lights on both ends where lighting is less than 2 lumens per square foot</a:t>
            </a:r>
            <a:endParaRPr lang="en-US" altLang="en-US" sz="2900" dirty="0"/>
          </a:p>
        </p:txBody>
      </p:sp>
      <p:graphicFrame>
        <p:nvGraphicFramePr>
          <p:cNvPr id="30724" name="Object 5"/>
          <p:cNvGraphicFramePr>
            <a:graphicFrameLocks noChangeAspect="1"/>
          </p:cNvGraphicFramePr>
          <p:nvPr>
            <p:extLst>
              <p:ext uri="{D42A27DB-BD31-4B8C-83A1-F6EECF244321}">
                <p14:modId xmlns:p14="http://schemas.microsoft.com/office/powerpoint/2010/main" val="2423564092"/>
              </p:ext>
            </p:extLst>
          </p:nvPr>
        </p:nvGraphicFramePr>
        <p:xfrm>
          <a:off x="854015" y="3648075"/>
          <a:ext cx="3333750" cy="2838450"/>
        </p:xfrm>
        <a:graphic>
          <a:graphicData uri="http://schemas.openxmlformats.org/presentationml/2006/ole">
            <mc:AlternateContent xmlns:mc="http://schemas.openxmlformats.org/markup-compatibility/2006">
              <mc:Choice xmlns:v="urn:schemas-microsoft-com:vml" Requires="v">
                <p:oleObj spid="_x0000_s9358" name="Photo Editor Photo" r:id="rId4" imgW="3333333" imgH="2838846" progId="MSPhotoEd.3">
                  <p:embed/>
                </p:oleObj>
              </mc:Choice>
              <mc:Fallback>
                <p:oleObj name="Photo Editor Photo" r:id="rId4" imgW="3333333" imgH="283884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15" y="3648075"/>
                        <a:ext cx="3333750" cy="283845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6"/>
          <p:cNvGraphicFramePr>
            <a:graphicFrameLocks noChangeAspect="1"/>
          </p:cNvGraphicFramePr>
          <p:nvPr/>
        </p:nvGraphicFramePr>
        <p:xfrm>
          <a:off x="7620000" y="2895600"/>
          <a:ext cx="1524000" cy="1504950"/>
        </p:xfrm>
        <a:graphic>
          <a:graphicData uri="http://schemas.openxmlformats.org/presentationml/2006/ole">
            <mc:AlternateContent xmlns:mc="http://schemas.openxmlformats.org/markup-compatibility/2006">
              <mc:Choice xmlns:v="urn:schemas-microsoft-com:vml" Requires="v">
                <p:oleObj spid="_x0000_s9359" name="Photo Editor Photo" r:id="rId6" imgW="733333" imgH="724001" progId="MSPhotoEd.3">
                  <p:embed/>
                </p:oleObj>
              </mc:Choice>
              <mc:Fallback>
                <p:oleObj name="Photo Editor Photo" r:id="rId6" imgW="733333" imgH="724001"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2895600"/>
                        <a:ext cx="1524000" cy="150495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7"/>
          <p:cNvGraphicFramePr>
            <a:graphicFrameLocks noChangeAspect="1"/>
          </p:cNvGraphicFramePr>
          <p:nvPr/>
        </p:nvGraphicFramePr>
        <p:xfrm>
          <a:off x="8991600" y="4495800"/>
          <a:ext cx="1447800" cy="1219200"/>
        </p:xfrm>
        <a:graphic>
          <a:graphicData uri="http://schemas.openxmlformats.org/presentationml/2006/ole">
            <mc:AlternateContent xmlns:mc="http://schemas.openxmlformats.org/markup-compatibility/2006">
              <mc:Choice xmlns:v="urn:schemas-microsoft-com:vml" Requires="v">
                <p:oleObj spid="_x0000_s9360" name="Photo Editor Photo" r:id="rId8" imgW="552527" imgH="695238" progId="MSPhotoEd.3">
                  <p:embed/>
                </p:oleObj>
              </mc:Choice>
              <mc:Fallback>
                <p:oleObj name="Photo Editor Photo" r:id="rId8" imgW="552527" imgH="695238"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1600" y="4495800"/>
                        <a:ext cx="1447800" cy="121920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8"/>
          <p:cNvGraphicFramePr>
            <a:graphicFrameLocks noChangeAspect="1"/>
          </p:cNvGraphicFramePr>
          <p:nvPr/>
        </p:nvGraphicFramePr>
        <p:xfrm>
          <a:off x="6400800" y="3657601"/>
          <a:ext cx="819150" cy="766763"/>
        </p:xfrm>
        <a:graphic>
          <a:graphicData uri="http://schemas.openxmlformats.org/presentationml/2006/ole">
            <mc:AlternateContent xmlns:mc="http://schemas.openxmlformats.org/markup-compatibility/2006">
              <mc:Choice xmlns:v="urn:schemas-microsoft-com:vml" Requires="v">
                <p:oleObj spid="_x0000_s9361" name="Photo Editor Photo" r:id="rId10" imgW="590476" imgH="552527" progId="MSPhotoEd.3">
                  <p:embed/>
                </p:oleObj>
              </mc:Choice>
              <mc:Fallback>
                <p:oleObj name="Photo Editor Photo" r:id="rId10" imgW="590476" imgH="552527"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3657601"/>
                        <a:ext cx="819150" cy="766763"/>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8" name="Object 9"/>
          <p:cNvGraphicFramePr>
            <a:graphicFrameLocks noChangeAspect="1"/>
          </p:cNvGraphicFramePr>
          <p:nvPr/>
        </p:nvGraphicFramePr>
        <p:xfrm>
          <a:off x="7162800" y="4495800"/>
          <a:ext cx="1371600" cy="1219200"/>
        </p:xfrm>
        <a:graphic>
          <a:graphicData uri="http://schemas.openxmlformats.org/presentationml/2006/ole">
            <mc:AlternateContent xmlns:mc="http://schemas.openxmlformats.org/markup-compatibility/2006">
              <mc:Choice xmlns:v="urn:schemas-microsoft-com:vml" Requires="v">
                <p:oleObj spid="_x0000_s9362" name="Photo Editor Photo" r:id="rId12" imgW="590476" imgH="571731" progId="MSPhotoEd.3">
                  <p:embed/>
                </p:oleObj>
              </mc:Choice>
              <mc:Fallback>
                <p:oleObj name="Photo Editor Photo" r:id="rId12" imgW="590476" imgH="571731" progId="MSPhotoEd.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2800" y="4495800"/>
                        <a:ext cx="1371600" cy="121920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9" name="Object 10"/>
          <p:cNvGraphicFramePr>
            <a:graphicFrameLocks noChangeAspect="1"/>
          </p:cNvGraphicFramePr>
          <p:nvPr/>
        </p:nvGraphicFramePr>
        <p:xfrm>
          <a:off x="9448800" y="2895600"/>
          <a:ext cx="990600" cy="1219200"/>
        </p:xfrm>
        <a:graphic>
          <a:graphicData uri="http://schemas.openxmlformats.org/presentationml/2006/ole">
            <mc:AlternateContent xmlns:mc="http://schemas.openxmlformats.org/markup-compatibility/2006">
              <mc:Choice xmlns:v="urn:schemas-microsoft-com:vml" Requires="v">
                <p:oleObj spid="_x0000_s9363" name="Photo Editor Photo" r:id="rId14" imgW="838095" imgH="676369" progId="MSPhotoEd.3">
                  <p:embed/>
                </p:oleObj>
              </mc:Choice>
              <mc:Fallback>
                <p:oleObj name="Photo Editor Photo" r:id="rId14" imgW="838095" imgH="676369"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48800" y="2895600"/>
                        <a:ext cx="990600" cy="121920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0" name="Object 11"/>
          <p:cNvGraphicFramePr>
            <a:graphicFrameLocks noChangeAspect="1"/>
          </p:cNvGraphicFramePr>
          <p:nvPr/>
        </p:nvGraphicFramePr>
        <p:xfrm>
          <a:off x="6400800" y="5786439"/>
          <a:ext cx="685800" cy="528637"/>
        </p:xfrm>
        <a:graphic>
          <a:graphicData uri="http://schemas.openxmlformats.org/presentationml/2006/ole">
            <mc:AlternateContent xmlns:mc="http://schemas.openxmlformats.org/markup-compatibility/2006">
              <mc:Choice xmlns:v="urn:schemas-microsoft-com:vml" Requires="v">
                <p:oleObj spid="_x0000_s9364" name="Photo Editor Photo" r:id="rId16" imgW="581106" imgH="447856" progId="MSPhotoEd.3">
                  <p:embed/>
                </p:oleObj>
              </mc:Choice>
              <mc:Fallback>
                <p:oleObj name="Photo Editor Photo" r:id="rId16" imgW="581106" imgH="447856" progId="MSPhotoEd.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0800" y="5786439"/>
                        <a:ext cx="685800"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22031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55167" y="178459"/>
            <a:ext cx="8305800" cy="1143000"/>
          </a:xfrm>
        </p:spPr>
        <p:txBody>
          <a:bodyPr>
            <a:normAutofit fontScale="90000"/>
          </a:bodyPr>
          <a:lstStyle/>
          <a:p>
            <a:r>
              <a:rPr lang="en-US" altLang="en-US" sz="5400" dirty="0"/>
              <a:t>Trucks and Railroad Cars</a:t>
            </a:r>
            <a:endParaRPr lang="en-US" altLang="en-US" dirty="0" smtClean="0"/>
          </a:p>
        </p:txBody>
      </p:sp>
      <p:sp>
        <p:nvSpPr>
          <p:cNvPr id="32771" name="Rectangle 3"/>
          <p:cNvSpPr>
            <a:spLocks noGrp="1" noChangeArrowheads="1"/>
          </p:cNvSpPr>
          <p:nvPr>
            <p:ph type="body" idx="1"/>
          </p:nvPr>
        </p:nvSpPr>
        <p:spPr>
          <a:xfrm>
            <a:off x="734683" y="1828800"/>
            <a:ext cx="7521096" cy="5029200"/>
          </a:xfrm>
        </p:spPr>
        <p:txBody>
          <a:bodyPr>
            <a:normAutofit lnSpcReduction="10000"/>
          </a:bodyPr>
          <a:lstStyle/>
          <a:p>
            <a:pPr>
              <a:lnSpc>
                <a:spcPct val="95000"/>
              </a:lnSpc>
            </a:pPr>
            <a:r>
              <a:rPr lang="en-US" altLang="en-US" sz="2800" dirty="0" smtClean="0">
                <a:solidFill>
                  <a:schemeClr val="tx1"/>
                </a:solidFill>
              </a:rPr>
              <a:t>All trucks and railroad cars must be chocked when boarded with powered industrial trucks</a:t>
            </a:r>
          </a:p>
          <a:p>
            <a:pPr>
              <a:lnSpc>
                <a:spcPct val="95000"/>
              </a:lnSpc>
            </a:pPr>
            <a:r>
              <a:rPr lang="en-US" altLang="en-US" sz="2800" dirty="0" smtClean="0">
                <a:solidFill>
                  <a:schemeClr val="tx1"/>
                </a:solidFill>
              </a:rPr>
              <a:t>Fixed jacks may be necessary to support an empty semi-trailer when loading or      unloading</a:t>
            </a:r>
          </a:p>
          <a:p>
            <a:pPr>
              <a:lnSpc>
                <a:spcPct val="95000"/>
              </a:lnSpc>
            </a:pPr>
            <a:r>
              <a:rPr lang="en-US" altLang="en-US" sz="2800" dirty="0" smtClean="0">
                <a:solidFill>
                  <a:schemeClr val="tx1"/>
                </a:solidFill>
              </a:rPr>
              <a:t>Dock-boards shall support loads imposed upon them and be secured in position</a:t>
            </a:r>
          </a:p>
          <a:p>
            <a:pPr>
              <a:lnSpc>
                <a:spcPct val="95000"/>
              </a:lnSpc>
            </a:pPr>
            <a:r>
              <a:rPr lang="en-US" altLang="en-US" sz="2800" dirty="0" smtClean="0">
                <a:solidFill>
                  <a:schemeClr val="tx1"/>
                </a:solidFill>
              </a:rPr>
              <a:t>All portable dock-boards must have handles</a:t>
            </a:r>
          </a:p>
          <a:p>
            <a:pPr>
              <a:lnSpc>
                <a:spcPct val="95000"/>
              </a:lnSpc>
            </a:pPr>
            <a:endParaRPr lang="en-US" altLang="en-US" sz="2900" dirty="0">
              <a:solidFill>
                <a:schemeClr val="tx1"/>
              </a:solidFill>
            </a:endParaRPr>
          </a:p>
          <a:p>
            <a:pPr>
              <a:lnSpc>
                <a:spcPct val="95000"/>
              </a:lnSpc>
            </a:pPr>
            <a:endParaRPr lang="en-US" altLang="en-US" dirty="0" smtClean="0"/>
          </a:p>
        </p:txBody>
      </p:sp>
      <p:pic>
        <p:nvPicPr>
          <p:cNvPr id="15362" name="Picture 2" descr="http://www.partdeal.com/media/wysiwyg/wheelchocksimageforcat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1114" y="1462177"/>
            <a:ext cx="1990725"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truck wheel cho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8" name="Picture 8" descr="http://www.safetyawakenings.com/wp-content/uploads/2011/04/Wheel-Ch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779" y="4207534"/>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99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44415" y="1524000"/>
            <a:ext cx="6689785" cy="4144992"/>
          </a:xfrm>
        </p:spPr>
        <p:txBody>
          <a:bodyPr>
            <a:normAutofit/>
          </a:bodyPr>
          <a:lstStyle/>
          <a:p>
            <a:pPr>
              <a:lnSpc>
                <a:spcPct val="90000"/>
              </a:lnSpc>
            </a:pPr>
            <a:r>
              <a:rPr lang="en-US" altLang="en-US" sz="2800" dirty="0" smtClean="0">
                <a:solidFill>
                  <a:schemeClr val="tx1"/>
                </a:solidFill>
              </a:rPr>
              <a:t>Only trained and authorized operators shall be permitted to operate fork trucks</a:t>
            </a:r>
          </a:p>
          <a:p>
            <a:pPr>
              <a:lnSpc>
                <a:spcPct val="90000"/>
              </a:lnSpc>
            </a:pPr>
            <a:r>
              <a:rPr lang="en-US" altLang="en-US" sz="2800" dirty="0" smtClean="0">
                <a:solidFill>
                  <a:schemeClr val="tx1"/>
                </a:solidFill>
              </a:rPr>
              <a:t>Employer must ensure training has been provided to include formal instruction (classroom), practical training (hands on), and evaluation</a:t>
            </a:r>
            <a:endParaRPr lang="en-US" altLang="en-US" sz="2800" dirty="0">
              <a:solidFill>
                <a:schemeClr val="tx1"/>
              </a:solidFill>
            </a:endParaRPr>
          </a:p>
        </p:txBody>
      </p:sp>
      <p:sp>
        <p:nvSpPr>
          <p:cNvPr id="34820" name="Text Box 5"/>
          <p:cNvSpPr txBox="1">
            <a:spLocks noChangeArrowheads="1"/>
          </p:cNvSpPr>
          <p:nvPr/>
        </p:nvSpPr>
        <p:spPr bwMode="auto">
          <a:xfrm>
            <a:off x="3810000" y="609600"/>
            <a:ext cx="55562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5400">
                <a:latin typeface="Arial" panose="020B0604020202020204" pitchFamily="34" charset="0"/>
              </a:rPr>
              <a:t>Operator Training</a:t>
            </a:r>
          </a:p>
        </p:txBody>
      </p:sp>
      <p:pic>
        <p:nvPicPr>
          <p:cNvPr id="10247" name="Picture 7" descr="https://www.osha.gov/SLTC/etools/pit/images/training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840" y="3118272"/>
            <a:ext cx="3848819" cy="298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836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90800" y="533400"/>
            <a:ext cx="7772400" cy="1143000"/>
          </a:xfrm>
        </p:spPr>
        <p:txBody>
          <a:bodyPr/>
          <a:lstStyle/>
          <a:p>
            <a:r>
              <a:rPr lang="en-US" altLang="en-US" sz="5800"/>
              <a:t>Refresher Training</a:t>
            </a:r>
            <a:endParaRPr lang="en-US" altLang="en-US" smtClean="0"/>
          </a:p>
        </p:txBody>
      </p:sp>
      <p:sp>
        <p:nvSpPr>
          <p:cNvPr id="36867" name="Rectangle 3"/>
          <p:cNvSpPr>
            <a:spLocks noGrp="1" noChangeArrowheads="1"/>
          </p:cNvSpPr>
          <p:nvPr>
            <p:ph type="body" idx="1"/>
          </p:nvPr>
        </p:nvSpPr>
        <p:spPr>
          <a:xfrm>
            <a:off x="958969" y="1489494"/>
            <a:ext cx="8458200" cy="5181600"/>
          </a:xfrm>
        </p:spPr>
        <p:txBody>
          <a:bodyPr>
            <a:normAutofit lnSpcReduction="10000"/>
          </a:bodyPr>
          <a:lstStyle/>
          <a:p>
            <a:pPr>
              <a:lnSpc>
                <a:spcPct val="80000"/>
              </a:lnSpc>
            </a:pPr>
            <a:r>
              <a:rPr lang="en-US" altLang="en-US" sz="3600" dirty="0">
                <a:solidFill>
                  <a:schemeClr val="tx1"/>
                </a:solidFill>
              </a:rPr>
              <a:t>Employee operating </a:t>
            </a:r>
          </a:p>
          <a:p>
            <a:pPr>
              <a:lnSpc>
                <a:spcPct val="80000"/>
              </a:lnSpc>
              <a:buFontTx/>
              <a:buChar char=" "/>
            </a:pPr>
            <a:r>
              <a:rPr lang="en-US" altLang="en-US" sz="3600" dirty="0">
                <a:solidFill>
                  <a:schemeClr val="tx1"/>
                </a:solidFill>
              </a:rPr>
              <a:t>in unsafe manner</a:t>
            </a:r>
          </a:p>
          <a:p>
            <a:pPr>
              <a:lnSpc>
                <a:spcPct val="80000"/>
              </a:lnSpc>
            </a:pPr>
            <a:r>
              <a:rPr lang="en-US" altLang="en-US" sz="3600" dirty="0">
                <a:solidFill>
                  <a:schemeClr val="tx1"/>
                </a:solidFill>
              </a:rPr>
              <a:t>Involved in accident</a:t>
            </a:r>
          </a:p>
          <a:p>
            <a:pPr>
              <a:lnSpc>
                <a:spcPct val="80000"/>
              </a:lnSpc>
              <a:buFontTx/>
              <a:buChar char=" "/>
            </a:pPr>
            <a:r>
              <a:rPr lang="en-US" altLang="en-US" sz="3600" dirty="0">
                <a:solidFill>
                  <a:schemeClr val="tx1"/>
                </a:solidFill>
              </a:rPr>
              <a:t>or near miss</a:t>
            </a:r>
          </a:p>
          <a:p>
            <a:pPr>
              <a:lnSpc>
                <a:spcPct val="80000"/>
              </a:lnSpc>
            </a:pPr>
            <a:r>
              <a:rPr lang="en-US" altLang="en-US" sz="3600" dirty="0">
                <a:solidFill>
                  <a:schemeClr val="tx1"/>
                </a:solidFill>
              </a:rPr>
              <a:t>Assigned to new </a:t>
            </a:r>
          </a:p>
          <a:p>
            <a:pPr>
              <a:lnSpc>
                <a:spcPct val="80000"/>
              </a:lnSpc>
              <a:buFontTx/>
              <a:buChar char=" "/>
            </a:pPr>
            <a:r>
              <a:rPr lang="en-US" altLang="en-US" sz="3600" dirty="0">
                <a:solidFill>
                  <a:schemeClr val="tx1"/>
                </a:solidFill>
              </a:rPr>
              <a:t>type truck</a:t>
            </a:r>
          </a:p>
          <a:p>
            <a:r>
              <a:rPr lang="en-US" altLang="en-US" sz="3600" dirty="0">
                <a:solidFill>
                  <a:schemeClr val="tx1"/>
                </a:solidFill>
              </a:rPr>
              <a:t>An evaluation shall                             be conducted at</a:t>
            </a:r>
          </a:p>
          <a:p>
            <a:pPr>
              <a:lnSpc>
                <a:spcPct val="80000"/>
              </a:lnSpc>
              <a:buFontTx/>
              <a:buChar char=" "/>
            </a:pPr>
            <a:r>
              <a:rPr lang="en-US" altLang="en-US" sz="3600" dirty="0">
                <a:solidFill>
                  <a:schemeClr val="tx1"/>
                </a:solidFill>
              </a:rPr>
              <a:t>least every 3 years </a:t>
            </a:r>
          </a:p>
        </p:txBody>
      </p:sp>
      <p:graphicFrame>
        <p:nvGraphicFramePr>
          <p:cNvPr id="36868" name="Object 4"/>
          <p:cNvGraphicFramePr>
            <a:graphicFrameLocks noChangeAspect="1"/>
          </p:cNvGraphicFramePr>
          <p:nvPr/>
        </p:nvGraphicFramePr>
        <p:xfrm>
          <a:off x="7924800" y="1752600"/>
          <a:ext cx="2438400" cy="1504950"/>
        </p:xfrm>
        <a:graphic>
          <a:graphicData uri="http://schemas.openxmlformats.org/presentationml/2006/ole">
            <mc:AlternateContent xmlns:mc="http://schemas.openxmlformats.org/markup-compatibility/2006">
              <mc:Choice xmlns:v="urn:schemas-microsoft-com:vml" Requires="v">
                <p:oleObj spid="_x0000_s11286" name="Photo Editor Photo" r:id="rId4" imgW="2095793" imgH="1104762" progId="MSPhotoEd.3">
                  <p:embed/>
                </p:oleObj>
              </mc:Choice>
              <mc:Fallback>
                <p:oleObj name="Photo Editor Photo" r:id="rId4" imgW="2095793" imgH="110476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752600"/>
                        <a:ext cx="2438400" cy="150495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869" name="Picture 5" descr="Ftru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733801"/>
            <a:ext cx="2819400" cy="204311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325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667000" y="533400"/>
            <a:ext cx="7772400" cy="1143000"/>
          </a:xfrm>
        </p:spPr>
        <p:txBody>
          <a:bodyPr/>
          <a:lstStyle/>
          <a:p>
            <a:r>
              <a:rPr lang="en-US" altLang="en-US" sz="5800"/>
              <a:t>Training Content</a:t>
            </a:r>
            <a:endParaRPr lang="en-US" altLang="en-US" smtClean="0"/>
          </a:p>
        </p:txBody>
      </p:sp>
      <p:sp>
        <p:nvSpPr>
          <p:cNvPr id="38915" name="Rectangle 3"/>
          <p:cNvSpPr>
            <a:spLocks noGrp="1" noChangeArrowheads="1"/>
          </p:cNvSpPr>
          <p:nvPr>
            <p:ph type="body" idx="1"/>
          </p:nvPr>
        </p:nvSpPr>
        <p:spPr>
          <a:xfrm>
            <a:off x="6469811" y="1752600"/>
            <a:ext cx="4198189" cy="4648200"/>
          </a:xfrm>
        </p:spPr>
        <p:txBody>
          <a:bodyPr/>
          <a:lstStyle/>
          <a:p>
            <a:pPr>
              <a:lnSpc>
                <a:spcPct val="90000"/>
              </a:lnSpc>
            </a:pPr>
            <a:r>
              <a:rPr lang="en-US" altLang="en-US" sz="4000" dirty="0">
                <a:solidFill>
                  <a:schemeClr val="tx1"/>
                </a:solidFill>
              </a:rPr>
              <a:t>Truck- related topics</a:t>
            </a:r>
          </a:p>
          <a:p>
            <a:pPr>
              <a:lnSpc>
                <a:spcPct val="90000"/>
              </a:lnSpc>
            </a:pPr>
            <a:r>
              <a:rPr lang="en-US" altLang="en-US" sz="4000" dirty="0">
                <a:solidFill>
                  <a:schemeClr val="tx1"/>
                </a:solidFill>
              </a:rPr>
              <a:t>Work-place related topics</a:t>
            </a:r>
            <a:endParaRPr lang="en-US" altLang="en-US" dirty="0" smtClean="0">
              <a:solidFill>
                <a:schemeClr val="tx1"/>
              </a:solidFill>
            </a:endParaRPr>
          </a:p>
          <a:p>
            <a:pPr>
              <a:lnSpc>
                <a:spcPct val="90000"/>
              </a:lnSpc>
            </a:pPr>
            <a:endParaRPr lang="en-US" altLang="en-US" dirty="0" smtClean="0"/>
          </a:p>
        </p:txBody>
      </p:sp>
      <p:pic>
        <p:nvPicPr>
          <p:cNvPr id="38916" name="Picture 4" descr="Ftruc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72" y="1752600"/>
            <a:ext cx="5410200" cy="4724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35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34710" y="79233"/>
            <a:ext cx="8534400" cy="1507067"/>
          </a:xfrm>
        </p:spPr>
        <p:txBody>
          <a:bodyPr>
            <a:normAutofit/>
          </a:bodyPr>
          <a:lstStyle/>
          <a:p>
            <a:r>
              <a:rPr lang="en-US" altLang="en-US" sz="4000" b="1" dirty="0" smtClean="0"/>
              <a:t>Truck Related Topics</a:t>
            </a:r>
          </a:p>
        </p:txBody>
      </p:sp>
      <p:sp>
        <p:nvSpPr>
          <p:cNvPr id="40963" name="Rectangle 3"/>
          <p:cNvSpPr>
            <a:spLocks noGrp="1" noChangeArrowheads="1"/>
          </p:cNvSpPr>
          <p:nvPr>
            <p:ph type="body" idx="1"/>
          </p:nvPr>
        </p:nvSpPr>
        <p:spPr>
          <a:xfrm>
            <a:off x="684212" y="2022894"/>
            <a:ext cx="8534400" cy="3615267"/>
          </a:xfrm>
        </p:spPr>
        <p:txBody>
          <a:bodyPr>
            <a:noAutofit/>
          </a:bodyPr>
          <a:lstStyle/>
          <a:p>
            <a:r>
              <a:rPr lang="en-US" altLang="en-US" sz="3200" dirty="0" smtClean="0">
                <a:solidFill>
                  <a:schemeClr val="tx1"/>
                </a:solidFill>
              </a:rPr>
              <a:t>Operating instructions, warnings, precautions for the authorized truck</a:t>
            </a:r>
          </a:p>
          <a:p>
            <a:pPr>
              <a:lnSpc>
                <a:spcPct val="10000"/>
              </a:lnSpc>
            </a:pPr>
            <a:endParaRPr lang="en-US" altLang="en-US" sz="3200" dirty="0" smtClean="0">
              <a:solidFill>
                <a:schemeClr val="tx1"/>
              </a:solidFill>
            </a:endParaRPr>
          </a:p>
          <a:p>
            <a:r>
              <a:rPr lang="en-US" altLang="en-US" sz="3200" dirty="0" smtClean="0">
                <a:solidFill>
                  <a:schemeClr val="tx1"/>
                </a:solidFill>
              </a:rPr>
              <a:t>Differences between truck and car</a:t>
            </a:r>
          </a:p>
          <a:p>
            <a:pPr>
              <a:lnSpc>
                <a:spcPct val="10000"/>
              </a:lnSpc>
            </a:pPr>
            <a:endParaRPr lang="en-US" altLang="en-US" sz="3200" dirty="0" smtClean="0">
              <a:solidFill>
                <a:schemeClr val="tx1"/>
              </a:solidFill>
            </a:endParaRPr>
          </a:p>
          <a:p>
            <a:r>
              <a:rPr lang="en-US" altLang="en-US" sz="3200" dirty="0" smtClean="0">
                <a:solidFill>
                  <a:schemeClr val="tx1"/>
                </a:solidFill>
              </a:rPr>
              <a:t>Truck controls and instruments</a:t>
            </a:r>
          </a:p>
          <a:p>
            <a:pPr>
              <a:lnSpc>
                <a:spcPct val="10000"/>
              </a:lnSpc>
            </a:pPr>
            <a:endParaRPr lang="en-US" altLang="en-US" sz="3200" dirty="0" smtClean="0">
              <a:solidFill>
                <a:schemeClr val="tx1"/>
              </a:solidFill>
            </a:endParaRPr>
          </a:p>
          <a:p>
            <a:r>
              <a:rPr lang="en-US" altLang="en-US" sz="3200" dirty="0" smtClean="0">
                <a:solidFill>
                  <a:schemeClr val="tx1"/>
                </a:solidFill>
              </a:rPr>
              <a:t>Engine/ motor operation </a:t>
            </a:r>
          </a:p>
          <a:p>
            <a:pPr>
              <a:lnSpc>
                <a:spcPct val="10000"/>
              </a:lnSpc>
            </a:pPr>
            <a:endParaRPr lang="en-US" altLang="en-US" sz="3200" dirty="0" smtClean="0">
              <a:solidFill>
                <a:schemeClr val="tx1"/>
              </a:solidFill>
            </a:endParaRPr>
          </a:p>
          <a:p>
            <a:r>
              <a:rPr lang="en-US" altLang="en-US" sz="3200" dirty="0" smtClean="0">
                <a:solidFill>
                  <a:schemeClr val="tx1"/>
                </a:solidFill>
              </a:rPr>
              <a:t>Steering and maneuvering</a:t>
            </a:r>
          </a:p>
        </p:txBody>
      </p:sp>
    </p:spTree>
    <p:extLst>
      <p:ext uri="{BB962C8B-B14F-4D97-AF65-F5344CB8AC3E}">
        <p14:creationId xmlns:p14="http://schemas.microsoft.com/office/powerpoint/2010/main" val="1024938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42672" y="0"/>
            <a:ext cx="8534400" cy="1507067"/>
          </a:xfrm>
        </p:spPr>
        <p:txBody>
          <a:bodyPr>
            <a:normAutofit/>
          </a:bodyPr>
          <a:lstStyle/>
          <a:p>
            <a:r>
              <a:rPr lang="en-US" altLang="en-US" sz="4000" b="1" dirty="0" smtClean="0"/>
              <a:t>Truck Related Topics</a:t>
            </a:r>
          </a:p>
        </p:txBody>
      </p:sp>
      <p:sp>
        <p:nvSpPr>
          <p:cNvPr id="41987" name="Rectangle 3"/>
          <p:cNvSpPr>
            <a:spLocks noGrp="1" noChangeArrowheads="1"/>
          </p:cNvSpPr>
          <p:nvPr>
            <p:ph type="body" idx="1"/>
          </p:nvPr>
        </p:nvSpPr>
        <p:spPr>
          <a:xfrm>
            <a:off x="339155" y="1507067"/>
            <a:ext cx="8534400" cy="4669446"/>
          </a:xfrm>
        </p:spPr>
        <p:txBody>
          <a:bodyPr>
            <a:normAutofit/>
          </a:bodyPr>
          <a:lstStyle/>
          <a:p>
            <a:r>
              <a:rPr lang="en-US" altLang="en-US" sz="2800" dirty="0" smtClean="0">
                <a:solidFill>
                  <a:schemeClr val="tx1"/>
                </a:solidFill>
              </a:rPr>
              <a:t>Visibility</a:t>
            </a:r>
          </a:p>
          <a:p>
            <a:r>
              <a:rPr lang="en-US" altLang="en-US" sz="2800" dirty="0" smtClean="0">
                <a:solidFill>
                  <a:schemeClr val="tx1"/>
                </a:solidFill>
              </a:rPr>
              <a:t>Fork attachment, adaptation, limitations</a:t>
            </a:r>
          </a:p>
          <a:p>
            <a:r>
              <a:rPr lang="en-US" altLang="en-US" sz="2800" dirty="0" smtClean="0">
                <a:solidFill>
                  <a:schemeClr val="tx1"/>
                </a:solidFill>
              </a:rPr>
              <a:t>Vehicle capacity</a:t>
            </a:r>
          </a:p>
          <a:p>
            <a:r>
              <a:rPr lang="en-US" altLang="en-US" sz="2800" dirty="0" smtClean="0">
                <a:solidFill>
                  <a:schemeClr val="tx1"/>
                </a:solidFill>
              </a:rPr>
              <a:t>Vehicle stability</a:t>
            </a:r>
          </a:p>
          <a:p>
            <a:r>
              <a:rPr lang="en-US" altLang="en-US" sz="2800" dirty="0" smtClean="0">
                <a:solidFill>
                  <a:schemeClr val="tx1"/>
                </a:solidFill>
              </a:rPr>
              <a:t>Vehicle inspection</a:t>
            </a:r>
          </a:p>
          <a:p>
            <a:r>
              <a:rPr lang="en-US" altLang="en-US" sz="2800" dirty="0" smtClean="0">
                <a:solidFill>
                  <a:schemeClr val="tx1"/>
                </a:solidFill>
              </a:rPr>
              <a:t>Refueling / Recharging</a:t>
            </a:r>
          </a:p>
          <a:p>
            <a:r>
              <a:rPr lang="en-US" altLang="en-US" sz="2800" dirty="0" smtClean="0">
                <a:solidFill>
                  <a:schemeClr val="tx1"/>
                </a:solidFill>
              </a:rPr>
              <a:t>Operating limitations </a:t>
            </a:r>
          </a:p>
        </p:txBody>
      </p:sp>
    </p:spTree>
    <p:extLst>
      <p:ext uri="{BB962C8B-B14F-4D97-AF65-F5344CB8AC3E}">
        <p14:creationId xmlns:p14="http://schemas.microsoft.com/office/powerpoint/2010/main" val="72374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4763" y="476050"/>
            <a:ext cx="8534400" cy="921430"/>
          </a:xfrm>
        </p:spPr>
        <p:txBody>
          <a:bodyPr>
            <a:normAutofit/>
          </a:bodyPr>
          <a:lstStyle/>
          <a:p>
            <a:r>
              <a:rPr lang="en-US" altLang="en-US" sz="4000" b="1" dirty="0" smtClean="0"/>
              <a:t>Workplace Topics</a:t>
            </a:r>
          </a:p>
        </p:txBody>
      </p:sp>
      <p:sp>
        <p:nvSpPr>
          <p:cNvPr id="43011" name="Rectangle 3"/>
          <p:cNvSpPr>
            <a:spLocks noGrp="1" noChangeArrowheads="1"/>
          </p:cNvSpPr>
          <p:nvPr>
            <p:ph type="body" idx="1"/>
          </p:nvPr>
        </p:nvSpPr>
        <p:spPr>
          <a:xfrm>
            <a:off x="347781" y="1738223"/>
            <a:ext cx="8534400" cy="3615267"/>
          </a:xfrm>
        </p:spPr>
        <p:txBody>
          <a:bodyPr>
            <a:normAutofit lnSpcReduction="10000"/>
          </a:bodyPr>
          <a:lstStyle/>
          <a:p>
            <a:r>
              <a:rPr lang="en-US" altLang="en-US" sz="3600" dirty="0">
                <a:solidFill>
                  <a:schemeClr val="tx1"/>
                </a:solidFill>
              </a:rPr>
              <a:t>Surface conditions</a:t>
            </a:r>
          </a:p>
          <a:p>
            <a:r>
              <a:rPr lang="en-US" altLang="en-US" sz="3600" dirty="0">
                <a:solidFill>
                  <a:schemeClr val="tx1"/>
                </a:solidFill>
              </a:rPr>
              <a:t>Composition of loads</a:t>
            </a:r>
          </a:p>
          <a:p>
            <a:r>
              <a:rPr lang="en-US" altLang="en-US" sz="3600" dirty="0">
                <a:solidFill>
                  <a:schemeClr val="tx1"/>
                </a:solidFill>
              </a:rPr>
              <a:t>Load manipulations</a:t>
            </a:r>
          </a:p>
          <a:p>
            <a:r>
              <a:rPr lang="en-US" altLang="en-US" sz="3600" dirty="0">
                <a:solidFill>
                  <a:schemeClr val="tx1"/>
                </a:solidFill>
              </a:rPr>
              <a:t>Pedestrian traffic</a:t>
            </a:r>
          </a:p>
          <a:p>
            <a:r>
              <a:rPr lang="en-US" altLang="en-US" sz="3600" dirty="0">
                <a:solidFill>
                  <a:schemeClr val="tx1"/>
                </a:solidFill>
              </a:rPr>
              <a:t>Narrow aisles, restricted places</a:t>
            </a:r>
            <a:endParaRPr lang="en-US" altLang="en-US" dirty="0" smtClean="0">
              <a:solidFill>
                <a:schemeClr val="tx1"/>
              </a:solidFill>
            </a:endParaRPr>
          </a:p>
          <a:p>
            <a:endParaRPr lang="en-US" altLang="en-US" dirty="0" smtClean="0"/>
          </a:p>
        </p:txBody>
      </p:sp>
    </p:spTree>
    <p:extLst>
      <p:ext uri="{BB962C8B-B14F-4D97-AF65-F5344CB8AC3E}">
        <p14:creationId xmlns:p14="http://schemas.microsoft.com/office/powerpoint/2010/main" val="298267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90800" y="533400"/>
            <a:ext cx="7772400" cy="1143000"/>
          </a:xfrm>
        </p:spPr>
        <p:txBody>
          <a:bodyPr/>
          <a:lstStyle/>
          <a:p>
            <a:r>
              <a:rPr lang="en-US" altLang="en-US" sz="6000" b="1"/>
              <a:t>Current Statistics</a:t>
            </a:r>
            <a:endParaRPr lang="en-US" altLang="en-US" b="1" smtClean="0"/>
          </a:p>
        </p:txBody>
      </p:sp>
      <p:sp>
        <p:nvSpPr>
          <p:cNvPr id="8195" name="Rectangle 3"/>
          <p:cNvSpPr>
            <a:spLocks noGrp="1" noChangeArrowheads="1"/>
          </p:cNvSpPr>
          <p:nvPr>
            <p:ph type="body" idx="1"/>
          </p:nvPr>
        </p:nvSpPr>
        <p:spPr>
          <a:xfrm>
            <a:off x="2209800" y="1676400"/>
            <a:ext cx="7239000" cy="4800600"/>
          </a:xfrm>
        </p:spPr>
        <p:txBody>
          <a:bodyPr/>
          <a:lstStyle/>
          <a:p>
            <a:r>
              <a:rPr lang="en-US" altLang="en-US" dirty="0" smtClean="0"/>
              <a:t>Approximately 1.2 million fork lift operators in the United States</a:t>
            </a:r>
          </a:p>
          <a:p>
            <a:r>
              <a:rPr lang="en-US" altLang="en-US" dirty="0" smtClean="0"/>
              <a:t>8% of all fork trucks are involved in an accident annually</a:t>
            </a:r>
          </a:p>
          <a:p>
            <a:r>
              <a:rPr lang="en-US" altLang="en-US" dirty="0" smtClean="0"/>
              <a:t>68,400 fork truck </a:t>
            </a:r>
            <a:r>
              <a:rPr lang="en-US" altLang="en-US" dirty="0" smtClean="0"/>
              <a:t>accidents occur </a:t>
            </a:r>
            <a:r>
              <a:rPr lang="en-US" altLang="en-US" dirty="0" smtClean="0"/>
              <a:t>each year</a:t>
            </a:r>
          </a:p>
          <a:p>
            <a:r>
              <a:rPr lang="en-US" altLang="en-US" dirty="0" smtClean="0"/>
              <a:t>85 fatalities occur annually</a:t>
            </a:r>
          </a:p>
          <a:p>
            <a:r>
              <a:rPr lang="en-US" altLang="en-US" dirty="0" smtClean="0"/>
              <a:t>34,900 serious </a:t>
            </a:r>
            <a:r>
              <a:rPr lang="en-US" altLang="en-US" dirty="0" smtClean="0"/>
              <a:t>injuries occur </a:t>
            </a:r>
            <a:r>
              <a:rPr lang="en-US" altLang="en-US" dirty="0" smtClean="0"/>
              <a:t>annually </a:t>
            </a:r>
            <a:endParaRPr lang="en-US" altLang="en-US" b="1" dirty="0" smtClean="0"/>
          </a:p>
        </p:txBody>
      </p:sp>
      <p:graphicFrame>
        <p:nvGraphicFramePr>
          <p:cNvPr id="8196" name="Object 4"/>
          <p:cNvGraphicFramePr>
            <a:graphicFrameLocks noChangeAspect="1"/>
          </p:cNvGraphicFramePr>
          <p:nvPr>
            <p:extLst>
              <p:ext uri="{D42A27DB-BD31-4B8C-83A1-F6EECF244321}">
                <p14:modId xmlns:p14="http://schemas.microsoft.com/office/powerpoint/2010/main" val="1157657956"/>
              </p:ext>
            </p:extLst>
          </p:nvPr>
        </p:nvGraphicFramePr>
        <p:xfrm>
          <a:off x="8899358" y="2943726"/>
          <a:ext cx="3144253" cy="3384049"/>
        </p:xfrm>
        <a:graphic>
          <a:graphicData uri="http://schemas.openxmlformats.org/presentationml/2006/ole">
            <mc:AlternateContent xmlns:mc="http://schemas.openxmlformats.org/markup-compatibility/2006">
              <mc:Choice xmlns:v="urn:schemas-microsoft-com:vml" Requires="v">
                <p:oleObj spid="_x0000_s1046" name="Photo Editor Photo" r:id="rId4" imgW="3247619" imgH="3000000" progId="MSPhotoEd.3">
                  <p:embed/>
                </p:oleObj>
              </mc:Choice>
              <mc:Fallback>
                <p:oleObj name="Photo Editor Photo" r:id="rId4" imgW="3247619" imgH="300000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9358" y="2943726"/>
                        <a:ext cx="3144253" cy="3384049"/>
                      </a:xfrm>
                      <a:prstGeom prst="rect">
                        <a:avLst/>
                      </a:prstGeom>
                      <a:noFill/>
                      <a:ln w="76200" cap="sq">
                        <a:solidFill>
                          <a:schemeClr val="tx1"/>
                        </a:solidFill>
                        <a:miter lim="800000"/>
                        <a:headEnd type="none" w="sm" len="sm"/>
                        <a:tailEnd type="none" w="sm" len="sm"/>
                      </a:ln>
                      <a:effectLst/>
                      <a:extLst/>
                    </p:spPr>
                  </p:pic>
                </p:oleObj>
              </mc:Fallback>
            </mc:AlternateContent>
          </a:graphicData>
        </a:graphic>
      </p:graphicFrame>
    </p:spTree>
    <p:extLst>
      <p:ext uri="{BB962C8B-B14F-4D97-AF65-F5344CB8AC3E}">
        <p14:creationId xmlns:p14="http://schemas.microsoft.com/office/powerpoint/2010/main" val="292550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97947" y="474452"/>
            <a:ext cx="8534400" cy="568384"/>
          </a:xfrm>
        </p:spPr>
        <p:txBody>
          <a:bodyPr>
            <a:normAutofit fontScale="90000"/>
          </a:bodyPr>
          <a:lstStyle/>
          <a:p>
            <a:r>
              <a:rPr lang="en-US" altLang="en-US" b="1" dirty="0" smtClean="0"/>
              <a:t>Workplace Topics</a:t>
            </a:r>
          </a:p>
        </p:txBody>
      </p:sp>
      <p:sp>
        <p:nvSpPr>
          <p:cNvPr id="44035" name="Rectangle 3"/>
          <p:cNvSpPr>
            <a:spLocks noGrp="1" noChangeArrowheads="1"/>
          </p:cNvSpPr>
          <p:nvPr>
            <p:ph type="body" idx="1"/>
          </p:nvPr>
        </p:nvSpPr>
        <p:spPr>
          <a:xfrm>
            <a:off x="684212" y="1810748"/>
            <a:ext cx="8534400" cy="3615267"/>
          </a:xfrm>
        </p:spPr>
        <p:txBody>
          <a:bodyPr/>
          <a:lstStyle/>
          <a:p>
            <a:r>
              <a:rPr lang="en-US" altLang="en-US" sz="3600" dirty="0">
                <a:solidFill>
                  <a:schemeClr val="tx1"/>
                </a:solidFill>
              </a:rPr>
              <a:t>Hazardous atmosphere locations</a:t>
            </a:r>
          </a:p>
          <a:p>
            <a:pPr>
              <a:lnSpc>
                <a:spcPct val="40000"/>
              </a:lnSpc>
            </a:pPr>
            <a:endParaRPr lang="en-US" altLang="en-US" sz="3600" dirty="0">
              <a:solidFill>
                <a:schemeClr val="tx1"/>
              </a:solidFill>
            </a:endParaRPr>
          </a:p>
          <a:p>
            <a:r>
              <a:rPr lang="en-US" altLang="en-US" sz="3600" dirty="0">
                <a:solidFill>
                  <a:schemeClr val="tx1"/>
                </a:solidFill>
              </a:rPr>
              <a:t>Ramps / sloped surfaces </a:t>
            </a:r>
          </a:p>
          <a:p>
            <a:pPr>
              <a:lnSpc>
                <a:spcPct val="40000"/>
              </a:lnSpc>
            </a:pPr>
            <a:endParaRPr lang="en-US" altLang="en-US" sz="3600" dirty="0">
              <a:solidFill>
                <a:schemeClr val="tx1"/>
              </a:solidFill>
            </a:endParaRPr>
          </a:p>
          <a:p>
            <a:r>
              <a:rPr lang="en-US" altLang="en-US" sz="3600" dirty="0">
                <a:solidFill>
                  <a:schemeClr val="tx1"/>
                </a:solidFill>
              </a:rPr>
              <a:t>Closed environment, ventilation for CO</a:t>
            </a:r>
            <a:endParaRPr lang="en-US" altLang="en-US" dirty="0" smtClean="0">
              <a:solidFill>
                <a:schemeClr val="tx1"/>
              </a:solidFill>
            </a:endParaRPr>
          </a:p>
          <a:p>
            <a:endParaRPr lang="en-US" altLang="en-US" dirty="0" smtClean="0"/>
          </a:p>
        </p:txBody>
      </p:sp>
    </p:spTree>
    <p:extLst>
      <p:ext uri="{BB962C8B-B14F-4D97-AF65-F5344CB8AC3E}">
        <p14:creationId xmlns:p14="http://schemas.microsoft.com/office/powerpoint/2010/main" val="3725943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667000" y="533400"/>
            <a:ext cx="7772400" cy="1143000"/>
          </a:xfrm>
        </p:spPr>
        <p:txBody>
          <a:bodyPr/>
          <a:lstStyle/>
          <a:p>
            <a:r>
              <a:rPr lang="en-US" altLang="en-US" sz="5400" b="1"/>
              <a:t>Truck Operations</a:t>
            </a:r>
            <a:endParaRPr lang="en-US" altLang="en-US" sz="4000" b="1"/>
          </a:p>
        </p:txBody>
      </p:sp>
      <p:sp>
        <p:nvSpPr>
          <p:cNvPr id="45059" name="Rectangle 3"/>
          <p:cNvSpPr>
            <a:spLocks noGrp="1" noChangeArrowheads="1"/>
          </p:cNvSpPr>
          <p:nvPr>
            <p:ph type="body" idx="1"/>
          </p:nvPr>
        </p:nvSpPr>
        <p:spPr>
          <a:xfrm>
            <a:off x="519023" y="1524000"/>
            <a:ext cx="8229600" cy="5334000"/>
          </a:xfrm>
        </p:spPr>
        <p:txBody>
          <a:bodyPr/>
          <a:lstStyle/>
          <a:p>
            <a:pPr>
              <a:lnSpc>
                <a:spcPct val="90000"/>
              </a:lnSpc>
            </a:pPr>
            <a:r>
              <a:rPr lang="en-US" altLang="en-US" sz="2800" dirty="0">
                <a:solidFill>
                  <a:schemeClr val="tx1"/>
                </a:solidFill>
              </a:rPr>
              <a:t>Trucks shall not be driven up to anyone standing in front of a bench or other fixed object</a:t>
            </a:r>
          </a:p>
          <a:p>
            <a:pPr>
              <a:lnSpc>
                <a:spcPct val="90000"/>
              </a:lnSpc>
            </a:pPr>
            <a:endParaRPr lang="en-US" altLang="en-US" sz="2800" b="1" dirty="0">
              <a:solidFill>
                <a:schemeClr val="tx1"/>
              </a:solidFill>
            </a:endParaRPr>
          </a:p>
          <a:p>
            <a:pPr>
              <a:lnSpc>
                <a:spcPct val="90000"/>
              </a:lnSpc>
            </a:pPr>
            <a:r>
              <a:rPr lang="en-US" altLang="en-US" sz="2800" dirty="0">
                <a:solidFill>
                  <a:schemeClr val="tx1"/>
                </a:solidFill>
              </a:rPr>
              <a:t>No person shall be allowed to stand or pass under the elevated portion of any truck</a:t>
            </a:r>
          </a:p>
          <a:p>
            <a:pPr>
              <a:lnSpc>
                <a:spcPct val="90000"/>
              </a:lnSpc>
            </a:pPr>
            <a:endParaRPr lang="en-US" altLang="en-US" sz="2800" dirty="0">
              <a:solidFill>
                <a:schemeClr val="tx1"/>
              </a:solidFill>
            </a:endParaRPr>
          </a:p>
          <a:p>
            <a:pPr>
              <a:lnSpc>
                <a:spcPct val="90000"/>
              </a:lnSpc>
            </a:pPr>
            <a:r>
              <a:rPr lang="en-US" altLang="en-US" sz="2800" dirty="0">
                <a:solidFill>
                  <a:schemeClr val="tx1"/>
                </a:solidFill>
              </a:rPr>
              <a:t>Only the operator shall be permitted to ride unless additional seats/seatbelts are provided</a:t>
            </a:r>
          </a:p>
          <a:p>
            <a:pPr>
              <a:lnSpc>
                <a:spcPct val="90000"/>
              </a:lnSpc>
            </a:pPr>
            <a:endParaRPr lang="en-US" altLang="en-US" sz="2800" dirty="0"/>
          </a:p>
        </p:txBody>
      </p:sp>
    </p:spTree>
    <p:extLst>
      <p:ext uri="{BB962C8B-B14F-4D97-AF65-F5344CB8AC3E}">
        <p14:creationId xmlns:p14="http://schemas.microsoft.com/office/powerpoint/2010/main" val="182184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42672" y="86265"/>
            <a:ext cx="8534400" cy="973825"/>
          </a:xfrm>
        </p:spPr>
        <p:txBody>
          <a:bodyPr/>
          <a:lstStyle/>
          <a:p>
            <a:r>
              <a:rPr lang="en-US" altLang="en-US" sz="5400" b="1" dirty="0"/>
              <a:t>Truck Operations</a:t>
            </a:r>
          </a:p>
        </p:txBody>
      </p:sp>
      <p:sp>
        <p:nvSpPr>
          <p:cNvPr id="47107" name="Rectangle 3"/>
          <p:cNvSpPr>
            <a:spLocks noGrp="1" noChangeArrowheads="1"/>
          </p:cNvSpPr>
          <p:nvPr>
            <p:ph type="body" idx="1"/>
          </p:nvPr>
        </p:nvSpPr>
        <p:spPr>
          <a:xfrm>
            <a:off x="442672" y="1289649"/>
            <a:ext cx="8534400" cy="3615267"/>
          </a:xfrm>
        </p:spPr>
        <p:txBody>
          <a:bodyPr>
            <a:normAutofit fontScale="92500"/>
          </a:bodyPr>
          <a:lstStyle/>
          <a:p>
            <a:pPr>
              <a:lnSpc>
                <a:spcPct val="90000"/>
              </a:lnSpc>
            </a:pPr>
            <a:r>
              <a:rPr lang="en-US" altLang="en-US" sz="2800" dirty="0">
                <a:solidFill>
                  <a:schemeClr val="tx1"/>
                </a:solidFill>
              </a:rPr>
              <a:t>Employees are required to keep arms and legs from being placed between the uprights of the mast or outside the running lines of the truck</a:t>
            </a:r>
          </a:p>
          <a:p>
            <a:pPr>
              <a:lnSpc>
                <a:spcPct val="40000"/>
              </a:lnSpc>
            </a:pPr>
            <a:endParaRPr lang="en-US" altLang="en-US" sz="2800" dirty="0">
              <a:solidFill>
                <a:schemeClr val="tx1"/>
              </a:solidFill>
            </a:endParaRPr>
          </a:p>
          <a:p>
            <a:pPr>
              <a:lnSpc>
                <a:spcPct val="90000"/>
              </a:lnSpc>
            </a:pPr>
            <a:r>
              <a:rPr lang="en-US" altLang="en-US" sz="2800" dirty="0">
                <a:solidFill>
                  <a:schemeClr val="tx1"/>
                </a:solidFill>
              </a:rPr>
              <a:t>If a truck is parked on an incline, the wheels shall be blocked</a:t>
            </a:r>
          </a:p>
          <a:p>
            <a:pPr>
              <a:lnSpc>
                <a:spcPct val="40000"/>
              </a:lnSpc>
            </a:pPr>
            <a:endParaRPr lang="en-US" altLang="en-US" sz="2800" dirty="0">
              <a:solidFill>
                <a:schemeClr val="tx1"/>
              </a:solidFill>
            </a:endParaRPr>
          </a:p>
          <a:p>
            <a:pPr>
              <a:lnSpc>
                <a:spcPct val="90000"/>
              </a:lnSpc>
            </a:pPr>
            <a:r>
              <a:rPr lang="en-US" altLang="en-US" sz="2800" dirty="0">
                <a:solidFill>
                  <a:schemeClr val="tx1"/>
                </a:solidFill>
              </a:rPr>
              <a:t>Keep materials being stored at least 18 inches below sprinklers and away </a:t>
            </a:r>
            <a:r>
              <a:rPr lang="en-US" altLang="en-US" sz="2800" dirty="0" smtClean="0">
                <a:solidFill>
                  <a:schemeClr val="tx1"/>
                </a:solidFill>
              </a:rPr>
              <a:t>from </a:t>
            </a:r>
            <a:r>
              <a:rPr lang="en-US" altLang="en-US" sz="2800" dirty="0">
                <a:solidFill>
                  <a:schemeClr val="tx1"/>
                </a:solidFill>
              </a:rPr>
              <a:t>lights and pipes</a:t>
            </a:r>
          </a:p>
        </p:txBody>
      </p:sp>
    </p:spTree>
    <p:extLst>
      <p:ext uri="{BB962C8B-B14F-4D97-AF65-F5344CB8AC3E}">
        <p14:creationId xmlns:p14="http://schemas.microsoft.com/office/powerpoint/2010/main" val="3435422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22694" y="1245079"/>
            <a:ext cx="7467600" cy="5029200"/>
          </a:xfrm>
        </p:spPr>
        <p:txBody>
          <a:bodyPr/>
          <a:lstStyle/>
          <a:p>
            <a:r>
              <a:rPr lang="en-US" altLang="en-US" sz="2800" dirty="0">
                <a:solidFill>
                  <a:schemeClr val="tx1"/>
                </a:solidFill>
              </a:rPr>
              <a:t>On an unattended truck, </a:t>
            </a:r>
            <a:r>
              <a:rPr lang="en-US" altLang="en-US" sz="2800" dirty="0" smtClean="0">
                <a:solidFill>
                  <a:schemeClr val="tx1"/>
                </a:solidFill>
              </a:rPr>
              <a:t>(&gt;25 ft. / not in view) the </a:t>
            </a:r>
            <a:r>
              <a:rPr lang="en-US" altLang="en-US" sz="2800" dirty="0">
                <a:solidFill>
                  <a:schemeClr val="tx1"/>
                </a:solidFill>
              </a:rPr>
              <a:t>load shall be fully lowered, controls neutralized, power shut off, and the brake set</a:t>
            </a:r>
          </a:p>
          <a:p>
            <a:pPr>
              <a:lnSpc>
                <a:spcPct val="40000"/>
              </a:lnSpc>
            </a:pPr>
            <a:endParaRPr lang="en-US" altLang="en-US" sz="2800" dirty="0">
              <a:solidFill>
                <a:schemeClr val="tx1"/>
              </a:solidFill>
            </a:endParaRPr>
          </a:p>
          <a:p>
            <a:r>
              <a:rPr lang="en-US" altLang="en-US" sz="2800" dirty="0">
                <a:solidFill>
                  <a:schemeClr val="tx1"/>
                </a:solidFill>
              </a:rPr>
              <a:t>Fork trucks shall not be used for opening or closing freight doors</a:t>
            </a:r>
          </a:p>
          <a:p>
            <a:pPr>
              <a:lnSpc>
                <a:spcPct val="40000"/>
              </a:lnSpc>
            </a:pPr>
            <a:endParaRPr lang="en-US" altLang="en-US" sz="2800" dirty="0">
              <a:solidFill>
                <a:schemeClr val="tx1"/>
              </a:solidFill>
            </a:endParaRPr>
          </a:p>
          <a:p>
            <a:r>
              <a:rPr lang="en-US" altLang="en-US" sz="2800" dirty="0">
                <a:solidFill>
                  <a:schemeClr val="tx1"/>
                </a:solidFill>
              </a:rPr>
              <a:t>The flooring of trucks, trailers, and railroad cars shall be checked for breaks or weaknesses before entering</a:t>
            </a:r>
          </a:p>
          <a:p>
            <a:endParaRPr lang="en-US" altLang="en-US" sz="2800" dirty="0">
              <a:solidFill>
                <a:schemeClr val="tx1"/>
              </a:solidFill>
            </a:endParaRPr>
          </a:p>
        </p:txBody>
      </p:sp>
      <p:sp>
        <p:nvSpPr>
          <p:cNvPr id="48131" name="Rectangle 4"/>
          <p:cNvSpPr>
            <a:spLocks noGrp="1" noChangeArrowheads="1"/>
          </p:cNvSpPr>
          <p:nvPr>
            <p:ph type="title"/>
          </p:nvPr>
        </p:nvSpPr>
        <p:spPr>
          <a:xfrm>
            <a:off x="757686" y="102079"/>
            <a:ext cx="8077200" cy="1143000"/>
          </a:xfrm>
          <a:noFill/>
        </p:spPr>
        <p:txBody>
          <a:bodyPr/>
          <a:lstStyle/>
          <a:p>
            <a:r>
              <a:rPr lang="en-US" altLang="en-US" b="1" dirty="0" smtClean="0"/>
              <a:t>Truck Operations, continued</a:t>
            </a:r>
            <a:endParaRPr lang="en-US" altLang="en-US" sz="4000" b="1" dirty="0"/>
          </a:p>
        </p:txBody>
      </p:sp>
      <p:graphicFrame>
        <p:nvGraphicFramePr>
          <p:cNvPr id="48132" name="Object 5"/>
          <p:cNvGraphicFramePr>
            <a:graphicFrameLocks noChangeAspect="1"/>
          </p:cNvGraphicFramePr>
          <p:nvPr/>
        </p:nvGraphicFramePr>
        <p:xfrm>
          <a:off x="9448800" y="1828800"/>
          <a:ext cx="755650" cy="838200"/>
        </p:xfrm>
        <a:graphic>
          <a:graphicData uri="http://schemas.openxmlformats.org/presentationml/2006/ole">
            <mc:AlternateContent xmlns:mc="http://schemas.openxmlformats.org/markup-compatibility/2006">
              <mc:Choice xmlns:v="urn:schemas-microsoft-com:vml" Requires="v">
                <p:oleObj spid="_x0000_s12310" name="Photo Editor Photo" r:id="rId4" imgW="276117" imgH="304923" progId="MSPhotoEd.3">
                  <p:embed/>
                </p:oleObj>
              </mc:Choice>
              <mc:Fallback>
                <p:oleObj name="Photo Editor Photo" r:id="rId4" imgW="276117" imgH="30492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800" y="1828800"/>
                        <a:ext cx="7556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39681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90800" y="533400"/>
            <a:ext cx="7772400" cy="1143000"/>
          </a:xfrm>
        </p:spPr>
        <p:txBody>
          <a:bodyPr/>
          <a:lstStyle/>
          <a:p>
            <a:r>
              <a:rPr lang="en-US" altLang="en-US" sz="5800"/>
              <a:t>Safety Platforms</a:t>
            </a:r>
            <a:endParaRPr lang="en-US" altLang="en-US" smtClean="0"/>
          </a:p>
        </p:txBody>
      </p:sp>
      <p:sp>
        <p:nvSpPr>
          <p:cNvPr id="50179" name="Rectangle 3"/>
          <p:cNvSpPr>
            <a:spLocks noGrp="1" noChangeArrowheads="1"/>
          </p:cNvSpPr>
          <p:nvPr>
            <p:ph type="body" idx="1"/>
          </p:nvPr>
        </p:nvSpPr>
        <p:spPr>
          <a:xfrm>
            <a:off x="2209800" y="1676400"/>
            <a:ext cx="8458200" cy="4876800"/>
          </a:xfrm>
        </p:spPr>
        <p:txBody>
          <a:bodyPr>
            <a:normAutofit fontScale="92500" lnSpcReduction="10000"/>
          </a:bodyPr>
          <a:lstStyle/>
          <a:p>
            <a:pPr>
              <a:lnSpc>
                <a:spcPct val="90000"/>
              </a:lnSpc>
            </a:pPr>
            <a:r>
              <a:rPr lang="en-US" altLang="en-US" sz="3400" dirty="0">
                <a:solidFill>
                  <a:schemeClr val="tx1"/>
                </a:solidFill>
              </a:rPr>
              <a:t>When using a safety platform, you must</a:t>
            </a:r>
          </a:p>
          <a:p>
            <a:pPr lvl="4">
              <a:lnSpc>
                <a:spcPct val="75000"/>
              </a:lnSpc>
              <a:buFontTx/>
              <a:buChar char=" "/>
            </a:pPr>
            <a:r>
              <a:rPr lang="en-US" altLang="en-US" sz="3200" i="1" dirty="0">
                <a:solidFill>
                  <a:srgbClr val="FFCC00"/>
                </a:solidFill>
              </a:rPr>
              <a:t>               A.  be firmly secured to</a:t>
            </a:r>
          </a:p>
          <a:p>
            <a:pPr lvl="4">
              <a:lnSpc>
                <a:spcPct val="75000"/>
              </a:lnSpc>
              <a:buFontTx/>
              <a:buChar char=" "/>
            </a:pPr>
            <a:r>
              <a:rPr lang="en-US" altLang="en-US" sz="3200" i="1" dirty="0">
                <a:solidFill>
                  <a:srgbClr val="FFCC00"/>
                </a:solidFill>
              </a:rPr>
              <a:t>                    the lifting carriage</a:t>
            </a:r>
          </a:p>
          <a:p>
            <a:pPr lvl="4">
              <a:lnSpc>
                <a:spcPct val="75000"/>
              </a:lnSpc>
              <a:buFontTx/>
              <a:buChar char=" "/>
            </a:pPr>
            <a:r>
              <a:rPr lang="en-US" altLang="en-US" sz="3200" i="1" dirty="0">
                <a:solidFill>
                  <a:srgbClr val="FFCC00"/>
                </a:solidFill>
              </a:rPr>
              <a:t>                    and/or forks</a:t>
            </a:r>
          </a:p>
          <a:p>
            <a:pPr lvl="4">
              <a:lnSpc>
                <a:spcPct val="75000"/>
              </a:lnSpc>
              <a:buFontTx/>
              <a:buChar char=" "/>
            </a:pPr>
            <a:r>
              <a:rPr lang="en-US" altLang="en-US" sz="3200" i="1" dirty="0">
                <a:solidFill>
                  <a:srgbClr val="FFCC00"/>
                </a:solidFill>
              </a:rPr>
              <a:t>               B.  be provided access</a:t>
            </a:r>
          </a:p>
          <a:p>
            <a:pPr lvl="4">
              <a:lnSpc>
                <a:spcPct val="75000"/>
              </a:lnSpc>
              <a:buFontTx/>
              <a:buChar char=" "/>
            </a:pPr>
            <a:r>
              <a:rPr lang="en-US" altLang="en-US" sz="3200" i="1" dirty="0">
                <a:solidFill>
                  <a:srgbClr val="FFCC00"/>
                </a:solidFill>
              </a:rPr>
              <a:t>                    to shut off power to</a:t>
            </a:r>
          </a:p>
          <a:p>
            <a:pPr lvl="4">
              <a:lnSpc>
                <a:spcPct val="75000"/>
              </a:lnSpc>
              <a:buFontTx/>
              <a:buChar char=" "/>
            </a:pPr>
            <a:r>
              <a:rPr lang="en-US" altLang="en-US" sz="3200" i="1" dirty="0">
                <a:solidFill>
                  <a:srgbClr val="FFCC00"/>
                </a:solidFill>
              </a:rPr>
              <a:t>                    the truck</a:t>
            </a:r>
            <a:endParaRPr lang="en-US" altLang="en-US" sz="2100" i="1" dirty="0"/>
          </a:p>
          <a:p>
            <a:pPr>
              <a:lnSpc>
                <a:spcPct val="90000"/>
              </a:lnSpc>
            </a:pPr>
            <a:r>
              <a:rPr lang="en-US" altLang="en-US" sz="3400" dirty="0">
                <a:solidFill>
                  <a:schemeClr val="tx1"/>
                </a:solidFill>
              </a:rPr>
              <a:t>Access to fire aisles, stairways, and fire equipment must be kept clear at            all times </a:t>
            </a:r>
          </a:p>
          <a:p>
            <a:pPr>
              <a:lnSpc>
                <a:spcPct val="90000"/>
              </a:lnSpc>
            </a:pPr>
            <a:endParaRPr lang="en-US" altLang="en-US" sz="3400" i="1" dirty="0"/>
          </a:p>
        </p:txBody>
      </p:sp>
      <p:graphicFrame>
        <p:nvGraphicFramePr>
          <p:cNvPr id="50180" name="Object 4"/>
          <p:cNvGraphicFramePr>
            <a:graphicFrameLocks noChangeAspect="1"/>
          </p:cNvGraphicFramePr>
          <p:nvPr/>
        </p:nvGraphicFramePr>
        <p:xfrm>
          <a:off x="2743200" y="3124200"/>
          <a:ext cx="2971800" cy="1447800"/>
        </p:xfrm>
        <a:graphic>
          <a:graphicData uri="http://schemas.openxmlformats.org/presentationml/2006/ole">
            <mc:AlternateContent xmlns:mc="http://schemas.openxmlformats.org/markup-compatibility/2006">
              <mc:Choice xmlns:v="urn:schemas-microsoft-com:vml" Requires="v">
                <p:oleObj spid="_x0000_s13334" name="Photo Editor Photo" r:id="rId4" imgW="1724266" imgH="952633" progId="MSPhotoEd.3">
                  <p:embed/>
                </p:oleObj>
              </mc:Choice>
              <mc:Fallback>
                <p:oleObj name="Photo Editor Photo" r:id="rId4" imgW="1724266" imgH="9526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124200"/>
                        <a:ext cx="2971800" cy="144780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64088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90800" y="533400"/>
            <a:ext cx="7772400" cy="1143000"/>
          </a:xfrm>
        </p:spPr>
        <p:txBody>
          <a:bodyPr/>
          <a:lstStyle/>
          <a:p>
            <a:r>
              <a:rPr lang="en-US" altLang="en-US" sz="6000"/>
              <a:t>Traveling</a:t>
            </a:r>
            <a:endParaRPr lang="en-US" altLang="en-US" smtClean="0"/>
          </a:p>
        </p:txBody>
      </p:sp>
      <p:sp>
        <p:nvSpPr>
          <p:cNvPr id="52227" name="Rectangle 3"/>
          <p:cNvSpPr>
            <a:spLocks noGrp="1" noChangeArrowheads="1"/>
          </p:cNvSpPr>
          <p:nvPr>
            <p:ph type="body" idx="1"/>
          </p:nvPr>
        </p:nvSpPr>
        <p:spPr>
          <a:xfrm>
            <a:off x="646981" y="1524000"/>
            <a:ext cx="9716219" cy="5334000"/>
          </a:xfrm>
        </p:spPr>
        <p:txBody>
          <a:bodyPr>
            <a:normAutofit/>
          </a:bodyPr>
          <a:lstStyle/>
          <a:p>
            <a:r>
              <a:rPr lang="en-US" altLang="en-US" sz="2900" dirty="0">
                <a:solidFill>
                  <a:schemeClr val="tx1"/>
                </a:solidFill>
              </a:rPr>
              <a:t>All traffic regulations to be observed </a:t>
            </a:r>
          </a:p>
          <a:p>
            <a:pPr>
              <a:lnSpc>
                <a:spcPct val="20000"/>
              </a:lnSpc>
            </a:pPr>
            <a:endParaRPr lang="en-US" altLang="en-US" sz="2900" dirty="0">
              <a:solidFill>
                <a:schemeClr val="tx1"/>
              </a:solidFill>
            </a:endParaRPr>
          </a:p>
          <a:p>
            <a:r>
              <a:rPr lang="en-US" altLang="en-US" sz="2900" dirty="0">
                <a:solidFill>
                  <a:schemeClr val="tx1"/>
                </a:solidFill>
              </a:rPr>
              <a:t>Three truck lengths away from truck ahead</a:t>
            </a:r>
          </a:p>
          <a:p>
            <a:pPr>
              <a:lnSpc>
                <a:spcPct val="30000"/>
              </a:lnSpc>
            </a:pPr>
            <a:endParaRPr lang="en-US" altLang="en-US" sz="2900" dirty="0">
              <a:solidFill>
                <a:schemeClr val="tx1"/>
              </a:solidFill>
            </a:endParaRPr>
          </a:p>
          <a:p>
            <a:r>
              <a:rPr lang="en-US" altLang="en-US" sz="2900" dirty="0">
                <a:solidFill>
                  <a:schemeClr val="tx1"/>
                </a:solidFill>
              </a:rPr>
              <a:t>Stunt driving, racing, and horseplay are never permitted</a:t>
            </a:r>
          </a:p>
          <a:p>
            <a:pPr>
              <a:lnSpc>
                <a:spcPct val="20000"/>
              </a:lnSpc>
            </a:pPr>
            <a:endParaRPr lang="en-US" altLang="en-US" sz="2900" dirty="0">
              <a:solidFill>
                <a:schemeClr val="tx1"/>
              </a:solidFill>
            </a:endParaRPr>
          </a:p>
          <a:p>
            <a:r>
              <a:rPr lang="en-US" altLang="en-US" sz="2900" dirty="0">
                <a:solidFill>
                  <a:schemeClr val="tx1"/>
                </a:solidFill>
              </a:rPr>
              <a:t>Must drive slowly when floor is wet or slippery</a:t>
            </a:r>
          </a:p>
          <a:p>
            <a:pPr>
              <a:lnSpc>
                <a:spcPct val="30000"/>
              </a:lnSpc>
            </a:pPr>
            <a:endParaRPr lang="en-US" altLang="en-US" sz="2900" dirty="0">
              <a:solidFill>
                <a:schemeClr val="tx1"/>
              </a:solidFill>
            </a:endParaRPr>
          </a:p>
          <a:p>
            <a:r>
              <a:rPr lang="en-US" altLang="en-US" sz="2900" dirty="0">
                <a:solidFill>
                  <a:schemeClr val="tx1"/>
                </a:solidFill>
              </a:rPr>
              <a:t>Never run over loose objects on the roadway</a:t>
            </a:r>
          </a:p>
        </p:txBody>
      </p:sp>
    </p:spTree>
    <p:extLst>
      <p:ext uri="{BB962C8B-B14F-4D97-AF65-F5344CB8AC3E}">
        <p14:creationId xmlns:p14="http://schemas.microsoft.com/office/powerpoint/2010/main" val="4229482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362200" y="533400"/>
            <a:ext cx="8458200" cy="1143000"/>
          </a:xfrm>
        </p:spPr>
        <p:txBody>
          <a:bodyPr/>
          <a:lstStyle/>
          <a:p>
            <a:r>
              <a:rPr lang="en-US" altLang="en-US" sz="5800"/>
              <a:t>Traveling</a:t>
            </a:r>
            <a:endParaRPr lang="en-US" altLang="en-US" sz="6000"/>
          </a:p>
        </p:txBody>
      </p:sp>
      <p:sp>
        <p:nvSpPr>
          <p:cNvPr id="54275" name="Rectangle 3"/>
          <p:cNvSpPr>
            <a:spLocks noGrp="1" noChangeArrowheads="1"/>
          </p:cNvSpPr>
          <p:nvPr>
            <p:ph type="body" idx="1"/>
          </p:nvPr>
        </p:nvSpPr>
        <p:spPr>
          <a:xfrm>
            <a:off x="336430" y="1676400"/>
            <a:ext cx="9950570" cy="4800600"/>
          </a:xfrm>
        </p:spPr>
        <p:txBody>
          <a:bodyPr/>
          <a:lstStyle/>
          <a:p>
            <a:r>
              <a:rPr lang="en-US" altLang="en-US" sz="3100" dirty="0">
                <a:solidFill>
                  <a:schemeClr val="tx1"/>
                </a:solidFill>
              </a:rPr>
              <a:t>Only loads within the rated capacity shall be handled</a:t>
            </a:r>
          </a:p>
          <a:p>
            <a:pPr>
              <a:lnSpc>
                <a:spcPct val="30000"/>
              </a:lnSpc>
            </a:pPr>
            <a:endParaRPr lang="en-US" altLang="en-US" sz="3100" dirty="0">
              <a:solidFill>
                <a:schemeClr val="tx1"/>
              </a:solidFill>
            </a:endParaRPr>
          </a:p>
          <a:p>
            <a:r>
              <a:rPr lang="en-US" altLang="en-US" sz="3100" dirty="0">
                <a:solidFill>
                  <a:schemeClr val="tx1"/>
                </a:solidFill>
              </a:rPr>
              <a:t>Fork trucks with defective parts must be removed from service until repaired</a:t>
            </a:r>
          </a:p>
          <a:p>
            <a:pPr marL="0" indent="0">
              <a:lnSpc>
                <a:spcPct val="30000"/>
              </a:lnSpc>
              <a:buNone/>
            </a:pPr>
            <a:endParaRPr lang="en-US" altLang="en-US" sz="3100" dirty="0">
              <a:solidFill>
                <a:schemeClr val="tx1"/>
              </a:solidFill>
            </a:endParaRPr>
          </a:p>
          <a:p>
            <a:r>
              <a:rPr lang="en-US" altLang="en-US" sz="3100" dirty="0">
                <a:solidFill>
                  <a:schemeClr val="tx1"/>
                </a:solidFill>
              </a:rPr>
              <a:t>Fork trucks must be thoroughly inspected prior to each shift of work </a:t>
            </a:r>
          </a:p>
          <a:p>
            <a:endParaRPr lang="en-US" altLang="en-US" sz="3100" dirty="0"/>
          </a:p>
          <a:p>
            <a:endParaRPr lang="en-US" altLang="en-US" sz="3100" dirty="0"/>
          </a:p>
        </p:txBody>
      </p:sp>
    </p:spTree>
    <p:extLst>
      <p:ext uri="{BB962C8B-B14F-4D97-AF65-F5344CB8AC3E}">
        <p14:creationId xmlns:p14="http://schemas.microsoft.com/office/powerpoint/2010/main" val="2663981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11683" y="94891"/>
            <a:ext cx="8534400" cy="1034210"/>
          </a:xfrm>
        </p:spPr>
        <p:txBody>
          <a:bodyPr/>
          <a:lstStyle/>
          <a:p>
            <a:r>
              <a:rPr lang="en-US" altLang="en-US" sz="5800" dirty="0"/>
              <a:t>Traveling</a:t>
            </a:r>
          </a:p>
        </p:txBody>
      </p:sp>
      <p:sp>
        <p:nvSpPr>
          <p:cNvPr id="56323" name="Rectangle 3"/>
          <p:cNvSpPr>
            <a:spLocks noGrp="1" noChangeArrowheads="1"/>
          </p:cNvSpPr>
          <p:nvPr>
            <p:ph type="body" idx="1"/>
          </p:nvPr>
        </p:nvSpPr>
        <p:spPr>
          <a:xfrm>
            <a:off x="511683" y="1470804"/>
            <a:ext cx="8534400" cy="3615267"/>
          </a:xfrm>
        </p:spPr>
        <p:txBody>
          <a:bodyPr>
            <a:normAutofit fontScale="92500" lnSpcReduction="20000"/>
          </a:bodyPr>
          <a:lstStyle/>
          <a:p>
            <a:r>
              <a:rPr lang="en-US" altLang="en-US" sz="2900" dirty="0">
                <a:solidFill>
                  <a:schemeClr val="tx1"/>
                </a:solidFill>
              </a:rPr>
              <a:t>Speed shall be reduced to a safe level when negotiating turns</a:t>
            </a:r>
          </a:p>
          <a:p>
            <a:pPr>
              <a:lnSpc>
                <a:spcPct val="15000"/>
              </a:lnSpc>
            </a:pPr>
            <a:endParaRPr lang="en-US" altLang="en-US" sz="2900" dirty="0">
              <a:solidFill>
                <a:schemeClr val="tx1"/>
              </a:solidFill>
            </a:endParaRPr>
          </a:p>
          <a:p>
            <a:r>
              <a:rPr lang="en-US" altLang="en-US" sz="2900" dirty="0">
                <a:solidFill>
                  <a:schemeClr val="tx1"/>
                </a:solidFill>
              </a:rPr>
              <a:t>Only stable or safely arranged </a:t>
            </a:r>
            <a:r>
              <a:rPr lang="en-US" altLang="en-US" sz="2900" dirty="0" smtClean="0">
                <a:solidFill>
                  <a:schemeClr val="tx1"/>
                </a:solidFill>
              </a:rPr>
              <a:t>loads shall </a:t>
            </a:r>
            <a:r>
              <a:rPr lang="en-US" altLang="en-US" sz="2900" dirty="0">
                <a:solidFill>
                  <a:schemeClr val="tx1"/>
                </a:solidFill>
              </a:rPr>
              <a:t>be handled</a:t>
            </a:r>
          </a:p>
          <a:p>
            <a:pPr>
              <a:lnSpc>
                <a:spcPct val="15000"/>
              </a:lnSpc>
            </a:pPr>
            <a:endParaRPr lang="en-US" altLang="en-US" sz="2900" dirty="0">
              <a:solidFill>
                <a:schemeClr val="tx1"/>
              </a:solidFill>
            </a:endParaRPr>
          </a:p>
          <a:p>
            <a:r>
              <a:rPr lang="en-US" altLang="en-US" sz="3100" dirty="0">
                <a:solidFill>
                  <a:schemeClr val="tx1"/>
                </a:solidFill>
              </a:rPr>
              <a:t>Defects shall be immediately reported and corrected</a:t>
            </a:r>
          </a:p>
          <a:p>
            <a:pPr>
              <a:lnSpc>
                <a:spcPct val="15000"/>
              </a:lnSpc>
            </a:pPr>
            <a:endParaRPr lang="en-US" altLang="en-US" sz="3100" dirty="0">
              <a:solidFill>
                <a:schemeClr val="tx1"/>
              </a:solidFill>
            </a:endParaRPr>
          </a:p>
          <a:p>
            <a:r>
              <a:rPr lang="en-US" altLang="en-US" sz="3100" dirty="0">
                <a:solidFill>
                  <a:schemeClr val="tx1"/>
                </a:solidFill>
              </a:rPr>
              <a:t>Cross railroad tracks diagonally</a:t>
            </a:r>
          </a:p>
        </p:txBody>
      </p:sp>
    </p:spTree>
    <p:extLst>
      <p:ext uri="{BB962C8B-B14F-4D97-AF65-F5344CB8AC3E}">
        <p14:creationId xmlns:p14="http://schemas.microsoft.com/office/powerpoint/2010/main" val="1584858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362200" y="533400"/>
            <a:ext cx="8305800" cy="1143000"/>
          </a:xfrm>
        </p:spPr>
        <p:txBody>
          <a:bodyPr>
            <a:normAutofit fontScale="90000"/>
          </a:bodyPr>
          <a:lstStyle/>
          <a:p>
            <a:r>
              <a:rPr lang="en-US" altLang="en-US" sz="5400" b="1"/>
              <a:t>Additional Requirements</a:t>
            </a:r>
            <a:endParaRPr lang="en-US" altLang="en-US" sz="4000" b="1"/>
          </a:p>
        </p:txBody>
      </p:sp>
      <p:sp>
        <p:nvSpPr>
          <p:cNvPr id="57347" name="Rectangle 3"/>
          <p:cNvSpPr>
            <a:spLocks noGrp="1" noChangeArrowheads="1"/>
          </p:cNvSpPr>
          <p:nvPr>
            <p:ph type="body" idx="1"/>
          </p:nvPr>
        </p:nvSpPr>
        <p:spPr>
          <a:xfrm>
            <a:off x="786442" y="1548442"/>
            <a:ext cx="8229600" cy="5029200"/>
          </a:xfrm>
        </p:spPr>
        <p:txBody>
          <a:bodyPr/>
          <a:lstStyle/>
          <a:p>
            <a:endParaRPr lang="en-US" altLang="en-US" sz="3000" dirty="0"/>
          </a:p>
          <a:p>
            <a:r>
              <a:rPr lang="en-US" altLang="en-US" sz="3000" dirty="0">
                <a:solidFill>
                  <a:schemeClr val="tx1"/>
                </a:solidFill>
              </a:rPr>
              <a:t>Disconnect batteries when                 performing electrical </a:t>
            </a:r>
            <a:r>
              <a:rPr lang="en-US" altLang="en-US" sz="3000" dirty="0" smtClean="0">
                <a:solidFill>
                  <a:schemeClr val="tx1"/>
                </a:solidFill>
              </a:rPr>
              <a:t>repairs</a:t>
            </a:r>
            <a:endParaRPr lang="en-US" altLang="en-US" sz="3000" dirty="0">
              <a:solidFill>
                <a:schemeClr val="tx1"/>
              </a:solidFill>
            </a:endParaRPr>
          </a:p>
          <a:p>
            <a:r>
              <a:rPr lang="en-US" altLang="en-US" sz="3000" dirty="0">
                <a:solidFill>
                  <a:schemeClr val="tx1"/>
                </a:solidFill>
              </a:rPr>
              <a:t>Additional counter weighting shall not be done unless approved by the manufacturer</a:t>
            </a:r>
            <a:endParaRPr lang="en-US" altLang="en-US" sz="3000" b="1" dirty="0">
              <a:solidFill>
                <a:schemeClr val="tx1"/>
              </a:solidFill>
            </a:endParaRPr>
          </a:p>
        </p:txBody>
      </p:sp>
      <p:graphicFrame>
        <p:nvGraphicFramePr>
          <p:cNvPr id="57348" name="Object 4"/>
          <p:cNvGraphicFramePr>
            <a:graphicFrameLocks noChangeAspect="1"/>
          </p:cNvGraphicFramePr>
          <p:nvPr/>
        </p:nvGraphicFramePr>
        <p:xfrm>
          <a:off x="7848600" y="1981201"/>
          <a:ext cx="2514600" cy="1827213"/>
        </p:xfrm>
        <a:graphic>
          <a:graphicData uri="http://schemas.openxmlformats.org/presentationml/2006/ole">
            <mc:AlternateContent xmlns:mc="http://schemas.openxmlformats.org/markup-compatibility/2006">
              <mc:Choice xmlns:v="urn:schemas-microsoft-com:vml" Requires="v">
                <p:oleObj spid="_x0000_s14358" name="Photo Editor Photo" r:id="rId4" imgW="771429" imgH="714286" progId="MSPhotoEd.3">
                  <p:embed/>
                </p:oleObj>
              </mc:Choice>
              <mc:Fallback>
                <p:oleObj name="Photo Editor Photo" r:id="rId4" imgW="771429" imgH="7142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981201"/>
                        <a:ext cx="2514600" cy="1827213"/>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82828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09800" y="609600"/>
            <a:ext cx="8458200" cy="1143000"/>
          </a:xfrm>
        </p:spPr>
        <p:txBody>
          <a:bodyPr>
            <a:normAutofit fontScale="90000"/>
          </a:bodyPr>
          <a:lstStyle/>
          <a:p>
            <a:r>
              <a:rPr lang="en-US" altLang="en-US" sz="5400" b="1"/>
              <a:t>Additional Requirements</a:t>
            </a:r>
          </a:p>
        </p:txBody>
      </p:sp>
      <p:sp>
        <p:nvSpPr>
          <p:cNvPr id="59395" name="Rectangle 3"/>
          <p:cNvSpPr>
            <a:spLocks noGrp="1" noChangeArrowheads="1"/>
          </p:cNvSpPr>
          <p:nvPr>
            <p:ph type="body" idx="1"/>
          </p:nvPr>
        </p:nvSpPr>
        <p:spPr>
          <a:xfrm>
            <a:off x="442673" y="1752600"/>
            <a:ext cx="8534400" cy="3615267"/>
          </a:xfrm>
        </p:spPr>
        <p:txBody>
          <a:bodyPr>
            <a:normAutofit lnSpcReduction="10000"/>
          </a:bodyPr>
          <a:lstStyle/>
          <a:p>
            <a:r>
              <a:rPr lang="en-US" altLang="en-US" sz="3000" dirty="0">
                <a:solidFill>
                  <a:schemeClr val="tx1"/>
                </a:solidFill>
              </a:rPr>
              <a:t>When grades are more than 10%, loaded trucks shall be driven with the load upgrade</a:t>
            </a:r>
          </a:p>
          <a:p>
            <a:r>
              <a:rPr lang="en-US" altLang="en-US" sz="3000" dirty="0">
                <a:solidFill>
                  <a:schemeClr val="tx1"/>
                </a:solidFill>
              </a:rPr>
              <a:t>Only safely arranged loads shall be handled</a:t>
            </a:r>
          </a:p>
          <a:p>
            <a:r>
              <a:rPr lang="en-US" altLang="en-US" sz="3000" dirty="0">
                <a:solidFill>
                  <a:schemeClr val="tx1"/>
                </a:solidFill>
              </a:rPr>
              <a:t>Do not operate trucks with leaks in their fuel systems</a:t>
            </a:r>
          </a:p>
        </p:txBody>
      </p:sp>
    </p:spTree>
    <p:extLst>
      <p:ext uri="{BB962C8B-B14F-4D97-AF65-F5344CB8AC3E}">
        <p14:creationId xmlns:p14="http://schemas.microsoft.com/office/powerpoint/2010/main" val="4190080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67000" y="838200"/>
            <a:ext cx="7772400" cy="1143000"/>
          </a:xfrm>
        </p:spPr>
        <p:txBody>
          <a:bodyPr>
            <a:normAutofit fontScale="90000"/>
          </a:bodyPr>
          <a:lstStyle/>
          <a:p>
            <a:r>
              <a:rPr lang="en-US" altLang="en-US" sz="5400" b="1"/>
              <a:t>General Requirements</a:t>
            </a:r>
            <a:br>
              <a:rPr lang="en-US" altLang="en-US" sz="5400" b="1"/>
            </a:br>
            <a:endParaRPr lang="en-US" altLang="en-US" sz="4000" b="1"/>
          </a:p>
        </p:txBody>
      </p:sp>
      <p:sp>
        <p:nvSpPr>
          <p:cNvPr id="10243" name="Rectangle 3"/>
          <p:cNvSpPr>
            <a:spLocks noGrp="1" noChangeArrowheads="1"/>
          </p:cNvSpPr>
          <p:nvPr>
            <p:ph type="body" idx="1"/>
          </p:nvPr>
        </p:nvSpPr>
        <p:spPr>
          <a:xfrm>
            <a:off x="2286000" y="1676400"/>
            <a:ext cx="7772400" cy="4953000"/>
          </a:xfrm>
        </p:spPr>
        <p:txBody>
          <a:bodyPr/>
          <a:lstStyle/>
          <a:p>
            <a:pPr>
              <a:lnSpc>
                <a:spcPct val="90000"/>
              </a:lnSpc>
            </a:pPr>
            <a:r>
              <a:rPr lang="en-US" altLang="en-US" dirty="0" smtClean="0"/>
              <a:t>This section includes all types of fork trucks but does not include farm vehicles or vehicles used primarily for earth moving which have forks</a:t>
            </a:r>
          </a:p>
          <a:p>
            <a:pPr>
              <a:lnSpc>
                <a:spcPct val="90000"/>
              </a:lnSpc>
            </a:pPr>
            <a:r>
              <a:rPr lang="en-US" altLang="en-US" dirty="0" smtClean="0"/>
              <a:t>Must conform to ANSI B56.1</a:t>
            </a:r>
          </a:p>
          <a:p>
            <a:pPr>
              <a:lnSpc>
                <a:spcPct val="90000"/>
              </a:lnSpc>
            </a:pPr>
            <a:r>
              <a:rPr lang="en-US" altLang="en-US" dirty="0" smtClean="0"/>
              <a:t>Fork trucks must have a label or other identifying mark by a              testing laboratory</a:t>
            </a:r>
          </a:p>
          <a:p>
            <a:pPr>
              <a:lnSpc>
                <a:spcPct val="90000"/>
              </a:lnSpc>
            </a:pPr>
            <a:r>
              <a:rPr lang="en-US" altLang="en-US" dirty="0" smtClean="0"/>
              <a:t>Nameplates and markings must be legible</a:t>
            </a:r>
          </a:p>
          <a:p>
            <a:pPr>
              <a:lnSpc>
                <a:spcPct val="90000"/>
              </a:lnSpc>
            </a:pPr>
            <a:endParaRPr lang="en-US" altLang="en-US" dirty="0" smtClean="0"/>
          </a:p>
        </p:txBody>
      </p:sp>
      <p:graphicFrame>
        <p:nvGraphicFramePr>
          <p:cNvPr id="10244" name="Object 4"/>
          <p:cNvGraphicFramePr>
            <a:graphicFrameLocks noChangeAspect="1"/>
          </p:cNvGraphicFramePr>
          <p:nvPr>
            <p:extLst>
              <p:ext uri="{D42A27DB-BD31-4B8C-83A1-F6EECF244321}">
                <p14:modId xmlns:p14="http://schemas.microsoft.com/office/powerpoint/2010/main" val="3643667162"/>
              </p:ext>
            </p:extLst>
          </p:nvPr>
        </p:nvGraphicFramePr>
        <p:xfrm>
          <a:off x="9808234" y="4235570"/>
          <a:ext cx="2383766" cy="2531853"/>
        </p:xfrm>
        <a:graphic>
          <a:graphicData uri="http://schemas.openxmlformats.org/presentationml/2006/ole">
            <mc:AlternateContent xmlns:mc="http://schemas.openxmlformats.org/markup-compatibility/2006">
              <mc:Choice xmlns:v="urn:schemas-microsoft-com:vml" Requires="v">
                <p:oleObj spid="_x0000_s2070" name="Photo Editor Photo" r:id="rId4" imgW="1181265" imgH="1181265" progId="MSPhotoEd.3">
                  <p:embed/>
                </p:oleObj>
              </mc:Choice>
              <mc:Fallback>
                <p:oleObj name="Photo Editor Photo" r:id="rId4" imgW="1181265" imgH="118126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8234" y="4235570"/>
                        <a:ext cx="2383766" cy="2531853"/>
                      </a:xfrm>
                      <a:prstGeom prst="rect">
                        <a:avLst/>
                      </a:prstGeom>
                      <a:noFill/>
                      <a:ln w="76200" cap="sq">
                        <a:solidFill>
                          <a:schemeClr val="tx1"/>
                        </a:solidFill>
                        <a:miter lim="800000"/>
                        <a:headEnd type="none" w="sm" len="sm"/>
                        <a:tailEnd type="none" w="sm" len="sm"/>
                      </a:ln>
                      <a:effectLst/>
                      <a:extLst/>
                    </p:spPr>
                  </p:pic>
                </p:oleObj>
              </mc:Fallback>
            </mc:AlternateContent>
          </a:graphicData>
        </a:graphic>
      </p:graphicFrame>
    </p:spTree>
    <p:extLst>
      <p:ext uri="{BB962C8B-B14F-4D97-AF65-F5344CB8AC3E}">
        <p14:creationId xmlns:p14="http://schemas.microsoft.com/office/powerpoint/2010/main" val="281538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6000" dirty="0" smtClean="0">
                <a:solidFill>
                  <a:schemeClr val="tx1"/>
                </a:solidFill>
              </a:rPr>
              <a:t>QUESTIONS?</a:t>
            </a:r>
            <a:endParaRPr lang="en-US" sz="6000" dirty="0">
              <a:solidFill>
                <a:schemeClr val="tx1"/>
              </a:solidFill>
            </a:endParaRPr>
          </a:p>
        </p:txBody>
      </p:sp>
      <p:pic>
        <p:nvPicPr>
          <p:cNvPr id="16386" name="Picture 2" descr="http://headstartsport.co.za/wp-content/uploads/2013/11/Are-you-answering-the-questions-or-questioning-the-ans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781" y="685800"/>
            <a:ext cx="4780936" cy="562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58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62200" y="533400"/>
            <a:ext cx="8305800" cy="1143000"/>
          </a:xfrm>
        </p:spPr>
        <p:txBody>
          <a:bodyPr>
            <a:normAutofit fontScale="90000"/>
          </a:bodyPr>
          <a:lstStyle/>
          <a:p>
            <a:r>
              <a:rPr lang="en-US" altLang="en-US" sz="3800" b="1"/>
              <a:t>General Requirements, continued</a:t>
            </a:r>
            <a:endParaRPr lang="en-US" altLang="en-US" sz="5400" b="1"/>
          </a:p>
        </p:txBody>
      </p:sp>
      <p:sp>
        <p:nvSpPr>
          <p:cNvPr id="12291" name="Rectangle 3"/>
          <p:cNvSpPr>
            <a:spLocks noGrp="1" noChangeArrowheads="1"/>
          </p:cNvSpPr>
          <p:nvPr>
            <p:ph type="body" idx="1"/>
          </p:nvPr>
        </p:nvSpPr>
        <p:spPr>
          <a:xfrm>
            <a:off x="2209800" y="1676400"/>
            <a:ext cx="7772400" cy="4648200"/>
          </a:xfrm>
        </p:spPr>
        <p:txBody>
          <a:bodyPr/>
          <a:lstStyle/>
          <a:p>
            <a:r>
              <a:rPr lang="en-US" altLang="en-US" sz="3600"/>
              <a:t>Modifications and additions which affect capacity and safe operation shall not be                         performed by the                  customer without                           the manufacturer’s                             prior written                           approval</a:t>
            </a:r>
            <a:endParaRPr lang="en-US" altLang="en-US" sz="2800"/>
          </a:p>
        </p:txBody>
      </p:sp>
      <p:pic>
        <p:nvPicPr>
          <p:cNvPr id="12292" name="Picture 4" descr="Ftruc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767" y="3094007"/>
            <a:ext cx="4221686" cy="349657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024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14600" y="533400"/>
            <a:ext cx="7772400" cy="1143000"/>
          </a:xfrm>
        </p:spPr>
        <p:txBody>
          <a:bodyPr/>
          <a:lstStyle/>
          <a:p>
            <a:r>
              <a:rPr lang="en-US" altLang="en-US" sz="5800" b="1"/>
              <a:t>Designations</a:t>
            </a:r>
            <a:endParaRPr lang="en-US" altLang="en-US" sz="4000" b="1"/>
          </a:p>
        </p:txBody>
      </p:sp>
      <p:sp>
        <p:nvSpPr>
          <p:cNvPr id="14339" name="Rectangle 3"/>
          <p:cNvSpPr>
            <a:spLocks noGrp="1" noChangeArrowheads="1"/>
          </p:cNvSpPr>
          <p:nvPr>
            <p:ph type="body" idx="1"/>
          </p:nvPr>
        </p:nvSpPr>
        <p:spPr>
          <a:xfrm>
            <a:off x="2209800" y="1600200"/>
            <a:ext cx="4724400" cy="4800600"/>
          </a:xfrm>
        </p:spPr>
        <p:txBody>
          <a:bodyPr>
            <a:normAutofit lnSpcReduction="10000"/>
          </a:bodyPr>
          <a:lstStyle/>
          <a:p>
            <a:r>
              <a:rPr lang="en-US" altLang="en-US" sz="4400"/>
              <a:t>Eleven different designations of industrial trucks</a:t>
            </a:r>
          </a:p>
          <a:p>
            <a:r>
              <a:rPr lang="en-US" altLang="en-US" sz="4400"/>
              <a:t>D, DS, DY, E, ES, EE, EX, G, GS, LP, and LPS</a:t>
            </a:r>
          </a:p>
          <a:p>
            <a:endParaRPr lang="en-US" altLang="en-US" sz="4400"/>
          </a:p>
        </p:txBody>
      </p:sp>
      <p:graphicFrame>
        <p:nvGraphicFramePr>
          <p:cNvPr id="14340" name="Object 4"/>
          <p:cNvGraphicFramePr>
            <a:graphicFrameLocks noChangeAspect="1"/>
          </p:cNvGraphicFramePr>
          <p:nvPr/>
        </p:nvGraphicFramePr>
        <p:xfrm>
          <a:off x="7162801" y="1905000"/>
          <a:ext cx="3306763" cy="3810000"/>
        </p:xfrm>
        <a:graphic>
          <a:graphicData uri="http://schemas.openxmlformats.org/presentationml/2006/ole">
            <mc:AlternateContent xmlns:mc="http://schemas.openxmlformats.org/markup-compatibility/2006">
              <mc:Choice xmlns:v="urn:schemas-microsoft-com:vml" Requires="v">
                <p:oleObj spid="_x0000_s3094" name="Photo Editor Photo" r:id="rId4" imgW="2857899" imgH="2800741" progId="MSPhotoEd.3">
                  <p:embed/>
                </p:oleObj>
              </mc:Choice>
              <mc:Fallback>
                <p:oleObj name="Photo Editor Photo" r:id="rId4" imgW="2857899" imgH="280074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1" y="1905000"/>
                        <a:ext cx="3306763" cy="381000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93061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90800" y="533400"/>
            <a:ext cx="7772400" cy="1143000"/>
          </a:xfrm>
        </p:spPr>
        <p:txBody>
          <a:bodyPr/>
          <a:lstStyle/>
          <a:p>
            <a:r>
              <a:rPr lang="en-US" altLang="en-US" sz="5800"/>
              <a:t>Stability Triangle</a:t>
            </a:r>
            <a:endParaRPr lang="en-US" altLang="en-US" smtClean="0"/>
          </a:p>
        </p:txBody>
      </p:sp>
      <p:graphicFrame>
        <p:nvGraphicFramePr>
          <p:cNvPr id="18435" name="Object 6"/>
          <p:cNvGraphicFramePr>
            <a:graphicFrameLocks noChangeAspect="1"/>
          </p:cNvGraphicFramePr>
          <p:nvPr/>
        </p:nvGraphicFramePr>
        <p:xfrm>
          <a:off x="2362200" y="1685925"/>
          <a:ext cx="8077200" cy="4057650"/>
        </p:xfrm>
        <a:graphic>
          <a:graphicData uri="http://schemas.openxmlformats.org/presentationml/2006/ole">
            <mc:AlternateContent xmlns:mc="http://schemas.openxmlformats.org/markup-compatibility/2006">
              <mc:Choice xmlns:v="urn:schemas-microsoft-com:vml" Requires="v">
                <p:oleObj spid="_x0000_s5142" name="Photo Editor Photo" r:id="rId4" imgW="14171429" imgH="8628571" progId="MSPhotoEd.3">
                  <p:embed/>
                </p:oleObj>
              </mc:Choice>
              <mc:Fallback>
                <p:oleObj name="Photo Editor Photo" r:id="rId4" imgW="14171429" imgH="86285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85925"/>
                        <a:ext cx="8077200" cy="4057650"/>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53311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38400" y="533400"/>
            <a:ext cx="7772400" cy="1143000"/>
          </a:xfrm>
        </p:spPr>
        <p:txBody>
          <a:bodyPr/>
          <a:lstStyle/>
          <a:p>
            <a:r>
              <a:rPr lang="en-US" altLang="en-US" sz="5800"/>
              <a:t>Vertical Stability</a:t>
            </a:r>
            <a:endParaRPr lang="en-US" altLang="en-US" smtClean="0"/>
          </a:p>
        </p:txBody>
      </p:sp>
      <p:graphicFrame>
        <p:nvGraphicFramePr>
          <p:cNvPr id="20483" name="Object 8"/>
          <p:cNvGraphicFramePr>
            <a:graphicFrameLocks noChangeAspect="1"/>
          </p:cNvGraphicFramePr>
          <p:nvPr/>
        </p:nvGraphicFramePr>
        <p:xfrm>
          <a:off x="2362200" y="1676401"/>
          <a:ext cx="8077200" cy="4068763"/>
        </p:xfrm>
        <a:graphic>
          <a:graphicData uri="http://schemas.openxmlformats.org/presentationml/2006/ole">
            <mc:AlternateContent xmlns:mc="http://schemas.openxmlformats.org/markup-compatibility/2006">
              <mc:Choice xmlns:v="urn:schemas-microsoft-com:vml" Requires="v">
                <p:oleObj spid="_x0000_s6166" name="Photo Editor Photo" r:id="rId4" imgW="18742857" imgH="22771429" progId="MSPhotoEd.3">
                  <p:embed/>
                </p:oleObj>
              </mc:Choice>
              <mc:Fallback>
                <p:oleObj name="Photo Editor Photo" r:id="rId4" imgW="18742857" imgH="227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76401"/>
                        <a:ext cx="8077200" cy="4068763"/>
                      </a:xfrm>
                      <a:prstGeom prst="rect">
                        <a:avLst/>
                      </a:prstGeom>
                      <a:noFill/>
                      <a:ln w="762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4492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09800" y="533400"/>
            <a:ext cx="8458200" cy="1143000"/>
          </a:xfrm>
        </p:spPr>
        <p:txBody>
          <a:bodyPr>
            <a:normAutofit fontScale="90000"/>
          </a:bodyPr>
          <a:lstStyle/>
          <a:p>
            <a:r>
              <a:rPr lang="en-US" altLang="en-US" sz="5000" b="1"/>
              <a:t>Fuel Handling and Storage</a:t>
            </a:r>
            <a:endParaRPr lang="en-US" altLang="en-US" sz="4000" b="1"/>
          </a:p>
        </p:txBody>
      </p:sp>
      <p:sp>
        <p:nvSpPr>
          <p:cNvPr id="22531" name="Rectangle 3"/>
          <p:cNvSpPr>
            <a:spLocks noGrp="1" noChangeArrowheads="1"/>
          </p:cNvSpPr>
          <p:nvPr>
            <p:ph type="body" idx="1"/>
          </p:nvPr>
        </p:nvSpPr>
        <p:spPr>
          <a:xfrm>
            <a:off x="258792" y="1676400"/>
            <a:ext cx="6446808" cy="5181600"/>
          </a:xfrm>
        </p:spPr>
        <p:txBody>
          <a:bodyPr/>
          <a:lstStyle/>
          <a:p>
            <a:pPr>
              <a:lnSpc>
                <a:spcPct val="90000"/>
              </a:lnSpc>
            </a:pPr>
            <a:r>
              <a:rPr lang="en-US" altLang="en-US" sz="3600" dirty="0"/>
              <a:t>Gas and diesel storage and handling shall conform to NFPA No. 30-1969</a:t>
            </a:r>
          </a:p>
          <a:p>
            <a:pPr>
              <a:lnSpc>
                <a:spcPct val="90000"/>
              </a:lnSpc>
            </a:pPr>
            <a:r>
              <a:rPr lang="en-US" altLang="en-US" sz="3600" dirty="0"/>
              <a:t>LP gas storage and handling shall conform to NFPA No. 58-1969</a:t>
            </a:r>
          </a:p>
          <a:p>
            <a:pPr algn="ctr">
              <a:lnSpc>
                <a:spcPct val="90000"/>
              </a:lnSpc>
            </a:pPr>
            <a:endParaRPr lang="en-US" altLang="en-US" sz="3600" b="1" dirty="0"/>
          </a:p>
          <a:p>
            <a:pPr algn="ctr"/>
            <a:endParaRPr lang="en-US" altLang="en-US" sz="2800" b="1" dirty="0"/>
          </a:p>
        </p:txBody>
      </p:sp>
      <p:pic>
        <p:nvPicPr>
          <p:cNvPr id="22532" name="Picture 4" descr="55 G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1752600"/>
            <a:ext cx="3521075" cy="3962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96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62200" y="533400"/>
            <a:ext cx="8458200" cy="1143000"/>
          </a:xfrm>
        </p:spPr>
        <p:txBody>
          <a:bodyPr/>
          <a:lstStyle/>
          <a:p>
            <a:r>
              <a:rPr lang="en-US" altLang="en-US" sz="5800" b="1"/>
              <a:t>Batteries</a:t>
            </a:r>
            <a:endParaRPr lang="en-US" altLang="en-US" sz="4000" b="1"/>
          </a:p>
        </p:txBody>
      </p:sp>
      <p:sp>
        <p:nvSpPr>
          <p:cNvPr id="24579" name="Rectangle 3"/>
          <p:cNvSpPr>
            <a:spLocks noGrp="1" noChangeArrowheads="1"/>
          </p:cNvSpPr>
          <p:nvPr>
            <p:ph type="body" idx="1"/>
          </p:nvPr>
        </p:nvSpPr>
        <p:spPr>
          <a:xfrm>
            <a:off x="2286000" y="2133600"/>
            <a:ext cx="7924800" cy="4495800"/>
          </a:xfrm>
        </p:spPr>
        <p:txBody>
          <a:bodyPr/>
          <a:lstStyle/>
          <a:p>
            <a:pPr>
              <a:lnSpc>
                <a:spcPct val="90000"/>
              </a:lnSpc>
            </a:pPr>
            <a:r>
              <a:rPr lang="en-US" altLang="en-US" smtClean="0"/>
              <a:t>Changing and/or charging must be located in designated areas for that purpose</a:t>
            </a:r>
            <a:endParaRPr lang="en-US" altLang="en-US" b="1" smtClean="0"/>
          </a:p>
          <a:p>
            <a:pPr>
              <a:lnSpc>
                <a:spcPct val="90000"/>
              </a:lnSpc>
            </a:pPr>
            <a:r>
              <a:rPr lang="en-US" altLang="en-US" smtClean="0"/>
              <a:t>Area must have facilities to flush and neutralize spilled electrolyte</a:t>
            </a:r>
          </a:p>
          <a:p>
            <a:pPr>
              <a:lnSpc>
                <a:spcPct val="90000"/>
              </a:lnSpc>
            </a:pPr>
            <a:r>
              <a:rPr lang="en-US" altLang="en-US" smtClean="0"/>
              <a:t>Eyewashes and showers must be available</a:t>
            </a:r>
          </a:p>
          <a:p>
            <a:pPr>
              <a:lnSpc>
                <a:spcPct val="90000"/>
              </a:lnSpc>
            </a:pPr>
            <a:r>
              <a:rPr lang="en-US" altLang="en-US" smtClean="0"/>
              <a:t>Must have adequate fire protection</a:t>
            </a:r>
          </a:p>
          <a:p>
            <a:pPr>
              <a:lnSpc>
                <a:spcPct val="90000"/>
              </a:lnSpc>
            </a:pPr>
            <a:r>
              <a:rPr lang="en-US" altLang="en-US" smtClean="0"/>
              <a:t>“No Smoking” in charging area</a:t>
            </a:r>
          </a:p>
          <a:p>
            <a:pPr>
              <a:lnSpc>
                <a:spcPct val="90000"/>
              </a:lnSpc>
            </a:pPr>
            <a:endParaRPr lang="en-US" altLang="en-US" smtClean="0"/>
          </a:p>
          <a:p>
            <a:pPr>
              <a:lnSpc>
                <a:spcPct val="90000"/>
              </a:lnSpc>
            </a:pPr>
            <a:endParaRPr lang="en-US" altLang="en-US" smtClean="0"/>
          </a:p>
          <a:p>
            <a:pPr>
              <a:lnSpc>
                <a:spcPct val="90000"/>
              </a:lnSpc>
            </a:pPr>
            <a:endParaRPr lang="en-US" altLang="en-US" smtClean="0"/>
          </a:p>
        </p:txBody>
      </p:sp>
      <p:sp>
        <p:nvSpPr>
          <p:cNvPr id="24580" name="Rectangle 4"/>
          <p:cNvSpPr>
            <a:spLocks noChangeArrowheads="1"/>
          </p:cNvSpPr>
          <p:nvPr/>
        </p:nvSpPr>
        <p:spPr bwMode="auto">
          <a:xfrm>
            <a:off x="2286000" y="1600200"/>
            <a:ext cx="7600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3200" b="1">
                <a:latin typeface="Arial" panose="020B0604020202020204" pitchFamily="34" charset="0"/>
              </a:rPr>
              <a:t>Changing and Charging Requirements</a:t>
            </a:r>
            <a:endParaRPr lang="en-US" altLang="en-US" sz="3600" b="1">
              <a:latin typeface="Arial" panose="020B0604020202020204" pitchFamily="34" charset="0"/>
            </a:endParaRPr>
          </a:p>
        </p:txBody>
      </p:sp>
    </p:spTree>
    <p:extLst>
      <p:ext uri="{BB962C8B-B14F-4D97-AF65-F5344CB8AC3E}">
        <p14:creationId xmlns:p14="http://schemas.microsoft.com/office/powerpoint/2010/main" val="18695022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107&quot;&gt;&lt;/object&gt;&lt;object type=&quot;2&quot; unique_id=&quot;10108&quot;&gt;&lt;object type=&quot;3&quot; unique_id=&quot;10110&quot;&gt;&lt;property id=&quot;20148&quot; value=&quot;5&quot;/&gt;&lt;property id=&quot;20300&quot; value=&quot;Slide 3 - &amp;quot;Current Statistics&amp;quot;&quot;/&gt;&lt;property id=&quot;20307&quot; value=&quot;258&quot;/&gt;&lt;/object&gt;&lt;object type=&quot;3&quot; unique_id=&quot;10111&quot;&gt;&lt;property id=&quot;20148&quot; value=&quot;5&quot;/&gt;&lt;property id=&quot;20300&quot; value=&quot;Slide 4 - &amp;quot;General Requirements &amp;quot;&quot;/&gt;&lt;property id=&quot;20307&quot; value=&quot;259&quot;/&gt;&lt;/object&gt;&lt;object type=&quot;3&quot; unique_id=&quot;10112&quot;&gt;&lt;property id=&quot;20148&quot; value=&quot;5&quot;/&gt;&lt;property id=&quot;20300&quot; value=&quot;Slide 5 - &amp;quot;General Requirements, continued&amp;quot;&quot;/&gt;&lt;property id=&quot;20307&quot; value=&quot;260&quot;/&gt;&lt;/object&gt;&lt;object type=&quot;3&quot; unique_id=&quot;10113&quot;&gt;&lt;property id=&quot;20148&quot; value=&quot;5&quot;/&gt;&lt;property id=&quot;20300&quot; value=&quot;Slide 6 - &amp;quot;Designations&amp;quot;&quot;/&gt;&lt;property id=&quot;20307&quot; value=&quot;261&quot;/&gt;&lt;/object&gt;&lt;object type=&quot;3&quot; unique_id=&quot;10115&quot;&gt;&lt;property id=&quot;20148&quot; value=&quot;5&quot;/&gt;&lt;property id=&quot;20300&quot; value=&quot;Slide 7 - &amp;quot;Stability Triangle&amp;quot;&quot;/&gt;&lt;property id=&quot;20307&quot; value=&quot;263&quot;/&gt;&lt;/object&gt;&lt;object type=&quot;3&quot; unique_id=&quot;10116&quot;&gt;&lt;property id=&quot;20148&quot; value=&quot;5&quot;/&gt;&lt;property id=&quot;20300&quot; value=&quot;Slide 8 - &amp;quot;Vertical Stability&amp;quot;&quot;/&gt;&lt;property id=&quot;20307&quot; value=&quot;264&quot;/&gt;&lt;/object&gt;&lt;object type=&quot;3&quot; unique_id=&quot;10117&quot;&gt;&lt;property id=&quot;20148&quot; value=&quot;5&quot;/&gt;&lt;property id=&quot;20300&quot; value=&quot;Slide 9 - &amp;quot;Fuel Handling and Storage&amp;quot;&quot;/&gt;&lt;property id=&quot;20307&quot; value=&quot;265&quot;/&gt;&lt;/object&gt;&lt;object type=&quot;3&quot; unique_id=&quot;10118&quot;&gt;&lt;property id=&quot;20148&quot; value=&quot;5&quot;/&gt;&lt;property id=&quot;20300&quot; value=&quot;Slide 10 - &amp;quot;Batteries&amp;quot;&quot;/&gt;&lt;property id=&quot;20307&quot; value=&quot;266&quot;/&gt;&lt;/object&gt;&lt;object type=&quot;3&quot; unique_id=&quot;10119&quot;&gt;&lt;property id=&quot;20148&quot; value=&quot;5&quot;/&gt;&lt;property id=&quot;20300&quot; value=&quot;Slide 11 - &amp;quot;Batteries, continued&amp;quot;&quot;/&gt;&lt;property id=&quot;20307&quot; value=&quot;267&quot;/&gt;&lt;/object&gt;&lt;object type=&quot;3&quot; unique_id=&quot;10120&quot;&gt;&lt;property id=&quot;20148&quot; value=&quot;5&quot;/&gt;&lt;property id=&quot;20300&quot; value=&quot;Slide 12 - &amp;quot;Batteries, continued&amp;quot;&quot;/&gt;&lt;property id=&quot;20307&quot; value=&quot;268&quot;/&gt;&lt;/object&gt;&lt;object type=&quot;3&quot; unique_id=&quot;10121&quot;&gt;&lt;property id=&quot;20148&quot; value=&quot;5&quot;/&gt;&lt;property id=&quot;20300&quot; value=&quot;Slide 13 - &amp;quot;Lighting&amp;quot;&quot;/&gt;&lt;property id=&quot;20307&quot; value=&quot;269&quot;/&gt;&lt;/object&gt;&lt;object type=&quot;3&quot; unique_id=&quot;10122&quot;&gt;&lt;property id=&quot;20148&quot; value=&quot;5&quot;/&gt;&lt;property id=&quot;20300&quot; value=&quot;Slide 14 - &amp;quot;Trucks and Railroad Cars&amp;quot;&quot;/&gt;&lt;property id=&quot;20307&quot; value=&quot;270&quot;/&gt;&lt;/object&gt;&lt;object type=&quot;3&quot; unique_id=&quot;10123&quot;&gt;&lt;property id=&quot;20148&quot; value=&quot;5&quot;/&gt;&lt;property id=&quot;20300&quot; value=&quot;Slide 15&quot;/&gt;&lt;property id=&quot;20307&quot; value=&quot;271&quot;/&gt;&lt;/object&gt;&lt;object type=&quot;3&quot; unique_id=&quot;10124&quot;&gt;&lt;property id=&quot;20148&quot; value=&quot;5&quot;/&gt;&lt;property id=&quot;20300&quot; value=&quot;Slide 16 - &amp;quot;Refresher Training&amp;quot;&quot;/&gt;&lt;property id=&quot;20307&quot; value=&quot;272&quot;/&gt;&lt;/object&gt;&lt;object type=&quot;3&quot; unique_id=&quot;10125&quot;&gt;&lt;property id=&quot;20148&quot; value=&quot;5&quot;/&gt;&lt;property id=&quot;20300&quot; value=&quot;Slide 17 - &amp;quot;Training Content&amp;quot;&quot;/&gt;&lt;property id=&quot;20307&quot; value=&quot;273&quot;/&gt;&lt;/object&gt;&lt;object type=&quot;3&quot; unique_id=&quot;10126&quot;&gt;&lt;property id=&quot;20148&quot; value=&quot;5&quot;/&gt;&lt;property id=&quot;20300&quot; value=&quot;Slide 18 - &amp;quot;Truck Related Topics&amp;quot;&quot;/&gt;&lt;property id=&quot;20307&quot; value=&quot;274&quot;/&gt;&lt;/object&gt;&lt;object type=&quot;3&quot; unique_id=&quot;10127&quot;&gt;&lt;property id=&quot;20148&quot; value=&quot;5&quot;/&gt;&lt;property id=&quot;20300&quot; value=&quot;Slide 19 - &amp;quot;Truck Related Topics&amp;quot;&quot;/&gt;&lt;property id=&quot;20307&quot; value=&quot;275&quot;/&gt;&lt;/object&gt;&lt;object type=&quot;3&quot; unique_id=&quot;10128&quot;&gt;&lt;property id=&quot;20148&quot; value=&quot;5&quot;/&gt;&lt;property id=&quot;20300&quot; value=&quot;Slide 20 - &amp;quot;Workplace Topics&amp;quot;&quot;/&gt;&lt;property id=&quot;20307&quot; value=&quot;276&quot;/&gt;&lt;/object&gt;&lt;object type=&quot;3&quot; unique_id=&quot;10129&quot;&gt;&lt;property id=&quot;20148&quot; value=&quot;5&quot;/&gt;&lt;property id=&quot;20300&quot; value=&quot;Slide 21 - &amp;quot;Workplace Topics&amp;quot;&quot;/&gt;&lt;property id=&quot;20307&quot; value=&quot;277&quot;/&gt;&lt;/object&gt;&lt;object type=&quot;3&quot; unique_id=&quot;10130&quot;&gt;&lt;property id=&quot;20148&quot; value=&quot;5&quot;/&gt;&lt;property id=&quot;20300&quot; value=&quot;Slide 22 - &amp;quot;Truck Operations&amp;quot;&quot;/&gt;&lt;property id=&quot;20307&quot; value=&quot;278&quot;/&gt;&lt;/object&gt;&lt;object type=&quot;3&quot; unique_id=&quot;10131&quot;&gt;&lt;property id=&quot;20148&quot; value=&quot;5&quot;/&gt;&lt;property id=&quot;20300&quot; value=&quot;Slide 23 - &amp;quot;Truck Operations&amp;quot;&quot;/&gt;&lt;property id=&quot;20307&quot; value=&quot;279&quot;/&gt;&lt;/object&gt;&lt;object type=&quot;3&quot; unique_id=&quot;10132&quot;&gt;&lt;property id=&quot;20148&quot; value=&quot;5&quot;/&gt;&lt;property id=&quot;20300&quot; value=&quot;Slide 24 - &amp;quot;Truck Operations, continued&amp;quot;&quot;/&gt;&lt;property id=&quot;20307&quot; value=&quot;280&quot;/&gt;&lt;/object&gt;&lt;object type=&quot;3&quot; unique_id=&quot;10133&quot;&gt;&lt;property id=&quot;20148&quot; value=&quot;5&quot;/&gt;&lt;property id=&quot;20300&quot; value=&quot;Slide 25 - &amp;quot;Safety Platforms&amp;quot;&quot;/&gt;&lt;property id=&quot;20307&quot; value=&quot;281&quot;/&gt;&lt;/object&gt;&lt;object type=&quot;3&quot; unique_id=&quot;10134&quot;&gt;&lt;property id=&quot;20148&quot; value=&quot;5&quot;/&gt;&lt;property id=&quot;20300&quot; value=&quot;Slide 26 - &amp;quot;Traveling&amp;quot;&quot;/&gt;&lt;property id=&quot;20307&quot; value=&quot;282&quot;/&gt;&lt;/object&gt;&lt;object type=&quot;3&quot; unique_id=&quot;10135&quot;&gt;&lt;property id=&quot;20148&quot; value=&quot;5&quot;/&gt;&lt;property id=&quot;20300&quot; value=&quot;Slide 27 - &amp;quot;Traveling&amp;quot;&quot;/&gt;&lt;property id=&quot;20307&quot; value=&quot;283&quot;/&gt;&lt;/object&gt;&lt;object type=&quot;3&quot; unique_id=&quot;10136&quot;&gt;&lt;property id=&quot;20148&quot; value=&quot;5&quot;/&gt;&lt;property id=&quot;20300&quot; value=&quot;Slide 28 - &amp;quot;Traveling&amp;quot;&quot;/&gt;&lt;property id=&quot;20307&quot; value=&quot;284&quot;/&gt;&lt;/object&gt;&lt;object type=&quot;3&quot; unique_id=&quot;10137&quot;&gt;&lt;property id=&quot;20148&quot; value=&quot;5&quot;/&gt;&lt;property id=&quot;20300&quot; value=&quot;Slide 29 - &amp;quot;Additional Requirements&amp;quot;&quot;/&gt;&lt;property id=&quot;20307&quot; value=&quot;285&quot;/&gt;&lt;/object&gt;&lt;object type=&quot;3&quot; unique_id=&quot;10138&quot;&gt;&lt;property id=&quot;20148&quot; value=&quot;5&quot;/&gt;&lt;property id=&quot;20300&quot; value=&quot;Slide 30 - &amp;quot;Additional Requirements&amp;quot;&quot;/&gt;&lt;property id=&quot;20307&quot; value=&quot;286&quot;/&gt;&lt;/object&gt;&lt;object type=&quot;3&quot; unique_id=&quot;10763&quot;&gt;&lt;property id=&quot;20148&quot; value=&quot;5&quot;/&gt;&lt;property id=&quot;20300&quot; value=&quot;Slide 31&quot;/&gt;&lt;property id=&quot;20307&quot; value=&quot;287&quot;/&gt;&lt;/object&gt;&lt;object type=&quot;3&quot; unique_id=&quot;11032&quot;&gt;&lt;property id=&quot;20148&quot; value=&quot;5&quot;/&gt;&lt;property id=&quot;20300&quot; value=&quot;Slide 1&quot;/&gt;&lt;property id=&quot;20307&quot; value=&quot;289&quot;/&gt;&lt;/object&gt;&lt;object type=&quot;3&quot; unique_id=&quot;11033&quot;&gt;&lt;property id=&quot;20148&quot; value=&quot;5&quot;/&gt;&lt;property id=&quot;20300&quot; value=&quot;Slide 2 - &amp;quot;Materials Handling &amp;amp; Storage (1910.176 – 184) &amp;quot;&quot;/&gt;&lt;property id=&quot;20307&quot; value=&quot;288&quot;/&gt;&lt;/object&gt;&lt;/object&gt;&lt;/object&gt;&lt;/database&gt;"/>
  <p:tag name="SECTOMILLISECCONVERTED" val="1"/>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135</TotalTime>
  <Words>1159</Words>
  <Application>Microsoft Office PowerPoint</Application>
  <PresentationFormat>Widescreen</PresentationFormat>
  <Paragraphs>192</Paragraphs>
  <Slides>30</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Century Gothic</vt:lpstr>
      <vt:lpstr>Times New Roman</vt:lpstr>
      <vt:lpstr>Wingdings 3</vt:lpstr>
      <vt:lpstr>Slice</vt:lpstr>
      <vt:lpstr>Photo Editor Photo</vt:lpstr>
      <vt:lpstr>PowerPoint Presentation</vt:lpstr>
      <vt:lpstr>Current Statistics</vt:lpstr>
      <vt:lpstr>General Requirements </vt:lpstr>
      <vt:lpstr>General Requirements, continued</vt:lpstr>
      <vt:lpstr>Designations</vt:lpstr>
      <vt:lpstr>Stability Triangle</vt:lpstr>
      <vt:lpstr>Vertical Stability</vt:lpstr>
      <vt:lpstr>Fuel Handling and Storage</vt:lpstr>
      <vt:lpstr>Batteries</vt:lpstr>
      <vt:lpstr>Batteries, continued</vt:lpstr>
      <vt:lpstr>Batteries, continued</vt:lpstr>
      <vt:lpstr>Lighting</vt:lpstr>
      <vt:lpstr>Trucks and Railroad Cars</vt:lpstr>
      <vt:lpstr>PowerPoint Presentation</vt:lpstr>
      <vt:lpstr>Refresher Training</vt:lpstr>
      <vt:lpstr>Training Content</vt:lpstr>
      <vt:lpstr>Truck Related Topics</vt:lpstr>
      <vt:lpstr>Truck Related Topics</vt:lpstr>
      <vt:lpstr>Workplace Topics</vt:lpstr>
      <vt:lpstr>Workplace Topics</vt:lpstr>
      <vt:lpstr>Truck Operations</vt:lpstr>
      <vt:lpstr>Truck Operations</vt:lpstr>
      <vt:lpstr>Truck Operations, continued</vt:lpstr>
      <vt:lpstr>Safety Platforms</vt:lpstr>
      <vt:lpstr>Traveling</vt:lpstr>
      <vt:lpstr>Traveling</vt:lpstr>
      <vt:lpstr>Traveling</vt:lpstr>
      <vt:lpstr>Additional Requirements</vt:lpstr>
      <vt:lpstr>Additional Requirements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Subpart N - Materials Handling &amp; Storage (1910.176 - 184)</dc:title>
  <dc:creator>Kurt Rayburg</dc:creator>
  <cp:lastModifiedBy>Windows User</cp:lastModifiedBy>
  <cp:revision>20</cp:revision>
  <dcterms:created xsi:type="dcterms:W3CDTF">2015-05-13T18:00:00Z</dcterms:created>
  <dcterms:modified xsi:type="dcterms:W3CDTF">2020-12-11T15:23:54Z</dcterms:modified>
</cp:coreProperties>
</file>