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6"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8" r:id="rId19"/>
    <p:sldId id="277" r:id="rId20"/>
    <p:sldId id="276" r:id="rId21"/>
    <p:sldId id="274" r:id="rId22"/>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243" y="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Safety pre-Task Analysis</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BB4CA4-8B9E-4EE6-A851-48D784EFB852}" type="datetime1">
              <a:rPr lang="en-US" smtClean="0"/>
              <a:t>12/11/2020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CURI SAFETY</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871125-80AF-4ED9-BE12-F8AAE8AF7E03}" type="slidenum">
              <a:rPr lang="en-US" smtClean="0"/>
              <a:t>‹#›</a:t>
            </a:fld>
            <a:endParaRPr lang="en-US"/>
          </a:p>
        </p:txBody>
      </p:sp>
    </p:spTree>
    <p:extLst>
      <p:ext uri="{BB962C8B-B14F-4D97-AF65-F5344CB8AC3E}">
        <p14:creationId xmlns:p14="http://schemas.microsoft.com/office/powerpoint/2010/main" val="28990755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Safety pre-Task Analysis</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3AC61-3AD6-42DE-B462-10AF2B8B7322}" type="datetime1">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CURI SAFETY</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E4E26-3B96-47E3-8D56-727495359704}" type="slidenum">
              <a:rPr lang="en-US" smtClean="0"/>
              <a:t>‹#›</a:t>
            </a:fld>
            <a:endParaRPr lang="en-US"/>
          </a:p>
        </p:txBody>
      </p:sp>
    </p:spTree>
    <p:extLst>
      <p:ext uri="{BB962C8B-B14F-4D97-AF65-F5344CB8AC3E}">
        <p14:creationId xmlns:p14="http://schemas.microsoft.com/office/powerpoint/2010/main" val="135773436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2E4E26-3B96-47E3-8D56-727495359704}" type="slidenum">
              <a:rPr lang="en-US" smtClean="0"/>
              <a:t>2</a:t>
            </a:fld>
            <a:endParaRPr lang="en-US"/>
          </a:p>
        </p:txBody>
      </p:sp>
      <p:sp>
        <p:nvSpPr>
          <p:cNvPr id="5" name="Date Placeholder 4"/>
          <p:cNvSpPr>
            <a:spLocks noGrp="1"/>
          </p:cNvSpPr>
          <p:nvPr>
            <p:ph type="dt" idx="11"/>
          </p:nvPr>
        </p:nvSpPr>
        <p:spPr/>
        <p:txBody>
          <a:bodyPr/>
          <a:lstStyle/>
          <a:p>
            <a:fld id="{FF2FEE31-57FB-42B7-992A-202D56AAC6AF}" type="datetime1">
              <a:rPr lang="en-US" smtClean="0"/>
              <a:t>12/11/2020</a:t>
            </a:fld>
            <a:endParaRPr lang="en-US"/>
          </a:p>
        </p:txBody>
      </p:sp>
      <p:sp>
        <p:nvSpPr>
          <p:cNvPr id="6" name="Footer Placeholder 5"/>
          <p:cNvSpPr>
            <a:spLocks noGrp="1"/>
          </p:cNvSpPr>
          <p:nvPr>
            <p:ph type="ftr" sz="quarter" idx="12"/>
          </p:nvPr>
        </p:nvSpPr>
        <p:spPr/>
        <p:txBody>
          <a:bodyPr/>
          <a:lstStyle/>
          <a:p>
            <a:r>
              <a:rPr lang="en-US" smtClean="0"/>
              <a:t>CURI SAFETY</a:t>
            </a:r>
            <a:endParaRPr lang="en-US"/>
          </a:p>
        </p:txBody>
      </p:sp>
      <p:sp>
        <p:nvSpPr>
          <p:cNvPr id="7" name="Header Placeholder 6"/>
          <p:cNvSpPr>
            <a:spLocks noGrp="1"/>
          </p:cNvSpPr>
          <p:nvPr>
            <p:ph type="hdr" sz="quarter" idx="13"/>
          </p:nvPr>
        </p:nvSpPr>
        <p:spPr/>
        <p:txBody>
          <a:bodyPr/>
          <a:lstStyle/>
          <a:p>
            <a:r>
              <a:rPr lang="en-US" smtClean="0"/>
              <a:t>Safety pre-Task Analysis</a:t>
            </a:r>
            <a:endParaRPr lang="en-US"/>
          </a:p>
        </p:txBody>
      </p:sp>
    </p:spTree>
    <p:extLst>
      <p:ext uri="{BB962C8B-B14F-4D97-AF65-F5344CB8AC3E}">
        <p14:creationId xmlns:p14="http://schemas.microsoft.com/office/powerpoint/2010/main" val="306332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13D6F7-7AE7-4054-B9EC-92BDCBE9B81B}"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164649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F2162-643D-467B-B2CB-534F99E1A10B}"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127420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4EA64-F56A-420A-B832-DB31468FBFB8}"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6085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983C1-7F21-40FB-A73F-63EF21C04A57}"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343619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ADFC6-51D9-4D44-B02D-13E0F9E87CF0}"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206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F3C05-32F5-43CA-A283-7CFE9DC0C9E9}"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2780571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B40070-99BC-4DB4-9365-9E34A45BD74A}"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3925901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984111-A803-4172-9F73-70ADF8F4B4EC}"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237263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982600-8731-4A18-930B-21158654BDD7}"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180073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4D1C5-8E45-4A24-8CF0-30ECA1D85E11}" type="datetime1">
              <a:rPr lang="en-US" smtClean="0"/>
              <a:t>12/11/2020</a:t>
            </a:fld>
            <a:endParaRPr lang="en-US"/>
          </a:p>
        </p:txBody>
      </p:sp>
      <p:sp>
        <p:nvSpPr>
          <p:cNvPr id="5" name="Footer Placeholder 4"/>
          <p:cNvSpPr>
            <a:spLocks noGrp="1"/>
          </p:cNvSpPr>
          <p:nvPr>
            <p:ph type="ftr" sz="quarter" idx="11"/>
          </p:nvPr>
        </p:nvSpPr>
        <p:spPr/>
        <p:txBody>
          <a:bodyPr/>
          <a:lstStyle/>
          <a:p>
            <a:r>
              <a:rPr lang="en-US" smtClean="0"/>
              <a:t>CURI SAFETY</a:t>
            </a:r>
            <a:endParaRPr lang="en-US"/>
          </a:p>
        </p:txBody>
      </p:sp>
      <p:sp>
        <p:nvSpPr>
          <p:cNvPr id="6" name="Slide Number Placeholder 5"/>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169552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427F5B-F0CC-4F95-8791-6577009D4499}" type="datetime1">
              <a:rPr lang="en-US" smtClean="0"/>
              <a:t>12/11/2020</a:t>
            </a:fld>
            <a:endParaRPr lang="en-US"/>
          </a:p>
        </p:txBody>
      </p:sp>
      <p:sp>
        <p:nvSpPr>
          <p:cNvPr id="6" name="Footer Placeholder 5"/>
          <p:cNvSpPr>
            <a:spLocks noGrp="1"/>
          </p:cNvSpPr>
          <p:nvPr>
            <p:ph type="ftr" sz="quarter" idx="11"/>
          </p:nvPr>
        </p:nvSpPr>
        <p:spPr/>
        <p:txBody>
          <a:bodyPr/>
          <a:lstStyle/>
          <a:p>
            <a:r>
              <a:rPr lang="en-US" smtClean="0"/>
              <a:t>CURI SAFETY</a:t>
            </a:r>
            <a:endParaRPr lang="en-US"/>
          </a:p>
        </p:txBody>
      </p:sp>
      <p:sp>
        <p:nvSpPr>
          <p:cNvPr id="7" name="Slide Number Placeholder 6"/>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303335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A56B6F-037C-4068-B69F-A92E5AAD4413}" type="datetime1">
              <a:rPr lang="en-US" smtClean="0"/>
              <a:t>12/11/2020</a:t>
            </a:fld>
            <a:endParaRPr lang="en-US"/>
          </a:p>
        </p:txBody>
      </p:sp>
      <p:sp>
        <p:nvSpPr>
          <p:cNvPr id="8" name="Footer Placeholder 7"/>
          <p:cNvSpPr>
            <a:spLocks noGrp="1"/>
          </p:cNvSpPr>
          <p:nvPr>
            <p:ph type="ftr" sz="quarter" idx="11"/>
          </p:nvPr>
        </p:nvSpPr>
        <p:spPr/>
        <p:txBody>
          <a:bodyPr/>
          <a:lstStyle/>
          <a:p>
            <a:r>
              <a:rPr lang="en-US" smtClean="0"/>
              <a:t>CURI SAFETY</a:t>
            </a:r>
            <a:endParaRPr lang="en-US"/>
          </a:p>
        </p:txBody>
      </p:sp>
      <p:sp>
        <p:nvSpPr>
          <p:cNvPr id="9" name="Slide Number Placeholder 8"/>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144295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861F22-BDBC-48A6-8C72-367FA6AAF56C}" type="datetime1">
              <a:rPr lang="en-US" smtClean="0"/>
              <a:t>12/11/2020</a:t>
            </a:fld>
            <a:endParaRPr lang="en-US"/>
          </a:p>
        </p:txBody>
      </p:sp>
      <p:sp>
        <p:nvSpPr>
          <p:cNvPr id="4" name="Footer Placeholder 3"/>
          <p:cNvSpPr>
            <a:spLocks noGrp="1"/>
          </p:cNvSpPr>
          <p:nvPr>
            <p:ph type="ftr" sz="quarter" idx="11"/>
          </p:nvPr>
        </p:nvSpPr>
        <p:spPr/>
        <p:txBody>
          <a:bodyPr/>
          <a:lstStyle/>
          <a:p>
            <a:r>
              <a:rPr lang="en-US" smtClean="0"/>
              <a:t>CURI SAFETY</a:t>
            </a:r>
            <a:endParaRPr lang="en-US"/>
          </a:p>
        </p:txBody>
      </p:sp>
      <p:sp>
        <p:nvSpPr>
          <p:cNvPr id="5" name="Slide Number Placeholder 4"/>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244809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9E613-F102-4FF0-876E-3C768E8DEB84}" type="datetime1">
              <a:rPr lang="en-US" smtClean="0"/>
              <a:t>12/11/2020</a:t>
            </a:fld>
            <a:endParaRPr lang="en-US"/>
          </a:p>
        </p:txBody>
      </p:sp>
      <p:sp>
        <p:nvSpPr>
          <p:cNvPr id="3" name="Footer Placeholder 2"/>
          <p:cNvSpPr>
            <a:spLocks noGrp="1"/>
          </p:cNvSpPr>
          <p:nvPr>
            <p:ph type="ftr" sz="quarter" idx="11"/>
          </p:nvPr>
        </p:nvSpPr>
        <p:spPr/>
        <p:txBody>
          <a:bodyPr/>
          <a:lstStyle/>
          <a:p>
            <a:r>
              <a:rPr lang="en-US" smtClean="0"/>
              <a:t>CURI SAFETY</a:t>
            </a:r>
            <a:endParaRPr lang="en-US"/>
          </a:p>
        </p:txBody>
      </p:sp>
      <p:sp>
        <p:nvSpPr>
          <p:cNvPr id="4" name="Slide Number Placeholder 3"/>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249242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60A2C-A4BE-45DD-BE12-42765D483272}" type="datetime1">
              <a:rPr lang="en-US" smtClean="0"/>
              <a:t>12/11/2020</a:t>
            </a:fld>
            <a:endParaRPr lang="en-US"/>
          </a:p>
        </p:txBody>
      </p:sp>
      <p:sp>
        <p:nvSpPr>
          <p:cNvPr id="6" name="Footer Placeholder 5"/>
          <p:cNvSpPr>
            <a:spLocks noGrp="1"/>
          </p:cNvSpPr>
          <p:nvPr>
            <p:ph type="ftr" sz="quarter" idx="11"/>
          </p:nvPr>
        </p:nvSpPr>
        <p:spPr/>
        <p:txBody>
          <a:bodyPr/>
          <a:lstStyle/>
          <a:p>
            <a:r>
              <a:rPr lang="en-US" smtClean="0"/>
              <a:t>CURI SAFETY</a:t>
            </a:r>
            <a:endParaRPr lang="en-US"/>
          </a:p>
        </p:txBody>
      </p:sp>
      <p:sp>
        <p:nvSpPr>
          <p:cNvPr id="7" name="Slide Number Placeholder 6"/>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273935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FB913-A607-46F2-9E73-096AA1B7BB93}" type="datetime1">
              <a:rPr lang="en-US" smtClean="0"/>
              <a:t>12/11/2020</a:t>
            </a:fld>
            <a:endParaRPr lang="en-US"/>
          </a:p>
        </p:txBody>
      </p:sp>
      <p:sp>
        <p:nvSpPr>
          <p:cNvPr id="6" name="Footer Placeholder 5"/>
          <p:cNvSpPr>
            <a:spLocks noGrp="1"/>
          </p:cNvSpPr>
          <p:nvPr>
            <p:ph type="ftr" sz="quarter" idx="11"/>
          </p:nvPr>
        </p:nvSpPr>
        <p:spPr/>
        <p:txBody>
          <a:bodyPr/>
          <a:lstStyle/>
          <a:p>
            <a:r>
              <a:rPr lang="en-US" smtClean="0"/>
              <a:t>CURI SAFETY</a:t>
            </a:r>
            <a:endParaRPr lang="en-US"/>
          </a:p>
        </p:txBody>
      </p:sp>
      <p:sp>
        <p:nvSpPr>
          <p:cNvPr id="7" name="Slide Number Placeholder 6"/>
          <p:cNvSpPr>
            <a:spLocks noGrp="1"/>
          </p:cNvSpPr>
          <p:nvPr>
            <p:ph type="sldNum" sz="quarter" idx="12"/>
          </p:nvPr>
        </p:nvSpPr>
        <p:spPr/>
        <p:txBody>
          <a:bodyPr/>
          <a:lstStyle/>
          <a:p>
            <a:fld id="{68301C88-F21C-49BE-86E8-F4776D216C03}" type="slidenum">
              <a:rPr lang="en-US" smtClean="0"/>
              <a:t>‹#›</a:t>
            </a:fld>
            <a:endParaRPr lang="en-US"/>
          </a:p>
        </p:txBody>
      </p:sp>
    </p:spTree>
    <p:extLst>
      <p:ext uri="{BB962C8B-B14F-4D97-AF65-F5344CB8AC3E}">
        <p14:creationId xmlns:p14="http://schemas.microsoft.com/office/powerpoint/2010/main" val="383525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4E8AB3-3A6E-4458-908E-97E28A4BCF40}" type="datetime1">
              <a:rPr lang="en-US" smtClean="0"/>
              <a:t>12/11/2020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CURI SAFETY</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301C88-F21C-49BE-86E8-F4776D216C03}" type="slidenum">
              <a:rPr lang="en-US" smtClean="0"/>
              <a:t>‹#›</a:t>
            </a:fld>
            <a:endParaRPr lang="en-US"/>
          </a:p>
        </p:txBody>
      </p:sp>
    </p:spTree>
    <p:extLst>
      <p:ext uri="{BB962C8B-B14F-4D97-AF65-F5344CB8AC3E}">
        <p14:creationId xmlns:p14="http://schemas.microsoft.com/office/powerpoint/2010/main" val="1949612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b="0" i="0" u="none"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jpg@01D03EEF.EB2D6130"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image001.jpg@01D03EEF.EB2D613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66181"/>
          </a:xfrm>
        </p:spPr>
        <p:txBody>
          <a:bodyPr>
            <a:noAutofit/>
          </a:bodyPr>
          <a:lstStyle/>
          <a:p>
            <a:pPr algn="ctr"/>
            <a:r>
              <a:rPr lang="en-US" sz="6000" dirty="0"/>
              <a:t>Safety </a:t>
            </a:r>
            <a:r>
              <a:rPr lang="en-US" sz="6000" dirty="0" smtClean="0"/>
              <a:t>Task </a:t>
            </a:r>
            <a:r>
              <a:rPr lang="en-US" sz="6000" dirty="0"/>
              <a:t>Analysis</a:t>
            </a:r>
            <a:br>
              <a:rPr lang="en-US" sz="6000" dirty="0"/>
            </a:br>
            <a:r>
              <a:rPr lang="en-US" sz="6000" dirty="0"/>
              <a:t>(STA)</a:t>
            </a:r>
          </a:p>
        </p:txBody>
      </p:sp>
      <p:sp>
        <p:nvSpPr>
          <p:cNvPr id="3" name="Footer Placeholder 2"/>
          <p:cNvSpPr>
            <a:spLocks noGrp="1"/>
          </p:cNvSpPr>
          <p:nvPr>
            <p:ph type="ftr" sz="quarter" idx="11"/>
          </p:nvPr>
        </p:nvSpPr>
        <p:spPr/>
        <p:txBody>
          <a:bodyPr/>
          <a:lstStyle/>
          <a:p>
            <a:r>
              <a:rPr lang="en-US" smtClean="0"/>
              <a:t>CURI SAFETY</a:t>
            </a:r>
            <a:endParaRPr lang="en-US"/>
          </a:p>
        </p:txBody>
      </p:sp>
      <p:pic>
        <p:nvPicPr>
          <p:cNvPr id="4" name="Picture 3"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
        <p:nvSpPr>
          <p:cNvPr id="5" name="TextBox 4"/>
          <p:cNvSpPr txBox="1"/>
          <p:nvPr/>
        </p:nvSpPr>
        <p:spPr>
          <a:xfrm>
            <a:off x="8065698" y="4830792"/>
            <a:ext cx="3761117" cy="1200329"/>
          </a:xfrm>
          <a:prstGeom prst="rect">
            <a:avLst/>
          </a:prstGeom>
          <a:noFill/>
        </p:spPr>
        <p:txBody>
          <a:bodyPr wrap="square" rtlCol="0">
            <a:spAutoFit/>
          </a:bodyPr>
          <a:lstStyle/>
          <a:p>
            <a:pPr algn="ctr"/>
            <a:r>
              <a:rPr lang="en-US" sz="2400" b="1" dirty="0" smtClean="0"/>
              <a:t>Developed by:</a:t>
            </a:r>
          </a:p>
          <a:p>
            <a:pPr algn="ctr"/>
            <a:r>
              <a:rPr lang="en-US" sz="2400" b="1" dirty="0" smtClean="0"/>
              <a:t>Kurt Rayburg, CSP,CPEA</a:t>
            </a:r>
          </a:p>
          <a:p>
            <a:pPr algn="ctr"/>
            <a:r>
              <a:rPr lang="en-US" sz="2400" b="1" dirty="0" smtClean="0"/>
              <a:t>CURI Safety Manager</a:t>
            </a:r>
            <a:endParaRPr lang="en-US" sz="2400" b="1" dirty="0"/>
          </a:p>
        </p:txBody>
      </p:sp>
      <p:pic>
        <p:nvPicPr>
          <p:cNvPr id="1026" name="Picture 2" descr="three workers in hard hat inspecting audit qual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9512" y="2475780"/>
            <a:ext cx="6012312" cy="400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06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Right Tools, Equipment, PPE, </a:t>
            </a:r>
            <a:r>
              <a:rPr lang="en-US" dirty="0">
                <a:solidFill>
                  <a:schemeClr val="accent4">
                    <a:lumMod val="60000"/>
                    <a:lumOff val="40000"/>
                  </a:schemeClr>
                </a:solidFill>
              </a:rPr>
              <a:t>Permits, </a:t>
            </a:r>
            <a:r>
              <a:rPr lang="en-US" dirty="0"/>
              <a:t>Permissions, etc. </a:t>
            </a:r>
          </a:p>
        </p:txBody>
      </p:sp>
      <p:sp>
        <p:nvSpPr>
          <p:cNvPr id="3" name="Content Placeholder 2"/>
          <p:cNvSpPr>
            <a:spLocks noGrp="1"/>
          </p:cNvSpPr>
          <p:nvPr>
            <p:ph idx="1"/>
          </p:nvPr>
        </p:nvSpPr>
        <p:spPr/>
        <p:txBody>
          <a:bodyPr>
            <a:noAutofit/>
          </a:bodyPr>
          <a:lstStyle/>
          <a:p>
            <a:pPr algn="ctr">
              <a:spcBef>
                <a:spcPct val="0"/>
              </a:spcBef>
              <a:buClrTx/>
              <a:buSzTx/>
              <a:buFontTx/>
              <a:buNone/>
            </a:pPr>
            <a:r>
              <a:rPr lang="en-US" altLang="en-US" sz="2400" b="1" dirty="0">
                <a:solidFill>
                  <a:schemeClr val="tx1"/>
                </a:solidFill>
                <a:latin typeface="Arial" panose="020B0604020202020204" pitchFamily="34" charset="0"/>
                <a:cs typeface="Arial" panose="020B0604020202020204" pitchFamily="34" charset="0"/>
              </a:rPr>
              <a:t>Confined Space Entry</a:t>
            </a:r>
          </a:p>
          <a:p>
            <a:pPr algn="ctr">
              <a:spcBef>
                <a:spcPct val="0"/>
              </a:spcBef>
              <a:buClrTx/>
              <a:buSzTx/>
              <a:buFontTx/>
              <a:buNone/>
            </a:pP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b="1" dirty="0" smtClean="0">
                <a:solidFill>
                  <a:schemeClr val="tx1"/>
                </a:solidFill>
                <a:latin typeface="Arial" panose="020B0604020202020204" pitchFamily="34" charset="0"/>
                <a:cs typeface="Arial" panose="020B0604020202020204" pitchFamily="34" charset="0"/>
              </a:rPr>
              <a:t>Electrical STA</a:t>
            </a: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b="1" dirty="0">
                <a:solidFill>
                  <a:schemeClr val="tx1"/>
                </a:solidFill>
                <a:latin typeface="Arial" panose="020B0604020202020204" pitchFamily="34" charset="0"/>
                <a:cs typeface="Arial" panose="020B0604020202020204" pitchFamily="34" charset="0"/>
              </a:rPr>
              <a:t>Hot Work</a:t>
            </a:r>
          </a:p>
          <a:p>
            <a:pPr algn="ctr">
              <a:spcBef>
                <a:spcPct val="0"/>
              </a:spcBef>
              <a:buClrTx/>
              <a:buSzTx/>
              <a:buFontTx/>
              <a:buNone/>
            </a:pP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b="1" dirty="0" smtClean="0">
                <a:solidFill>
                  <a:schemeClr val="tx1"/>
                </a:solidFill>
                <a:latin typeface="Arial" panose="020B0604020202020204" pitchFamily="34" charset="0"/>
                <a:cs typeface="Arial" panose="020B0604020202020204" pitchFamily="34" charset="0"/>
              </a:rPr>
              <a:t>Energized Work / Lockout</a:t>
            </a: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400" b="1"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b="1" dirty="0">
                <a:solidFill>
                  <a:schemeClr val="tx1"/>
                </a:solidFill>
                <a:latin typeface="Arial" panose="020B0604020202020204" pitchFamily="34" charset="0"/>
                <a:cs typeface="Arial" panose="020B0604020202020204" pitchFamily="34" charset="0"/>
              </a:rPr>
              <a:t>(Examples from the Team)</a:t>
            </a:r>
          </a:p>
          <a:p>
            <a:pPr marL="0" indent="0">
              <a:buNone/>
            </a:pPr>
            <a:endParaRPr lang="en-US" sz="2400" b="1"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2143513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 Identification of Hazards</a:t>
            </a:r>
            <a:br>
              <a:rPr lang="en-US" dirty="0"/>
            </a:br>
            <a:endParaRPr lang="en-US" dirty="0"/>
          </a:p>
        </p:txBody>
      </p:sp>
      <p:sp>
        <p:nvSpPr>
          <p:cNvPr id="3" name="Content Placeholder 2"/>
          <p:cNvSpPr>
            <a:spLocks noGrp="1"/>
          </p:cNvSpPr>
          <p:nvPr>
            <p:ph idx="1"/>
          </p:nvPr>
        </p:nvSpPr>
        <p:spPr/>
        <p:txBody>
          <a:bodyPr/>
          <a:lstStyle/>
          <a:p>
            <a:pPr marL="0" indent="0">
              <a:buNone/>
            </a:pPr>
            <a:r>
              <a:rPr lang="en-US" altLang="en-US" sz="3200" dirty="0" smtClean="0">
                <a:solidFill>
                  <a:schemeClr val="accent4">
                    <a:lumMod val="60000"/>
                    <a:lumOff val="40000"/>
                  </a:schemeClr>
                </a:solidFill>
                <a:latin typeface="Arial" panose="020B0604020202020204" pitchFamily="34" charset="0"/>
                <a:cs typeface="Arial" panose="020B0604020202020204" pitchFamily="34" charset="0"/>
              </a:rPr>
              <a:t>What is a hazard?</a:t>
            </a:r>
          </a:p>
          <a:p>
            <a:endParaRPr lang="en-US" altLang="en-US" dirty="0">
              <a:latin typeface="Arial" panose="020B0604020202020204" pitchFamily="34" charset="0"/>
              <a:cs typeface="Arial" panose="020B0604020202020204" pitchFamily="34" charset="0"/>
            </a:endParaRPr>
          </a:p>
          <a:p>
            <a:pPr marL="0" indent="0">
              <a:buNone/>
            </a:pPr>
            <a:r>
              <a:rPr lang="en-US" altLang="en-US" sz="2800" dirty="0" smtClean="0">
                <a:latin typeface="Arial" panose="020B0604020202020204" pitchFamily="34" charset="0"/>
                <a:cs typeface="Arial" panose="020B0604020202020204" pitchFamily="34" charset="0"/>
              </a:rPr>
              <a:t>A </a:t>
            </a:r>
            <a:r>
              <a:rPr lang="en-US" altLang="en-US" sz="2800" dirty="0">
                <a:latin typeface="Arial" panose="020B0604020202020204" pitchFamily="34" charset="0"/>
                <a:cs typeface="Arial" panose="020B0604020202020204" pitchFamily="34" charset="0"/>
              </a:rPr>
              <a:t>hazard is the potential for harm. If left uncontrolled, a hazard could result in injury or </a:t>
            </a:r>
            <a:r>
              <a:rPr lang="en-US" altLang="en-US" sz="2800" dirty="0" smtClean="0">
                <a:latin typeface="Arial" panose="020B0604020202020204" pitchFamily="34" charset="0"/>
                <a:cs typeface="Arial" panose="020B0604020202020204" pitchFamily="34" charset="0"/>
              </a:rPr>
              <a:t>loss. </a:t>
            </a:r>
            <a:r>
              <a:rPr lang="en-US" altLang="en-US" sz="2800" dirty="0">
                <a:latin typeface="Arial" panose="020B0604020202020204" pitchFamily="34" charset="0"/>
                <a:cs typeface="Arial" panose="020B0604020202020204" pitchFamily="34" charset="0"/>
              </a:rPr>
              <a:t>A hazard can be a physical object, chemical, noise, radiation, extreme heat or cold, electrical energy or anything else that has the potential to cause harm.</a:t>
            </a:r>
          </a:p>
          <a:p>
            <a:endParaRPr lang="en-US" alt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104229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a:t>
            </a:r>
            <a:r>
              <a:rPr lang="en-US" dirty="0" smtClean="0"/>
              <a:t>3 </a:t>
            </a:r>
            <a:r>
              <a:rPr lang="en-US" dirty="0"/>
              <a:t>– </a:t>
            </a:r>
            <a:r>
              <a:rPr lang="en-US" dirty="0" smtClean="0"/>
              <a:t>Identification of Hazards</a:t>
            </a:r>
            <a:br>
              <a:rPr lang="en-US" dirty="0" smtClean="0"/>
            </a:br>
            <a:r>
              <a:rPr lang="en-US" dirty="0" smtClean="0">
                <a:solidFill>
                  <a:schemeClr val="accent4">
                    <a:lumMod val="60000"/>
                    <a:lumOff val="40000"/>
                  </a:schemeClr>
                </a:solidFill>
              </a:rPr>
              <a:t>What can hurt, damage, wreck, crush?</a:t>
            </a:r>
            <a:endParaRPr lang="en-US" dirty="0">
              <a:solidFill>
                <a:schemeClr val="accent4">
                  <a:lumMod val="60000"/>
                  <a:lumOff val="40000"/>
                </a:schemeClr>
              </a:solidFill>
            </a:endParaRPr>
          </a:p>
        </p:txBody>
      </p:sp>
      <p:sp>
        <p:nvSpPr>
          <p:cNvPr id="3" name="Content Placeholder 2"/>
          <p:cNvSpPr>
            <a:spLocks noGrp="1"/>
          </p:cNvSpPr>
          <p:nvPr>
            <p:ph idx="1"/>
          </p:nvPr>
        </p:nvSpPr>
        <p:spPr>
          <a:xfrm>
            <a:off x="677333" y="2160589"/>
            <a:ext cx="9527716" cy="3880773"/>
          </a:xfrm>
        </p:spPr>
        <p:txBody>
          <a:bodyPr>
            <a:normAutofit fontScale="77500" lnSpcReduction="20000"/>
          </a:bodyPr>
          <a:lstStyle/>
          <a:p>
            <a:pPr marL="514350" indent="-514350">
              <a:lnSpc>
                <a:spcPct val="90000"/>
              </a:lnSpc>
              <a:buNone/>
              <a:defRPr/>
            </a:pPr>
            <a:r>
              <a:rPr lang="en-US" sz="3400" b="1" dirty="0" smtClean="0">
                <a:latin typeface="Arial" pitchFamily="34" charset="0"/>
                <a:cs typeface="Arial" pitchFamily="34" charset="0"/>
              </a:rPr>
              <a:t>Force-Gravity-Weight				Frequency-Repetition</a:t>
            </a:r>
          </a:p>
          <a:p>
            <a:pPr marL="514350" indent="-514350">
              <a:lnSpc>
                <a:spcPct val="90000"/>
              </a:lnSpc>
              <a:buNone/>
              <a:defRPr/>
            </a:pPr>
            <a:endParaRPr lang="en-US" sz="3400" b="1" dirty="0">
              <a:latin typeface="Arial" pitchFamily="34" charset="0"/>
              <a:cs typeface="Arial" pitchFamily="34" charset="0"/>
            </a:endParaRPr>
          </a:p>
          <a:p>
            <a:pPr marL="514350" indent="-514350">
              <a:lnSpc>
                <a:spcPct val="90000"/>
              </a:lnSpc>
              <a:buNone/>
              <a:defRPr/>
            </a:pPr>
            <a:r>
              <a:rPr lang="en-US" sz="3400" b="1" dirty="0" smtClean="0">
                <a:latin typeface="Arial" pitchFamily="34" charset="0"/>
                <a:cs typeface="Arial" pitchFamily="34" charset="0"/>
              </a:rPr>
              <a:t>Posture-Ergonomics				Duration-Fatigue</a:t>
            </a:r>
          </a:p>
          <a:p>
            <a:pPr marL="514350" indent="-514350">
              <a:lnSpc>
                <a:spcPct val="90000"/>
              </a:lnSpc>
              <a:buNone/>
              <a:defRPr/>
            </a:pPr>
            <a:endParaRPr lang="en-US" sz="3400" b="1" dirty="0">
              <a:latin typeface="Arial" pitchFamily="34" charset="0"/>
              <a:cs typeface="Arial" pitchFamily="34" charset="0"/>
            </a:endParaRPr>
          </a:p>
          <a:p>
            <a:pPr marL="514350" indent="-514350">
              <a:lnSpc>
                <a:spcPct val="90000"/>
              </a:lnSpc>
              <a:buNone/>
              <a:defRPr/>
            </a:pPr>
            <a:r>
              <a:rPr lang="en-US" sz="3400" b="1" dirty="0" smtClean="0">
                <a:latin typeface="Arial" pitchFamily="34" charset="0"/>
                <a:cs typeface="Arial" pitchFamily="34" charset="0"/>
              </a:rPr>
              <a:t>Contact </a:t>
            </a:r>
            <a:r>
              <a:rPr lang="en-US" sz="3400" b="1" dirty="0">
                <a:latin typeface="Arial" pitchFamily="34" charset="0"/>
                <a:cs typeface="Arial" pitchFamily="34" charset="0"/>
              </a:rPr>
              <a:t>Stress-Thermal </a:t>
            </a:r>
            <a:r>
              <a:rPr lang="en-US" sz="3400" b="1" dirty="0" smtClean="0">
                <a:latin typeface="Arial" pitchFamily="34" charset="0"/>
                <a:cs typeface="Arial" pitchFamily="34" charset="0"/>
              </a:rPr>
              <a:t>Contact</a:t>
            </a:r>
          </a:p>
          <a:p>
            <a:pPr marL="514350" indent="-514350">
              <a:lnSpc>
                <a:spcPct val="90000"/>
              </a:lnSpc>
              <a:buNone/>
              <a:defRPr/>
            </a:pPr>
            <a:endParaRPr lang="en-US" sz="3400" b="1" dirty="0">
              <a:latin typeface="Arial" pitchFamily="34" charset="0"/>
              <a:cs typeface="Arial" pitchFamily="34" charset="0"/>
            </a:endParaRPr>
          </a:p>
          <a:p>
            <a:pPr marL="514350" indent="-514350">
              <a:lnSpc>
                <a:spcPct val="90000"/>
              </a:lnSpc>
              <a:buNone/>
              <a:defRPr/>
            </a:pPr>
            <a:r>
              <a:rPr lang="en-US" sz="3400" b="1" dirty="0" smtClean="0">
                <a:latin typeface="Arial" pitchFamily="34" charset="0"/>
                <a:cs typeface="Arial" pitchFamily="34" charset="0"/>
              </a:rPr>
              <a:t>Environmental </a:t>
            </a:r>
            <a:r>
              <a:rPr lang="en-US" sz="3400" b="1" dirty="0">
                <a:latin typeface="Arial" pitchFamily="34" charset="0"/>
                <a:cs typeface="Arial" pitchFamily="34" charset="0"/>
              </a:rPr>
              <a:t>(Heat-cold-wind-rain-fumes)</a:t>
            </a:r>
          </a:p>
          <a:p>
            <a:pPr marL="514350" indent="-514350" algn="ctr">
              <a:lnSpc>
                <a:spcPct val="90000"/>
              </a:lnSpc>
              <a:buNone/>
              <a:defRPr/>
            </a:pPr>
            <a:endParaRPr lang="en-US" sz="3400" b="1" dirty="0">
              <a:latin typeface="Arial" pitchFamily="34" charset="0"/>
              <a:cs typeface="Arial" pitchFamily="34" charset="0"/>
            </a:endParaRPr>
          </a:p>
          <a:p>
            <a:pPr marL="514350" indent="-514350" algn="ctr">
              <a:lnSpc>
                <a:spcPct val="90000"/>
              </a:lnSpc>
              <a:buNone/>
              <a:defRPr/>
            </a:pPr>
            <a:r>
              <a:rPr lang="en-US" sz="3400" b="1" dirty="0">
                <a:latin typeface="Arial" pitchFamily="34" charset="0"/>
                <a:cs typeface="Arial" pitchFamily="34" charset="0"/>
              </a:rPr>
              <a:t> (Examples from the Team)</a:t>
            </a:r>
          </a:p>
          <a:p>
            <a:pPr marL="514350" indent="-514350" algn="ctr">
              <a:lnSpc>
                <a:spcPct val="90000"/>
              </a:lnSpc>
              <a:buNone/>
              <a:defRPr/>
            </a:pPr>
            <a:r>
              <a:rPr lang="en-US" b="1" dirty="0">
                <a:latin typeface="Arial" pitchFamily="34" charset="0"/>
                <a:cs typeface="Arial" pitchFamily="34" charset="0"/>
              </a:rPr>
              <a: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3609345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a:t>
            </a:r>
            <a:r>
              <a:rPr lang="en-US" dirty="0" smtClean="0"/>
              <a:t>– Hazard Identification</a:t>
            </a:r>
            <a:br>
              <a:rPr lang="en-US" dirty="0" smtClean="0"/>
            </a:br>
            <a:r>
              <a:rPr lang="en-US" dirty="0" smtClean="0">
                <a:solidFill>
                  <a:schemeClr val="accent4">
                    <a:lumMod val="60000"/>
                    <a:lumOff val="40000"/>
                  </a:schemeClr>
                </a:solidFill>
              </a:rPr>
              <a:t>What are some hazard questions?</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Autofit/>
          </a:bodyPr>
          <a:lstStyle/>
          <a:p>
            <a:r>
              <a:rPr lang="en-US" altLang="en-US" sz="3600" b="1" dirty="0">
                <a:latin typeface="Arial" panose="020B0604020202020204" pitchFamily="34" charset="0"/>
                <a:cs typeface="Arial" panose="020B0604020202020204" pitchFamily="34" charset="0"/>
              </a:rPr>
              <a:t>What </a:t>
            </a:r>
            <a:r>
              <a:rPr lang="en-US" altLang="en-US" sz="3600" b="1" dirty="0" smtClean="0">
                <a:latin typeface="Arial" panose="020B0604020202020204" pitchFamily="34" charset="0"/>
                <a:cs typeface="Arial" panose="020B0604020202020204" pitchFamily="34" charset="0"/>
              </a:rPr>
              <a:t>is </a:t>
            </a:r>
            <a:r>
              <a:rPr lang="en-US" altLang="en-US" sz="3600" b="1" i="1" u="sng" dirty="0" smtClean="0">
                <a:latin typeface="Arial" panose="020B0604020202020204" pitchFamily="34" charset="0"/>
                <a:cs typeface="Arial" panose="020B0604020202020204" pitchFamily="34" charset="0"/>
              </a:rPr>
              <a:t>LIKELY</a:t>
            </a:r>
            <a:r>
              <a:rPr lang="en-US" altLang="en-US" sz="3600" b="1" dirty="0" smtClean="0">
                <a:latin typeface="Arial" panose="020B0604020202020204" pitchFamily="34" charset="0"/>
                <a:cs typeface="Arial" panose="020B0604020202020204" pitchFamily="34" charset="0"/>
              </a:rPr>
              <a:t> to </a:t>
            </a:r>
            <a:r>
              <a:rPr lang="en-US" altLang="en-US" sz="3600" b="1" dirty="0">
                <a:latin typeface="Arial" panose="020B0604020202020204" pitchFamily="34" charset="0"/>
                <a:cs typeface="Arial" panose="020B0604020202020204" pitchFamily="34" charset="0"/>
              </a:rPr>
              <a:t>go wrong?</a:t>
            </a:r>
          </a:p>
          <a:p>
            <a:r>
              <a:rPr lang="en-US" altLang="en-US" sz="3600" b="1" dirty="0">
                <a:latin typeface="Arial" panose="020B0604020202020204" pitchFamily="34" charset="0"/>
                <a:cs typeface="Arial" panose="020B0604020202020204" pitchFamily="34" charset="0"/>
              </a:rPr>
              <a:t>What are the consequences?</a:t>
            </a:r>
          </a:p>
          <a:p>
            <a:r>
              <a:rPr lang="en-US" altLang="en-US" sz="3600" b="1" dirty="0">
                <a:latin typeface="Arial" panose="020B0604020202020204" pitchFamily="34" charset="0"/>
                <a:cs typeface="Arial" panose="020B0604020202020204" pitchFamily="34" charset="0"/>
              </a:rPr>
              <a:t>How could the hazard arise?</a:t>
            </a:r>
          </a:p>
          <a:p>
            <a:r>
              <a:rPr lang="en-US" altLang="en-US" sz="3600" b="1" dirty="0">
                <a:latin typeface="Arial" panose="020B0604020202020204" pitchFamily="34" charset="0"/>
                <a:cs typeface="Arial" panose="020B0604020202020204" pitchFamily="34" charset="0"/>
              </a:rPr>
              <a:t>What are other contributing factors?</a:t>
            </a:r>
          </a:p>
          <a:p>
            <a:r>
              <a:rPr lang="en-US" altLang="en-US" sz="3600" b="1" dirty="0">
                <a:latin typeface="Arial" panose="020B0604020202020204" pitchFamily="34" charset="0"/>
                <a:cs typeface="Arial" panose="020B0604020202020204" pitchFamily="34" charset="0"/>
              </a:rPr>
              <a:t>How likely is it that the hazard will occur</a:t>
            </a:r>
            <a:endParaRPr lang="en-US" sz="3600" b="1"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623932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a:t>
            </a:r>
            <a:r>
              <a:rPr lang="en-US" dirty="0" err="1" smtClean="0"/>
              <a:t>Contol</a:t>
            </a:r>
            <a:r>
              <a:rPr lang="en-US" dirty="0" smtClean="0"/>
              <a:t> of Hazards Identified</a:t>
            </a:r>
            <a:br>
              <a:rPr lang="en-US" dirty="0" smtClean="0"/>
            </a:br>
            <a:r>
              <a:rPr lang="en-US" dirty="0" smtClean="0">
                <a:solidFill>
                  <a:schemeClr val="accent4">
                    <a:lumMod val="60000"/>
                    <a:lumOff val="40000"/>
                  </a:schemeClr>
                </a:solidFill>
              </a:rPr>
              <a:t>What is a control?</a:t>
            </a:r>
            <a:endParaRPr lang="en-US" dirty="0"/>
          </a:p>
        </p:txBody>
      </p:sp>
      <p:sp>
        <p:nvSpPr>
          <p:cNvPr id="3" name="Content Placeholder 2"/>
          <p:cNvSpPr>
            <a:spLocks noGrp="1"/>
          </p:cNvSpPr>
          <p:nvPr>
            <p:ph idx="1"/>
          </p:nvPr>
        </p:nvSpPr>
        <p:spPr/>
        <p:txBody>
          <a:bodyPr/>
          <a:lstStyle/>
          <a:p>
            <a:pPr>
              <a:defRPr/>
            </a:pPr>
            <a:r>
              <a:rPr lang="en-US" altLang="en-US" sz="2400" dirty="0">
                <a:latin typeface="Arial" panose="020B0604020202020204" pitchFamily="34" charset="0"/>
                <a:cs typeface="Arial" panose="020B0604020202020204" pitchFamily="34" charset="0"/>
              </a:rPr>
              <a:t>A control is anything that will help </a:t>
            </a:r>
            <a:r>
              <a:rPr lang="en-US" altLang="en-US" sz="2400" dirty="0" smtClean="0">
                <a:latin typeface="Arial" panose="020B0604020202020204" pitchFamily="34" charset="0"/>
                <a:cs typeface="Arial" panose="020B0604020202020204" pitchFamily="34" charset="0"/>
              </a:rPr>
              <a:t>reduce the </a:t>
            </a:r>
            <a:r>
              <a:rPr lang="en-US" altLang="en-US" sz="2400" dirty="0">
                <a:latin typeface="Arial" panose="020B0604020202020204" pitchFamily="34" charset="0"/>
                <a:cs typeface="Arial" panose="020B0604020202020204" pitchFamily="34" charset="0"/>
              </a:rPr>
              <a:t>hazard by either preventing it from occurring or minimizing its impact if it does occur. If a hazard cannot be eliminated, steps should be taken so that the consequences of the hazard are as low as reasonably practical</a:t>
            </a:r>
            <a:r>
              <a:rPr lang="en-US" altLang="en-US" sz="2400" dirty="0" smtClean="0">
                <a:latin typeface="Arial" panose="020B0604020202020204" pitchFamily="34" charset="0"/>
                <a:cs typeface="Arial" panose="020B0604020202020204" pitchFamily="34" charset="0"/>
              </a:rPr>
              <a:t>.</a:t>
            </a:r>
          </a:p>
          <a:p>
            <a:pPr>
              <a:defRPr/>
            </a:pPr>
            <a:r>
              <a:rPr lang="en-US" altLang="en-US" sz="2400" dirty="0" smtClean="0">
                <a:latin typeface="Arial" panose="020B0604020202020204" pitchFamily="34" charset="0"/>
                <a:cs typeface="Arial" panose="020B0604020202020204" pitchFamily="34" charset="0"/>
              </a:rPr>
              <a:t>If </a:t>
            </a:r>
            <a:r>
              <a:rPr lang="en-US" altLang="en-US" sz="2400" dirty="0">
                <a:latin typeface="Arial" panose="020B0604020202020204" pitchFamily="34" charset="0"/>
                <a:cs typeface="Arial" panose="020B0604020202020204" pitchFamily="34" charset="0"/>
              </a:rPr>
              <a:t>a workplace hazard cannot be eliminated or replaced with a non-hazardous substitution, it is necessary to implement hazard controls in order to protect the worker.</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3309116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Control of Hazards</a:t>
            </a:r>
            <a:br>
              <a:rPr lang="en-US" dirty="0" smtClean="0"/>
            </a:br>
            <a:r>
              <a:rPr lang="en-US" dirty="0" smtClean="0">
                <a:solidFill>
                  <a:schemeClr val="accent4">
                    <a:lumMod val="60000"/>
                    <a:lumOff val="40000"/>
                  </a:schemeClr>
                </a:solidFill>
              </a:rPr>
              <a:t>Types of Control Methods</a:t>
            </a:r>
            <a:endParaRPr lang="en-US" dirty="0"/>
          </a:p>
        </p:txBody>
      </p:sp>
      <p:sp>
        <p:nvSpPr>
          <p:cNvPr id="3" name="Content Placeholder 2"/>
          <p:cNvSpPr>
            <a:spLocks noGrp="1"/>
          </p:cNvSpPr>
          <p:nvPr>
            <p:ph idx="1"/>
          </p:nvPr>
        </p:nvSpPr>
        <p:spPr/>
        <p:txBody>
          <a:bodyPr>
            <a:normAutofit lnSpcReduction="10000"/>
          </a:bodyPr>
          <a:lstStyle/>
          <a:p>
            <a:pPr>
              <a:defRPr/>
            </a:pPr>
            <a:r>
              <a:rPr lang="en-US" altLang="en-US" sz="2400" u="sng" dirty="0">
                <a:latin typeface="Arial" panose="020B0604020202020204" pitchFamily="34" charset="0"/>
                <a:cs typeface="Arial" panose="020B0604020202020204" pitchFamily="34" charset="0"/>
              </a:rPr>
              <a:t>Engineering Controls: </a:t>
            </a:r>
            <a:r>
              <a:rPr lang="en-US" altLang="en-US" sz="2400" dirty="0" smtClean="0">
                <a:latin typeface="Arial" panose="020B0604020202020204" pitchFamily="34" charset="0"/>
                <a:cs typeface="Arial" panose="020B0604020202020204" pitchFamily="34" charset="0"/>
              </a:rPr>
              <a:t>Physically changing the process or </a:t>
            </a:r>
            <a:r>
              <a:rPr lang="en-US" altLang="en-US" sz="2400" dirty="0">
                <a:latin typeface="Arial" panose="020B0604020202020204" pitchFamily="34" charset="0"/>
                <a:cs typeface="Arial" panose="020B0604020202020204" pitchFamily="34" charset="0"/>
              </a:rPr>
              <a:t>access to the hazard</a:t>
            </a:r>
          </a:p>
          <a:p>
            <a:pPr>
              <a:defRPr/>
            </a:pPr>
            <a:endParaRPr lang="en-US" altLang="en-US" sz="2400" dirty="0">
              <a:latin typeface="Arial" panose="020B0604020202020204" pitchFamily="34" charset="0"/>
              <a:cs typeface="Arial" panose="020B0604020202020204" pitchFamily="34" charset="0"/>
            </a:endParaRPr>
          </a:p>
          <a:p>
            <a:pPr>
              <a:defRPr/>
            </a:pPr>
            <a:r>
              <a:rPr lang="en-US" altLang="en-US" sz="2400" u="sng" dirty="0">
                <a:latin typeface="Arial" panose="020B0604020202020204" pitchFamily="34" charset="0"/>
                <a:cs typeface="Arial" panose="020B0604020202020204" pitchFamily="34" charset="0"/>
              </a:rPr>
              <a:t>Administrative Controls: </a:t>
            </a:r>
            <a:r>
              <a:rPr lang="en-US" altLang="en-US" sz="2400" dirty="0">
                <a:latin typeface="Arial" panose="020B0604020202020204" pitchFamily="34" charset="0"/>
                <a:cs typeface="Arial" panose="020B0604020202020204" pitchFamily="34" charset="0"/>
              </a:rPr>
              <a:t>Altering the way in which the job is performed</a:t>
            </a:r>
          </a:p>
          <a:p>
            <a:pPr marL="0" indent="0">
              <a:buNone/>
              <a:defRPr/>
            </a:pPr>
            <a:endParaRPr lang="en-US" altLang="en-US" sz="2400" dirty="0">
              <a:latin typeface="Arial" panose="020B0604020202020204" pitchFamily="34" charset="0"/>
              <a:cs typeface="Arial" panose="020B0604020202020204" pitchFamily="34" charset="0"/>
            </a:endParaRPr>
          </a:p>
          <a:p>
            <a:pPr>
              <a:defRPr/>
            </a:pPr>
            <a:r>
              <a:rPr lang="en-US" altLang="en-US" sz="2400" u="sng" dirty="0">
                <a:latin typeface="Arial" panose="020B0604020202020204" pitchFamily="34" charset="0"/>
                <a:cs typeface="Arial" panose="020B0604020202020204" pitchFamily="34" charset="0"/>
              </a:rPr>
              <a:t>Personal Protective Controls: </a:t>
            </a:r>
            <a:r>
              <a:rPr lang="en-US" altLang="en-US" sz="2400" dirty="0">
                <a:latin typeface="Arial" panose="020B0604020202020204" pitchFamily="34" charset="0"/>
                <a:cs typeface="Arial" panose="020B0604020202020204" pitchFamily="34" charset="0"/>
              </a:rPr>
              <a:t>Altering the workers PPE to remove a hazard or place a barrier between the worker and the hazard</a:t>
            </a:r>
          </a:p>
          <a:p>
            <a:pPr>
              <a:defRPr/>
            </a:pPr>
            <a:endParaRPr lang="en-US" alt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2722143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322" y="230038"/>
            <a:ext cx="8596668" cy="1320800"/>
          </a:xfrm>
        </p:spPr>
        <p:txBody>
          <a:bodyPr/>
          <a:lstStyle/>
          <a:p>
            <a:r>
              <a:rPr lang="en-US" dirty="0"/>
              <a:t>Step 4 – Control of </a:t>
            </a:r>
            <a:r>
              <a:rPr lang="en-US" dirty="0" smtClean="0"/>
              <a:t>Hazards</a:t>
            </a:r>
            <a:endParaRPr lang="en-US" dirty="0"/>
          </a:p>
        </p:txBody>
      </p:sp>
      <p:sp>
        <p:nvSpPr>
          <p:cNvPr id="3" name="Content Placeholder 2"/>
          <p:cNvSpPr>
            <a:spLocks noGrp="1"/>
          </p:cNvSpPr>
          <p:nvPr>
            <p:ph idx="1"/>
          </p:nvPr>
        </p:nvSpPr>
        <p:spPr>
          <a:xfrm>
            <a:off x="349530" y="1550838"/>
            <a:ext cx="8596668" cy="4490524"/>
          </a:xfrm>
        </p:spPr>
        <p:txBody>
          <a:bodyPr>
            <a:normAutofit/>
          </a:bodyPr>
          <a:lstStyle/>
          <a:p>
            <a:pPr marL="0" indent="0">
              <a:buNone/>
            </a:pPr>
            <a:r>
              <a:rPr lang="en-US" altLang="en-US" sz="2800" b="1" dirty="0" smtClean="0">
                <a:solidFill>
                  <a:schemeClr val="accent4">
                    <a:lumMod val="60000"/>
                    <a:lumOff val="40000"/>
                  </a:schemeClr>
                </a:solidFill>
                <a:latin typeface="Arial" panose="020B0604020202020204" pitchFamily="34" charset="0"/>
                <a:cs typeface="Arial" panose="020B0604020202020204" pitchFamily="34" charset="0"/>
              </a:rPr>
              <a:t>ENGINEERING CONTROLS:</a:t>
            </a:r>
          </a:p>
          <a:p>
            <a:pPr marL="0" indent="0">
              <a:buNone/>
            </a:pPr>
            <a:endParaRPr lang="en-US" altLang="en-US" sz="2800" b="1" dirty="0" smtClean="0">
              <a:solidFill>
                <a:schemeClr val="accent4">
                  <a:lumMod val="60000"/>
                  <a:lumOff val="40000"/>
                </a:schemeClr>
              </a:solidFill>
              <a:latin typeface="Arial" panose="020B0604020202020204" pitchFamily="34" charset="0"/>
              <a:cs typeface="Arial" panose="020B0604020202020204" pitchFamily="34" charset="0"/>
            </a:endParaRPr>
          </a:p>
          <a:p>
            <a:pPr marL="0" indent="0">
              <a:buNone/>
            </a:pPr>
            <a:r>
              <a:rPr lang="en-US" altLang="en-US" sz="3200" dirty="0" smtClean="0">
                <a:latin typeface="Arial" panose="020B0604020202020204" pitchFamily="34" charset="0"/>
                <a:cs typeface="Arial" panose="020B0604020202020204" pitchFamily="34" charset="0"/>
              </a:rPr>
              <a:t>Examples </a:t>
            </a:r>
            <a:r>
              <a:rPr lang="en-US" altLang="en-US" sz="3200" dirty="0">
                <a:latin typeface="Arial" panose="020B0604020202020204" pitchFamily="34" charset="0"/>
                <a:cs typeface="Arial" panose="020B0604020202020204" pitchFamily="34" charset="0"/>
              </a:rPr>
              <a:t>of engineering controls include machine guards on mechanical blades/saws, ventilation systems to control fumes, wetting systems to control dust, circuit breakers and automatic shutoff switches on tanks and high pressure systems.</a:t>
            </a:r>
          </a:p>
          <a:p>
            <a:pPr marL="0" indent="0">
              <a:buNone/>
            </a:pPr>
            <a:endParaRPr lang="en-US" altLang="en-US"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3136474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 Control of Hazards</a:t>
            </a:r>
          </a:p>
        </p:txBody>
      </p:sp>
      <p:sp>
        <p:nvSpPr>
          <p:cNvPr id="3" name="Content Placeholder 2"/>
          <p:cNvSpPr>
            <a:spLocks noGrp="1"/>
          </p:cNvSpPr>
          <p:nvPr>
            <p:ph idx="1"/>
          </p:nvPr>
        </p:nvSpPr>
        <p:spPr>
          <a:xfrm>
            <a:off x="323651" y="1479102"/>
            <a:ext cx="8596668" cy="4447245"/>
          </a:xfrm>
        </p:spPr>
        <p:txBody>
          <a:bodyPr>
            <a:normAutofit fontScale="92500" lnSpcReduction="10000"/>
          </a:bodyPr>
          <a:lstStyle/>
          <a:p>
            <a:pPr marL="0" indent="0">
              <a:buNone/>
            </a:pPr>
            <a:r>
              <a:rPr lang="en-US" sz="2800" b="1" dirty="0" smtClean="0">
                <a:solidFill>
                  <a:schemeClr val="accent4">
                    <a:lumMod val="60000"/>
                    <a:lumOff val="40000"/>
                  </a:schemeClr>
                </a:solidFill>
              </a:rPr>
              <a:t>ADMINISTRATIVE CONTROLS:</a:t>
            </a:r>
          </a:p>
          <a:p>
            <a:pPr marL="0" indent="0">
              <a:buNone/>
            </a:pPr>
            <a:endParaRPr lang="en-US" sz="2800" dirty="0" smtClean="0">
              <a:solidFill>
                <a:schemeClr val="accent4">
                  <a:lumMod val="60000"/>
                  <a:lumOff val="40000"/>
                </a:schemeClr>
              </a:solidFill>
            </a:endParaRPr>
          </a:p>
          <a:p>
            <a:pPr marL="0" indent="0">
              <a:buNone/>
            </a:pPr>
            <a:r>
              <a:rPr lang="en-US" altLang="en-US" sz="2800" dirty="0">
                <a:latin typeface="Arial" panose="020B0604020202020204" pitchFamily="34" charset="0"/>
                <a:cs typeface="Arial" panose="020B0604020202020204" pitchFamily="34" charset="0"/>
              </a:rPr>
              <a:t>Examples of administrative controls include developing a step by step procedure for performing the job safely, altering worker schedules to a time of day when the hazard is less likely to occur and designing policies such as a buddy-system or </a:t>
            </a:r>
            <a:r>
              <a:rPr lang="en-US" altLang="en-US" sz="2800" dirty="0" smtClean="0">
                <a:latin typeface="Arial" panose="020B0604020202020204" pitchFamily="34" charset="0"/>
                <a:cs typeface="Arial" panose="020B0604020202020204" pitchFamily="34" charset="0"/>
              </a:rPr>
              <a:t>lockout </a:t>
            </a:r>
            <a:r>
              <a:rPr lang="en-US" altLang="en-US" sz="2800" dirty="0">
                <a:latin typeface="Arial" panose="020B0604020202020204" pitchFamily="34" charset="0"/>
                <a:cs typeface="Arial" panose="020B0604020202020204" pitchFamily="34" charset="0"/>
              </a:rPr>
              <a:t>system (which then becomes an engineering control once the system is shutdown). Required specialized training and permits are also often included in the “administrative controls” category.</a:t>
            </a:r>
          </a:p>
          <a:p>
            <a:pPr marL="0" indent="0">
              <a:buNone/>
            </a:pPr>
            <a:endParaRPr lang="en-US" sz="2800" dirty="0">
              <a:solidFill>
                <a:schemeClr val="accent4">
                  <a:lumMod val="60000"/>
                  <a:lumOff val="40000"/>
                </a:schemeClr>
              </a:solidFill>
            </a:endParaRPr>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3733741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26" y="102869"/>
            <a:ext cx="8596668" cy="1320800"/>
          </a:xfrm>
        </p:spPr>
        <p:txBody>
          <a:bodyPr/>
          <a:lstStyle/>
          <a:p>
            <a:r>
              <a:rPr lang="en-US" dirty="0"/>
              <a:t>Step 4 – Control of Hazards</a:t>
            </a:r>
          </a:p>
        </p:txBody>
      </p:sp>
      <p:sp>
        <p:nvSpPr>
          <p:cNvPr id="3" name="Content Placeholder 2"/>
          <p:cNvSpPr>
            <a:spLocks noGrp="1"/>
          </p:cNvSpPr>
          <p:nvPr>
            <p:ph idx="1"/>
          </p:nvPr>
        </p:nvSpPr>
        <p:spPr>
          <a:xfrm>
            <a:off x="409915" y="1056407"/>
            <a:ext cx="8596668" cy="4844060"/>
          </a:xfrm>
        </p:spPr>
        <p:txBody>
          <a:bodyPr>
            <a:normAutofit/>
          </a:bodyPr>
          <a:lstStyle/>
          <a:p>
            <a:pPr marL="0" indent="0">
              <a:buNone/>
            </a:pPr>
            <a:r>
              <a:rPr lang="en-US" sz="2800" b="1" dirty="0" smtClean="0">
                <a:solidFill>
                  <a:schemeClr val="accent4">
                    <a:lumMod val="60000"/>
                    <a:lumOff val="40000"/>
                  </a:schemeClr>
                </a:solidFill>
              </a:rPr>
              <a:t>PPE CONTROLS: (Last to be used)</a:t>
            </a:r>
          </a:p>
          <a:p>
            <a:pPr marL="0" indent="0">
              <a:buNone/>
            </a:pPr>
            <a:endParaRPr lang="en-US" sz="2800" dirty="0" smtClean="0">
              <a:solidFill>
                <a:schemeClr val="accent4">
                  <a:lumMod val="60000"/>
                  <a:lumOff val="40000"/>
                </a:schemeClr>
              </a:solidFill>
            </a:endParaRPr>
          </a:p>
          <a:p>
            <a:pPr marL="0" indent="0">
              <a:buNone/>
            </a:pPr>
            <a:r>
              <a:rPr lang="en-US" altLang="en-US" sz="2800" dirty="0">
                <a:latin typeface="Arial" panose="020B0604020202020204" pitchFamily="34" charset="0"/>
                <a:cs typeface="Arial" panose="020B0604020202020204" pitchFamily="34" charset="0"/>
              </a:rPr>
              <a:t>If a hazard cannot be eliminated or minimized </a:t>
            </a:r>
            <a:r>
              <a:rPr lang="en-US" altLang="en-US" sz="2800" dirty="0" smtClean="0">
                <a:latin typeface="Arial" panose="020B0604020202020204" pitchFamily="34" charset="0"/>
                <a:cs typeface="Arial" panose="020B0604020202020204" pitchFamily="34" charset="0"/>
              </a:rPr>
              <a:t>by </a:t>
            </a:r>
            <a:r>
              <a:rPr lang="en-US" altLang="en-US" sz="2800" dirty="0">
                <a:latin typeface="Arial" panose="020B0604020202020204" pitchFamily="34" charset="0"/>
                <a:cs typeface="Arial" panose="020B0604020202020204" pitchFamily="34" charset="0"/>
              </a:rPr>
              <a:t>using engineering or administrative controls, </a:t>
            </a:r>
            <a:r>
              <a:rPr lang="en-US" altLang="en-US" sz="2800" dirty="0" smtClean="0">
                <a:latin typeface="Arial" panose="020B0604020202020204" pitchFamily="34" charset="0"/>
                <a:cs typeface="Arial" panose="020B0604020202020204" pitchFamily="34" charset="0"/>
              </a:rPr>
              <a:t>then use of protective </a:t>
            </a:r>
            <a:r>
              <a:rPr lang="en-US" altLang="en-US" sz="2800" dirty="0">
                <a:latin typeface="Arial" panose="020B0604020202020204" pitchFamily="34" charset="0"/>
                <a:cs typeface="Arial" panose="020B0604020202020204" pitchFamily="34" charset="0"/>
              </a:rPr>
              <a:t>clothing or </a:t>
            </a:r>
            <a:r>
              <a:rPr lang="en-US" altLang="en-US" sz="2800" dirty="0" smtClean="0">
                <a:latin typeface="Arial" panose="020B0604020202020204" pitchFamily="34" charset="0"/>
                <a:cs typeface="Arial" panose="020B0604020202020204" pitchFamily="34" charset="0"/>
              </a:rPr>
              <a:t>equipment is warranted.</a:t>
            </a:r>
          </a:p>
          <a:p>
            <a:pPr marL="0" indent="0">
              <a:buNone/>
            </a:pPr>
            <a:r>
              <a:rPr lang="en-US" altLang="en-US" sz="2800" dirty="0" smtClean="0">
                <a:latin typeface="Arial" panose="020B0604020202020204" pitchFamily="34" charset="0"/>
                <a:cs typeface="Arial" panose="020B0604020202020204" pitchFamily="34" charset="0"/>
              </a:rPr>
              <a:t>Examples </a:t>
            </a:r>
            <a:r>
              <a:rPr lang="en-US" altLang="en-US" sz="2800" dirty="0">
                <a:latin typeface="Arial" panose="020B0604020202020204" pitchFamily="34" charset="0"/>
                <a:cs typeface="Arial" panose="020B0604020202020204" pitchFamily="34" charset="0"/>
              </a:rPr>
              <a:t>of PPE include steel </a:t>
            </a:r>
            <a:r>
              <a:rPr lang="en-US" altLang="en-US" sz="2800" dirty="0" smtClean="0">
                <a:latin typeface="Arial" panose="020B0604020202020204" pitchFamily="34" charset="0"/>
                <a:cs typeface="Arial" panose="020B0604020202020204" pitchFamily="34" charset="0"/>
              </a:rPr>
              <a:t>toe </a:t>
            </a:r>
            <a:r>
              <a:rPr lang="en-US" altLang="en-US" sz="2800" dirty="0">
                <a:latin typeface="Arial" panose="020B0604020202020204" pitchFamily="34" charset="0"/>
                <a:cs typeface="Arial" panose="020B0604020202020204" pitchFamily="34" charset="0"/>
              </a:rPr>
              <a:t>shoes, long pants, hard hat, high visibility reflective </a:t>
            </a:r>
            <a:r>
              <a:rPr lang="en-US" altLang="en-US" sz="2800" dirty="0" smtClean="0">
                <a:latin typeface="Arial" panose="020B0604020202020204" pitchFamily="34" charset="0"/>
                <a:cs typeface="Arial" panose="020B0604020202020204" pitchFamily="34" charset="0"/>
              </a:rPr>
              <a:t>vest</a:t>
            </a:r>
            <a:r>
              <a:rPr lang="en-US" altLang="en-US" sz="2800" dirty="0">
                <a:latin typeface="Arial" panose="020B0604020202020204" pitchFamily="34" charset="0"/>
                <a:cs typeface="Arial" panose="020B0604020202020204" pitchFamily="34" charset="0"/>
              </a:rPr>
              <a:t>, face shield, Tyvek suit, respirator and ear plugs.</a:t>
            </a:r>
          </a:p>
          <a:p>
            <a:pPr marL="0" indent="0">
              <a:buNone/>
            </a:pPr>
            <a:endParaRPr lang="en-US" sz="2800" dirty="0">
              <a:solidFill>
                <a:schemeClr val="accent4">
                  <a:lumMod val="60000"/>
                  <a:lumOff val="40000"/>
                </a:schemeClr>
              </a:solidFill>
            </a:endParaRPr>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121927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91" y="102869"/>
            <a:ext cx="3834281" cy="563592"/>
          </a:xfrm>
        </p:spPr>
        <p:txBody>
          <a:bodyPr>
            <a:normAutofit fontScale="90000"/>
          </a:bodyPr>
          <a:lstStyle/>
          <a:p>
            <a:r>
              <a:rPr lang="en-US" dirty="0" smtClean="0"/>
              <a:t>SAMPLE STA REVIEW</a:t>
            </a: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pic>
        <p:nvPicPr>
          <p:cNvPr id="6" name="Content Placeholder 5"/>
          <p:cNvPicPr>
            <a:picLocks noGrp="1" noChangeAspect="1"/>
          </p:cNvPicPr>
          <p:nvPr>
            <p:ph idx="1"/>
          </p:nvPr>
        </p:nvPicPr>
        <p:blipFill>
          <a:blip r:embed="rId4"/>
          <a:stretch>
            <a:fillRect/>
          </a:stretch>
        </p:blipFill>
        <p:spPr>
          <a:xfrm>
            <a:off x="193729" y="562238"/>
            <a:ext cx="9267986" cy="6241518"/>
          </a:xfrm>
          <a:prstGeom prst="rect">
            <a:avLst/>
          </a:prstGeom>
        </p:spPr>
      </p:pic>
    </p:spTree>
    <p:extLst>
      <p:ext uri="{BB962C8B-B14F-4D97-AF65-F5344CB8AC3E}">
        <p14:creationId xmlns:p14="http://schemas.microsoft.com/office/powerpoint/2010/main" val="3842392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5528" y="102870"/>
            <a:ext cx="7766936" cy="1618834"/>
          </a:xfrm>
        </p:spPr>
        <p:txBody>
          <a:bodyPr/>
          <a:lstStyle/>
          <a:p>
            <a:pPr algn="ctr"/>
            <a:r>
              <a:rPr lang="en-US" dirty="0" smtClean="0"/>
              <a:t>Safety </a:t>
            </a:r>
            <a:r>
              <a:rPr lang="en-US" dirty="0" smtClean="0"/>
              <a:t>Task </a:t>
            </a:r>
            <a:r>
              <a:rPr lang="en-US" dirty="0" smtClean="0"/>
              <a:t>Analysis</a:t>
            </a:r>
            <a:br>
              <a:rPr lang="en-US" dirty="0" smtClean="0"/>
            </a:br>
            <a:r>
              <a:rPr lang="en-US" dirty="0" smtClean="0"/>
              <a:t>(STA)</a:t>
            </a:r>
            <a:endParaRPr lang="en-US" dirty="0"/>
          </a:p>
        </p:txBody>
      </p:sp>
      <p:sp>
        <p:nvSpPr>
          <p:cNvPr id="4" name="TextBox 7"/>
          <p:cNvSpPr txBox="1">
            <a:spLocks noChangeArrowheads="1"/>
          </p:cNvSpPr>
          <p:nvPr/>
        </p:nvSpPr>
        <p:spPr bwMode="auto">
          <a:xfrm>
            <a:off x="543464" y="1844234"/>
            <a:ext cx="8778014"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4400" u="sng" dirty="0" smtClean="0">
                <a:solidFill>
                  <a:schemeClr val="accent4">
                    <a:lumMod val="60000"/>
                    <a:lumOff val="40000"/>
                  </a:schemeClr>
                </a:solidFill>
                <a:latin typeface="Franklin Gothic Condensed" charset="0"/>
              </a:rPr>
              <a:t>What is Safety Task Analysis?</a:t>
            </a:r>
          </a:p>
          <a:p>
            <a:pPr>
              <a:spcBef>
                <a:spcPct val="0"/>
              </a:spcBef>
              <a:buClrTx/>
              <a:buSzTx/>
              <a:buNone/>
            </a:pPr>
            <a:r>
              <a:rPr lang="en-US" altLang="en-US" sz="2400" dirty="0">
                <a:solidFill>
                  <a:srgbClr val="FF3300"/>
                </a:solidFill>
                <a:latin typeface="Franklin Gothic Condensed" charset="0"/>
              </a:rPr>
              <a:t>	</a:t>
            </a:r>
            <a:r>
              <a:rPr lang="en-US" sz="2400" dirty="0"/>
              <a:t> is the analysis of how a task is accomplished, including a detailed description of both manual and mental activities, task and element durations, task frequency, task allocation, task complexity, environmental conditions, necessary clothing and equipment, and any other unique factors involved in or required for one or more people to perform a given task.</a:t>
            </a:r>
            <a:endParaRPr lang="en-US" altLang="en-US" sz="2400" dirty="0">
              <a:solidFill>
                <a:schemeClr val="tx1"/>
              </a:solidFill>
              <a:latin typeface="Franklin Gothic Condensed" charset="0"/>
            </a:endParaRPr>
          </a:p>
        </p:txBody>
      </p:sp>
      <p:pic>
        <p:nvPicPr>
          <p:cNvPr id="5" name="Picture 4" descr="Description: Description: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
        <p:nvSpPr>
          <p:cNvPr id="6" name="Footer Placeholder 5"/>
          <p:cNvSpPr>
            <a:spLocks noGrp="1"/>
          </p:cNvSpPr>
          <p:nvPr>
            <p:ph type="ftr" sz="quarter" idx="11"/>
          </p:nvPr>
        </p:nvSpPr>
        <p:spPr/>
        <p:txBody>
          <a:bodyPr/>
          <a:lstStyle/>
          <a:p>
            <a:r>
              <a:rPr lang="en-US" smtClean="0"/>
              <a:t>CURI SAFETY</a:t>
            </a:r>
            <a:endParaRPr lang="en-US"/>
          </a:p>
        </p:txBody>
      </p:sp>
    </p:spTree>
    <p:extLst>
      <p:ext uri="{BB962C8B-B14F-4D97-AF65-F5344CB8AC3E}">
        <p14:creationId xmlns:p14="http://schemas.microsoft.com/office/powerpoint/2010/main" val="2986807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603849"/>
          </a:xfrm>
        </p:spPr>
        <p:txBody>
          <a:bodyPr>
            <a:normAutofit fontScale="90000"/>
          </a:bodyPr>
          <a:lstStyle/>
          <a:p>
            <a:r>
              <a:rPr lang="en-US" dirty="0" smtClean="0"/>
              <a:t>Group Exercise - Performing STA</a:t>
            </a: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pic>
        <p:nvPicPr>
          <p:cNvPr id="6" name="Content Placeholder 5"/>
          <p:cNvPicPr>
            <a:picLocks noGrp="1" noChangeAspect="1"/>
          </p:cNvPicPr>
          <p:nvPr>
            <p:ph idx="1"/>
          </p:nvPr>
        </p:nvPicPr>
        <p:blipFill>
          <a:blip r:embed="rId4"/>
          <a:stretch>
            <a:fillRect/>
          </a:stretch>
        </p:blipFill>
        <p:spPr>
          <a:xfrm>
            <a:off x="209228" y="493771"/>
            <a:ext cx="9322230" cy="6224743"/>
          </a:xfrm>
          <a:prstGeom prst="rect">
            <a:avLst/>
          </a:prstGeom>
        </p:spPr>
      </p:pic>
    </p:spTree>
    <p:extLst>
      <p:ext uri="{BB962C8B-B14F-4D97-AF65-F5344CB8AC3E}">
        <p14:creationId xmlns:p14="http://schemas.microsoft.com/office/powerpoint/2010/main" val="154133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Take some time and complete a thorough STA</a:t>
            </a:r>
          </a:p>
          <a:p>
            <a:r>
              <a:rPr lang="en-US" sz="2800" dirty="0" smtClean="0"/>
              <a:t>Make sure you follow-up and make the changes after the task is complete</a:t>
            </a:r>
          </a:p>
          <a:p>
            <a:r>
              <a:rPr lang="en-US" sz="2800" dirty="0" smtClean="0"/>
              <a:t>Copy safety for review and to save on the shared drive “STA BANK” for future reviews</a:t>
            </a:r>
          </a:p>
          <a:p>
            <a:r>
              <a:rPr lang="en-US" sz="2800" dirty="0" smtClean="0"/>
              <a:t>Remember the process for other tasks that may not require a written STA</a:t>
            </a:r>
            <a:endParaRPr lang="en-US" sz="2800"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163699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When do we use STA?</a:t>
            </a:r>
            <a:endParaRPr lang="en-US" sz="5400" b="1" dirty="0"/>
          </a:p>
        </p:txBody>
      </p:sp>
      <p:sp>
        <p:nvSpPr>
          <p:cNvPr id="3" name="Content Placeholder 2"/>
          <p:cNvSpPr>
            <a:spLocks noGrp="1"/>
          </p:cNvSpPr>
          <p:nvPr>
            <p:ph idx="1"/>
          </p:nvPr>
        </p:nvSpPr>
        <p:spPr>
          <a:xfrm>
            <a:off x="435287" y="1864753"/>
            <a:ext cx="8596668" cy="3880773"/>
          </a:xfrm>
        </p:spPr>
        <p:txBody>
          <a:bodyPr>
            <a:normAutofit lnSpcReduction="10000"/>
          </a:bodyPr>
          <a:lstStyle/>
          <a:p>
            <a:r>
              <a:rPr lang="en-US" altLang="en-US" sz="3200" b="1" u="sng" dirty="0" smtClean="0">
                <a:solidFill>
                  <a:schemeClr val="accent4">
                    <a:lumMod val="60000"/>
                    <a:lumOff val="40000"/>
                  </a:schemeClr>
                </a:solidFill>
                <a:latin typeface="Arial" panose="020B0604020202020204" pitchFamily="34" charset="0"/>
                <a:cs typeface="Arial" panose="020B0604020202020204" pitchFamily="34" charset="0"/>
              </a:rPr>
              <a:t>Every </a:t>
            </a:r>
            <a:r>
              <a:rPr lang="en-US" altLang="en-US" sz="3200" b="1" u="sng" dirty="0">
                <a:solidFill>
                  <a:schemeClr val="accent4">
                    <a:lumMod val="60000"/>
                    <a:lumOff val="40000"/>
                  </a:schemeClr>
                </a:solidFill>
                <a:latin typeface="Arial" panose="020B0604020202020204" pitchFamily="34" charset="0"/>
                <a:cs typeface="Arial" panose="020B0604020202020204" pitchFamily="34" charset="0"/>
              </a:rPr>
              <a:t>time you perform a task</a:t>
            </a:r>
            <a:r>
              <a:rPr lang="en-US" altLang="en-US" sz="3200" dirty="0">
                <a:solidFill>
                  <a:schemeClr val="accent4">
                    <a:lumMod val="60000"/>
                    <a:lumOff val="40000"/>
                  </a:schemeClr>
                </a:solidFill>
                <a:latin typeface="Arial" panose="020B0604020202020204" pitchFamily="34" charset="0"/>
                <a:cs typeface="Arial" panose="020B0604020202020204" pitchFamily="34" charset="0"/>
              </a:rPr>
              <a:t> </a:t>
            </a:r>
            <a:r>
              <a:rPr lang="en-US" altLang="en-US" sz="3200" dirty="0">
                <a:latin typeface="Arial" panose="020B0604020202020204" pitchFamily="34" charset="0"/>
                <a:cs typeface="Arial" panose="020B0604020202020204" pitchFamily="34" charset="0"/>
              </a:rPr>
              <a:t>where one simple human error could lead to an incident or injury</a:t>
            </a:r>
            <a:r>
              <a:rPr lang="en-US" altLang="en-US" sz="3200" dirty="0" smtClean="0">
                <a:latin typeface="Arial" panose="020B0604020202020204" pitchFamily="34" charset="0"/>
                <a:cs typeface="Arial" panose="020B0604020202020204" pitchFamily="34" charset="0"/>
              </a:rPr>
              <a:t>!!!</a:t>
            </a:r>
            <a:endParaRPr lang="en-US" altLang="en-US" dirty="0"/>
          </a:p>
          <a:p>
            <a:r>
              <a:rPr lang="en-US" altLang="en-US" sz="3200" dirty="0" smtClean="0">
                <a:latin typeface="Arial" panose="020B0604020202020204" pitchFamily="34" charset="0"/>
                <a:cs typeface="Arial" panose="020B0604020202020204" pitchFamily="34" charset="0"/>
              </a:rPr>
              <a:t>First time you are performing the task. (Non-Routine tasks)</a:t>
            </a:r>
          </a:p>
          <a:p>
            <a:r>
              <a:rPr lang="en-US" altLang="en-US" sz="3200" dirty="0" smtClean="0">
                <a:latin typeface="Arial" panose="020B0604020202020204" pitchFamily="34" charset="0"/>
                <a:cs typeface="Arial" panose="020B0604020202020204" pitchFamily="34" charset="0"/>
              </a:rPr>
              <a:t>When the exposure is significant</a:t>
            </a:r>
            <a:r>
              <a:rPr lang="en-US" altLang="en-US" sz="3200" dirty="0" smtClean="0">
                <a:latin typeface="Arial" panose="020B0604020202020204" pitchFamily="34" charset="0"/>
                <a:cs typeface="Arial" panose="020B0604020202020204" pitchFamily="34" charset="0"/>
              </a:rPr>
              <a:t>.</a:t>
            </a:r>
          </a:p>
          <a:p>
            <a:r>
              <a:rPr lang="en-US" altLang="en-US" sz="3200" dirty="0" smtClean="0">
                <a:latin typeface="Arial" panose="020B0604020202020204" pitchFamily="34" charset="0"/>
                <a:cs typeface="Arial" panose="020B0604020202020204" pitchFamily="34" charset="0"/>
              </a:rPr>
              <a:t>Definition in policy (review)</a:t>
            </a:r>
            <a:endParaRPr lang="en-US" altLang="en-US" sz="32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pic>
        <p:nvPicPr>
          <p:cNvPr id="6" name="Picture 5"/>
          <p:cNvPicPr>
            <a:picLocks noChangeAspect="1"/>
          </p:cNvPicPr>
          <p:nvPr/>
        </p:nvPicPr>
        <p:blipFill>
          <a:blip r:embed="rId4"/>
          <a:stretch>
            <a:fillRect/>
          </a:stretch>
        </p:blipFill>
        <p:spPr>
          <a:xfrm>
            <a:off x="8931087" y="4010833"/>
            <a:ext cx="3162300" cy="2752725"/>
          </a:xfrm>
          <a:prstGeom prst="rect">
            <a:avLst/>
          </a:prstGeom>
        </p:spPr>
      </p:pic>
    </p:spTree>
    <p:extLst>
      <p:ext uri="{BB962C8B-B14F-4D97-AF65-F5344CB8AC3E}">
        <p14:creationId xmlns:p14="http://schemas.microsoft.com/office/powerpoint/2010/main" val="418257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Steps of the STA</a:t>
            </a:r>
            <a:endParaRPr lang="en-US" dirty="0"/>
          </a:p>
        </p:txBody>
      </p:sp>
      <p:sp>
        <p:nvSpPr>
          <p:cNvPr id="3" name="Content Placeholder 2"/>
          <p:cNvSpPr>
            <a:spLocks noGrp="1"/>
          </p:cNvSpPr>
          <p:nvPr>
            <p:ph idx="1"/>
          </p:nvPr>
        </p:nvSpPr>
        <p:spPr/>
        <p:txBody>
          <a:bodyPr>
            <a:noAutofit/>
          </a:bodyPr>
          <a:lstStyle/>
          <a:p>
            <a:pPr marL="742950" indent="-742950">
              <a:buFont typeface="+mj-lt"/>
              <a:buAutoNum type="arabicPeriod"/>
            </a:pPr>
            <a:r>
              <a:rPr lang="en-US" sz="3600" b="1" dirty="0" smtClean="0">
                <a:solidFill>
                  <a:schemeClr val="tx1"/>
                </a:solidFill>
                <a:latin typeface="Arial Black" panose="020B0A04020102020204" pitchFamily="34" charset="0"/>
              </a:rPr>
              <a:t>Stop And Think</a:t>
            </a:r>
          </a:p>
          <a:p>
            <a:pPr marL="742950" indent="-742950">
              <a:buFont typeface="+mj-lt"/>
              <a:buAutoNum type="arabicPeriod"/>
            </a:pPr>
            <a:r>
              <a:rPr lang="en-US" sz="3600" b="1" dirty="0" smtClean="0">
                <a:solidFill>
                  <a:schemeClr val="tx1"/>
                </a:solidFill>
                <a:latin typeface="Arial Black" panose="020B0A04020102020204" pitchFamily="34" charset="0"/>
              </a:rPr>
              <a:t>Right Tools, Equipment, PPE, Permits, </a:t>
            </a:r>
            <a:r>
              <a:rPr lang="en-US" sz="3600" b="1" dirty="0" err="1" smtClean="0">
                <a:solidFill>
                  <a:schemeClr val="tx1"/>
                </a:solidFill>
                <a:latin typeface="Arial Black" panose="020B0A04020102020204" pitchFamily="34" charset="0"/>
              </a:rPr>
              <a:t>etc</a:t>
            </a:r>
            <a:endParaRPr lang="en-US" sz="3600" b="1" dirty="0" smtClean="0">
              <a:solidFill>
                <a:schemeClr val="tx1"/>
              </a:solidFill>
              <a:latin typeface="Arial Black" panose="020B0A04020102020204" pitchFamily="34" charset="0"/>
            </a:endParaRPr>
          </a:p>
          <a:p>
            <a:pPr marL="742950" indent="-742950">
              <a:buFont typeface="+mj-lt"/>
              <a:buAutoNum type="arabicPeriod"/>
            </a:pPr>
            <a:r>
              <a:rPr lang="en-US" sz="3600" b="1" dirty="0" smtClean="0">
                <a:solidFill>
                  <a:schemeClr val="tx1"/>
                </a:solidFill>
                <a:latin typeface="Arial Black" panose="020B0A04020102020204" pitchFamily="34" charset="0"/>
              </a:rPr>
              <a:t>Identify Hazards</a:t>
            </a:r>
          </a:p>
          <a:p>
            <a:pPr marL="742950" indent="-742950">
              <a:buFont typeface="+mj-lt"/>
              <a:buAutoNum type="arabicPeriod"/>
            </a:pPr>
            <a:r>
              <a:rPr lang="en-US" sz="3600" b="1" dirty="0" smtClean="0">
                <a:solidFill>
                  <a:schemeClr val="tx1"/>
                </a:solidFill>
                <a:latin typeface="Arial Black" panose="020B0A04020102020204" pitchFamily="34" charset="0"/>
              </a:rPr>
              <a:t>Control Hazards</a:t>
            </a:r>
          </a:p>
          <a:p>
            <a:pPr marL="742950" indent="-742950">
              <a:buFont typeface="+mj-lt"/>
              <a:buAutoNum type="arabicPeriod"/>
            </a:pPr>
            <a:r>
              <a:rPr lang="en-US" sz="3600" b="1" dirty="0" smtClean="0">
                <a:solidFill>
                  <a:schemeClr val="tx1"/>
                </a:solidFill>
                <a:latin typeface="Arial Black" panose="020B0A04020102020204" pitchFamily="34" charset="0"/>
              </a:rPr>
              <a:t>Review STA</a:t>
            </a:r>
            <a:endParaRPr lang="en-US" sz="3600" b="1" dirty="0">
              <a:solidFill>
                <a:schemeClr val="tx1"/>
              </a:solidFill>
              <a:latin typeface="Arial Black" panose="020B0A04020102020204" pitchFamily="34" charset="0"/>
            </a:endParaRPr>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4062901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04" y="250167"/>
            <a:ext cx="8946198" cy="2130724"/>
          </a:xfrm>
        </p:spPr>
        <p:txBody>
          <a:bodyPr>
            <a:normAutofit/>
          </a:bodyPr>
          <a:lstStyle/>
          <a:p>
            <a:r>
              <a:rPr lang="en-US" dirty="0" smtClean="0"/>
              <a:t>Step 1 – </a:t>
            </a:r>
            <a:r>
              <a:rPr lang="en-US" dirty="0"/>
              <a:t>“Stop and </a:t>
            </a:r>
            <a:r>
              <a:rPr lang="en-US" dirty="0" smtClean="0"/>
              <a:t>Think”</a:t>
            </a:r>
            <a:br>
              <a:rPr lang="en-US" dirty="0" smtClean="0"/>
            </a:br>
            <a:r>
              <a:rPr lang="en-US" dirty="0"/>
              <a:t/>
            </a:r>
            <a:br>
              <a:rPr lang="en-US" dirty="0"/>
            </a:br>
            <a:r>
              <a:rPr lang="en-US" dirty="0" smtClean="0">
                <a:solidFill>
                  <a:schemeClr val="accent4">
                    <a:lumMod val="60000"/>
                    <a:lumOff val="40000"/>
                  </a:schemeClr>
                </a:solidFill>
              </a:rPr>
              <a:t>What job are you to do?</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lnSpcReduction="10000"/>
          </a:bodyPr>
          <a:lstStyle/>
          <a:p>
            <a:pPr>
              <a:spcBef>
                <a:spcPct val="0"/>
              </a:spcBef>
              <a:buClrTx/>
              <a:buSzTx/>
            </a:pPr>
            <a:r>
              <a:rPr lang="en-US" altLang="en-US" sz="2800" dirty="0">
                <a:solidFill>
                  <a:schemeClr val="tx1"/>
                </a:solidFill>
                <a:latin typeface="Arial" panose="020B0604020202020204" pitchFamily="34" charset="0"/>
                <a:cs typeface="Arial" panose="020B0604020202020204" pitchFamily="34" charset="0"/>
              </a:rPr>
              <a:t>Break Down the Task Into Small Steps such as </a:t>
            </a:r>
            <a:r>
              <a:rPr lang="en-US" altLang="en-US" sz="2800" dirty="0" smtClean="0">
                <a:solidFill>
                  <a:schemeClr val="tx1"/>
                </a:solidFill>
                <a:latin typeface="Arial" panose="020B0604020202020204" pitchFamily="34" charset="0"/>
                <a:cs typeface="Arial" panose="020B0604020202020204" pitchFamily="34" charset="0"/>
              </a:rPr>
              <a:t>these:</a:t>
            </a:r>
          </a:p>
          <a:p>
            <a:pPr>
              <a:spcBef>
                <a:spcPct val="0"/>
              </a:spcBef>
              <a:buClrTx/>
              <a:buSzTx/>
            </a:pPr>
            <a:endParaRPr lang="en-US" altLang="en-US" sz="2800" dirty="0">
              <a:solidFill>
                <a:schemeClr val="tx1"/>
              </a:solidFill>
              <a:latin typeface="Arial" panose="020B0604020202020204" pitchFamily="34" charset="0"/>
              <a:cs typeface="Arial" panose="020B0604020202020204" pitchFamily="34" charset="0"/>
            </a:endParaRPr>
          </a:p>
          <a:p>
            <a:pPr marL="0" indent="0">
              <a:spcBef>
                <a:spcPct val="0"/>
              </a:spcBef>
              <a:buClrTx/>
              <a:buSzTx/>
              <a:buNone/>
            </a:pPr>
            <a:r>
              <a:rPr lang="en-US" altLang="en-US" sz="2400" dirty="0" smtClean="0">
                <a:solidFill>
                  <a:schemeClr val="tx1"/>
                </a:solidFill>
                <a:latin typeface="Arial" panose="020B0604020202020204" pitchFamily="34" charset="0"/>
                <a:cs typeface="Arial" panose="020B0604020202020204" pitchFamily="34" charset="0"/>
              </a:rPr>
              <a:t>Disassembly		Assembly		Grasping		Reaching</a:t>
            </a:r>
          </a:p>
          <a:p>
            <a:pPr marL="0" indent="0">
              <a:spcBef>
                <a:spcPct val="0"/>
              </a:spcBef>
              <a:buClrTx/>
              <a:buSz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spcBef>
                <a:spcPct val="0"/>
              </a:spcBef>
              <a:buClrTx/>
              <a:buSzTx/>
              <a:buNone/>
            </a:pPr>
            <a:r>
              <a:rPr lang="en-US" altLang="en-US" sz="2400" dirty="0" smtClean="0">
                <a:solidFill>
                  <a:schemeClr val="tx1"/>
                </a:solidFill>
                <a:latin typeface="Arial" panose="020B0604020202020204" pitchFamily="34" charset="0"/>
                <a:cs typeface="Arial" panose="020B0604020202020204" pitchFamily="34" charset="0"/>
              </a:rPr>
              <a:t>Searching		Moving		Lifting			Holding</a:t>
            </a:r>
          </a:p>
          <a:p>
            <a:pPr marL="0" indent="0">
              <a:spcBef>
                <a:spcPct val="0"/>
              </a:spcBef>
              <a:buClrTx/>
              <a:buSz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spcBef>
                <a:spcPct val="0"/>
              </a:spcBef>
              <a:buClrTx/>
              <a:buSzTx/>
              <a:buNone/>
            </a:pPr>
            <a:r>
              <a:rPr lang="en-US" altLang="en-US" sz="2400" dirty="0" smtClean="0">
                <a:solidFill>
                  <a:schemeClr val="tx1"/>
                </a:solidFill>
                <a:latin typeface="Arial" panose="020B0604020202020204" pitchFamily="34" charset="0"/>
                <a:cs typeface="Arial" panose="020B0604020202020204" pitchFamily="34" charset="0"/>
              </a:rPr>
              <a:t>Positioning		Inspecting	Testing		Operating</a:t>
            </a:r>
          </a:p>
          <a:p>
            <a:pPr marL="0" indent="0">
              <a:spcBef>
                <a:spcPct val="0"/>
              </a:spcBef>
              <a:buClrTx/>
              <a:buSzTx/>
              <a:buNone/>
            </a:pPr>
            <a:endParaRPr lang="en-US" sz="2400" dirty="0">
              <a:solidFill>
                <a:schemeClr val="tx1"/>
              </a:solidFill>
              <a:latin typeface="Arial" panose="020B0604020202020204" pitchFamily="34" charset="0"/>
              <a:cs typeface="Arial" panose="020B0604020202020204" pitchFamily="34" charset="0"/>
            </a:endParaRPr>
          </a:p>
          <a:p>
            <a:pPr marL="0" indent="0">
              <a:spcBef>
                <a:spcPct val="0"/>
              </a:spcBef>
              <a:buClrTx/>
              <a:buSzTx/>
              <a:buNone/>
            </a:pPr>
            <a:r>
              <a:rPr lang="en-US" sz="2400" dirty="0" smtClean="0">
                <a:solidFill>
                  <a:schemeClr val="tx1"/>
                </a:solidFill>
                <a:latin typeface="Arial" panose="020B0604020202020204" pitchFamily="34" charset="0"/>
                <a:cs typeface="Arial" panose="020B0604020202020204" pitchFamily="34" charset="0"/>
              </a:rPr>
              <a:t>Climbing			Supporting	Pulling		Securing</a:t>
            </a: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239542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“Stop and Think”</a:t>
            </a:r>
            <a:r>
              <a:rPr lang="en-US" dirty="0"/>
              <a:t/>
            </a:r>
            <a:br>
              <a:rPr lang="en-US" dirty="0"/>
            </a:br>
            <a:r>
              <a:rPr lang="en-US" dirty="0" smtClean="0">
                <a:solidFill>
                  <a:schemeClr val="accent4">
                    <a:lumMod val="60000"/>
                    <a:lumOff val="40000"/>
                  </a:schemeClr>
                </a:solidFill>
              </a:rPr>
              <a:t>Are you qualified to perform the task?</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pPr>
              <a:spcBef>
                <a:spcPct val="0"/>
              </a:spcBef>
              <a:buClrTx/>
              <a:buSzTx/>
              <a:buFontTx/>
              <a:buNone/>
            </a:pPr>
            <a:r>
              <a:rPr lang="en-US" altLang="en-US" dirty="0">
                <a:solidFill>
                  <a:schemeClr val="tx1"/>
                </a:solidFill>
                <a:latin typeface="Arial" panose="020B0604020202020204" pitchFamily="34" charset="0"/>
                <a:cs typeface="Arial" panose="020B0604020202020204" pitchFamily="34" charset="0"/>
              </a:rPr>
              <a:t>NFPA 70E Arc Flash </a:t>
            </a:r>
            <a:r>
              <a:rPr lang="en-US" altLang="en-US" dirty="0" smtClean="0">
                <a:solidFill>
                  <a:schemeClr val="tx1"/>
                </a:solidFill>
                <a:latin typeface="Arial" panose="020B0604020202020204" pitchFamily="34" charset="0"/>
                <a:cs typeface="Arial" panose="020B0604020202020204" pitchFamily="34" charset="0"/>
              </a:rPr>
              <a:t>Trained		Confined </a:t>
            </a:r>
            <a:r>
              <a:rPr lang="en-US" altLang="en-US" dirty="0">
                <a:solidFill>
                  <a:schemeClr val="tx1"/>
                </a:solidFill>
                <a:latin typeface="Arial" panose="020B0604020202020204" pitchFamily="34" charset="0"/>
                <a:cs typeface="Arial" panose="020B0604020202020204" pitchFamily="34" charset="0"/>
              </a:rPr>
              <a:t>Space Entry </a:t>
            </a:r>
            <a:endParaRPr lang="en-US" altLang="en-US" dirty="0" smtClean="0">
              <a:solidFill>
                <a:schemeClr val="tx1"/>
              </a:solidFill>
              <a:latin typeface="Arial" panose="020B0604020202020204" pitchFamily="34" charset="0"/>
              <a:cs typeface="Arial" panose="020B0604020202020204" pitchFamily="34" charset="0"/>
            </a:endParaRPr>
          </a:p>
          <a:p>
            <a:pPr>
              <a:spcBef>
                <a:spcPct val="0"/>
              </a:spcBef>
              <a:buClrTx/>
              <a:buSzTx/>
              <a:buFontTx/>
              <a:buNone/>
            </a:pPr>
            <a:endParaRPr lang="en-US" altLang="en-US"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dirty="0" smtClean="0">
                <a:solidFill>
                  <a:schemeClr val="tx1"/>
                </a:solidFill>
                <a:latin typeface="Arial" panose="020B0604020202020204" pitchFamily="34" charset="0"/>
                <a:cs typeface="Arial" panose="020B0604020202020204" pitchFamily="34" charset="0"/>
              </a:rPr>
              <a:t>Forklift </a:t>
            </a:r>
            <a:r>
              <a:rPr lang="en-US" altLang="en-US" dirty="0">
                <a:solidFill>
                  <a:schemeClr val="tx1"/>
                </a:solidFill>
                <a:latin typeface="Arial" panose="020B0604020202020204" pitchFamily="34" charset="0"/>
                <a:cs typeface="Arial" panose="020B0604020202020204" pitchFamily="34" charset="0"/>
              </a:rPr>
              <a:t>Operation </a:t>
            </a:r>
            <a:r>
              <a:rPr lang="en-US" altLang="en-US" dirty="0" smtClean="0">
                <a:solidFill>
                  <a:schemeClr val="tx1"/>
                </a:solidFill>
                <a:latin typeface="Arial" panose="020B0604020202020204" pitchFamily="34" charset="0"/>
                <a:cs typeface="Arial" panose="020B0604020202020204" pitchFamily="34" charset="0"/>
              </a:rPr>
              <a:t>					Aerial </a:t>
            </a:r>
            <a:r>
              <a:rPr lang="en-US" altLang="en-US" dirty="0">
                <a:solidFill>
                  <a:schemeClr val="tx1"/>
                </a:solidFill>
                <a:latin typeface="Arial" panose="020B0604020202020204" pitchFamily="34" charset="0"/>
                <a:cs typeface="Arial" panose="020B0604020202020204" pitchFamily="34" charset="0"/>
              </a:rPr>
              <a:t>Lift Operation </a:t>
            </a:r>
            <a:endParaRPr lang="en-US" altLang="en-US" dirty="0" smtClean="0">
              <a:solidFill>
                <a:schemeClr val="tx1"/>
              </a:solidFill>
              <a:latin typeface="Arial" panose="020B0604020202020204" pitchFamily="34" charset="0"/>
              <a:cs typeface="Arial" panose="020B0604020202020204" pitchFamily="34" charset="0"/>
            </a:endParaRPr>
          </a:p>
          <a:p>
            <a:pPr>
              <a:spcBef>
                <a:spcPct val="0"/>
              </a:spcBef>
              <a:buClrTx/>
              <a:buSzTx/>
              <a:buFontTx/>
              <a:buNone/>
            </a:pPr>
            <a:endParaRPr lang="en-US" altLang="en-US"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dirty="0" smtClean="0">
                <a:solidFill>
                  <a:schemeClr val="tx1"/>
                </a:solidFill>
                <a:latin typeface="Arial" panose="020B0604020202020204" pitchFamily="34" charset="0"/>
                <a:cs typeface="Arial" panose="020B0604020202020204" pitchFamily="34" charset="0"/>
              </a:rPr>
              <a:t>Rigging 							Lock Out </a:t>
            </a:r>
            <a:r>
              <a:rPr lang="en-US" altLang="en-US" dirty="0">
                <a:solidFill>
                  <a:schemeClr val="tx1"/>
                </a:solidFill>
                <a:latin typeface="Arial" panose="020B0604020202020204" pitchFamily="34" charset="0"/>
                <a:cs typeface="Arial" panose="020B0604020202020204" pitchFamily="34" charset="0"/>
              </a:rPr>
              <a:t>(Authorized-Qualified</a:t>
            </a:r>
            <a:r>
              <a:rPr lang="en-US" altLang="en-US" dirty="0" smtClean="0">
                <a:solidFill>
                  <a:schemeClr val="tx1"/>
                </a:solidFill>
                <a:latin typeface="Arial" panose="020B0604020202020204" pitchFamily="34" charset="0"/>
                <a:cs typeface="Arial" panose="020B0604020202020204" pitchFamily="34" charset="0"/>
              </a:rPr>
              <a:t>)</a:t>
            </a:r>
          </a:p>
          <a:p>
            <a:pPr>
              <a:spcBef>
                <a:spcPct val="0"/>
              </a:spcBef>
              <a:buClrTx/>
              <a:buSzTx/>
              <a:buFontTx/>
              <a:buNone/>
            </a:pPr>
            <a:endParaRPr lang="en-US" altLang="en-US"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dirty="0" smtClean="0">
                <a:solidFill>
                  <a:schemeClr val="tx1"/>
                </a:solidFill>
                <a:latin typeface="Arial" panose="020B0604020202020204" pitchFamily="34" charset="0"/>
                <a:cs typeface="Arial" panose="020B0604020202020204" pitchFamily="34" charset="0"/>
              </a:rPr>
              <a:t>Line Breaking					SDS-Right </a:t>
            </a:r>
            <a:r>
              <a:rPr lang="en-US" altLang="en-US" dirty="0">
                <a:solidFill>
                  <a:schemeClr val="tx1"/>
                </a:solidFill>
                <a:latin typeface="Arial" panose="020B0604020202020204" pitchFamily="34" charset="0"/>
                <a:cs typeface="Arial" panose="020B0604020202020204" pitchFamily="34" charset="0"/>
              </a:rPr>
              <a:t>to </a:t>
            </a:r>
            <a:r>
              <a:rPr lang="en-US" altLang="en-US" dirty="0" smtClean="0">
                <a:solidFill>
                  <a:schemeClr val="tx1"/>
                </a:solidFill>
                <a:latin typeface="Arial" panose="020B0604020202020204" pitchFamily="34" charset="0"/>
                <a:cs typeface="Arial" panose="020B0604020202020204" pitchFamily="34" charset="0"/>
              </a:rPr>
              <a:t>Know</a:t>
            </a:r>
          </a:p>
          <a:p>
            <a:pPr>
              <a:spcBef>
                <a:spcPct val="0"/>
              </a:spcBef>
              <a:buClrTx/>
              <a:buSzTx/>
              <a:buFontTx/>
              <a:buNone/>
            </a:pPr>
            <a:endParaRPr lang="en-US" altLang="en-US" dirty="0">
              <a:solidFill>
                <a:schemeClr val="tx1"/>
              </a:solidFill>
              <a:latin typeface="Arial" panose="020B0604020202020204" pitchFamily="34" charset="0"/>
              <a:cs typeface="Arial" panose="020B0604020202020204" pitchFamily="34" charset="0"/>
            </a:endParaRPr>
          </a:p>
          <a:p>
            <a:pPr>
              <a:spcBef>
                <a:spcPct val="0"/>
              </a:spcBef>
              <a:buClrTx/>
              <a:buSzTx/>
              <a:buNone/>
            </a:pPr>
            <a:r>
              <a:rPr lang="en-US" altLang="en-US" dirty="0" smtClean="0">
                <a:solidFill>
                  <a:schemeClr val="tx1"/>
                </a:solidFill>
                <a:latin typeface="Arial" panose="020B0604020202020204" pitchFamily="34" charset="0"/>
                <a:cs typeface="Arial" panose="020B0604020202020204" pitchFamily="34" charset="0"/>
              </a:rPr>
              <a:t>Fall Protection					</a:t>
            </a:r>
            <a:r>
              <a:rPr lang="en-US" altLang="en-US" dirty="0">
                <a:solidFill>
                  <a:schemeClr val="tx1"/>
                </a:solidFill>
                <a:latin typeface="Arial" panose="020B0604020202020204" pitchFamily="34" charset="0"/>
                <a:cs typeface="Arial" panose="020B0604020202020204" pitchFamily="34" charset="0"/>
              </a:rPr>
              <a:t>Electrical Testing and Troubleshooting</a:t>
            </a:r>
          </a:p>
          <a:p>
            <a:pPr>
              <a:spcBef>
                <a:spcPct val="0"/>
              </a:spcBef>
              <a:buClrTx/>
              <a:buSzTx/>
              <a:buFontTx/>
              <a:buNone/>
            </a:pPr>
            <a:r>
              <a:rPr lang="en-US" altLang="en-US" dirty="0" smtClean="0">
                <a:solidFill>
                  <a:schemeClr val="tx1"/>
                </a:solidFill>
                <a:latin typeface="Arial" panose="020B0604020202020204" pitchFamily="34" charset="0"/>
                <a:cs typeface="Arial" panose="020B0604020202020204" pitchFamily="34" charset="0"/>
              </a:rPr>
              <a:t>		</a:t>
            </a:r>
            <a:endParaRPr lang="en-US" altLang="en-US" dirty="0">
              <a:solidFill>
                <a:schemeClr val="tx1"/>
              </a:solidFill>
              <a:latin typeface="Arial" panose="020B0604020202020204" pitchFamily="34" charset="0"/>
              <a:cs typeface="Arial" panose="020B0604020202020204" pitchFamily="34" charset="0"/>
            </a:endParaRPr>
          </a:p>
          <a:p>
            <a:pPr marL="0" indent="0">
              <a:buNone/>
            </a:pPr>
            <a:r>
              <a:rPr lang="en-US" altLang="en-US" sz="2800" b="1" i="1" u="sng" dirty="0">
                <a:solidFill>
                  <a:schemeClr val="accent4">
                    <a:lumMod val="60000"/>
                    <a:lumOff val="40000"/>
                  </a:schemeClr>
                </a:solidFill>
                <a:latin typeface="Arial" panose="020B0604020202020204" pitchFamily="34" charset="0"/>
                <a:cs typeface="Arial" panose="020B0604020202020204" pitchFamily="34" charset="0"/>
              </a:rPr>
              <a:t>If you Don’t know STOP and GET HELP</a:t>
            </a:r>
          </a:p>
          <a:p>
            <a:pPr marL="0" indent="0">
              <a:buNone/>
            </a:pPr>
            <a:endParaRPr lang="en-US" dirty="0">
              <a:solidFill>
                <a:schemeClr val="accent4">
                  <a:lumMod val="60000"/>
                  <a:lumOff val="40000"/>
                </a:schemeClr>
              </a:solidFill>
            </a:endParaRPr>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14740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69" y="102869"/>
            <a:ext cx="8596668" cy="1320800"/>
          </a:xfrm>
        </p:spPr>
        <p:txBody>
          <a:bodyPr/>
          <a:lstStyle/>
          <a:p>
            <a:r>
              <a:rPr lang="en-US" dirty="0" smtClean="0"/>
              <a:t>Step 2 – </a:t>
            </a:r>
            <a:r>
              <a:rPr lang="en-US" dirty="0" smtClean="0">
                <a:solidFill>
                  <a:schemeClr val="accent4">
                    <a:lumMod val="60000"/>
                    <a:lumOff val="40000"/>
                  </a:schemeClr>
                </a:solidFill>
              </a:rPr>
              <a:t>Right Tools, </a:t>
            </a:r>
            <a:r>
              <a:rPr lang="en-US" dirty="0" smtClean="0"/>
              <a:t>Equipment, PPE, Permits, Permissions, etc. </a:t>
            </a: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
        <p:nvSpPr>
          <p:cNvPr id="6" name="Content Placeholder 5"/>
          <p:cNvSpPr txBox="1">
            <a:spLocks noGrp="1" noChangeArrowheads="1"/>
          </p:cNvSpPr>
          <p:nvPr>
            <p:ph idx="1"/>
          </p:nvPr>
        </p:nvSpPr>
        <p:spPr bwMode="auto">
          <a:xfrm>
            <a:off x="677334" y="2160589"/>
            <a:ext cx="8596668" cy="683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2800" b="0" dirty="0">
                <a:solidFill>
                  <a:schemeClr val="tx1"/>
                </a:solidFill>
                <a:latin typeface="Arial" panose="020B0604020202020204" pitchFamily="34" charset="0"/>
                <a:cs typeface="Arial" panose="020B0604020202020204" pitchFamily="34" charset="0"/>
              </a:rPr>
              <a:t>Test </a:t>
            </a:r>
            <a:r>
              <a:rPr lang="en-US" altLang="en-US" sz="2800" b="0" dirty="0" smtClean="0">
                <a:solidFill>
                  <a:schemeClr val="tx1"/>
                </a:solidFill>
                <a:latin typeface="Arial" panose="020B0604020202020204" pitchFamily="34" charset="0"/>
                <a:cs typeface="Arial" panose="020B0604020202020204" pitchFamily="34" charset="0"/>
              </a:rPr>
              <a:t>Instruments				Mechanics Tools</a:t>
            </a:r>
          </a:p>
          <a:p>
            <a:pPr>
              <a:spcBef>
                <a:spcPct val="0"/>
              </a:spcBef>
              <a:buClrTx/>
              <a:buSzTx/>
              <a:buFontTx/>
              <a:buNone/>
            </a:pPr>
            <a:endParaRPr lang="en-US" altLang="en-US" sz="28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800" b="0" dirty="0" smtClean="0">
                <a:solidFill>
                  <a:schemeClr val="tx1"/>
                </a:solidFill>
                <a:latin typeface="Arial" panose="020B0604020202020204" pitchFamily="34" charset="0"/>
                <a:cs typeface="Arial" panose="020B0604020202020204" pitchFamily="34" charset="0"/>
              </a:rPr>
              <a:t>Insulated Tools				Pry Bar</a:t>
            </a:r>
          </a:p>
          <a:p>
            <a:pPr>
              <a:spcBef>
                <a:spcPct val="0"/>
              </a:spcBef>
              <a:buClrTx/>
              <a:buSzTx/>
              <a:buFontTx/>
              <a:buNone/>
            </a:pPr>
            <a:endParaRPr lang="en-US" altLang="en-US" sz="28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800" b="0" dirty="0" smtClean="0">
                <a:solidFill>
                  <a:schemeClr val="tx1"/>
                </a:solidFill>
                <a:latin typeface="Arial" panose="020B0604020202020204" pitchFamily="34" charset="0"/>
                <a:cs typeface="Arial" panose="020B0604020202020204" pitchFamily="34" charset="0"/>
              </a:rPr>
              <a:t>Gages							Meters</a:t>
            </a:r>
          </a:p>
          <a:p>
            <a:pPr>
              <a:spcBef>
                <a:spcPct val="0"/>
              </a:spcBef>
              <a:buClrTx/>
              <a:buSzTx/>
              <a:buFontTx/>
              <a:buNone/>
            </a:pPr>
            <a:endParaRPr lang="en-US" altLang="en-US" sz="28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800" b="0" dirty="0" smtClean="0">
                <a:solidFill>
                  <a:schemeClr val="tx1"/>
                </a:solidFill>
                <a:latin typeface="Arial" panose="020B0604020202020204" pitchFamily="34" charset="0"/>
                <a:cs typeface="Arial" panose="020B0604020202020204" pitchFamily="34" charset="0"/>
              </a:rPr>
              <a:t>Rigging							Blocking</a:t>
            </a:r>
          </a:p>
          <a:p>
            <a:pPr>
              <a:spcBef>
                <a:spcPct val="0"/>
              </a:spcBef>
              <a:buClrTx/>
              <a:buSzTx/>
              <a:buFontTx/>
              <a:buNone/>
            </a:pPr>
            <a:endParaRPr lang="en-US" altLang="en-US" sz="28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800" b="0" dirty="0" smtClean="0">
                <a:solidFill>
                  <a:schemeClr val="tx1"/>
                </a:solidFill>
                <a:latin typeface="Arial" panose="020B0604020202020204" pitchFamily="34" charset="0"/>
                <a:cs typeface="Arial" panose="020B0604020202020204" pitchFamily="34" charset="0"/>
              </a:rPr>
              <a:t>Power Tools					Drawings/Schematics</a:t>
            </a: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800" b="0" dirty="0">
                <a:solidFill>
                  <a:schemeClr val="tx1"/>
                </a:solidFill>
                <a:latin typeface="Arial" panose="020B0604020202020204" pitchFamily="34" charset="0"/>
                <a:cs typeface="Arial" panose="020B0604020202020204" pitchFamily="34" charset="0"/>
              </a:rPr>
              <a:t>(Examples from the Team)</a:t>
            </a:r>
          </a:p>
          <a:p>
            <a:pPr algn="ctr">
              <a:spcBef>
                <a:spcPct val="0"/>
              </a:spcBef>
              <a:buClrTx/>
              <a:buSzTx/>
              <a:buFontTx/>
              <a:buNone/>
            </a:pP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sz="2800" b="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endParaRPr lang="en-US" altLang="en-US" dirty="0">
              <a:solidFill>
                <a:schemeClr val="tx1"/>
              </a:solidFill>
              <a:latin typeface="Franklin Gothic Condensed" charset="0"/>
            </a:endParaRPr>
          </a:p>
        </p:txBody>
      </p:sp>
    </p:spTree>
    <p:extLst>
      <p:ext uri="{BB962C8B-B14F-4D97-AF65-F5344CB8AC3E}">
        <p14:creationId xmlns:p14="http://schemas.microsoft.com/office/powerpoint/2010/main" val="158824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 calcmode="lin" valueType="num">
                                      <p:cBhvr additive="base">
                                        <p:cTn id="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 calcmode="lin" valueType="num">
                                      <p:cBhvr additive="base">
                                        <p:cTn id="3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Right Tools, </a:t>
            </a:r>
            <a:r>
              <a:rPr lang="en-US" dirty="0">
                <a:solidFill>
                  <a:schemeClr val="accent4">
                    <a:lumMod val="60000"/>
                    <a:lumOff val="40000"/>
                  </a:schemeClr>
                </a:solidFill>
              </a:rPr>
              <a:t>Equipment,</a:t>
            </a:r>
            <a:r>
              <a:rPr lang="en-US" dirty="0"/>
              <a:t> PPE, Permits, Permissions, etc. </a:t>
            </a:r>
          </a:p>
        </p:txBody>
      </p:sp>
      <p:sp>
        <p:nvSpPr>
          <p:cNvPr id="3" name="Content Placeholder 2"/>
          <p:cNvSpPr>
            <a:spLocks noGrp="1"/>
          </p:cNvSpPr>
          <p:nvPr>
            <p:ph idx="1"/>
          </p:nvPr>
        </p:nvSpPr>
        <p:spPr/>
        <p:txBody>
          <a:bodyPr>
            <a:normAutofit/>
          </a:bodyPr>
          <a:lstStyle/>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Forklift					Aerial Lift</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Hand Carts				Cart Trucks</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Task Lighting				Work Table / Area</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Drill Press				</a:t>
            </a:r>
          </a:p>
          <a:p>
            <a:pPr algn="ctr">
              <a:spcBef>
                <a:spcPct val="0"/>
              </a:spcBef>
              <a:buClrTx/>
              <a:buSzTx/>
              <a:buFontTx/>
              <a:buNone/>
            </a:pPr>
            <a:endParaRPr lang="en-US" altLang="en-US" sz="2400" dirty="0" smtClean="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Welding-Cutting </a:t>
            </a:r>
            <a:r>
              <a:rPr lang="en-US" altLang="en-US" sz="2400" dirty="0">
                <a:solidFill>
                  <a:schemeClr val="tx1"/>
                </a:solidFill>
                <a:latin typeface="Arial" panose="020B0604020202020204" pitchFamily="34" charset="0"/>
                <a:cs typeface="Arial" panose="020B0604020202020204" pitchFamily="34" charset="0"/>
              </a:rPr>
              <a:t>Equip</a:t>
            </a:r>
            <a:r>
              <a:rPr lang="en-US" altLang="en-US" sz="2400" dirty="0" smtClean="0">
                <a:solidFill>
                  <a:schemeClr val="tx1"/>
                </a:solidFill>
                <a:latin typeface="Arial" panose="020B0604020202020204" pitchFamily="34" charset="0"/>
                <a:cs typeface="Arial" panose="020B0604020202020204" pitchFamily="34" charset="0"/>
              </a:rPr>
              <a:t>.	</a:t>
            </a:r>
            <a:endParaRPr lang="en-US" altLang="en-US" sz="240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dirty="0">
                <a:solidFill>
                  <a:schemeClr val="tx1"/>
                </a:solidFill>
                <a:latin typeface="Arial" panose="020B0604020202020204" pitchFamily="34" charset="0"/>
                <a:cs typeface="Arial" panose="020B0604020202020204" pitchFamily="34" charset="0"/>
              </a:rPr>
              <a:t>(Examples from the Team)</a:t>
            </a: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spTree>
    <p:extLst>
      <p:ext uri="{BB962C8B-B14F-4D97-AF65-F5344CB8AC3E}">
        <p14:creationId xmlns:p14="http://schemas.microsoft.com/office/powerpoint/2010/main" val="3227522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Right Tools, Equipment, </a:t>
            </a:r>
            <a:r>
              <a:rPr lang="en-US" dirty="0">
                <a:solidFill>
                  <a:schemeClr val="accent4">
                    <a:lumMod val="60000"/>
                    <a:lumOff val="40000"/>
                  </a:schemeClr>
                </a:solidFill>
              </a:rPr>
              <a:t>PPE,</a:t>
            </a:r>
            <a:r>
              <a:rPr lang="en-US" dirty="0"/>
              <a:t> Permits, Permissions, etc. </a:t>
            </a:r>
          </a:p>
        </p:txBody>
      </p:sp>
      <p:sp>
        <p:nvSpPr>
          <p:cNvPr id="3" name="Content Placeholder 2"/>
          <p:cNvSpPr>
            <a:spLocks noGrp="1"/>
          </p:cNvSpPr>
          <p:nvPr>
            <p:ph idx="1"/>
          </p:nvPr>
        </p:nvSpPr>
        <p:spPr/>
        <p:txBody>
          <a:bodyPr>
            <a:normAutofit lnSpcReduction="10000"/>
          </a:bodyPr>
          <a:lstStyle/>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Gloves					Tyvek Suit</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Safety Glasses			Face Shield</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Hearing Protection		Thermal Protection</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Absorbent Material		Personal/Team Lockout</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spcBef>
                <a:spcPct val="0"/>
              </a:spcBef>
              <a:buClrTx/>
              <a:buSzTx/>
              <a:buFontTx/>
              <a:buNone/>
            </a:pPr>
            <a:r>
              <a:rPr lang="en-US" altLang="en-US" sz="2400" dirty="0" smtClean="0">
                <a:solidFill>
                  <a:schemeClr val="tx1"/>
                </a:solidFill>
                <a:latin typeface="Arial" panose="020B0604020202020204" pitchFamily="34" charset="0"/>
                <a:cs typeface="Arial" panose="020B0604020202020204" pitchFamily="34" charset="0"/>
              </a:rPr>
              <a:t>Barricades				Caution Tape</a:t>
            </a:r>
          </a:p>
          <a:p>
            <a:pPr>
              <a:spcBef>
                <a:spcPct val="0"/>
              </a:spcBef>
              <a:buClrTx/>
              <a:buSzTx/>
              <a:buFontTx/>
              <a:buNone/>
            </a:pPr>
            <a:endParaRPr lang="en-US" altLang="en-US" sz="2400" dirty="0">
              <a:solidFill>
                <a:schemeClr val="tx1"/>
              </a:solidFill>
              <a:latin typeface="Arial" panose="020B0604020202020204" pitchFamily="34" charset="0"/>
              <a:cs typeface="Arial" panose="020B0604020202020204" pitchFamily="34" charset="0"/>
            </a:endParaRPr>
          </a:p>
          <a:p>
            <a:pPr algn="ctr">
              <a:spcBef>
                <a:spcPct val="0"/>
              </a:spcBef>
              <a:buClrTx/>
              <a:buSzTx/>
              <a:buFontTx/>
              <a:buNone/>
            </a:pPr>
            <a:r>
              <a:rPr lang="en-US" altLang="en-US" sz="2400" dirty="0">
                <a:solidFill>
                  <a:schemeClr val="tx1"/>
                </a:solidFill>
                <a:latin typeface="Arial" panose="020B0604020202020204" pitchFamily="34" charset="0"/>
                <a:cs typeface="Arial" panose="020B0604020202020204" pitchFamily="34" charset="0"/>
              </a:rPr>
              <a:t>(Examples from the Team)</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CURI SAFETY</a:t>
            </a:r>
            <a:endParaRPr lang="en-US"/>
          </a:p>
        </p:txBody>
      </p:sp>
      <p:pic>
        <p:nvPicPr>
          <p:cNvPr id="5" name="Picture 4" descr="Description: Description: []"/>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126" y="102869"/>
            <a:ext cx="1502261" cy="1286659"/>
          </a:xfrm>
          <a:prstGeom prst="rect">
            <a:avLst/>
          </a:prstGeom>
          <a:noFill/>
          <a:ln>
            <a:noFill/>
          </a:ln>
        </p:spPr>
      </p:pic>
      <p:pic>
        <p:nvPicPr>
          <p:cNvPr id="1026" name="Picture 2" descr="http://www.tedconover.com/wp-content/uploads/2013/10/helmet-mouse-2.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6429" y="3912043"/>
            <a:ext cx="4935571" cy="2811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9254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91&quot;&gt;&lt;/object&gt;&lt;object type=&quot;2&quot; unique_id=&quot;10092&quot;&gt;&lt;object type=&quot;3&quot; unique_id=&quot;10093&quot;&gt;&lt;property id=&quot;20148&quot; value=&quot;5&quot;/&gt;&lt;property id=&quot;20300&quot; value=&quot;Slide 2 - &amp;quot;Safety pre-Task Analysis (STA)&amp;quot;&quot;/&gt;&lt;property id=&quot;20307&quot; value=&quot;256&quot;/&gt;&lt;/object&gt;&lt;object type=&quot;3&quot; unique_id=&quot;10094&quot;&gt;&lt;property id=&quot;20148&quot; value=&quot;5&quot;/&gt;&lt;property id=&quot;20300&quot; value=&quot;Slide 1 - &amp;quot;Safety pre-Task Analysis (STA)&amp;quot;&quot;/&gt;&lt;property id=&quot;20307&quot; value=&quot;257&quot;/&gt;&lt;/object&gt;&lt;object type=&quot;3&quot; unique_id=&quot;10195&quot;&gt;&lt;property id=&quot;20148&quot; value=&quot;5&quot;/&gt;&lt;property id=&quot;20300&quot; value=&quot;Slide 3 - &amp;quot;When do we use STA?&amp;quot;&quot;/&gt;&lt;property id=&quot;20307&quot; value=&quot;258&quot;/&gt;&lt;/object&gt;&lt;object type=&quot;3&quot; unique_id=&quot;10196&quot;&gt;&lt;property id=&quot;20148&quot; value=&quot;5&quot;/&gt;&lt;property id=&quot;20300&quot; value=&quot;Slide 4 - &amp;quot;The Five Steps of the STA&amp;quot;&quot;/&gt;&lt;property id=&quot;20307&quot; value=&quot;259&quot;/&gt;&lt;/object&gt;&lt;object type=&quot;3&quot; unique_id=&quot;10197&quot;&gt;&lt;property id=&quot;20148&quot; value=&quot;5&quot;/&gt;&lt;property id=&quot;20300&quot; value=&quot;Slide 5 - &amp;quot;Step 1 – “Stop and Think”  What job are you to do?&amp;quot;&quot;/&gt;&lt;property id=&quot;20307&quot; value=&quot;260&quot;/&gt;&lt;/object&gt;&lt;object type=&quot;3&quot; unique_id=&quot;10198&quot;&gt;&lt;property id=&quot;20148&quot; value=&quot;5&quot;/&gt;&lt;property id=&quot;20300&quot; value=&quot;Slide 6 - &amp;quot;Step 1 – “Stop and Think” Are you qualified to perform the task?&amp;quot;&quot;/&gt;&lt;property id=&quot;20307&quot; value=&quot;261&quot;/&gt;&lt;/object&gt;&lt;object type=&quot;3&quot; unique_id=&quot;10199&quot;&gt;&lt;property id=&quot;20148&quot; value=&quot;5&quot;/&gt;&lt;property id=&quot;20300&quot; value=&quot;Slide 7 - &amp;quot;Step 2 – Right Tools, Equipment, PPE, Permits, Permissions, etc. &amp;quot;&quot;/&gt;&lt;property id=&quot;20307&quot; value=&quot;262&quot;/&gt;&lt;/object&gt;&lt;object type=&quot;3&quot; unique_id=&quot;10200&quot;&gt;&lt;property id=&quot;20148&quot; value=&quot;5&quot;/&gt;&lt;property id=&quot;20300&quot; value=&quot;Slide 8 - &amp;quot;Step 2 – Right Tools, Equipment, PPE, Permits, Permissions, etc. &amp;quot;&quot;/&gt;&lt;property id=&quot;20307&quot; value=&quot;263&quot;/&gt;&lt;/object&gt;&lt;object type=&quot;3&quot; unique_id=&quot;10201&quot;&gt;&lt;property id=&quot;20148&quot; value=&quot;5&quot;/&gt;&lt;property id=&quot;20300&quot; value=&quot;Slide 9 - &amp;quot;Step 2 – Right Tools, Equipment, PPE, Permits, Permissions, etc. &amp;quot;&quot;/&gt;&lt;property id=&quot;20307&quot; value=&quot;264&quot;/&gt;&lt;/object&gt;&lt;object type=&quot;3&quot; unique_id=&quot;10202&quot;&gt;&lt;property id=&quot;20148&quot; value=&quot;5&quot;/&gt;&lt;property id=&quot;20300&quot; value=&quot;Slide 10 - &amp;quot;Step 2 – Right Tools, Equipment, PPE, Permits, Permissions, etc. &amp;quot;&quot;/&gt;&lt;property id=&quot;20307&quot; value=&quot;265&quot;/&gt;&lt;/object&gt;&lt;object type=&quot;3&quot; unique_id=&quot;10203&quot;&gt;&lt;property id=&quot;20148&quot; value=&quot;5&quot;/&gt;&lt;property id=&quot;20300&quot; value=&quot;Slide 12 - &amp;quot;Step 3 – Identification of Hazards What can hurt, damage, wreck, crush?&amp;quot;&quot;/&gt;&lt;property id=&quot;20307&quot; value=&quot;266&quot;/&gt;&lt;/object&gt;&lt;object type=&quot;3&quot; unique_id=&quot;10204&quot;&gt;&lt;property id=&quot;20148&quot; value=&quot;5&quot;/&gt;&lt;property id=&quot;20300&quot; value=&quot;Slide 11 - &amp;quot;Step 3 – Identification of Hazards &amp;quot;&quot;/&gt;&lt;property id=&quot;20307&quot; value=&quot;267&quot;/&gt;&lt;/object&gt;&lt;object type=&quot;3&quot; unique_id=&quot;10205&quot;&gt;&lt;property id=&quot;20148&quot; value=&quot;5&quot;/&gt;&lt;property id=&quot;20300&quot; value=&quot;Slide 13 - &amp;quot;Step 3 – Hazard Identification What are some hazard questions?&amp;quot;&quot;/&gt;&lt;property id=&quot;20307&quot; value=&quot;268&quot;/&gt;&lt;/object&gt;&lt;object type=&quot;3&quot; unique_id=&quot;10206&quot;&gt;&lt;property id=&quot;20148&quot; value=&quot;5&quot;/&gt;&lt;property id=&quot;20300&quot; value=&quot;Slide 14 - &amp;quot;Step 4 – Contol of Hazards Identified What is a control?&amp;quot;&quot;/&gt;&lt;property id=&quot;20307&quot; value=&quot;269&quot;/&gt;&lt;/object&gt;&lt;object type=&quot;3&quot; unique_id=&quot;10207&quot;&gt;&lt;property id=&quot;20148&quot; value=&quot;5&quot;/&gt;&lt;property id=&quot;20300&quot; value=&quot;Slide 15 - &amp;quot;Step 4 – Control of Hazards Types of Control Methods&amp;quot;&quot;/&gt;&lt;property id=&quot;20307&quot; value=&quot;270&quot;/&gt;&lt;/object&gt;&lt;object type=&quot;3&quot; unique_id=&quot;10208&quot;&gt;&lt;property id=&quot;20148&quot; value=&quot;5&quot;/&gt;&lt;property id=&quot;20300&quot; value=&quot;Slide 16 - &amp;quot;Step 4 – Control of Hazards&amp;quot;&quot;/&gt;&lt;property id=&quot;20307&quot; value=&quot;271&quot;/&gt;&lt;/object&gt;&lt;object type=&quot;3&quot; unique_id=&quot;10209&quot;&gt;&lt;property id=&quot;20148&quot; value=&quot;5&quot;/&gt;&lt;property id=&quot;20300&quot; value=&quot;Slide 17 - &amp;quot;Step 4 – Control of Hazards&amp;quot;&quot;/&gt;&lt;property id=&quot;20307&quot; value=&quot;272&quot;/&gt;&lt;/object&gt;&lt;object type=&quot;3&quot; unique_id=&quot;11340&quot;&gt;&lt;property id=&quot;20148&quot; value=&quot;5&quot;/&gt;&lt;property id=&quot;20300&quot; value=&quot;Slide 18 - &amp;quot;Step 4 – Control of Hazards&amp;quot;&quot;/&gt;&lt;property id=&quot;20307&quot; value=&quot;278&quot;/&gt;&lt;/object&gt;&lt;object type=&quot;3&quot; unique_id=&quot;11341&quot;&gt;&lt;property id=&quot;20148&quot; value=&quot;5&quot;/&gt;&lt;property id=&quot;20300&quot; value=&quot;Slide 19 - &amp;quot;SAMPLE STA REVIEW&amp;quot;&quot;/&gt;&lt;property id=&quot;20307&quot; value=&quot;277&quot;/&gt;&lt;/object&gt;&lt;object type=&quot;3&quot; unique_id=&quot;11342&quot;&gt;&lt;property id=&quot;20148&quot; value=&quot;5&quot;/&gt;&lt;property id=&quot;20300&quot; value=&quot;Slide 20 - &amp;quot;Group Exercise - Performing STA&amp;quot;&quot;/&gt;&lt;property id=&quot;20307&quot; value=&quot;276&quot;/&gt;&lt;/object&gt;&lt;object type=&quot;3&quot; unique_id=&quot;11345&quot;&gt;&lt;property id=&quot;20148&quot; value=&quot;5&quot;/&gt;&lt;property id=&quot;20300&quot; value=&quot;Slide 21 - &amp;quot;Conclusion&amp;quot;&quot;/&gt;&lt;property id=&quot;20307&quot; value=&quot;274&quot;/&gt;&lt;/objec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503</TotalTime>
  <Words>1138</Words>
  <Application>Microsoft Office PowerPoint</Application>
  <PresentationFormat>Widescreen</PresentationFormat>
  <Paragraphs>163</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Black</vt:lpstr>
      <vt:lpstr>Calibri</vt:lpstr>
      <vt:lpstr>Franklin Gothic Condensed</vt:lpstr>
      <vt:lpstr>Trebuchet MS</vt:lpstr>
      <vt:lpstr>Wingdings 3</vt:lpstr>
      <vt:lpstr>Facet</vt:lpstr>
      <vt:lpstr>Safety Task Analysis (STA)</vt:lpstr>
      <vt:lpstr>Safety Task Analysis (STA)</vt:lpstr>
      <vt:lpstr>When do we use STA?</vt:lpstr>
      <vt:lpstr>The Five Steps of the STA</vt:lpstr>
      <vt:lpstr>Step 1 – “Stop and Think”  What job are you to do?</vt:lpstr>
      <vt:lpstr>Step 1 – “Stop and Think” Are you qualified to perform the task?</vt:lpstr>
      <vt:lpstr>Step 2 – Right Tools, Equipment, PPE, Permits, Permissions, etc. </vt:lpstr>
      <vt:lpstr>Step 2 – Right Tools, Equipment, PPE, Permits, Permissions, etc. </vt:lpstr>
      <vt:lpstr>Step 2 – Right Tools, Equipment, PPE, Permits, Permissions, etc. </vt:lpstr>
      <vt:lpstr>Step 2 – Right Tools, Equipment, PPE, Permits, Permissions, etc. </vt:lpstr>
      <vt:lpstr>Step 3 – Identification of Hazards </vt:lpstr>
      <vt:lpstr>Step 3 – Identification of Hazards What can hurt, damage, wreck, crush?</vt:lpstr>
      <vt:lpstr>Step 3 – Hazard Identification What are some hazard questions?</vt:lpstr>
      <vt:lpstr>Step 4 – Contol of Hazards Identified What is a control?</vt:lpstr>
      <vt:lpstr>Step 4 – Control of Hazards Types of Control Methods</vt:lpstr>
      <vt:lpstr>Step 4 – Control of Hazards</vt:lpstr>
      <vt:lpstr>Step 4 – Control of Hazards</vt:lpstr>
      <vt:lpstr>Step 4 – Control of Hazards</vt:lpstr>
      <vt:lpstr>SAMPLE STA REVIEW</vt:lpstr>
      <vt:lpstr>Group Exercise - Performing STA</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pre-Task Analysis (STA)</dc:title>
  <dc:creator>Kurt Rayburg</dc:creator>
  <cp:lastModifiedBy>Windows User</cp:lastModifiedBy>
  <cp:revision>50</cp:revision>
  <dcterms:created xsi:type="dcterms:W3CDTF">2015-03-09T15:43:17Z</dcterms:created>
  <dcterms:modified xsi:type="dcterms:W3CDTF">2020-12-11T15:38:05Z</dcterms:modified>
</cp:coreProperties>
</file>