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1450" r:id="rId5"/>
    <p:sldId id="2945" r:id="rId6"/>
    <p:sldId id="1465" r:id="rId7"/>
    <p:sldId id="2979" r:id="rId8"/>
    <p:sldId id="2983" r:id="rId9"/>
    <p:sldId id="2977" r:id="rId10"/>
    <p:sldId id="264" r:id="rId11"/>
    <p:sldId id="3004" r:id="rId12"/>
    <p:sldId id="1466" r:id="rId13"/>
    <p:sldId id="514" r:id="rId14"/>
    <p:sldId id="520" r:id="rId15"/>
    <p:sldId id="2991" r:id="rId16"/>
    <p:sldId id="515" r:id="rId17"/>
    <p:sldId id="2994" r:id="rId18"/>
    <p:sldId id="2999" r:id="rId19"/>
    <p:sldId id="2998" r:id="rId20"/>
    <p:sldId id="2989" r:id="rId21"/>
    <p:sldId id="2997" r:id="rId22"/>
    <p:sldId id="3000" r:id="rId23"/>
    <p:sldId id="3001" r:id="rId24"/>
    <p:sldId id="2995" r:id="rId25"/>
    <p:sldId id="261" r:id="rId26"/>
    <p:sldId id="3003" r:id="rId27"/>
    <p:sldId id="2955" r:id="rId28"/>
    <p:sldId id="2992" r:id="rId29"/>
    <p:sldId id="2990" r:id="rId30"/>
    <p:sldId id="2996" r:id="rId31"/>
    <p:sldId id="3005" r:id="rId32"/>
    <p:sldId id="2982" r:id="rId33"/>
    <p:sldId id="2984" r:id="rId34"/>
    <p:sldId id="270" r:id="rId35"/>
    <p:sldId id="2985" r:id="rId36"/>
    <p:sldId id="271" r:id="rId37"/>
    <p:sldId id="3002" r:id="rId38"/>
    <p:sldId id="260" r:id="rId39"/>
    <p:sldId id="1534" r:id="rId40"/>
    <p:sldId id="29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7A5A9-D23D-4E22-910D-55B5FC71D2C5}" v="48" dt="2026-06-01T14:39:05.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7" autoAdjust="0"/>
    <p:restoredTop sz="94660"/>
  </p:normalViewPr>
  <p:slideViewPr>
    <p:cSldViewPr snapToGrid="0">
      <p:cViewPr varScale="1">
        <p:scale>
          <a:sx n="103" d="100"/>
          <a:sy n="103" d="100"/>
        </p:scale>
        <p:origin x="120" y="144"/>
      </p:cViewPr>
      <p:guideLst/>
    </p:cSldViewPr>
  </p:slideViewPr>
  <p:notesTextViewPr>
    <p:cViewPr>
      <p:scale>
        <a:sx n="1" d="1"/>
        <a:sy n="1" d="1"/>
      </p:scale>
      <p:origin x="0" y="0"/>
    </p:cViewPr>
  </p:notesTextViewPr>
  <p:sorterViewPr>
    <p:cViewPr varScale="1">
      <p:scale>
        <a:sx n="1" d="1"/>
        <a:sy n="1" d="1"/>
      </p:scale>
      <p:origin x="0" y="-3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Elizabeth Simpson" userId="def46521-07bd-41dc-add4-13deb8067538" providerId="ADAL" clId="{3DB99F0C-4DB7-4920-8BD6-33F2A71867A9}"/>
    <pc:docChg chg="custSel modSld">
      <pc:chgData name="Morgan Elizabeth Simpson" userId="def46521-07bd-41dc-add4-13deb8067538" providerId="ADAL" clId="{3DB99F0C-4DB7-4920-8BD6-33F2A71867A9}" dt="2026-06-01T14:39:27.802" v="206" actId="20577"/>
      <pc:docMkLst>
        <pc:docMk/>
      </pc:docMkLst>
      <pc:sldChg chg="addSp modSp mod">
        <pc:chgData name="Morgan Elizabeth Simpson" userId="def46521-07bd-41dc-add4-13deb8067538" providerId="ADAL" clId="{3DB99F0C-4DB7-4920-8BD6-33F2A71867A9}" dt="2026-06-01T14:39:05.544" v="195" actId="962"/>
        <pc:sldMkLst>
          <pc:docMk/>
          <pc:sldMk cId="723887780" sldId="1534"/>
        </pc:sldMkLst>
        <pc:spChg chg="add mod ord">
          <ac:chgData name="Morgan Elizabeth Simpson" userId="def46521-07bd-41dc-add4-13deb8067538" providerId="ADAL" clId="{3DB99F0C-4DB7-4920-8BD6-33F2A71867A9}" dt="2026-06-01T14:37:48.308" v="93"/>
          <ac:spMkLst>
            <pc:docMk/>
            <pc:sldMk cId="723887780" sldId="1534"/>
            <ac:spMk id="2" creationId="{26A49A87-0184-524E-7702-6A4863529A9F}"/>
          </ac:spMkLst>
        </pc:spChg>
        <pc:spChg chg="ord">
          <ac:chgData name="Morgan Elizabeth Simpson" userId="def46521-07bd-41dc-add4-13deb8067538" providerId="ADAL" clId="{3DB99F0C-4DB7-4920-8BD6-33F2A71867A9}" dt="2026-06-01T14:38:07.806" v="109"/>
          <ac:spMkLst>
            <pc:docMk/>
            <pc:sldMk cId="723887780" sldId="1534"/>
            <ac:spMk id="4" creationId="{9E456CF0-CDB5-F1A8-3364-8E85506C6C57}"/>
          </ac:spMkLst>
        </pc:spChg>
        <pc:spChg chg="mod">
          <ac:chgData name="Morgan Elizabeth Simpson" userId="def46521-07bd-41dc-add4-13deb8067538" providerId="ADAL" clId="{3DB99F0C-4DB7-4920-8BD6-33F2A71867A9}" dt="2026-06-01T14:36:24.595" v="72" actId="207"/>
          <ac:spMkLst>
            <pc:docMk/>
            <pc:sldMk cId="723887780" sldId="1534"/>
            <ac:spMk id="6" creationId="{D0AA1038-42B7-F7BA-16A3-FDDA95CFB1A5}"/>
          </ac:spMkLst>
        </pc:spChg>
        <pc:spChg chg="ord">
          <ac:chgData name="Morgan Elizabeth Simpson" userId="def46521-07bd-41dc-add4-13deb8067538" providerId="ADAL" clId="{3DB99F0C-4DB7-4920-8BD6-33F2A71867A9}" dt="2026-06-01T14:38:17.987" v="111"/>
          <ac:spMkLst>
            <pc:docMk/>
            <pc:sldMk cId="723887780" sldId="1534"/>
            <ac:spMk id="11" creationId="{34250FDC-4238-33FB-A21D-11F3F1FAE63C}"/>
          </ac:spMkLst>
        </pc:spChg>
        <pc:spChg chg="ord">
          <ac:chgData name="Morgan Elizabeth Simpson" userId="def46521-07bd-41dc-add4-13deb8067538" providerId="ADAL" clId="{3DB99F0C-4DB7-4920-8BD6-33F2A71867A9}" dt="2026-06-01T14:38:22.167" v="112"/>
          <ac:spMkLst>
            <pc:docMk/>
            <pc:sldMk cId="723887780" sldId="1534"/>
            <ac:spMk id="13" creationId="{B176B25B-AAE2-D8F5-7404-B0F87CBAD4B1}"/>
          </ac:spMkLst>
        </pc:spChg>
        <pc:picChg chg="mod ord">
          <ac:chgData name="Morgan Elizabeth Simpson" userId="def46521-07bd-41dc-add4-13deb8067538" providerId="ADAL" clId="{3DB99F0C-4DB7-4920-8BD6-33F2A71867A9}" dt="2026-06-01T14:38:51.503" v="155" actId="962"/>
          <ac:picMkLst>
            <pc:docMk/>
            <pc:sldMk cId="723887780" sldId="1534"/>
            <ac:picMk id="3" creationId="{7D3F94DC-3A60-4D86-400A-DDEB0487F448}"/>
          </ac:picMkLst>
        </pc:picChg>
        <pc:picChg chg="mod">
          <ac:chgData name="Morgan Elizabeth Simpson" userId="def46521-07bd-41dc-add4-13deb8067538" providerId="ADAL" clId="{3DB99F0C-4DB7-4920-8BD6-33F2A71867A9}" dt="2026-06-01T14:39:05.544" v="195" actId="962"/>
          <ac:picMkLst>
            <pc:docMk/>
            <pc:sldMk cId="723887780" sldId="1534"/>
            <ac:picMk id="1026" creationId="{17F879F4-FD80-EA89-3AFC-015B0F0FD0CD}"/>
          </ac:picMkLst>
        </pc:picChg>
      </pc:sldChg>
      <pc:sldChg chg="modSp mod">
        <pc:chgData name="Morgan Elizabeth Simpson" userId="def46521-07bd-41dc-add4-13deb8067538" providerId="ADAL" clId="{3DB99F0C-4DB7-4920-8BD6-33F2A71867A9}" dt="2026-06-01T14:35:26.675" v="70" actId="20577"/>
        <pc:sldMkLst>
          <pc:docMk/>
          <pc:sldMk cId="572587092" sldId="2955"/>
        </pc:sldMkLst>
        <pc:spChg chg="mod">
          <ac:chgData name="Morgan Elizabeth Simpson" userId="def46521-07bd-41dc-add4-13deb8067538" providerId="ADAL" clId="{3DB99F0C-4DB7-4920-8BD6-33F2A71867A9}" dt="2026-06-01T14:35:26.675" v="70" actId="20577"/>
          <ac:spMkLst>
            <pc:docMk/>
            <pc:sldMk cId="572587092" sldId="2955"/>
            <ac:spMk id="2" creationId="{BED27068-71B9-8E67-2AB4-2BAC63298729}"/>
          </ac:spMkLst>
        </pc:spChg>
      </pc:sldChg>
      <pc:sldChg chg="modSp mod">
        <pc:chgData name="Morgan Elizabeth Simpson" userId="def46521-07bd-41dc-add4-13deb8067538" providerId="ADAL" clId="{3DB99F0C-4DB7-4920-8BD6-33F2A71867A9}" dt="2026-06-01T14:34:07.036" v="19" actId="20577"/>
        <pc:sldMkLst>
          <pc:docMk/>
          <pc:sldMk cId="1040444347" sldId="2989"/>
        </pc:sldMkLst>
        <pc:spChg chg="mod">
          <ac:chgData name="Morgan Elizabeth Simpson" userId="def46521-07bd-41dc-add4-13deb8067538" providerId="ADAL" clId="{3DB99F0C-4DB7-4920-8BD6-33F2A71867A9}" dt="2026-06-01T14:34:07.036" v="19" actId="20577"/>
          <ac:spMkLst>
            <pc:docMk/>
            <pc:sldMk cId="1040444347" sldId="2989"/>
            <ac:spMk id="2" creationId="{0E039B78-25C4-3EA2-00B5-EEC0F48527A0}"/>
          </ac:spMkLst>
        </pc:spChg>
      </pc:sldChg>
      <pc:sldChg chg="modSp mod">
        <pc:chgData name="Morgan Elizabeth Simpson" userId="def46521-07bd-41dc-add4-13deb8067538" providerId="ADAL" clId="{3DB99F0C-4DB7-4920-8BD6-33F2A71867A9}" dt="2026-06-01T14:35:54.808" v="71" actId="20577"/>
        <pc:sldMkLst>
          <pc:docMk/>
          <pc:sldMk cId="4037348963" sldId="2992"/>
        </pc:sldMkLst>
        <pc:spChg chg="mod">
          <ac:chgData name="Morgan Elizabeth Simpson" userId="def46521-07bd-41dc-add4-13deb8067538" providerId="ADAL" clId="{3DB99F0C-4DB7-4920-8BD6-33F2A71867A9}" dt="2026-06-01T14:35:54.808" v="71" actId="20577"/>
          <ac:spMkLst>
            <pc:docMk/>
            <pc:sldMk cId="4037348963" sldId="2992"/>
            <ac:spMk id="2" creationId="{FE6DAD34-5617-F3DF-E82C-B60789921FC1}"/>
          </ac:spMkLst>
        </pc:spChg>
      </pc:sldChg>
      <pc:sldChg chg="modSp mod">
        <pc:chgData name="Morgan Elizabeth Simpson" userId="def46521-07bd-41dc-add4-13deb8067538" providerId="ADAL" clId="{3DB99F0C-4DB7-4920-8BD6-33F2A71867A9}" dt="2026-06-01T14:39:27.802" v="206" actId="20577"/>
        <pc:sldMkLst>
          <pc:docMk/>
          <pc:sldMk cId="4061292842" sldId="2993"/>
        </pc:sldMkLst>
        <pc:spChg chg="mod">
          <ac:chgData name="Morgan Elizabeth Simpson" userId="def46521-07bd-41dc-add4-13deb8067538" providerId="ADAL" clId="{3DB99F0C-4DB7-4920-8BD6-33F2A71867A9}" dt="2026-06-01T14:39:27.802" v="206" actId="20577"/>
          <ac:spMkLst>
            <pc:docMk/>
            <pc:sldMk cId="4061292842" sldId="2993"/>
            <ac:spMk id="2" creationId="{47B76299-9CF8-5CE4-C453-2E34CED2EACD}"/>
          </ac:spMkLst>
        </pc:spChg>
      </pc:sldChg>
      <pc:sldChg chg="modSp mod">
        <pc:chgData name="Morgan Elizabeth Simpson" userId="def46521-07bd-41dc-add4-13deb8067538" providerId="ADAL" clId="{3DB99F0C-4DB7-4920-8BD6-33F2A71867A9}" dt="2026-06-01T14:34:32.971" v="40" actId="20577"/>
        <pc:sldMkLst>
          <pc:docMk/>
          <pc:sldMk cId="1366881154" sldId="2997"/>
        </pc:sldMkLst>
        <pc:spChg chg="mod">
          <ac:chgData name="Morgan Elizabeth Simpson" userId="def46521-07bd-41dc-add4-13deb8067538" providerId="ADAL" clId="{3DB99F0C-4DB7-4920-8BD6-33F2A71867A9}" dt="2026-06-01T14:34:32.971" v="40" actId="20577"/>
          <ac:spMkLst>
            <pc:docMk/>
            <pc:sldMk cId="1366881154" sldId="2997"/>
            <ac:spMk id="2" creationId="{B6FD4CD6-7D67-CDC0-3638-EED8B50E88B3}"/>
          </ac:spMkLst>
        </pc:spChg>
      </pc:sldChg>
      <pc:sldChg chg="modSp mod">
        <pc:chgData name="Morgan Elizabeth Simpson" userId="def46521-07bd-41dc-add4-13deb8067538" providerId="ADAL" clId="{3DB99F0C-4DB7-4920-8BD6-33F2A71867A9}" dt="2026-06-01T14:33:59.302" v="9" actId="20577"/>
        <pc:sldMkLst>
          <pc:docMk/>
          <pc:sldMk cId="1566678814" sldId="2998"/>
        </pc:sldMkLst>
        <pc:spChg chg="mod">
          <ac:chgData name="Morgan Elizabeth Simpson" userId="def46521-07bd-41dc-add4-13deb8067538" providerId="ADAL" clId="{3DB99F0C-4DB7-4920-8BD6-33F2A71867A9}" dt="2026-06-01T14:33:59.302" v="9" actId="20577"/>
          <ac:spMkLst>
            <pc:docMk/>
            <pc:sldMk cId="1566678814" sldId="2998"/>
            <ac:spMk id="2" creationId="{ABB39E90-1A9C-F769-FBC2-7C672646A251}"/>
          </ac:spMkLst>
        </pc:spChg>
      </pc:sldChg>
      <pc:sldChg chg="modSp mod">
        <pc:chgData name="Morgan Elizabeth Simpson" userId="def46521-07bd-41dc-add4-13deb8067538" providerId="ADAL" clId="{3DB99F0C-4DB7-4920-8BD6-33F2A71867A9}" dt="2026-06-01T14:34:26.476" v="29" actId="20577"/>
        <pc:sldMkLst>
          <pc:docMk/>
          <pc:sldMk cId="1876596124" sldId="3000"/>
        </pc:sldMkLst>
        <pc:spChg chg="mod">
          <ac:chgData name="Morgan Elizabeth Simpson" userId="def46521-07bd-41dc-add4-13deb8067538" providerId="ADAL" clId="{3DB99F0C-4DB7-4920-8BD6-33F2A71867A9}" dt="2026-06-01T14:34:26.476" v="29" actId="20577"/>
          <ac:spMkLst>
            <pc:docMk/>
            <pc:sldMk cId="1876596124" sldId="3000"/>
            <ac:spMk id="2" creationId="{AB92D73E-8C58-BD6D-AFC0-6D401B12B873}"/>
          </ac:spMkLst>
        </pc:spChg>
      </pc:sldChg>
      <pc:sldChg chg="modSp mod">
        <pc:chgData name="Morgan Elizabeth Simpson" userId="def46521-07bd-41dc-add4-13deb8067538" providerId="ADAL" clId="{3DB99F0C-4DB7-4920-8BD6-33F2A71867A9}" dt="2026-06-01T14:34:41.482" v="50" actId="20577"/>
        <pc:sldMkLst>
          <pc:docMk/>
          <pc:sldMk cId="2404959133" sldId="3001"/>
        </pc:sldMkLst>
        <pc:spChg chg="mod">
          <ac:chgData name="Morgan Elizabeth Simpson" userId="def46521-07bd-41dc-add4-13deb8067538" providerId="ADAL" clId="{3DB99F0C-4DB7-4920-8BD6-33F2A71867A9}" dt="2026-06-01T14:34:41.482" v="50" actId="20577"/>
          <ac:spMkLst>
            <pc:docMk/>
            <pc:sldMk cId="2404959133" sldId="3001"/>
            <ac:spMk id="2" creationId="{561AE28E-9742-4AA7-F291-C04F8ACA1A96}"/>
          </ac:spMkLst>
        </pc:spChg>
      </pc:sldChg>
      <pc:sldChg chg="modSp mod">
        <pc:chgData name="Morgan Elizabeth Simpson" userId="def46521-07bd-41dc-add4-13deb8067538" providerId="ADAL" clId="{3DB99F0C-4DB7-4920-8BD6-33F2A71867A9}" dt="2026-06-01T14:35:20.066" v="64" actId="20577"/>
        <pc:sldMkLst>
          <pc:docMk/>
          <pc:sldMk cId="2497562397" sldId="3003"/>
        </pc:sldMkLst>
        <pc:spChg chg="mod">
          <ac:chgData name="Morgan Elizabeth Simpson" userId="def46521-07bd-41dc-add4-13deb8067538" providerId="ADAL" clId="{3DB99F0C-4DB7-4920-8BD6-33F2A71867A9}" dt="2026-06-01T14:35:20.066" v="64" actId="20577"/>
          <ac:spMkLst>
            <pc:docMk/>
            <pc:sldMk cId="2497562397" sldId="3003"/>
            <ac:spMk id="2" creationId="{3EB978B3-CFB9-B220-E69D-52A225B0CB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0CA36-6A50-4B67-9553-C07AB35C0270}"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CB1DF-EEBB-49C7-BA99-C64FB7DA9584}" type="slidenum">
              <a:rPr lang="en-US" smtClean="0"/>
              <a:t>‹#›</a:t>
            </a:fld>
            <a:endParaRPr lang="en-US"/>
          </a:p>
        </p:txBody>
      </p:sp>
    </p:spTree>
    <p:extLst>
      <p:ext uri="{BB962C8B-B14F-4D97-AF65-F5344CB8AC3E}">
        <p14:creationId xmlns:p14="http://schemas.microsoft.com/office/powerpoint/2010/main" val="282161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to brainstorm about this</a:t>
            </a:r>
          </a:p>
        </p:txBody>
      </p:sp>
      <p:sp>
        <p:nvSpPr>
          <p:cNvPr id="4" name="Slide Number Placeholder 3"/>
          <p:cNvSpPr>
            <a:spLocks noGrp="1"/>
          </p:cNvSpPr>
          <p:nvPr>
            <p:ph type="sldNum" sz="quarter" idx="5"/>
          </p:nvPr>
        </p:nvSpPr>
        <p:spPr/>
        <p:txBody>
          <a:bodyPr/>
          <a:lstStyle/>
          <a:p>
            <a:fld id="{39CCB1DF-EEBB-49C7-BA99-C64FB7DA9584}" type="slidenum">
              <a:rPr lang="en-US" smtClean="0"/>
              <a:t>24</a:t>
            </a:fld>
            <a:endParaRPr lang="en-US"/>
          </a:p>
        </p:txBody>
      </p:sp>
    </p:spTree>
    <p:extLst>
      <p:ext uri="{BB962C8B-B14F-4D97-AF65-F5344CB8AC3E}">
        <p14:creationId xmlns:p14="http://schemas.microsoft.com/office/powerpoint/2010/main" val="286075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390F5-E71E-334A-A05B-FB70ED54C7C8}" type="slidenum">
              <a:rPr lang="en-US" smtClean="0"/>
              <a:pPr/>
              <a:t>36</a:t>
            </a:fld>
            <a:endParaRPr lang="en-US" dirty="0"/>
          </a:p>
        </p:txBody>
      </p:sp>
    </p:spTree>
    <p:extLst>
      <p:ext uri="{BB962C8B-B14F-4D97-AF65-F5344CB8AC3E}">
        <p14:creationId xmlns:p14="http://schemas.microsoft.com/office/powerpoint/2010/main" val="191987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C00E-8424-7143-87E4-7FD64491A559}"/>
              </a:ext>
            </a:extLst>
          </p:cNvPr>
          <p:cNvSpPr>
            <a:spLocks noGrp="1"/>
          </p:cNvSpPr>
          <p:nvPr>
            <p:ph type="ctrTitle"/>
          </p:nvPr>
        </p:nvSpPr>
        <p:spPr>
          <a:xfrm>
            <a:off x="1524000" y="1122363"/>
            <a:ext cx="9144000" cy="2387600"/>
          </a:xfrm>
        </p:spPr>
        <p:txBody>
          <a:bodyPr anchor="b"/>
          <a:lstStyle>
            <a:lvl1pPr algn="ctr">
              <a:defRPr sz="6000" b="1">
                <a:latin typeface="Trade Gothic Next LT Pro Lt" panose="020B05030403030200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D8CDAD60-E430-5642-9613-43AC3A1D2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1031378E-FF94-5547-A8A3-4D148ABB8505}"/>
              </a:ext>
            </a:extLst>
          </p:cNvPr>
          <p:cNvCxnSpPr>
            <a:cxnSpLocks/>
          </p:cNvCxnSpPr>
          <p:nvPr userDrawn="1"/>
        </p:nvCxnSpPr>
        <p:spPr>
          <a:xfrm>
            <a:off x="1524000" y="3532502"/>
            <a:ext cx="91440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9976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ADD84-7D52-5E41-9F88-7F766701A5C5}"/>
              </a:ext>
            </a:extLst>
          </p:cNvPr>
          <p:cNvSpPr/>
          <p:nvPr userDrawn="1"/>
        </p:nvSpPr>
        <p:spPr>
          <a:xfrm>
            <a:off x="0" y="0"/>
            <a:ext cx="12192000" cy="6858000"/>
          </a:xfrm>
          <a:prstGeom prst="rect">
            <a:avLst/>
          </a:prstGeom>
          <a:gradFill>
            <a:gsLst>
              <a:gs pos="0">
                <a:schemeClr val="bg1">
                  <a:lumMod val="85000"/>
                </a:schemeClr>
              </a:gs>
              <a:gs pos="50000">
                <a:schemeClr val="bg1">
                  <a:lumMod val="75000"/>
                </a:schemeClr>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DB6C4C5-8D0C-584B-89C7-BE91446BF913}"/>
              </a:ext>
            </a:extLst>
          </p:cNvPr>
          <p:cNvSpPr>
            <a:spLocks noGrp="1"/>
          </p:cNvSpPr>
          <p:nvPr>
            <p:ph type="title"/>
          </p:nvPr>
        </p:nvSpPr>
        <p:spPr>
          <a:xfrm>
            <a:off x="838200" y="365126"/>
            <a:ext cx="10515600" cy="1111134"/>
          </a:xfrm>
        </p:spPr>
        <p:txBody>
          <a:bodyPr/>
          <a:lstStyle>
            <a:lvl1pPr>
              <a:defRPr b="1">
                <a:latin typeface="Trade Gothic Next LT Pro Lt" panose="020B0503040303020004" pitchFamily="34" charset="77"/>
              </a:defRPr>
            </a:lvl1pPr>
          </a:lstStyle>
          <a:p>
            <a:r>
              <a:rPr lang="en-US"/>
              <a:t>Click to edit Master title style</a:t>
            </a:r>
          </a:p>
        </p:txBody>
      </p:sp>
      <p:cxnSp>
        <p:nvCxnSpPr>
          <p:cNvPr id="4" name="Straight Connector 3">
            <a:extLst>
              <a:ext uri="{FF2B5EF4-FFF2-40B4-BE49-F238E27FC236}">
                <a16:creationId xmlns:a16="http://schemas.microsoft.com/office/drawing/2014/main" id="{4E36658D-C474-2946-96AD-75485BA50660}"/>
              </a:ext>
            </a:extLst>
          </p:cNvPr>
          <p:cNvCxnSpPr>
            <a:cxnSpLocks/>
          </p:cNvCxnSpPr>
          <p:nvPr userDrawn="1"/>
        </p:nvCxnSpPr>
        <p:spPr>
          <a:xfrm>
            <a:off x="659027" y="1575917"/>
            <a:ext cx="10873946"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3288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373D-C606-494E-9A9F-DC6D70F36CBA}"/>
              </a:ext>
            </a:extLst>
          </p:cNvPr>
          <p:cNvSpPr>
            <a:spLocks noGrp="1"/>
          </p:cNvSpPr>
          <p:nvPr>
            <p:ph type="title"/>
          </p:nvPr>
        </p:nvSpPr>
        <p:spPr>
          <a:xfrm>
            <a:off x="839788" y="457200"/>
            <a:ext cx="3932237" cy="1600200"/>
          </a:xfrm>
        </p:spPr>
        <p:txBody>
          <a:bodyPr anchor="b"/>
          <a:lstStyle>
            <a:lvl1pPr>
              <a:defRPr sz="3200">
                <a:latin typeface="Trade Gothic Next LT Pro" panose="020B0503040303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F1E7C7B0-F3EB-6441-A96A-4A7F35E902B3}"/>
              </a:ext>
            </a:extLst>
          </p:cNvPr>
          <p:cNvSpPr>
            <a:spLocks noGrp="1"/>
          </p:cNvSpPr>
          <p:nvPr>
            <p:ph idx="1"/>
          </p:nvPr>
        </p:nvSpPr>
        <p:spPr>
          <a:xfrm>
            <a:off x="5183188" y="987426"/>
            <a:ext cx="6172200" cy="4587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C46F45-9F5E-4248-931E-289C43B0D115}"/>
              </a:ext>
            </a:extLst>
          </p:cNvPr>
          <p:cNvSpPr>
            <a:spLocks noGrp="1"/>
          </p:cNvSpPr>
          <p:nvPr>
            <p:ph type="body" sz="half" idx="2"/>
          </p:nvPr>
        </p:nvSpPr>
        <p:spPr>
          <a:xfrm>
            <a:off x="839788" y="2057400"/>
            <a:ext cx="3932237" cy="35875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1D19E270-4653-904D-8BBD-0C19340654A4}"/>
              </a:ext>
            </a:extLst>
          </p:cNvPr>
          <p:cNvCxnSpPr>
            <a:cxnSpLocks/>
          </p:cNvCxnSpPr>
          <p:nvPr userDrawn="1"/>
        </p:nvCxnSpPr>
        <p:spPr>
          <a:xfrm>
            <a:off x="838200" y="2057400"/>
            <a:ext cx="3943338"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1419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20DE-3195-5B49-B9CD-255CF6C8431B}"/>
              </a:ext>
            </a:extLst>
          </p:cNvPr>
          <p:cNvSpPr>
            <a:spLocks noGrp="1"/>
          </p:cNvSpPr>
          <p:nvPr>
            <p:ph type="title"/>
          </p:nvPr>
        </p:nvSpPr>
        <p:spPr>
          <a:xfrm>
            <a:off x="839788" y="457200"/>
            <a:ext cx="3932237" cy="1600200"/>
          </a:xfrm>
        </p:spPr>
        <p:txBody>
          <a:bodyPr anchor="b"/>
          <a:lstStyle>
            <a:lvl1pPr>
              <a:defRPr sz="3200">
                <a:latin typeface="Trade Gothic Next LT Pro" panose="020B0503040303020004" pitchFamily="34"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656F540-FF13-3F43-ACD0-3D46B1257AB5}"/>
              </a:ext>
            </a:extLst>
          </p:cNvPr>
          <p:cNvSpPr>
            <a:spLocks noGrp="1"/>
          </p:cNvSpPr>
          <p:nvPr>
            <p:ph type="pic" idx="1"/>
          </p:nvPr>
        </p:nvSpPr>
        <p:spPr>
          <a:xfrm>
            <a:off x="5183188" y="987426"/>
            <a:ext cx="6172200" cy="45650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1EA4B-AAF0-5246-BACE-0E922F2F201A}"/>
              </a:ext>
            </a:extLst>
          </p:cNvPr>
          <p:cNvSpPr>
            <a:spLocks noGrp="1"/>
          </p:cNvSpPr>
          <p:nvPr>
            <p:ph type="body" sz="half" idx="2"/>
          </p:nvPr>
        </p:nvSpPr>
        <p:spPr>
          <a:xfrm>
            <a:off x="839788" y="2057400"/>
            <a:ext cx="3932237" cy="35702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FD33F86A-FADE-684F-8E54-6CD7C4CB0106}"/>
              </a:ext>
            </a:extLst>
          </p:cNvPr>
          <p:cNvCxnSpPr>
            <a:cxnSpLocks/>
          </p:cNvCxnSpPr>
          <p:nvPr userDrawn="1"/>
        </p:nvCxnSpPr>
        <p:spPr>
          <a:xfrm>
            <a:off x="838200" y="2057400"/>
            <a:ext cx="3943338"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668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3496-E5EA-BD45-9772-5FF6ACA77545}"/>
              </a:ext>
            </a:extLst>
          </p:cNvPr>
          <p:cNvSpPr>
            <a:spLocks noGrp="1"/>
          </p:cNvSpPr>
          <p:nvPr>
            <p:ph type="title"/>
          </p:nvPr>
        </p:nvSpPr>
        <p:spPr/>
        <p:txBody>
          <a:bodyPr/>
          <a:lstStyle>
            <a:lvl1pPr>
              <a:defRPr>
                <a:latin typeface="Trade Gothic Next LT Pro" panose="020B0503040303020004" pitchFamily="34"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457E763E-E394-C942-AFB1-0BDD788BC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4F3011D-C7EB-404D-85FA-C816DAF9C36E}"/>
              </a:ext>
            </a:extLst>
          </p:cNvPr>
          <p:cNvCxnSpPr>
            <a:cxnSpLocks/>
          </p:cNvCxnSpPr>
          <p:nvPr userDrawn="1"/>
        </p:nvCxnSpPr>
        <p:spPr>
          <a:xfrm>
            <a:off x="659027" y="1575917"/>
            <a:ext cx="10873946"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924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03D03-CA5D-604E-90AF-6CC0752256FE}"/>
              </a:ext>
            </a:extLst>
          </p:cNvPr>
          <p:cNvSpPr>
            <a:spLocks noGrp="1"/>
          </p:cNvSpPr>
          <p:nvPr>
            <p:ph type="title" orient="vert"/>
          </p:nvPr>
        </p:nvSpPr>
        <p:spPr>
          <a:xfrm>
            <a:off x="8724900" y="365125"/>
            <a:ext cx="2628900" cy="5220427"/>
          </a:xfrm>
        </p:spPr>
        <p:txBody>
          <a:bodyPr vert="eaVert"/>
          <a:lstStyle>
            <a:lvl1pPr>
              <a:defRPr>
                <a:latin typeface="Trade Gothic Next LT Pro" panose="020B0503040303020004" pitchFamily="34"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8B6EA7E7-3AFD-694F-B18C-E06A81D7E74E}"/>
              </a:ext>
            </a:extLst>
          </p:cNvPr>
          <p:cNvSpPr>
            <a:spLocks noGrp="1"/>
          </p:cNvSpPr>
          <p:nvPr>
            <p:ph type="body" orient="vert" idx="1"/>
          </p:nvPr>
        </p:nvSpPr>
        <p:spPr>
          <a:xfrm>
            <a:off x="838200" y="365125"/>
            <a:ext cx="7734300" cy="5220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784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7709"/>
            <a:ext cx="10515600" cy="4351338"/>
          </a:xfrm>
          <a:prstGeom prst="rect">
            <a:avLst/>
          </a:prstGeo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94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C00E-8424-7143-87E4-7FD64491A559}"/>
              </a:ext>
            </a:extLst>
          </p:cNvPr>
          <p:cNvSpPr>
            <a:spLocks noGrp="1"/>
          </p:cNvSpPr>
          <p:nvPr>
            <p:ph type="ctrTitle"/>
          </p:nvPr>
        </p:nvSpPr>
        <p:spPr>
          <a:xfrm>
            <a:off x="4715219" y="1122363"/>
            <a:ext cx="6477917" cy="2387600"/>
          </a:xfrm>
        </p:spPr>
        <p:txBody>
          <a:bodyPr anchor="b"/>
          <a:lstStyle>
            <a:lvl1pPr algn="ctr">
              <a:defRPr sz="6000" b="1">
                <a:latin typeface="Trade Gothic Next LT Pro Lt" panose="020B05030403030200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D8CDAD60-E430-5642-9613-43AC3A1D2127}"/>
              </a:ext>
            </a:extLst>
          </p:cNvPr>
          <p:cNvSpPr>
            <a:spLocks noGrp="1"/>
          </p:cNvSpPr>
          <p:nvPr>
            <p:ph type="subTitle" idx="1"/>
          </p:nvPr>
        </p:nvSpPr>
        <p:spPr>
          <a:xfrm>
            <a:off x="4715219" y="3602038"/>
            <a:ext cx="647791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1031378E-FF94-5547-A8A3-4D148ABB8505}"/>
              </a:ext>
            </a:extLst>
          </p:cNvPr>
          <p:cNvCxnSpPr>
            <a:cxnSpLocks/>
          </p:cNvCxnSpPr>
          <p:nvPr userDrawn="1"/>
        </p:nvCxnSpPr>
        <p:spPr>
          <a:xfrm>
            <a:off x="4715220" y="3532502"/>
            <a:ext cx="6477917"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086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B95D-CDA9-CE4C-AC0D-10AA0A0C001E}"/>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27AC04C6-AC4B-A24E-BA73-A660B81A5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5E434AD-6CBD-F042-8A99-BE6F1C85C10C}"/>
              </a:ext>
            </a:extLst>
          </p:cNvPr>
          <p:cNvCxnSpPr>
            <a:cxnSpLocks/>
          </p:cNvCxnSpPr>
          <p:nvPr userDrawn="1"/>
        </p:nvCxnSpPr>
        <p:spPr>
          <a:xfrm>
            <a:off x="659027" y="1575917"/>
            <a:ext cx="10873946"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6233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DB0D-9B85-154B-8C29-8C4468DD2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6E06C0-9998-0144-9C91-35D129BF7AC1}"/>
              </a:ext>
            </a:extLst>
          </p:cNvPr>
          <p:cNvSpPr>
            <a:spLocks noGrp="1"/>
          </p:cNvSpPr>
          <p:nvPr>
            <p:ph type="body" idx="1"/>
          </p:nvPr>
        </p:nvSpPr>
        <p:spPr>
          <a:xfrm>
            <a:off x="831850" y="4589463"/>
            <a:ext cx="10515600" cy="99608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34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FB10-1682-BC4C-A115-F5062115D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01BDF-4E7E-C44B-ABC0-E02918DE11CD}"/>
              </a:ext>
            </a:extLst>
          </p:cNvPr>
          <p:cNvSpPr>
            <a:spLocks noGrp="1"/>
          </p:cNvSpPr>
          <p:nvPr>
            <p:ph sz="half" idx="1"/>
          </p:nvPr>
        </p:nvSpPr>
        <p:spPr>
          <a:xfrm>
            <a:off x="838200" y="1825625"/>
            <a:ext cx="5181600" cy="3726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5AB19E-6971-C049-AED8-CAE5C02884AC}"/>
              </a:ext>
            </a:extLst>
          </p:cNvPr>
          <p:cNvSpPr>
            <a:spLocks noGrp="1"/>
          </p:cNvSpPr>
          <p:nvPr>
            <p:ph sz="half" idx="2"/>
          </p:nvPr>
        </p:nvSpPr>
        <p:spPr>
          <a:xfrm>
            <a:off x="6172200" y="1825625"/>
            <a:ext cx="5181600" cy="3726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7B13E6E-FC03-274E-9CA6-66501C79F388}"/>
              </a:ext>
            </a:extLst>
          </p:cNvPr>
          <p:cNvCxnSpPr>
            <a:cxnSpLocks/>
          </p:cNvCxnSpPr>
          <p:nvPr userDrawn="1"/>
        </p:nvCxnSpPr>
        <p:spPr>
          <a:xfrm>
            <a:off x="659027" y="1575917"/>
            <a:ext cx="10873946"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88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4F4F2F-E2CE-924A-9A2D-AB6DC9BE7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D23D4-8F85-D740-8882-340D39FAF34A}"/>
              </a:ext>
            </a:extLst>
          </p:cNvPr>
          <p:cNvSpPr>
            <a:spLocks noGrp="1"/>
          </p:cNvSpPr>
          <p:nvPr>
            <p:ph sz="half" idx="2"/>
          </p:nvPr>
        </p:nvSpPr>
        <p:spPr>
          <a:xfrm>
            <a:off x="839788" y="2505075"/>
            <a:ext cx="5157787" cy="3102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EB54-4649-BC45-801C-130187335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69F181-41C3-984F-ABE8-ECFE6388ECF7}"/>
              </a:ext>
            </a:extLst>
          </p:cNvPr>
          <p:cNvSpPr>
            <a:spLocks noGrp="1"/>
          </p:cNvSpPr>
          <p:nvPr>
            <p:ph sz="quarter" idx="4"/>
          </p:nvPr>
        </p:nvSpPr>
        <p:spPr>
          <a:xfrm>
            <a:off x="6172200" y="2505075"/>
            <a:ext cx="5183188" cy="3102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EC03C570-6650-1B4A-8991-EC920FABBBBB}"/>
              </a:ext>
            </a:extLst>
          </p:cNvPr>
          <p:cNvCxnSpPr>
            <a:cxnSpLocks/>
          </p:cNvCxnSpPr>
          <p:nvPr userDrawn="1"/>
        </p:nvCxnSpPr>
        <p:spPr>
          <a:xfrm>
            <a:off x="659027" y="1575917"/>
            <a:ext cx="10873946"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Title 1">
            <a:extLst>
              <a:ext uri="{FF2B5EF4-FFF2-40B4-BE49-F238E27FC236}">
                <a16:creationId xmlns:a16="http://schemas.microsoft.com/office/drawing/2014/main" id="{B6BB78C7-EA4C-0A43-B8D4-958F4185E68D}"/>
              </a:ext>
            </a:extLst>
          </p:cNvPr>
          <p:cNvSpPr>
            <a:spLocks noGrp="1"/>
          </p:cNvSpPr>
          <p:nvPr>
            <p:ph type="title"/>
          </p:nvPr>
        </p:nvSpPr>
        <p:spPr>
          <a:xfrm>
            <a:off x="838200" y="365126"/>
            <a:ext cx="10515600" cy="1111134"/>
          </a:xfrm>
        </p:spPr>
        <p:txBody>
          <a:bodyPr/>
          <a:lstStyle>
            <a:lvl1pPr>
              <a:defRPr>
                <a:latin typeface="Trade Gothic Next LT Pro" panose="020B0503040303020004" pitchFamily="34" charset="77"/>
              </a:defRPr>
            </a:lvl1pPr>
          </a:lstStyle>
          <a:p>
            <a:r>
              <a:rPr lang="en-US"/>
              <a:t>Click to edit Master title style</a:t>
            </a:r>
          </a:p>
        </p:txBody>
      </p:sp>
    </p:spTree>
    <p:extLst>
      <p:ext uri="{BB962C8B-B14F-4D97-AF65-F5344CB8AC3E}">
        <p14:creationId xmlns:p14="http://schemas.microsoft.com/office/powerpoint/2010/main" val="17301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E296-8441-634C-AE3E-F6D9F1974B49}"/>
              </a:ext>
            </a:extLst>
          </p:cNvPr>
          <p:cNvSpPr>
            <a:spLocks noGrp="1"/>
          </p:cNvSpPr>
          <p:nvPr>
            <p:ph type="title"/>
          </p:nvPr>
        </p:nvSpPr>
        <p:spPr/>
        <p:txBody>
          <a:bodyPr/>
          <a:lstStyle>
            <a:lvl1pPr>
              <a:defRPr b="1">
                <a:latin typeface="Trade Gothic Next LT Pro Lt" panose="020B0503040303020004" pitchFamily="34" charset="77"/>
              </a:defRPr>
            </a:lvl1pPr>
          </a:lstStyle>
          <a:p>
            <a:r>
              <a:rPr lang="en-US"/>
              <a:t>Click to edit Master title style</a:t>
            </a:r>
          </a:p>
        </p:txBody>
      </p:sp>
    </p:spTree>
    <p:extLst>
      <p:ext uri="{BB962C8B-B14F-4D97-AF65-F5344CB8AC3E}">
        <p14:creationId xmlns:p14="http://schemas.microsoft.com/office/powerpoint/2010/main" val="317032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48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ADD84-7D52-5E41-9F88-7F766701A5C5}"/>
              </a:ext>
            </a:extLst>
          </p:cNvPr>
          <p:cNvSpPr/>
          <p:nvPr userDrawn="1"/>
        </p:nvSpPr>
        <p:spPr>
          <a:xfrm>
            <a:off x="0" y="0"/>
            <a:ext cx="12192000" cy="6858000"/>
          </a:xfrm>
          <a:prstGeom prst="rect">
            <a:avLst/>
          </a:prstGeom>
          <a:gradFill>
            <a:gsLst>
              <a:gs pos="0">
                <a:schemeClr val="bg1">
                  <a:lumMod val="85000"/>
                </a:schemeClr>
              </a:gs>
              <a:gs pos="50000">
                <a:schemeClr val="bg1">
                  <a:lumMod val="75000"/>
                </a:schemeClr>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42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lumMod val="85000"/>
              </a:schemeClr>
            </a:gs>
            <a:gs pos="50000">
              <a:schemeClr val="bg1">
                <a:lumMod val="75000"/>
              </a:schemeClr>
            </a:gs>
            <a:gs pos="100000">
              <a:schemeClr val="bg1">
                <a:lumMod val="65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7B2EE-E488-C848-BF53-336A3C3DB3FA}"/>
              </a:ext>
            </a:extLst>
          </p:cNvPr>
          <p:cNvSpPr>
            <a:spLocks noGrp="1"/>
          </p:cNvSpPr>
          <p:nvPr>
            <p:ph type="title"/>
          </p:nvPr>
        </p:nvSpPr>
        <p:spPr>
          <a:xfrm>
            <a:off x="838200" y="365126"/>
            <a:ext cx="10515600" cy="11111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2C9C98-DA4A-7B4B-ABE7-107DB742BE63}"/>
              </a:ext>
            </a:extLst>
          </p:cNvPr>
          <p:cNvSpPr>
            <a:spLocks noGrp="1"/>
          </p:cNvSpPr>
          <p:nvPr>
            <p:ph type="body" idx="1"/>
          </p:nvPr>
        </p:nvSpPr>
        <p:spPr>
          <a:xfrm>
            <a:off x="838200" y="1825625"/>
            <a:ext cx="10515600" cy="37819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Text&#10;&#10;Description automatically generated">
            <a:extLst>
              <a:ext uri="{FF2B5EF4-FFF2-40B4-BE49-F238E27FC236}">
                <a16:creationId xmlns:a16="http://schemas.microsoft.com/office/drawing/2014/main" id="{42D68916-CAF2-3041-870C-10D3D641329F}"/>
              </a:ext>
            </a:extLst>
          </p:cNvPr>
          <p:cNvPicPr>
            <a:picLocks noChangeAspect="1"/>
          </p:cNvPicPr>
          <p:nvPr userDrawn="1"/>
        </p:nvPicPr>
        <p:blipFill>
          <a:blip r:embed="rId17"/>
          <a:stretch>
            <a:fillRect/>
          </a:stretch>
        </p:blipFill>
        <p:spPr>
          <a:xfrm>
            <a:off x="8482988" y="5450000"/>
            <a:ext cx="3709012" cy="1408000"/>
          </a:xfrm>
          <a:prstGeom prst="rect">
            <a:avLst/>
          </a:prstGeom>
        </p:spPr>
      </p:pic>
    </p:spTree>
    <p:extLst>
      <p:ext uri="{BB962C8B-B14F-4D97-AF65-F5344CB8AC3E}">
        <p14:creationId xmlns:p14="http://schemas.microsoft.com/office/powerpoint/2010/main" val="157992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txStyles>
    <p:titleStyle>
      <a:lvl1pPr algn="l" defTabSz="914400" rtl="0" eaLnBrk="1" latinLnBrk="0" hangingPunct="1">
        <a:lnSpc>
          <a:spcPct val="90000"/>
        </a:lnSpc>
        <a:spcBef>
          <a:spcPct val="0"/>
        </a:spcBef>
        <a:buNone/>
        <a:defRPr sz="4400" b="1" kern="1200">
          <a:solidFill>
            <a:schemeClr val="tx2"/>
          </a:solidFill>
          <a:latin typeface="Trade Gothic Next LT Pro Lt" panose="020B05030403030200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de Gothic Next LT Pro" panose="020B05030403030200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de Gothic Next LT Pro" panose="020B05030403030200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de Gothic Next LT Pro" panose="020B05030403030200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de Gothic Next LT Pro" panose="020B05030403030200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de Gothic Next LT Pro" panose="020B05030403030200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sf.gov/awardsearch/showAward?AWD_ID=2243257"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qcb.illinois.ed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qcb.illinois.edu/"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www.clemson.edu/research/division-of-research/offices/department-ord/index.html" TargetMode="Externa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A713-2A20-2D27-4522-8630D200E0EB}"/>
              </a:ext>
            </a:extLst>
          </p:cNvPr>
          <p:cNvSpPr>
            <a:spLocks noGrp="1"/>
          </p:cNvSpPr>
          <p:nvPr>
            <p:ph type="ctrTitle"/>
          </p:nvPr>
        </p:nvSpPr>
        <p:spPr/>
        <p:txBody>
          <a:bodyPr>
            <a:normAutofit/>
          </a:bodyPr>
          <a:lstStyle/>
          <a:p>
            <a:r>
              <a:rPr lang="en-US" dirty="0"/>
              <a:t>Crafting a Vision Statement</a:t>
            </a:r>
          </a:p>
        </p:txBody>
      </p:sp>
      <p:sp>
        <p:nvSpPr>
          <p:cNvPr id="3" name="Subtitle 2">
            <a:extLst>
              <a:ext uri="{FF2B5EF4-FFF2-40B4-BE49-F238E27FC236}">
                <a16:creationId xmlns:a16="http://schemas.microsoft.com/office/drawing/2014/main" id="{899CAE80-6AA4-9272-3CD8-E0CF32949EE2}"/>
              </a:ext>
            </a:extLst>
          </p:cNvPr>
          <p:cNvSpPr>
            <a:spLocks noGrp="1"/>
          </p:cNvSpPr>
          <p:nvPr>
            <p:ph type="subTitle" idx="1"/>
          </p:nvPr>
        </p:nvSpPr>
        <p:spPr>
          <a:xfrm>
            <a:off x="1524000" y="3939495"/>
            <a:ext cx="9144000" cy="1655762"/>
          </a:xfrm>
        </p:spPr>
        <p:txBody>
          <a:bodyPr/>
          <a:lstStyle/>
          <a:p>
            <a:r>
              <a:rPr lang="en-US" b="1" dirty="0"/>
              <a:t>Office of Research Development</a:t>
            </a:r>
          </a:p>
          <a:p>
            <a:r>
              <a:rPr lang="en-US" b="1" dirty="0"/>
              <a:t>January 29, 2026</a:t>
            </a:r>
          </a:p>
        </p:txBody>
      </p:sp>
    </p:spTree>
    <p:extLst>
      <p:ext uri="{BB962C8B-B14F-4D97-AF65-F5344CB8AC3E}">
        <p14:creationId xmlns:p14="http://schemas.microsoft.com/office/powerpoint/2010/main" val="275812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B6E-ACD5-99B2-771C-1DCD06344787}"/>
              </a:ext>
            </a:extLst>
          </p:cNvPr>
          <p:cNvSpPr>
            <a:spLocks noGrp="1"/>
          </p:cNvSpPr>
          <p:nvPr>
            <p:ph type="title"/>
          </p:nvPr>
        </p:nvSpPr>
        <p:spPr>
          <a:xfrm>
            <a:off x="623455" y="365126"/>
            <a:ext cx="10730345" cy="1111134"/>
          </a:xfrm>
        </p:spPr>
        <p:txBody>
          <a:bodyPr/>
          <a:lstStyle/>
          <a:p>
            <a:r>
              <a:rPr lang="en-US" dirty="0"/>
              <a:t>UIUC STC for Quantitative Cell Biology #1</a:t>
            </a:r>
          </a:p>
        </p:txBody>
      </p:sp>
      <p:sp>
        <p:nvSpPr>
          <p:cNvPr id="3" name="Content Placeholder 2">
            <a:extLst>
              <a:ext uri="{FF2B5EF4-FFF2-40B4-BE49-F238E27FC236}">
                <a16:creationId xmlns:a16="http://schemas.microsoft.com/office/drawing/2014/main" id="{D2CCA1CC-8C76-9DDF-51E6-AE9605A0052F}"/>
              </a:ext>
            </a:extLst>
          </p:cNvPr>
          <p:cNvSpPr>
            <a:spLocks noGrp="1"/>
          </p:cNvSpPr>
          <p:nvPr>
            <p:ph idx="1"/>
          </p:nvPr>
        </p:nvSpPr>
        <p:spPr>
          <a:xfrm>
            <a:off x="623455" y="1246408"/>
            <a:ext cx="10730345" cy="4833264"/>
          </a:xfrm>
        </p:spPr>
        <p:txBody>
          <a:bodyPr>
            <a:normAutofit fontScale="40000" lnSpcReduction="20000"/>
          </a:bodyPr>
          <a:lstStyle/>
          <a:p>
            <a:pPr marL="0" indent="0">
              <a:buNone/>
            </a:pPr>
            <a:r>
              <a:rPr lang="en-US" dirty="0">
                <a:hlinkClick r:id="rId2"/>
              </a:rPr>
              <a:t>Version 1 Source</a:t>
            </a:r>
            <a:endParaRPr lang="en-US" sz="4500" dirty="0"/>
          </a:p>
          <a:p>
            <a:pPr marL="0" indent="0">
              <a:buNone/>
            </a:pPr>
            <a:endParaRPr lang="en-US" sz="4500" dirty="0"/>
          </a:p>
          <a:p>
            <a:pPr marL="0" indent="0">
              <a:lnSpc>
                <a:spcPct val="120000"/>
              </a:lnSpc>
              <a:buNone/>
            </a:pPr>
            <a:r>
              <a:rPr lang="en-US" sz="6000" dirty="0"/>
              <a:t>The Science and Technology Center for Quantitative Cell Biology (QCB) aims to revolutionize our understanding of cells via the creation of whole-cell models that faithfully capture all aspects of cell function and emergent behavior. QCB will leverage the newest advances in computing, artificial intelligence, and super-resolution imaging, as well as state-of-the-art -omics and cellular measurements, to develop models with novel details and predictive capabilities. Ultimately, QCB aspires to unlock the secrets of living cells, to predict normal and abnormal cellular functions, and to design single cells and multicellular systems that provide solutions for human health, climate change, and agriculture, fueling the U.S. bioeconomy. QCB’s education, broadening participation, and knowledge sharing programs will ensure that a diverse workforce is well-trained in quantitative cell biology.</a:t>
            </a:r>
          </a:p>
        </p:txBody>
      </p:sp>
      <p:sp>
        <p:nvSpPr>
          <p:cNvPr id="6" name="Slide Number Placeholder 5">
            <a:extLst>
              <a:ext uri="{FF2B5EF4-FFF2-40B4-BE49-F238E27FC236}">
                <a16:creationId xmlns:a16="http://schemas.microsoft.com/office/drawing/2014/main" id="{30D12253-624C-4D74-BB20-E023BFDAA3F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759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E288-43E0-CCEA-4436-CCADD42087BF}"/>
              </a:ext>
            </a:extLst>
          </p:cNvPr>
          <p:cNvSpPr>
            <a:spLocks noGrp="1"/>
          </p:cNvSpPr>
          <p:nvPr>
            <p:ph type="title"/>
          </p:nvPr>
        </p:nvSpPr>
        <p:spPr>
          <a:xfrm>
            <a:off x="602672" y="365126"/>
            <a:ext cx="10688782" cy="1111134"/>
          </a:xfrm>
        </p:spPr>
        <p:txBody>
          <a:bodyPr/>
          <a:lstStyle/>
          <a:p>
            <a:r>
              <a:rPr lang="en-US" dirty="0"/>
              <a:t>UIUC STC for Quantitative Cell Biology #2</a:t>
            </a:r>
          </a:p>
        </p:txBody>
      </p:sp>
      <p:sp>
        <p:nvSpPr>
          <p:cNvPr id="3" name="Content Placeholder 2">
            <a:extLst>
              <a:ext uri="{FF2B5EF4-FFF2-40B4-BE49-F238E27FC236}">
                <a16:creationId xmlns:a16="http://schemas.microsoft.com/office/drawing/2014/main" id="{8D101F6B-8252-BC57-1345-2CB2AB7B27C9}"/>
              </a:ext>
            </a:extLst>
          </p:cNvPr>
          <p:cNvSpPr>
            <a:spLocks noGrp="1"/>
          </p:cNvSpPr>
          <p:nvPr>
            <p:ph idx="1"/>
          </p:nvPr>
        </p:nvSpPr>
        <p:spPr>
          <a:xfrm>
            <a:off x="665018" y="1251851"/>
            <a:ext cx="10993582" cy="4103919"/>
          </a:xfrm>
        </p:spPr>
        <p:txBody>
          <a:bodyPr>
            <a:normAutofit fontScale="25000" lnSpcReduction="20000"/>
          </a:bodyPr>
          <a:lstStyle/>
          <a:p>
            <a:pPr marL="0" indent="0">
              <a:buNone/>
            </a:pPr>
            <a:r>
              <a:rPr lang="en-US" sz="7200" dirty="0">
                <a:hlinkClick r:id="rId2"/>
              </a:rPr>
              <a:t>Version 2 Source</a:t>
            </a:r>
            <a:endParaRPr lang="en-US" sz="7200" dirty="0"/>
          </a:p>
          <a:p>
            <a:endParaRPr lang="en-US" dirty="0"/>
          </a:p>
          <a:p>
            <a:pPr marL="0" indent="0" fontAlgn="base">
              <a:lnSpc>
                <a:spcPct val="120000"/>
              </a:lnSpc>
              <a:buNone/>
            </a:pPr>
            <a:r>
              <a:rPr lang="en-US" sz="9600" dirty="0"/>
              <a:t>QCB is working to develop 4D (space plus time) whole-cell models and experiments to transform our understanding of how cells function, forging a new scientific understanding of the cell that will have implications for human health, photosynthesis, evolution, and beyond. This will lead to a new research discipline–quantitative cell biology–that will transform our ability to understand and predict life processes while making quantitative cell biology tools and models widely accessible. Using cutting-edge imaging and simulation tools as well as experimental methods, the center is advancing the study of healthy and diseased cells, as well as accelerating research into metabolism, cell division, and gene expression. We’re also sharing science with communities of all ages through a partnership with the popular computer game </a:t>
            </a:r>
            <a:r>
              <a:rPr lang="en-US" sz="9600" i="1" dirty="0"/>
              <a:t>Minecraft.    </a:t>
            </a:r>
            <a:endParaRPr lang="en-US" sz="9600" dirty="0"/>
          </a:p>
        </p:txBody>
      </p:sp>
      <p:sp>
        <p:nvSpPr>
          <p:cNvPr id="6" name="Slide Number Placeholder 5">
            <a:extLst>
              <a:ext uri="{FF2B5EF4-FFF2-40B4-BE49-F238E27FC236}">
                <a16:creationId xmlns:a16="http://schemas.microsoft.com/office/drawing/2014/main" id="{0EC0841C-5419-6C00-7DC0-EA97FB8B160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07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0C57-2461-A272-583B-42FFBE62E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C19C5-2C29-25D9-4429-8A95255C941E}"/>
              </a:ext>
            </a:extLst>
          </p:cNvPr>
          <p:cNvSpPr>
            <a:spLocks noGrp="1"/>
          </p:cNvSpPr>
          <p:nvPr>
            <p:ph type="title"/>
          </p:nvPr>
        </p:nvSpPr>
        <p:spPr>
          <a:xfrm>
            <a:off x="633845" y="365126"/>
            <a:ext cx="10719955" cy="1111134"/>
          </a:xfrm>
        </p:spPr>
        <p:txBody>
          <a:bodyPr/>
          <a:lstStyle/>
          <a:p>
            <a:r>
              <a:rPr lang="en-US" dirty="0"/>
              <a:t>UIUC STC for Quantitative Cell Biology #3</a:t>
            </a:r>
          </a:p>
        </p:txBody>
      </p:sp>
      <p:sp>
        <p:nvSpPr>
          <p:cNvPr id="3" name="Content Placeholder 2">
            <a:extLst>
              <a:ext uri="{FF2B5EF4-FFF2-40B4-BE49-F238E27FC236}">
                <a16:creationId xmlns:a16="http://schemas.microsoft.com/office/drawing/2014/main" id="{E42449CE-2CDF-07C0-C25F-97016B8FA1BA}"/>
              </a:ext>
            </a:extLst>
          </p:cNvPr>
          <p:cNvSpPr>
            <a:spLocks noGrp="1"/>
          </p:cNvSpPr>
          <p:nvPr>
            <p:ph idx="1"/>
          </p:nvPr>
        </p:nvSpPr>
        <p:spPr>
          <a:xfrm>
            <a:off x="633845" y="1251851"/>
            <a:ext cx="11024755" cy="4103919"/>
          </a:xfrm>
        </p:spPr>
        <p:txBody>
          <a:bodyPr>
            <a:normAutofit/>
          </a:bodyPr>
          <a:lstStyle/>
          <a:p>
            <a:pPr marL="0" indent="0">
              <a:buNone/>
            </a:pPr>
            <a:r>
              <a:rPr lang="en-US" sz="1800" dirty="0">
                <a:hlinkClick r:id="rId2"/>
              </a:rPr>
              <a:t>Version 3 Source</a:t>
            </a:r>
            <a:endParaRPr lang="en-US" sz="1800" dirty="0"/>
          </a:p>
          <a:p>
            <a:pPr marL="0" indent="0">
              <a:buNone/>
            </a:pPr>
            <a:endParaRPr lang="en-US" dirty="0"/>
          </a:p>
          <a:p>
            <a:pPr marL="0" indent="0">
              <a:buNone/>
            </a:pPr>
            <a:r>
              <a:rPr lang="en-US" dirty="0"/>
              <a:t>QCB seeks to quantitatively describe the physical and chemical processes that define the functional state of a cell. Our goal: To make 4D (space plus time) computer models of whole cells functioning under normal and stressed conditions. The modeling will be guided by developing cutting-edge experimental tools that generate datasets with unprecedented resolution. This will lead to a new research discipline – quantitative cell biology – by developing new scientific training methods and democratizing cell biology for researchers, students, and society.</a:t>
            </a:r>
          </a:p>
        </p:txBody>
      </p:sp>
      <p:sp>
        <p:nvSpPr>
          <p:cNvPr id="6" name="Slide Number Placeholder 5">
            <a:extLst>
              <a:ext uri="{FF2B5EF4-FFF2-40B4-BE49-F238E27FC236}">
                <a16:creationId xmlns:a16="http://schemas.microsoft.com/office/drawing/2014/main" id="{AF088EE6-6DAD-82E0-5684-E3B74EBDF39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922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0337-7081-1835-D034-FB5F41FE97C9}"/>
              </a:ext>
            </a:extLst>
          </p:cNvPr>
          <p:cNvSpPr>
            <a:spLocks noGrp="1"/>
          </p:cNvSpPr>
          <p:nvPr>
            <p:ph type="title"/>
          </p:nvPr>
        </p:nvSpPr>
        <p:spPr>
          <a:xfrm>
            <a:off x="613064" y="365126"/>
            <a:ext cx="10740736" cy="1111134"/>
          </a:xfrm>
        </p:spPr>
        <p:txBody>
          <a:bodyPr>
            <a:normAutofit/>
          </a:bodyPr>
          <a:lstStyle/>
          <a:p>
            <a:r>
              <a:rPr lang="en-US" dirty="0"/>
              <a:t>UIUC STC for Quantitative Cell Biology #4</a:t>
            </a:r>
          </a:p>
        </p:txBody>
      </p:sp>
      <p:sp>
        <p:nvSpPr>
          <p:cNvPr id="3" name="Content Placeholder 2">
            <a:extLst>
              <a:ext uri="{FF2B5EF4-FFF2-40B4-BE49-F238E27FC236}">
                <a16:creationId xmlns:a16="http://schemas.microsoft.com/office/drawing/2014/main" id="{7D94D8E6-7A14-07CA-954B-4A83F21ED843}"/>
              </a:ext>
            </a:extLst>
          </p:cNvPr>
          <p:cNvSpPr>
            <a:spLocks noGrp="1"/>
          </p:cNvSpPr>
          <p:nvPr>
            <p:ph idx="1"/>
          </p:nvPr>
        </p:nvSpPr>
        <p:spPr>
          <a:xfrm>
            <a:off x="613064" y="1825625"/>
            <a:ext cx="10740736" cy="3781961"/>
          </a:xfrm>
        </p:spPr>
        <p:txBody>
          <a:bodyPr/>
          <a:lstStyle/>
          <a:p>
            <a:pPr marL="0" indent="0">
              <a:buNone/>
            </a:pPr>
            <a:r>
              <a:rPr lang="en-US" dirty="0"/>
              <a:t>The UIUC Science and Technology Center for Quantitative Cell Biology seeks to quantitatively describe the physical and chemical processes that define the functional state of a cell. We use experimental techniques as well as computer modeling and simulation.</a:t>
            </a:r>
          </a:p>
          <a:p>
            <a:endParaRPr lang="en-US" dirty="0"/>
          </a:p>
        </p:txBody>
      </p:sp>
      <p:sp>
        <p:nvSpPr>
          <p:cNvPr id="6" name="Slide Number Placeholder 5">
            <a:extLst>
              <a:ext uri="{FF2B5EF4-FFF2-40B4-BE49-F238E27FC236}">
                <a16:creationId xmlns:a16="http://schemas.microsoft.com/office/drawing/2014/main" id="{59B617E8-E5B3-3DD5-905A-93C586FBEE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0653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5436-8401-736F-674A-E8E7A69E6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E1817-E935-9BF7-B0D1-FA9C986149B6}"/>
              </a:ext>
            </a:extLst>
          </p:cNvPr>
          <p:cNvSpPr>
            <a:spLocks noGrp="1"/>
          </p:cNvSpPr>
          <p:nvPr>
            <p:ph type="ctrTitle"/>
          </p:nvPr>
        </p:nvSpPr>
        <p:spPr>
          <a:xfrm>
            <a:off x="289250" y="1122363"/>
            <a:ext cx="11485984" cy="2387600"/>
          </a:xfrm>
        </p:spPr>
        <p:txBody>
          <a:bodyPr>
            <a:normAutofit/>
          </a:bodyPr>
          <a:lstStyle/>
          <a:p>
            <a:r>
              <a:rPr lang="en-US" sz="4800" dirty="0"/>
              <a:t>Example 2: Evolution of a Vision Statement</a:t>
            </a:r>
          </a:p>
        </p:txBody>
      </p:sp>
    </p:spTree>
    <p:extLst>
      <p:ext uri="{BB962C8B-B14F-4D97-AF65-F5344CB8AC3E}">
        <p14:creationId xmlns:p14="http://schemas.microsoft.com/office/powerpoint/2010/main" val="277886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831E1-FACC-B18D-366E-830624F65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600EF-F3BA-575F-0764-50432F93DEF2}"/>
              </a:ext>
            </a:extLst>
          </p:cNvPr>
          <p:cNvSpPr>
            <a:spLocks noGrp="1"/>
          </p:cNvSpPr>
          <p:nvPr>
            <p:ph type="title"/>
          </p:nvPr>
        </p:nvSpPr>
        <p:spPr/>
        <p:txBody>
          <a:bodyPr>
            <a:normAutofit fontScale="90000"/>
          </a:bodyPr>
          <a:lstStyle/>
          <a:p>
            <a:r>
              <a:rPr lang="en-US" dirty="0"/>
              <a:t>ERC for Advanced Engineering Fibers and Films</a:t>
            </a:r>
          </a:p>
        </p:txBody>
      </p:sp>
      <p:sp>
        <p:nvSpPr>
          <p:cNvPr id="3" name="Content Placeholder 2">
            <a:extLst>
              <a:ext uri="{FF2B5EF4-FFF2-40B4-BE49-F238E27FC236}">
                <a16:creationId xmlns:a16="http://schemas.microsoft.com/office/drawing/2014/main" id="{D5E75165-CCA7-174F-EDDA-EE5126338AF3}"/>
              </a:ext>
            </a:extLst>
          </p:cNvPr>
          <p:cNvSpPr>
            <a:spLocks noGrp="1"/>
          </p:cNvSpPr>
          <p:nvPr>
            <p:ph idx="1"/>
          </p:nvPr>
        </p:nvSpPr>
        <p:spPr/>
        <p:txBody>
          <a:bodyPr>
            <a:normAutofit fontScale="92500" lnSpcReduction="10000"/>
          </a:bodyPr>
          <a:lstStyle/>
          <a:p>
            <a:r>
              <a:rPr lang="en-US" dirty="0"/>
              <a:t>The CU ERC, funded in 1998, was a Gen-2 ERC. </a:t>
            </a:r>
          </a:p>
          <a:p>
            <a:r>
              <a:rPr lang="en-US" dirty="0"/>
              <a:t>During the Gen-2 era, the NSF Engineering Research Center Program adopted the use of the word “vision” instead of “goals” to broaden the horizons of engineers beyond problem solving—i.e., a vision of a transformative systems technology goal to be achieved over the 10-year life of the ERC.</a:t>
            </a:r>
          </a:p>
          <a:p>
            <a:r>
              <a:rPr lang="en-US" dirty="0"/>
              <a:t>At the same time, the ERC Program launched use of the 3-plane chart to yoke the vision to a strategy. </a:t>
            </a:r>
          </a:p>
          <a:p>
            <a:r>
              <a:rPr lang="en-US" dirty="0"/>
              <a:t>This same model is used today and has been propagated to other programs (e.g., Engines).</a:t>
            </a:r>
          </a:p>
          <a:p>
            <a:endParaRPr lang="en-US" dirty="0"/>
          </a:p>
          <a:p>
            <a:endParaRPr lang="en-US" dirty="0"/>
          </a:p>
        </p:txBody>
      </p:sp>
      <p:sp>
        <p:nvSpPr>
          <p:cNvPr id="6" name="Slide Number Placeholder 5">
            <a:extLst>
              <a:ext uri="{FF2B5EF4-FFF2-40B4-BE49-F238E27FC236}">
                <a16:creationId xmlns:a16="http://schemas.microsoft.com/office/drawing/2014/main" id="{E3148FF4-45B6-805A-AAA6-ADB86C654C0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492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BC3BE-2B6F-F29F-A340-90CE914E9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39E90-1A9C-F769-FBC2-7C672646A251}"/>
              </a:ext>
            </a:extLst>
          </p:cNvPr>
          <p:cNvSpPr>
            <a:spLocks noGrp="1"/>
          </p:cNvSpPr>
          <p:nvPr>
            <p:ph type="title"/>
          </p:nvPr>
        </p:nvSpPr>
        <p:spPr/>
        <p:txBody>
          <a:bodyPr>
            <a:normAutofit fontScale="90000"/>
          </a:bodyPr>
          <a:lstStyle/>
          <a:p>
            <a:r>
              <a:rPr lang="en-US" dirty="0"/>
              <a:t>ERC for Advanced Engineering Fibers and Films – Year 1</a:t>
            </a:r>
          </a:p>
        </p:txBody>
      </p:sp>
      <p:sp>
        <p:nvSpPr>
          <p:cNvPr id="3" name="Content Placeholder 2">
            <a:extLst>
              <a:ext uri="{FF2B5EF4-FFF2-40B4-BE49-F238E27FC236}">
                <a16:creationId xmlns:a16="http://schemas.microsoft.com/office/drawing/2014/main" id="{88F35A7A-2615-E53D-2BE5-B6315739D6ED}"/>
              </a:ext>
            </a:extLst>
          </p:cNvPr>
          <p:cNvSpPr>
            <a:spLocks noGrp="1"/>
          </p:cNvSpPr>
          <p:nvPr>
            <p:ph idx="1"/>
          </p:nvPr>
        </p:nvSpPr>
        <p:spPr/>
        <p:txBody>
          <a:bodyPr>
            <a:normAutofit/>
          </a:bodyPr>
          <a:lstStyle/>
          <a:p>
            <a:pPr marL="0" indent="0">
              <a:buNone/>
            </a:pPr>
            <a:r>
              <a:rPr lang="en-US" dirty="0"/>
              <a:t>Year 1 Vision Statement – language borrowed from solicitation</a:t>
            </a:r>
          </a:p>
          <a:p>
            <a:pPr marL="0" indent="0">
              <a:buNone/>
            </a:pPr>
            <a:r>
              <a:rPr lang="en-US" dirty="0"/>
              <a:t>The Center for Advanced Engineering Fibers and Films (CAEFF) will provide an integrated environment for the systems-oriented study of fiber and film processes and products. CAEFF will advance fiber and film knowledge, technology, and education through interdisciplinary, collaborative research, trusted partnerships with industry, and curriculum innovations. CAEFF will support the domestic fiber and film industries and ensure their global competitiveness. </a:t>
            </a:r>
          </a:p>
          <a:p>
            <a:endParaRPr lang="en-US" dirty="0"/>
          </a:p>
          <a:p>
            <a:endParaRPr lang="en-US" dirty="0"/>
          </a:p>
        </p:txBody>
      </p:sp>
      <p:sp>
        <p:nvSpPr>
          <p:cNvPr id="6" name="Slide Number Placeholder 5">
            <a:extLst>
              <a:ext uri="{FF2B5EF4-FFF2-40B4-BE49-F238E27FC236}">
                <a16:creationId xmlns:a16="http://schemas.microsoft.com/office/drawing/2014/main" id="{1820A112-8F60-8FC8-D666-BCB1C5E9126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667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50D2D-725E-2C78-0346-670A3DAA2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39B78-25C4-3EA2-00B5-EEC0F48527A0}"/>
              </a:ext>
            </a:extLst>
          </p:cNvPr>
          <p:cNvSpPr>
            <a:spLocks noGrp="1"/>
          </p:cNvSpPr>
          <p:nvPr>
            <p:ph type="title"/>
          </p:nvPr>
        </p:nvSpPr>
        <p:spPr/>
        <p:txBody>
          <a:bodyPr>
            <a:normAutofit fontScale="90000"/>
          </a:bodyPr>
          <a:lstStyle/>
          <a:p>
            <a:r>
              <a:rPr lang="en-US" dirty="0"/>
              <a:t>ERC for Advanced Engineering Fibers and Films – Year 3</a:t>
            </a:r>
          </a:p>
        </p:txBody>
      </p:sp>
      <p:sp>
        <p:nvSpPr>
          <p:cNvPr id="3" name="Content Placeholder 2">
            <a:extLst>
              <a:ext uri="{FF2B5EF4-FFF2-40B4-BE49-F238E27FC236}">
                <a16:creationId xmlns:a16="http://schemas.microsoft.com/office/drawing/2014/main" id="{C14A2774-8EC2-41B9-6039-AB9AEFC62422}"/>
              </a:ext>
            </a:extLst>
          </p:cNvPr>
          <p:cNvSpPr>
            <a:spLocks noGrp="1"/>
          </p:cNvSpPr>
          <p:nvPr>
            <p:ph idx="1"/>
          </p:nvPr>
        </p:nvSpPr>
        <p:spPr/>
        <p:txBody>
          <a:bodyPr>
            <a:normAutofit/>
          </a:bodyPr>
          <a:lstStyle/>
          <a:p>
            <a:pPr marL="0" indent="0">
              <a:buNone/>
            </a:pPr>
            <a:r>
              <a:rPr lang="en-US" b="1" dirty="0"/>
              <a:t>Year 3 Vision Statement – moving toward emphasis on modeling instead of materials research</a:t>
            </a:r>
          </a:p>
          <a:p>
            <a:pPr marL="0" indent="0">
              <a:buNone/>
            </a:pPr>
            <a:r>
              <a:rPr lang="en-US" dirty="0"/>
              <a:t>The Center for Advanced Engineering Fibers and Films (CAEFF) will provide an integrated research and education environment for the systems-oriented study of fibers and films. </a:t>
            </a:r>
            <a:r>
              <a:rPr lang="en-US" dirty="0">
                <a:highlight>
                  <a:srgbClr val="FFFF00"/>
                </a:highlight>
              </a:rPr>
              <a:t>Built on a solid science base, a new paradigm coupling molecular to continuum modeling will allow rapid, efficient development of new products and processes</a:t>
            </a:r>
            <a:r>
              <a:rPr lang="en-US" dirty="0"/>
              <a:t>. CAEFF will support the domestic fiber and film industries and ensure their global competitiveness.</a:t>
            </a:r>
          </a:p>
          <a:p>
            <a:pPr marL="0" indent="0">
              <a:buNone/>
            </a:pPr>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534F3CFA-9018-47CA-901A-8C7E8480E8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044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B7CF-84F2-0A39-9675-F6E232634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D4CD6-7D67-CDC0-3638-EED8B50E88B3}"/>
              </a:ext>
            </a:extLst>
          </p:cNvPr>
          <p:cNvSpPr>
            <a:spLocks noGrp="1"/>
          </p:cNvSpPr>
          <p:nvPr>
            <p:ph type="title"/>
          </p:nvPr>
        </p:nvSpPr>
        <p:spPr/>
        <p:txBody>
          <a:bodyPr>
            <a:normAutofit fontScale="90000"/>
          </a:bodyPr>
          <a:lstStyle/>
          <a:p>
            <a:r>
              <a:rPr lang="en-US" dirty="0"/>
              <a:t>ERC for Advanced Engineering Fibers and Films - Revision</a:t>
            </a:r>
          </a:p>
        </p:txBody>
      </p:sp>
      <p:sp>
        <p:nvSpPr>
          <p:cNvPr id="3" name="Content Placeholder 2">
            <a:extLst>
              <a:ext uri="{FF2B5EF4-FFF2-40B4-BE49-F238E27FC236}">
                <a16:creationId xmlns:a16="http://schemas.microsoft.com/office/drawing/2014/main" id="{27256B82-3F93-3D7D-292B-93383ED88DD5}"/>
              </a:ext>
            </a:extLst>
          </p:cNvPr>
          <p:cNvSpPr>
            <a:spLocks noGrp="1"/>
          </p:cNvSpPr>
          <p:nvPr>
            <p:ph idx="1"/>
          </p:nvPr>
        </p:nvSpPr>
        <p:spPr/>
        <p:txBody>
          <a:bodyPr>
            <a:normAutofit/>
          </a:bodyPr>
          <a:lstStyle/>
          <a:p>
            <a:pPr marL="0" indent="0" fontAlgn="base">
              <a:buNone/>
            </a:pPr>
            <a:r>
              <a:rPr lang="en-US" dirty="0"/>
              <a:t>The ERC Program revised the 2002 solicitation to attempt to elicit more ambitious vision statements. </a:t>
            </a:r>
          </a:p>
          <a:p>
            <a:pPr marL="0" indent="0" fontAlgn="base">
              <a:buNone/>
            </a:pPr>
            <a:r>
              <a:rPr lang="en-US" dirty="0"/>
              <a:t>We were asked to articulate a </a:t>
            </a:r>
            <a:r>
              <a:rPr lang="en-US" i="1" dirty="0"/>
              <a:t>long-term, </a:t>
            </a:r>
            <a:r>
              <a:rPr lang="en-US" i="1" dirty="0">
                <a:highlight>
                  <a:srgbClr val="FFFF00"/>
                </a:highlight>
              </a:rPr>
              <a:t>strategic vision </a:t>
            </a:r>
            <a:r>
              <a:rPr lang="en-US" i="1" dirty="0"/>
              <a:t>for an emerging engineered system with the </a:t>
            </a:r>
            <a:r>
              <a:rPr lang="en-US" i="1" dirty="0">
                <a:highlight>
                  <a:srgbClr val="FFFF00"/>
                </a:highlight>
              </a:rPr>
              <a:t>potential to spawn a new or transform </a:t>
            </a:r>
            <a:r>
              <a:rPr lang="en-US" i="1" dirty="0"/>
              <a:t>a current industry, service delivery system, or infrastructural element.</a:t>
            </a:r>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2426FA2C-126B-227A-EB48-25B23B68073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6881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F939C-CB0D-21EE-8A93-0467FE9C0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2D73E-8C58-BD6D-AFC0-6D401B12B873}"/>
              </a:ext>
            </a:extLst>
          </p:cNvPr>
          <p:cNvSpPr>
            <a:spLocks noGrp="1"/>
          </p:cNvSpPr>
          <p:nvPr>
            <p:ph type="title"/>
          </p:nvPr>
        </p:nvSpPr>
        <p:spPr>
          <a:xfrm>
            <a:off x="692726" y="365126"/>
            <a:ext cx="10515600" cy="1111134"/>
          </a:xfrm>
        </p:spPr>
        <p:txBody>
          <a:bodyPr>
            <a:normAutofit fontScale="90000"/>
          </a:bodyPr>
          <a:lstStyle/>
          <a:p>
            <a:r>
              <a:rPr lang="en-US" dirty="0"/>
              <a:t>ERC for Advanced Engineering Fibers and Films – Year 6</a:t>
            </a:r>
          </a:p>
        </p:txBody>
      </p:sp>
      <p:sp>
        <p:nvSpPr>
          <p:cNvPr id="3" name="Content Placeholder 2">
            <a:extLst>
              <a:ext uri="{FF2B5EF4-FFF2-40B4-BE49-F238E27FC236}">
                <a16:creationId xmlns:a16="http://schemas.microsoft.com/office/drawing/2014/main" id="{A5CEFB0B-C33D-ADEC-1A0A-F4E560948F8C}"/>
              </a:ext>
            </a:extLst>
          </p:cNvPr>
          <p:cNvSpPr>
            <a:spLocks noGrp="1"/>
          </p:cNvSpPr>
          <p:nvPr>
            <p:ph idx="1"/>
          </p:nvPr>
        </p:nvSpPr>
        <p:spPr>
          <a:xfrm>
            <a:off x="671946" y="1919143"/>
            <a:ext cx="10515600" cy="3781961"/>
          </a:xfrm>
        </p:spPr>
        <p:txBody>
          <a:bodyPr>
            <a:normAutofit/>
          </a:bodyPr>
          <a:lstStyle/>
          <a:p>
            <a:pPr marL="0" indent="0" fontAlgn="base">
              <a:buNone/>
            </a:pPr>
            <a:r>
              <a:rPr lang="en-US" b="1" dirty="0"/>
              <a:t>Year 6 Vision (revision done live in a site visit)</a:t>
            </a:r>
          </a:p>
          <a:p>
            <a:pPr marL="0" indent="0">
              <a:buNone/>
            </a:pPr>
            <a:r>
              <a:rPr lang="en-US" dirty="0"/>
              <a:t>The Center for Advanced Engineering Fibers and Films (CAEFF) provides an integrated research and education environment for the systems-oriented study of fibers and films. CAEFF promotes the transformation from trial-and-error development to computer-based design of fibers and films. This new paradigm for materials design – using predictive numerical and visual models that comprise both molecular and continuum detail – will ensure the global competitiveness of the domestic fiber and film industries.</a:t>
            </a:r>
          </a:p>
          <a:p>
            <a:pPr marL="0" indent="0">
              <a:buNone/>
            </a:pPr>
            <a:endParaRPr lang="en-US" dirty="0"/>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DA4C052F-A43C-04E1-7B11-1488ADAD33A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659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C5D5-BEBF-985E-41F4-158B3A6E3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88DAB-375C-3DF3-BAD1-9C1486EB0E6F}"/>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C09F54A4-7A81-C509-A787-00A4EC224E3B}"/>
              </a:ext>
            </a:extLst>
          </p:cNvPr>
          <p:cNvSpPr>
            <a:spLocks noGrp="1"/>
          </p:cNvSpPr>
          <p:nvPr>
            <p:ph idx="1"/>
          </p:nvPr>
        </p:nvSpPr>
        <p:spPr>
          <a:xfrm>
            <a:off x="838200" y="1825625"/>
            <a:ext cx="10515600" cy="4667249"/>
          </a:xfrm>
        </p:spPr>
        <p:txBody>
          <a:bodyPr/>
          <a:lstStyle/>
          <a:p>
            <a:pPr marL="0" indent="0">
              <a:buNone/>
            </a:pPr>
            <a:r>
              <a:rPr lang="en-US" dirty="0"/>
              <a:t>Participants will understand: </a:t>
            </a:r>
          </a:p>
          <a:p>
            <a:pPr marL="457200"/>
            <a:r>
              <a:rPr lang="en-US" dirty="0"/>
              <a:t>what a vision statement is </a:t>
            </a:r>
          </a:p>
          <a:p>
            <a:pPr marL="457200"/>
            <a:r>
              <a:rPr lang="en-US" dirty="0"/>
              <a:t>how a vision statement functions strategically </a:t>
            </a:r>
          </a:p>
          <a:p>
            <a:pPr marL="457200"/>
            <a:r>
              <a:rPr lang="en-US" dirty="0"/>
              <a:t>how a vision statement evolves </a:t>
            </a:r>
          </a:p>
          <a:p>
            <a:pPr marL="457200"/>
            <a:r>
              <a:rPr lang="en-US" dirty="0"/>
              <a:t>how to frame effective vision statements</a:t>
            </a:r>
          </a:p>
          <a:p>
            <a:endParaRPr lang="en-US" dirty="0"/>
          </a:p>
        </p:txBody>
      </p:sp>
    </p:spTree>
    <p:extLst>
      <p:ext uri="{BB962C8B-B14F-4D97-AF65-F5344CB8AC3E}">
        <p14:creationId xmlns:p14="http://schemas.microsoft.com/office/powerpoint/2010/main" val="186716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95D8B-4A33-95C3-2E28-AB4651046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AE28E-9742-4AA7-F291-C04F8ACA1A96}"/>
              </a:ext>
            </a:extLst>
          </p:cNvPr>
          <p:cNvSpPr>
            <a:spLocks noGrp="1"/>
          </p:cNvSpPr>
          <p:nvPr>
            <p:ph type="title"/>
          </p:nvPr>
        </p:nvSpPr>
        <p:spPr>
          <a:xfrm>
            <a:off x="692726" y="365126"/>
            <a:ext cx="10515600" cy="1111134"/>
          </a:xfrm>
        </p:spPr>
        <p:txBody>
          <a:bodyPr>
            <a:normAutofit fontScale="90000"/>
          </a:bodyPr>
          <a:lstStyle/>
          <a:p>
            <a:r>
              <a:rPr lang="en-US" dirty="0"/>
              <a:t>ERC for Advanced Engineering Fibers and Films – Year 9</a:t>
            </a:r>
          </a:p>
        </p:txBody>
      </p:sp>
      <p:sp>
        <p:nvSpPr>
          <p:cNvPr id="3" name="Content Placeholder 2">
            <a:extLst>
              <a:ext uri="{FF2B5EF4-FFF2-40B4-BE49-F238E27FC236}">
                <a16:creationId xmlns:a16="http://schemas.microsoft.com/office/drawing/2014/main" id="{C08043DB-1493-7124-F9E4-B46035861949}"/>
              </a:ext>
            </a:extLst>
          </p:cNvPr>
          <p:cNvSpPr>
            <a:spLocks noGrp="1"/>
          </p:cNvSpPr>
          <p:nvPr>
            <p:ph idx="1"/>
          </p:nvPr>
        </p:nvSpPr>
        <p:spPr>
          <a:xfrm>
            <a:off x="671946" y="1919143"/>
            <a:ext cx="10515600" cy="3781961"/>
          </a:xfrm>
        </p:spPr>
        <p:txBody>
          <a:bodyPr>
            <a:normAutofit/>
          </a:bodyPr>
          <a:lstStyle/>
          <a:p>
            <a:pPr marL="0" indent="0" fontAlgn="base">
              <a:buNone/>
            </a:pPr>
            <a:r>
              <a:rPr lang="en-US" b="1" dirty="0"/>
              <a:t>Year 9 “Systems Vision”</a:t>
            </a:r>
            <a:endParaRPr lang="en-US" dirty="0"/>
          </a:p>
          <a:p>
            <a:pPr marL="0" indent="0">
              <a:buNone/>
            </a:pPr>
            <a:r>
              <a:rPr lang="en-US" dirty="0"/>
              <a:t>CAEFF’s vision is to </a:t>
            </a:r>
            <a:r>
              <a:rPr lang="en-US" i="1" dirty="0"/>
              <a:t>become the international leader in the</a:t>
            </a:r>
            <a:r>
              <a:rPr lang="en-US" dirty="0"/>
              <a:t> </a:t>
            </a:r>
            <a:r>
              <a:rPr lang="en-US" i="1" dirty="0"/>
              <a:t>development of fibers, films, and related functional materials through integrated systems</a:t>
            </a:r>
            <a:r>
              <a:rPr lang="en-US" dirty="0"/>
              <a:t> </a:t>
            </a:r>
            <a:r>
              <a:rPr lang="en-US" i="1" dirty="0"/>
              <a:t>research and education programs that combine molecular understanding, process innovation,</a:t>
            </a:r>
            <a:r>
              <a:rPr lang="en-US" dirty="0"/>
              <a:t> </a:t>
            </a:r>
            <a:r>
              <a:rPr lang="en-US" i="1" dirty="0"/>
              <a:t>and multi-scale modeling to impact industry, academe, and society.</a:t>
            </a:r>
            <a:endParaRPr lang="en-US" dirty="0"/>
          </a:p>
          <a:p>
            <a:pPr marL="0" indent="0">
              <a:buNone/>
            </a:pPr>
            <a:endParaRPr lang="en-US" dirty="0"/>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49701768-B1DD-F4B1-1B76-8ADF047026E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4959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F9FE-F406-97D6-51EF-F11F9F91B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57C8-DE31-6367-01D5-A27D17403259}"/>
              </a:ext>
            </a:extLst>
          </p:cNvPr>
          <p:cNvSpPr>
            <a:spLocks noGrp="1"/>
          </p:cNvSpPr>
          <p:nvPr>
            <p:ph type="ctrTitle"/>
          </p:nvPr>
        </p:nvSpPr>
        <p:spPr>
          <a:xfrm>
            <a:off x="289250" y="1122363"/>
            <a:ext cx="11485984" cy="2387600"/>
          </a:xfrm>
        </p:spPr>
        <p:txBody>
          <a:bodyPr>
            <a:normAutofit/>
          </a:bodyPr>
          <a:lstStyle/>
          <a:p>
            <a:r>
              <a:rPr lang="en-US" sz="4800" dirty="0"/>
              <a:t>Exercise 1: Edit a Vision Statement</a:t>
            </a:r>
          </a:p>
        </p:txBody>
      </p:sp>
    </p:spTree>
    <p:extLst>
      <p:ext uri="{BB962C8B-B14F-4D97-AF65-F5344CB8AC3E}">
        <p14:creationId xmlns:p14="http://schemas.microsoft.com/office/powerpoint/2010/main" val="1172188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A330-77CF-A5E7-979E-77E0C57E5AC4}"/>
              </a:ext>
            </a:extLst>
          </p:cNvPr>
          <p:cNvSpPr>
            <a:spLocks noGrp="1"/>
          </p:cNvSpPr>
          <p:nvPr>
            <p:ph type="title"/>
          </p:nvPr>
        </p:nvSpPr>
        <p:spPr/>
        <p:txBody>
          <a:bodyPr/>
          <a:lstStyle/>
          <a:p>
            <a:r>
              <a:rPr lang="en-US" dirty="0"/>
              <a:t>Common Vision Statement Pitfalls</a:t>
            </a:r>
          </a:p>
        </p:txBody>
      </p:sp>
      <p:sp>
        <p:nvSpPr>
          <p:cNvPr id="3" name="Content Placeholder 2">
            <a:extLst>
              <a:ext uri="{FF2B5EF4-FFF2-40B4-BE49-F238E27FC236}">
                <a16:creationId xmlns:a16="http://schemas.microsoft.com/office/drawing/2014/main" id="{35262A0B-2ED6-2E20-4ACF-4F940BCD470C}"/>
              </a:ext>
            </a:extLst>
          </p:cNvPr>
          <p:cNvSpPr>
            <a:spLocks noGrp="1"/>
          </p:cNvSpPr>
          <p:nvPr>
            <p:ph idx="1"/>
          </p:nvPr>
        </p:nvSpPr>
        <p:spPr>
          <a:xfrm>
            <a:off x="644236" y="1825625"/>
            <a:ext cx="10709564" cy="3781961"/>
          </a:xfrm>
        </p:spPr>
        <p:txBody>
          <a:bodyPr>
            <a:normAutofit/>
          </a:bodyPr>
          <a:lstStyle/>
          <a:p>
            <a:r>
              <a:rPr lang="en-US" dirty="0"/>
              <a:t>It’s not you; it’s the solicitation.</a:t>
            </a:r>
          </a:p>
          <a:p>
            <a:r>
              <a:rPr lang="en-US" dirty="0"/>
              <a:t>Many solicitations are not optimally written, making it hard to discern exactly what goes in that vision statement.</a:t>
            </a:r>
          </a:p>
          <a:p>
            <a:r>
              <a:rPr lang="en-US" dirty="0"/>
              <a:t>ERCs now require a “systems vision” as well as a “research strategic plan,” within which is a “research vision.”</a:t>
            </a:r>
          </a:p>
          <a:p>
            <a:r>
              <a:rPr lang="en-US" dirty="0"/>
              <a:t>There usually is no instruction about how it should be written, but we can offer some pointers.</a:t>
            </a:r>
          </a:p>
          <a:p>
            <a:endParaRPr lang="en-US" dirty="0"/>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3ADC3A95-70DC-7FD1-4F93-1BB6E24B1FF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027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E17A7-25D2-5973-502F-E21280BE7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978B3-CFB9-B220-E69D-52A225B0CB6C}"/>
              </a:ext>
            </a:extLst>
          </p:cNvPr>
          <p:cNvSpPr>
            <a:spLocks noGrp="1"/>
          </p:cNvSpPr>
          <p:nvPr>
            <p:ph type="title"/>
          </p:nvPr>
        </p:nvSpPr>
        <p:spPr/>
        <p:txBody>
          <a:bodyPr/>
          <a:lstStyle/>
          <a:p>
            <a:r>
              <a:rPr lang="en-US" dirty="0"/>
              <a:t>Common Vision Statement Pitfalls (2/3)</a:t>
            </a:r>
          </a:p>
        </p:txBody>
      </p:sp>
      <p:sp>
        <p:nvSpPr>
          <p:cNvPr id="3" name="Content Placeholder 2">
            <a:extLst>
              <a:ext uri="{FF2B5EF4-FFF2-40B4-BE49-F238E27FC236}">
                <a16:creationId xmlns:a16="http://schemas.microsoft.com/office/drawing/2014/main" id="{5C92D1E4-44EF-8D9B-6145-E2C4C1EFD0B7}"/>
              </a:ext>
            </a:extLst>
          </p:cNvPr>
          <p:cNvSpPr>
            <a:spLocks noGrp="1"/>
          </p:cNvSpPr>
          <p:nvPr>
            <p:ph idx="1"/>
          </p:nvPr>
        </p:nvSpPr>
        <p:spPr/>
        <p:txBody>
          <a:bodyPr>
            <a:normAutofit lnSpcReduction="10000"/>
          </a:bodyPr>
          <a:lstStyle/>
          <a:p>
            <a:r>
              <a:rPr lang="en-US" dirty="0"/>
              <a:t>Doesn’t seem possible</a:t>
            </a:r>
          </a:p>
          <a:p>
            <a:r>
              <a:rPr lang="en-US" dirty="0"/>
              <a:t>Too possible: only spells out objectives/aims and tasks</a:t>
            </a:r>
          </a:p>
          <a:p>
            <a:r>
              <a:rPr lang="en-US" dirty="0"/>
              <a:t>Too broad: “Advancing human knowledge”</a:t>
            </a:r>
          </a:p>
          <a:p>
            <a:r>
              <a:rPr lang="en-US" dirty="0"/>
              <a:t>Too narrow: “Studying protein X in disease Y”</a:t>
            </a:r>
          </a:p>
          <a:p>
            <a:r>
              <a:rPr lang="en-US" dirty="0"/>
              <a:t>Too abstract: “Transforming the future through innovation”</a:t>
            </a:r>
          </a:p>
          <a:p>
            <a:r>
              <a:rPr lang="en-US" dirty="0"/>
              <a:t>Disassociated from the rationale/need and/or from mission, objectives, etc.</a:t>
            </a:r>
          </a:p>
          <a:p>
            <a:r>
              <a:rPr lang="en-US" dirty="0"/>
              <a:t>Doesn’t cover the entire vision (only focuses on research)</a:t>
            </a:r>
          </a:p>
          <a:p>
            <a:endParaRPr lang="en-US" dirty="0"/>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C0AEDF1E-1143-181E-8629-ABBC1CE6F44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7562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0FF8-0237-B2F9-5422-270F82CB5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27068-71B9-8E67-2AB4-2BAC63298729}"/>
              </a:ext>
            </a:extLst>
          </p:cNvPr>
          <p:cNvSpPr>
            <a:spLocks noGrp="1"/>
          </p:cNvSpPr>
          <p:nvPr>
            <p:ph type="title"/>
          </p:nvPr>
        </p:nvSpPr>
        <p:spPr/>
        <p:txBody>
          <a:bodyPr>
            <a:normAutofit/>
          </a:bodyPr>
          <a:lstStyle/>
          <a:p>
            <a:r>
              <a:rPr lang="en-US" dirty="0"/>
              <a:t>Common Vision Statement Pitfalls (3/3)</a:t>
            </a:r>
          </a:p>
        </p:txBody>
      </p:sp>
      <p:sp>
        <p:nvSpPr>
          <p:cNvPr id="3" name="Content Placeholder 2">
            <a:extLst>
              <a:ext uri="{FF2B5EF4-FFF2-40B4-BE49-F238E27FC236}">
                <a16:creationId xmlns:a16="http://schemas.microsoft.com/office/drawing/2014/main" id="{24D2E5D8-0D6B-B6FD-8160-044A00FC1962}"/>
              </a:ext>
            </a:extLst>
          </p:cNvPr>
          <p:cNvSpPr>
            <a:spLocks noGrp="1"/>
          </p:cNvSpPr>
          <p:nvPr>
            <p:ph idx="1"/>
          </p:nvPr>
        </p:nvSpPr>
        <p:spPr>
          <a:xfrm>
            <a:off x="838200" y="1825625"/>
            <a:ext cx="10515600" cy="4667249"/>
          </a:xfrm>
        </p:spPr>
        <p:txBody>
          <a:bodyPr>
            <a:normAutofit/>
          </a:bodyPr>
          <a:lstStyle/>
          <a:p>
            <a:r>
              <a:rPr lang="en-US" dirty="0"/>
              <a:t>Claims work will be “transformative,” but the project will not revolutionize entire disciplines, create entirely new fields, or disrupt accepted theories and perspectives</a:t>
            </a:r>
          </a:p>
          <a:p>
            <a:r>
              <a:rPr lang="en-US" dirty="0"/>
              <a:t>Too much jargon</a:t>
            </a:r>
          </a:p>
          <a:p>
            <a:r>
              <a:rPr lang="en-US" dirty="0"/>
              <a:t>Includes citations</a:t>
            </a:r>
          </a:p>
          <a:p>
            <a:r>
              <a:rPr lang="en-US" dirty="0"/>
              <a:t>Repeats verbatim language from the solicitation</a:t>
            </a:r>
          </a:p>
          <a:p>
            <a:r>
              <a:rPr lang="en-US" dirty="0"/>
              <a:t>Ineffective sentence structure---important part buried in the middle</a:t>
            </a:r>
          </a:p>
          <a:p>
            <a:r>
              <a:rPr lang="en-US" dirty="0"/>
              <a:t>Tries to do too much/is unwieldy grammatically</a:t>
            </a:r>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57258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2F2-37E5-AEF1-3F49-94F443654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DAD34-5617-F3DF-E82C-B60789921FC1}"/>
              </a:ext>
            </a:extLst>
          </p:cNvPr>
          <p:cNvSpPr>
            <a:spLocks noGrp="1"/>
          </p:cNvSpPr>
          <p:nvPr>
            <p:ph type="title"/>
          </p:nvPr>
        </p:nvSpPr>
        <p:spPr/>
        <p:txBody>
          <a:bodyPr>
            <a:normAutofit/>
          </a:bodyPr>
          <a:lstStyle/>
          <a:p>
            <a:r>
              <a:rPr lang="en-US" dirty="0"/>
              <a:t>Q-YODA Project Vision Statement</a:t>
            </a:r>
          </a:p>
        </p:txBody>
      </p:sp>
      <p:sp>
        <p:nvSpPr>
          <p:cNvPr id="3" name="Content Placeholder 2">
            <a:extLst>
              <a:ext uri="{FF2B5EF4-FFF2-40B4-BE49-F238E27FC236}">
                <a16:creationId xmlns:a16="http://schemas.microsoft.com/office/drawing/2014/main" id="{4F0DC03B-1BC9-B864-6825-D3F1B6F6072F}"/>
              </a:ext>
            </a:extLst>
          </p:cNvPr>
          <p:cNvSpPr>
            <a:spLocks noGrp="1"/>
          </p:cNvSpPr>
          <p:nvPr>
            <p:ph idx="1"/>
          </p:nvPr>
        </p:nvSpPr>
        <p:spPr/>
        <p:txBody>
          <a:bodyPr>
            <a:normAutofit/>
          </a:bodyPr>
          <a:lstStyle/>
          <a:p>
            <a:r>
              <a:rPr lang="en-US" dirty="0"/>
              <a:t>NSF-Research Infrastructure Improvement—Focused </a:t>
            </a:r>
            <a:r>
              <a:rPr lang="en-US" dirty="0" err="1"/>
              <a:t>EPSCoR</a:t>
            </a:r>
            <a:r>
              <a:rPr lang="en-US" dirty="0"/>
              <a:t> Collaborations</a:t>
            </a:r>
          </a:p>
          <a:p>
            <a:r>
              <a:rPr lang="en-US" dirty="0"/>
              <a:t>This program is about developing partnerships among </a:t>
            </a:r>
            <a:r>
              <a:rPr lang="en-US" dirty="0" err="1"/>
              <a:t>EPSCoR</a:t>
            </a:r>
            <a:r>
              <a:rPr lang="en-US" dirty="0"/>
              <a:t> jurisdictions to improve collective research capacity. </a:t>
            </a:r>
          </a:p>
          <a:p>
            <a:endParaRPr lang="en-US" dirty="0"/>
          </a:p>
        </p:txBody>
      </p:sp>
      <p:sp>
        <p:nvSpPr>
          <p:cNvPr id="6" name="Slide Number Placeholder 5">
            <a:extLst>
              <a:ext uri="{FF2B5EF4-FFF2-40B4-BE49-F238E27FC236}">
                <a16:creationId xmlns:a16="http://schemas.microsoft.com/office/drawing/2014/main" id="{B8F18CA4-5586-EE67-49BE-7B1F2D1F40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7348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1F8F-2BFE-D100-4D5B-E6B7C500E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A7702-E0A3-C8C7-8E68-A03237EA474A}"/>
              </a:ext>
            </a:extLst>
          </p:cNvPr>
          <p:cNvSpPr>
            <a:spLocks noGrp="1"/>
          </p:cNvSpPr>
          <p:nvPr>
            <p:ph type="title"/>
          </p:nvPr>
        </p:nvSpPr>
        <p:spPr/>
        <p:txBody>
          <a:bodyPr>
            <a:normAutofit/>
          </a:bodyPr>
          <a:lstStyle/>
          <a:p>
            <a:r>
              <a:rPr lang="en-US" dirty="0"/>
              <a:t>Draft Q-YODA Project Vision Statement</a:t>
            </a:r>
          </a:p>
        </p:txBody>
      </p:sp>
      <p:sp>
        <p:nvSpPr>
          <p:cNvPr id="3" name="Content Placeholder 2">
            <a:extLst>
              <a:ext uri="{FF2B5EF4-FFF2-40B4-BE49-F238E27FC236}">
                <a16:creationId xmlns:a16="http://schemas.microsoft.com/office/drawing/2014/main" id="{C866D7D2-0E78-6045-BF94-63DCA16011D3}"/>
              </a:ext>
            </a:extLst>
          </p:cNvPr>
          <p:cNvSpPr>
            <a:spLocks noGrp="1"/>
          </p:cNvSpPr>
          <p:nvPr>
            <p:ph idx="1"/>
          </p:nvPr>
        </p:nvSpPr>
        <p:spPr/>
        <p:txBody>
          <a:bodyPr>
            <a:normAutofit fontScale="92500" lnSpcReduction="10000"/>
          </a:bodyPr>
          <a:lstStyle/>
          <a:p>
            <a:pPr marL="0" indent="0">
              <a:buNone/>
            </a:pPr>
            <a:r>
              <a:rPr lang="en-US" sz="3200" dirty="0"/>
              <a:t>Q-YODA aims to unlock new regimes of quantum functionality and scalability, to design promising material platforms, and to develop controllable spin-coherence properties for integrated chip-scale architectures that provide innovative solutions for information technology, transportation, health care, and America’s energy dominance. Q-YODA’s education program will train the next generation of highly skilled quantum STEM professionals and engage learners with industry partners and national laboratories, promoting workforce readiness and economic development within EPSCOR states and beyond.</a:t>
            </a:r>
          </a:p>
          <a:p>
            <a:endParaRPr lang="en-US" dirty="0"/>
          </a:p>
          <a:p>
            <a:endParaRPr lang="en-US" dirty="0"/>
          </a:p>
        </p:txBody>
      </p:sp>
      <p:sp>
        <p:nvSpPr>
          <p:cNvPr id="6" name="Slide Number Placeholder 5">
            <a:extLst>
              <a:ext uri="{FF2B5EF4-FFF2-40B4-BE49-F238E27FC236}">
                <a16:creationId xmlns:a16="http://schemas.microsoft.com/office/drawing/2014/main" id="{020E6A3F-099D-6B1E-E137-43A63E3C02A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5449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583D-03BA-45FB-1F7E-53B227859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15FA2-7F9F-A416-1182-9478B91AE2DF}"/>
              </a:ext>
            </a:extLst>
          </p:cNvPr>
          <p:cNvSpPr>
            <a:spLocks noGrp="1"/>
          </p:cNvSpPr>
          <p:nvPr>
            <p:ph type="ctrTitle"/>
          </p:nvPr>
        </p:nvSpPr>
        <p:spPr>
          <a:xfrm>
            <a:off x="289250" y="1122363"/>
            <a:ext cx="11485984" cy="2387600"/>
          </a:xfrm>
        </p:spPr>
        <p:txBody>
          <a:bodyPr>
            <a:normAutofit/>
          </a:bodyPr>
          <a:lstStyle/>
          <a:p>
            <a:r>
              <a:rPr lang="en-US" sz="4800" dirty="0"/>
              <a:t>Exercise 2: Write Your Own Vision Statement</a:t>
            </a:r>
          </a:p>
        </p:txBody>
      </p:sp>
    </p:spTree>
    <p:extLst>
      <p:ext uri="{BB962C8B-B14F-4D97-AF65-F5344CB8AC3E}">
        <p14:creationId xmlns:p14="http://schemas.microsoft.com/office/powerpoint/2010/main" val="138110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A4F55-F1D0-B833-63D5-1231C96EA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D0238-AC39-98A9-6DB2-BB8AE3FF1E86}"/>
              </a:ext>
            </a:extLst>
          </p:cNvPr>
          <p:cNvSpPr>
            <a:spLocks noGrp="1"/>
          </p:cNvSpPr>
          <p:nvPr>
            <p:ph type="title"/>
          </p:nvPr>
        </p:nvSpPr>
        <p:spPr/>
        <p:txBody>
          <a:bodyPr/>
          <a:lstStyle/>
          <a:p>
            <a:r>
              <a:rPr lang="en-US" dirty="0"/>
              <a:t>Try This</a:t>
            </a:r>
          </a:p>
        </p:txBody>
      </p:sp>
      <p:sp>
        <p:nvSpPr>
          <p:cNvPr id="3" name="Content Placeholder 2">
            <a:extLst>
              <a:ext uri="{FF2B5EF4-FFF2-40B4-BE49-F238E27FC236}">
                <a16:creationId xmlns:a16="http://schemas.microsoft.com/office/drawing/2014/main" id="{6C98E0D1-9342-FB84-62C1-591868F13A3B}"/>
              </a:ext>
            </a:extLst>
          </p:cNvPr>
          <p:cNvSpPr>
            <a:spLocks noGrp="1"/>
          </p:cNvSpPr>
          <p:nvPr>
            <p:ph idx="1"/>
          </p:nvPr>
        </p:nvSpPr>
        <p:spPr>
          <a:xfrm>
            <a:off x="597159" y="1825625"/>
            <a:ext cx="11000792" cy="4276595"/>
          </a:xfrm>
        </p:spPr>
        <p:txBody>
          <a:bodyPr>
            <a:normAutofit/>
          </a:bodyPr>
          <a:lstStyle/>
          <a:p>
            <a:pPr marL="0" indent="0">
              <a:buNone/>
            </a:pPr>
            <a:r>
              <a:rPr lang="en-US" dirty="0"/>
              <a:t>Basic logic: XXXX agency should fund this project because its vision aligns with agency priorities.  </a:t>
            </a:r>
          </a:p>
          <a:p>
            <a:pPr marL="0" indent="0">
              <a:buNone/>
            </a:pPr>
            <a:endParaRPr lang="en-US" dirty="0"/>
          </a:p>
          <a:p>
            <a:pPr lvl="0"/>
            <a:r>
              <a:rPr lang="en-US" dirty="0"/>
              <a:t>We envision a world in which [society will benefit]</a:t>
            </a:r>
          </a:p>
          <a:p>
            <a:pPr lvl="0"/>
            <a:r>
              <a:rPr lang="en-US" dirty="0"/>
              <a:t>We will realize this vision through [adopting an approach or project design]</a:t>
            </a:r>
          </a:p>
          <a:p>
            <a:pPr lvl="0"/>
            <a:r>
              <a:rPr lang="en-US" dirty="0"/>
              <a:t>We can make these advances by [achieving objectives].</a:t>
            </a:r>
          </a:p>
          <a:p>
            <a:pPr marL="0"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04516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A607D-27FE-3A58-A56C-E053FC8A5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A2C11-1A92-5BB5-A46A-4049B92FD1A5}"/>
              </a:ext>
            </a:extLst>
          </p:cNvPr>
          <p:cNvSpPr>
            <a:spLocks noGrp="1"/>
          </p:cNvSpPr>
          <p:nvPr>
            <p:ph type="ctrTitle"/>
          </p:nvPr>
        </p:nvSpPr>
        <p:spPr>
          <a:xfrm>
            <a:off x="718462" y="1122363"/>
            <a:ext cx="10692881" cy="2387600"/>
          </a:xfrm>
        </p:spPr>
        <p:txBody>
          <a:bodyPr>
            <a:normAutofit/>
          </a:bodyPr>
          <a:lstStyle/>
          <a:p>
            <a:r>
              <a:rPr lang="en-US" sz="4800" dirty="0"/>
              <a:t>How the Vision Statement Functions Strategically </a:t>
            </a:r>
            <a:br>
              <a:rPr lang="en-US" sz="4800" dirty="0"/>
            </a:br>
            <a:endParaRPr lang="en-US" sz="4800" dirty="0"/>
          </a:p>
        </p:txBody>
      </p:sp>
    </p:spTree>
    <p:extLst>
      <p:ext uri="{BB962C8B-B14F-4D97-AF65-F5344CB8AC3E}">
        <p14:creationId xmlns:p14="http://schemas.microsoft.com/office/powerpoint/2010/main" val="139012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7ED2-21A0-6269-ABEF-A1B0C628A1B9}"/>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2E8F1329-5FB3-144A-9D1A-4312C3F89CE2}"/>
              </a:ext>
            </a:extLst>
          </p:cNvPr>
          <p:cNvSpPr>
            <a:spLocks noGrp="1"/>
          </p:cNvSpPr>
          <p:nvPr>
            <p:ph idx="1"/>
          </p:nvPr>
        </p:nvSpPr>
        <p:spPr/>
        <p:txBody>
          <a:bodyPr>
            <a:normAutofit/>
          </a:bodyPr>
          <a:lstStyle/>
          <a:p>
            <a:r>
              <a:rPr lang="en-US" dirty="0"/>
              <a:t>Definition of a Vision Statement</a:t>
            </a:r>
          </a:p>
          <a:p>
            <a:r>
              <a:rPr lang="en-US" dirty="0"/>
              <a:t>Example 1: Evolution of a Vision Statement </a:t>
            </a:r>
          </a:p>
          <a:p>
            <a:r>
              <a:rPr lang="en-US" dirty="0"/>
              <a:t>Example 2: Evolution of a Vision Statement </a:t>
            </a:r>
          </a:p>
          <a:p>
            <a:r>
              <a:rPr lang="en-US" dirty="0"/>
              <a:t>Exercise 1: Edit a Vision Statement</a:t>
            </a:r>
          </a:p>
          <a:p>
            <a:r>
              <a:rPr lang="en-US" dirty="0"/>
              <a:t>Exercise 2: Write Your Own Vision Statement</a:t>
            </a:r>
          </a:p>
          <a:p>
            <a:r>
              <a:rPr lang="en-US" dirty="0"/>
              <a:t>How the Vision Statement Functions Strategically </a:t>
            </a:r>
          </a:p>
          <a:p>
            <a:r>
              <a:rPr lang="en-US" dirty="0"/>
              <a:t>Closing</a:t>
            </a:r>
          </a:p>
        </p:txBody>
      </p:sp>
    </p:spTree>
    <p:extLst>
      <p:ext uri="{BB962C8B-B14F-4D97-AF65-F5344CB8AC3E}">
        <p14:creationId xmlns:p14="http://schemas.microsoft.com/office/powerpoint/2010/main" val="2797538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9660-3237-FE14-74A7-B634F7772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3BE21-50EA-8CD9-6C68-181FC6B57B44}"/>
              </a:ext>
            </a:extLst>
          </p:cNvPr>
          <p:cNvSpPr>
            <a:spLocks noGrp="1"/>
          </p:cNvSpPr>
          <p:nvPr>
            <p:ph type="title"/>
          </p:nvPr>
        </p:nvSpPr>
        <p:spPr/>
        <p:txBody>
          <a:bodyPr/>
          <a:lstStyle/>
          <a:p>
            <a:r>
              <a:rPr lang="en-US" dirty="0"/>
              <a:t>Shaping</a:t>
            </a:r>
          </a:p>
        </p:txBody>
      </p:sp>
      <p:sp>
        <p:nvSpPr>
          <p:cNvPr id="3" name="Content Placeholder 2">
            <a:extLst>
              <a:ext uri="{FF2B5EF4-FFF2-40B4-BE49-F238E27FC236}">
                <a16:creationId xmlns:a16="http://schemas.microsoft.com/office/drawing/2014/main" id="{C8E5D368-16DA-9306-3A04-8908958538D3}"/>
              </a:ext>
            </a:extLst>
          </p:cNvPr>
          <p:cNvSpPr>
            <a:spLocks noGrp="1"/>
          </p:cNvSpPr>
          <p:nvPr>
            <p:ph idx="1"/>
          </p:nvPr>
        </p:nvSpPr>
        <p:spPr>
          <a:xfrm>
            <a:off x="597159" y="1825625"/>
            <a:ext cx="11000792" cy="4276595"/>
          </a:xfrm>
        </p:spPr>
        <p:txBody>
          <a:bodyPr>
            <a:normAutofit/>
          </a:bodyPr>
          <a:lstStyle/>
          <a:p>
            <a:r>
              <a:rPr lang="en-US" dirty="0"/>
              <a:t>Articulate the vision to inspire hope and convince others that the dream can be realized. </a:t>
            </a:r>
          </a:p>
          <a:p>
            <a:r>
              <a:rPr lang="en-US" dirty="0"/>
              <a:t>Invite others to help modify/expand on/edit the collective dream. </a:t>
            </a:r>
          </a:p>
          <a:p>
            <a:r>
              <a:rPr lang="en-US" dirty="0"/>
              <a:t>Build this step into annual meetings, review boards, evaluation exercises.</a:t>
            </a:r>
          </a:p>
          <a:p>
            <a:pPr marL="457200" lvl="1" indent="0">
              <a:buNone/>
            </a:pPr>
            <a:endParaRPr lang="en-US" dirty="0"/>
          </a:p>
          <a:p>
            <a:endParaRPr lang="en-US" dirty="0"/>
          </a:p>
        </p:txBody>
      </p:sp>
    </p:spTree>
    <p:extLst>
      <p:ext uri="{BB962C8B-B14F-4D97-AF65-F5344CB8AC3E}">
        <p14:creationId xmlns:p14="http://schemas.microsoft.com/office/powerpoint/2010/main" val="1447047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9357-BB93-7B7D-14E8-3003F03A34A1}"/>
              </a:ext>
            </a:extLst>
          </p:cNvPr>
          <p:cNvSpPr>
            <a:spLocks noGrp="1"/>
          </p:cNvSpPr>
          <p:nvPr>
            <p:ph type="title"/>
          </p:nvPr>
        </p:nvSpPr>
        <p:spPr/>
        <p:txBody>
          <a:bodyPr>
            <a:normAutofit/>
          </a:bodyPr>
          <a:lstStyle/>
          <a:p>
            <a:r>
              <a:rPr lang="en-US" dirty="0"/>
              <a:t>Promoting</a:t>
            </a:r>
            <a:endParaRPr lang="en-US" sz="3100" b="0" dirty="0"/>
          </a:p>
        </p:txBody>
      </p:sp>
      <p:sp>
        <p:nvSpPr>
          <p:cNvPr id="3" name="Content Placeholder 2">
            <a:extLst>
              <a:ext uri="{FF2B5EF4-FFF2-40B4-BE49-F238E27FC236}">
                <a16:creationId xmlns:a16="http://schemas.microsoft.com/office/drawing/2014/main" id="{37B5EC95-3C1B-7EF5-F727-9B04B94F0B2D}"/>
              </a:ext>
            </a:extLst>
          </p:cNvPr>
          <p:cNvSpPr>
            <a:spLocks noGrp="1"/>
          </p:cNvSpPr>
          <p:nvPr>
            <p:ph idx="1"/>
          </p:nvPr>
        </p:nvSpPr>
        <p:spPr/>
        <p:txBody>
          <a:bodyPr/>
          <a:lstStyle/>
          <a:p>
            <a:pPr marL="0" indent="0">
              <a:buNone/>
            </a:pPr>
            <a:r>
              <a:rPr lang="en-US" b="1" dirty="0"/>
              <a:t>Use vision to guide communication and positioning. Communicate that vision to stakeholders and motivate them to embrace it. </a:t>
            </a:r>
          </a:p>
          <a:p>
            <a:r>
              <a:rPr lang="en-US" dirty="0"/>
              <a:t>Funding agencies: alignment with priorities</a:t>
            </a:r>
          </a:p>
          <a:p>
            <a:r>
              <a:rPr lang="en-US" dirty="0"/>
              <a:t>Potential collaborators: complementary expertise</a:t>
            </a:r>
          </a:p>
          <a:p>
            <a:r>
              <a:rPr lang="en-US" dirty="0"/>
              <a:t>Industry partners: practical applications</a:t>
            </a:r>
          </a:p>
          <a:p>
            <a:r>
              <a:rPr lang="en-US" dirty="0"/>
              <a:t>Broader scientific community: intellectual contributions</a:t>
            </a:r>
          </a:p>
          <a:p>
            <a:r>
              <a:rPr lang="en-US" dirty="0"/>
              <a:t>Institutions: sustainability</a:t>
            </a:r>
          </a:p>
          <a:p>
            <a:endParaRPr lang="en-US" dirty="0"/>
          </a:p>
        </p:txBody>
      </p:sp>
      <p:sp>
        <p:nvSpPr>
          <p:cNvPr id="6" name="Slide Number Placeholder 5">
            <a:extLst>
              <a:ext uri="{FF2B5EF4-FFF2-40B4-BE49-F238E27FC236}">
                <a16:creationId xmlns:a16="http://schemas.microsoft.com/office/drawing/2014/main" id="{47A6A083-9810-6330-0586-713FF013FEA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397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41845-53C1-E5E6-8F5D-4DE5469EA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FCA2C-DFE9-989D-36AF-B63C34FE584F}"/>
              </a:ext>
            </a:extLst>
          </p:cNvPr>
          <p:cNvSpPr>
            <a:spLocks noGrp="1"/>
          </p:cNvSpPr>
          <p:nvPr>
            <p:ph type="title"/>
          </p:nvPr>
        </p:nvSpPr>
        <p:spPr/>
        <p:txBody>
          <a:bodyPr/>
          <a:lstStyle/>
          <a:p>
            <a:r>
              <a:rPr lang="en-US" dirty="0"/>
              <a:t>Wielding</a:t>
            </a:r>
          </a:p>
        </p:txBody>
      </p:sp>
      <p:sp>
        <p:nvSpPr>
          <p:cNvPr id="3" name="Content Placeholder 2">
            <a:extLst>
              <a:ext uri="{FF2B5EF4-FFF2-40B4-BE49-F238E27FC236}">
                <a16:creationId xmlns:a16="http://schemas.microsoft.com/office/drawing/2014/main" id="{8AE13192-82D5-1932-57A4-073D3CB1EE22}"/>
              </a:ext>
            </a:extLst>
          </p:cNvPr>
          <p:cNvSpPr>
            <a:spLocks noGrp="1"/>
          </p:cNvSpPr>
          <p:nvPr>
            <p:ph idx="1"/>
          </p:nvPr>
        </p:nvSpPr>
        <p:spPr>
          <a:xfrm>
            <a:off x="597159" y="1825625"/>
            <a:ext cx="11000792" cy="4276595"/>
          </a:xfrm>
        </p:spPr>
        <p:txBody>
          <a:bodyPr>
            <a:normAutofit/>
          </a:bodyPr>
          <a:lstStyle/>
          <a:p>
            <a:pPr lvl="1"/>
            <a:r>
              <a:rPr lang="en-US" sz="2800" dirty="0"/>
              <a:t>Spell out the mission, goals, and objectives. </a:t>
            </a:r>
          </a:p>
          <a:p>
            <a:pPr lvl="1"/>
            <a:r>
              <a:rPr lang="en-US" sz="2800" dirty="0"/>
              <a:t>Drive development of a strategic plan (you need one even if it is not required).</a:t>
            </a:r>
          </a:p>
          <a:p>
            <a:pPr lvl="1"/>
            <a:r>
              <a:rPr lang="en-US" sz="2800" dirty="0"/>
              <a:t>Guide allocation of resources.</a:t>
            </a:r>
          </a:p>
          <a:p>
            <a:pPr lvl="1"/>
            <a:r>
              <a:rPr lang="en-US" sz="2800" dirty="0"/>
              <a:t>Inform creation of the team, partnership decisions, hiring.</a:t>
            </a:r>
          </a:p>
          <a:p>
            <a:pPr lvl="1"/>
            <a:endParaRPr lang="en-US" sz="2800" dirty="0"/>
          </a:p>
          <a:p>
            <a:endParaRPr lang="en-US" dirty="0"/>
          </a:p>
        </p:txBody>
      </p:sp>
    </p:spTree>
    <p:extLst>
      <p:ext uri="{BB962C8B-B14F-4D97-AF65-F5344CB8AC3E}">
        <p14:creationId xmlns:p14="http://schemas.microsoft.com/office/powerpoint/2010/main" val="45725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9F8E-37B6-D641-6CF7-C7AE54DEFC93}"/>
              </a:ext>
            </a:extLst>
          </p:cNvPr>
          <p:cNvSpPr>
            <a:spLocks noGrp="1"/>
          </p:cNvSpPr>
          <p:nvPr>
            <p:ph type="title"/>
          </p:nvPr>
        </p:nvSpPr>
        <p:spPr/>
        <p:txBody>
          <a:bodyPr/>
          <a:lstStyle/>
          <a:p>
            <a:r>
              <a:rPr lang="en-US" dirty="0"/>
              <a:t>Curating, Sustaining, Killing</a:t>
            </a:r>
          </a:p>
        </p:txBody>
      </p:sp>
      <p:sp>
        <p:nvSpPr>
          <p:cNvPr id="3" name="Content Placeholder 2">
            <a:extLst>
              <a:ext uri="{FF2B5EF4-FFF2-40B4-BE49-F238E27FC236}">
                <a16:creationId xmlns:a16="http://schemas.microsoft.com/office/drawing/2014/main" id="{5A421849-390F-0FB1-DA20-06C38E8A13EB}"/>
              </a:ext>
            </a:extLst>
          </p:cNvPr>
          <p:cNvSpPr>
            <a:spLocks noGrp="1"/>
          </p:cNvSpPr>
          <p:nvPr>
            <p:ph idx="1"/>
          </p:nvPr>
        </p:nvSpPr>
        <p:spPr/>
        <p:txBody>
          <a:bodyPr/>
          <a:lstStyle/>
          <a:p>
            <a:pPr marL="519113"/>
            <a:r>
              <a:rPr lang="en-US" dirty="0"/>
              <a:t>Regular assessment and refinement</a:t>
            </a:r>
          </a:p>
          <a:p>
            <a:pPr marL="519113"/>
            <a:r>
              <a:rPr lang="en-US" dirty="0"/>
              <a:t>Structured retreats and stakeholder feedback</a:t>
            </a:r>
          </a:p>
          <a:p>
            <a:pPr marL="519113"/>
            <a:r>
              <a:rPr lang="en-US" dirty="0"/>
              <a:t>Need for balancing stability with capacity to adapt</a:t>
            </a:r>
          </a:p>
          <a:p>
            <a:pPr marL="519113"/>
            <a:r>
              <a:rPr lang="en-US" dirty="0"/>
              <a:t>Expect revisions; expect external pressures to threaten the vision</a:t>
            </a:r>
          </a:p>
          <a:p>
            <a:pPr marL="519113"/>
            <a:r>
              <a:rPr lang="en-US" dirty="0"/>
              <a:t>Sometimes the dream dies. </a:t>
            </a:r>
          </a:p>
          <a:p>
            <a:endParaRPr lang="en-US" dirty="0"/>
          </a:p>
        </p:txBody>
      </p:sp>
      <p:sp>
        <p:nvSpPr>
          <p:cNvPr id="6" name="Slide Number Placeholder 5">
            <a:extLst>
              <a:ext uri="{FF2B5EF4-FFF2-40B4-BE49-F238E27FC236}">
                <a16:creationId xmlns:a16="http://schemas.microsoft.com/office/drawing/2014/main" id="{C63CDB92-110B-2EC0-0922-2118DB031D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060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ADE11-83BE-DB44-30DC-79C80BBE3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6EC40-D86B-2EDC-569E-9648E450CB54}"/>
              </a:ext>
            </a:extLst>
          </p:cNvPr>
          <p:cNvSpPr>
            <a:spLocks noGrp="1"/>
          </p:cNvSpPr>
          <p:nvPr>
            <p:ph type="ctrTitle"/>
          </p:nvPr>
        </p:nvSpPr>
        <p:spPr/>
        <p:txBody>
          <a:bodyPr>
            <a:normAutofit/>
          </a:bodyPr>
          <a:lstStyle/>
          <a:p>
            <a:r>
              <a:rPr lang="en-US" sz="4800" dirty="0"/>
              <a:t>Questions? </a:t>
            </a:r>
          </a:p>
        </p:txBody>
      </p:sp>
    </p:spTree>
    <p:extLst>
      <p:ext uri="{BB962C8B-B14F-4D97-AF65-F5344CB8AC3E}">
        <p14:creationId xmlns:p14="http://schemas.microsoft.com/office/powerpoint/2010/main" val="858976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C4F-67AE-B60D-3752-DB291261ABD5}"/>
              </a:ext>
            </a:extLst>
          </p:cNvPr>
          <p:cNvSpPr>
            <a:spLocks noGrp="1"/>
          </p:cNvSpPr>
          <p:nvPr>
            <p:ph type="title"/>
          </p:nvPr>
        </p:nvSpPr>
        <p:spPr/>
        <p:txBody>
          <a:bodyPr/>
          <a:lstStyle/>
          <a:p>
            <a:r>
              <a:rPr lang="en-US" dirty="0"/>
              <a:t>Vision Statement Serves as Magnetic North</a:t>
            </a:r>
          </a:p>
        </p:txBody>
      </p:sp>
      <p:sp>
        <p:nvSpPr>
          <p:cNvPr id="3" name="Content Placeholder 2">
            <a:extLst>
              <a:ext uri="{FF2B5EF4-FFF2-40B4-BE49-F238E27FC236}">
                <a16:creationId xmlns:a16="http://schemas.microsoft.com/office/drawing/2014/main" id="{8BBE8D59-AC97-7BD3-E865-9C9103F00329}"/>
              </a:ext>
            </a:extLst>
          </p:cNvPr>
          <p:cNvSpPr>
            <a:spLocks noGrp="1"/>
          </p:cNvSpPr>
          <p:nvPr>
            <p:ph idx="1"/>
          </p:nvPr>
        </p:nvSpPr>
        <p:spPr/>
        <p:txBody>
          <a:bodyPr/>
          <a:lstStyle/>
          <a:p>
            <a:r>
              <a:rPr lang="en-US" dirty="0"/>
              <a:t>Provides direction without prescribing every step</a:t>
            </a:r>
          </a:p>
          <a:p>
            <a:r>
              <a:rPr lang="en-US" dirty="0"/>
              <a:t>Balances ambition with achievability</a:t>
            </a:r>
          </a:p>
          <a:p>
            <a:r>
              <a:rPr lang="en-US" dirty="0"/>
              <a:t>Creates space for serendipitous discoveries</a:t>
            </a:r>
          </a:p>
          <a:p>
            <a:r>
              <a:rPr lang="en-US" dirty="0"/>
              <a:t>Maintains strategic focus</a:t>
            </a:r>
          </a:p>
          <a:p>
            <a:pPr marL="0" indent="0">
              <a:buNone/>
            </a:pPr>
            <a:endParaRPr lang="en-US" dirty="0"/>
          </a:p>
          <a:p>
            <a:pPr marL="0" indent="0">
              <a:buNone/>
            </a:pPr>
            <a:r>
              <a:rPr lang="en-US" dirty="0"/>
              <a:t>Investing in crafting a good vision statement will provide dividends </a:t>
            </a:r>
            <a:r>
              <a:rPr lang="en-US" u="sng" dirty="0"/>
              <a:t>many times over.</a:t>
            </a:r>
          </a:p>
        </p:txBody>
      </p:sp>
      <p:sp>
        <p:nvSpPr>
          <p:cNvPr id="6" name="Slide Number Placeholder 5">
            <a:extLst>
              <a:ext uri="{FF2B5EF4-FFF2-40B4-BE49-F238E27FC236}">
                <a16:creationId xmlns:a16="http://schemas.microsoft.com/office/drawing/2014/main" id="{F1843383-AE1D-7550-A1D0-814D3FAE992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8547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18586-B39B-5482-ADEB-FEE03967C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49A87-0184-524E-7702-6A4863529A9F}"/>
              </a:ext>
            </a:extLst>
          </p:cNvPr>
          <p:cNvSpPr>
            <a:spLocks noGrp="1"/>
          </p:cNvSpPr>
          <p:nvPr>
            <p:ph type="title"/>
          </p:nvPr>
        </p:nvSpPr>
        <p:spPr>
          <a:xfrm>
            <a:off x="838200" y="-53050"/>
            <a:ext cx="10515600" cy="1111134"/>
          </a:xfrm>
        </p:spPr>
        <p:txBody>
          <a:bodyPr/>
          <a:lstStyle/>
          <a:p>
            <a:r>
              <a:rPr lang="en-US" dirty="0"/>
              <a:t>ORD Team</a:t>
            </a:r>
          </a:p>
        </p:txBody>
      </p:sp>
      <p:pic>
        <p:nvPicPr>
          <p:cNvPr id="3" name="Picture 2" descr="Shelia Cotten picture">
            <a:extLst>
              <a:ext uri="{FF2B5EF4-FFF2-40B4-BE49-F238E27FC236}">
                <a16:creationId xmlns:a16="http://schemas.microsoft.com/office/drawing/2014/main" id="{7D3F94DC-3A60-4D86-400A-DDEB0487F448}"/>
              </a:ext>
            </a:extLst>
          </p:cNvPr>
          <p:cNvPicPr>
            <a:picLocks noChangeAspect="1"/>
          </p:cNvPicPr>
          <p:nvPr/>
        </p:nvPicPr>
        <p:blipFill>
          <a:blip r:embed="rId3"/>
          <a:srcRect l="-1589" t="5975" r="1589" b="6027"/>
          <a:stretch>
            <a:fillRect/>
          </a:stretch>
        </p:blipFill>
        <p:spPr>
          <a:xfrm>
            <a:off x="-37363" y="843724"/>
            <a:ext cx="2350715" cy="2505065"/>
          </a:xfrm>
          <a:prstGeom prst="rect">
            <a:avLst/>
          </a:prstGeom>
        </p:spPr>
      </p:pic>
      <p:sp>
        <p:nvSpPr>
          <p:cNvPr id="4" name="TextBox 3">
            <a:extLst>
              <a:ext uri="{FF2B5EF4-FFF2-40B4-BE49-F238E27FC236}">
                <a16:creationId xmlns:a16="http://schemas.microsoft.com/office/drawing/2014/main" id="{9E456CF0-CDB5-F1A8-3364-8E85506C6C57}"/>
              </a:ext>
            </a:extLst>
          </p:cNvPr>
          <p:cNvSpPr txBox="1"/>
          <p:nvPr/>
        </p:nvSpPr>
        <p:spPr>
          <a:xfrm>
            <a:off x="416446" y="3620455"/>
            <a:ext cx="166816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Shelia Cotten Assoc VP for Research Development</a:t>
            </a:r>
          </a:p>
        </p:txBody>
      </p:sp>
      <p:pic>
        <p:nvPicPr>
          <p:cNvPr id="5" name="Picture 2" descr="Jane Jacobi picture">
            <a:extLst>
              <a:ext uri="{FF2B5EF4-FFF2-40B4-BE49-F238E27FC236}">
                <a16:creationId xmlns:a16="http://schemas.microsoft.com/office/drawing/2014/main" id="{D7912BD0-71C7-75AA-7D49-87B3CBE1B9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 b="16395"/>
          <a:stretch/>
        </p:blipFill>
        <p:spPr bwMode="auto">
          <a:xfrm>
            <a:off x="2367223" y="843725"/>
            <a:ext cx="2397083" cy="25050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4250FDC-4238-33FB-A21D-11F3F1FAE63C}"/>
              </a:ext>
            </a:extLst>
          </p:cNvPr>
          <p:cNvSpPr txBox="1"/>
          <p:nvPr/>
        </p:nvSpPr>
        <p:spPr>
          <a:xfrm>
            <a:off x="2752072" y="3616917"/>
            <a:ext cx="16681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Jane Jacobi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Team Lead</a:t>
            </a:r>
          </a:p>
        </p:txBody>
      </p:sp>
      <p:pic>
        <p:nvPicPr>
          <p:cNvPr id="7" name="Picture 4" descr="Brett Levi picture">
            <a:extLst>
              <a:ext uri="{FF2B5EF4-FFF2-40B4-BE49-F238E27FC236}">
                <a16:creationId xmlns:a16="http://schemas.microsoft.com/office/drawing/2014/main" id="{EBF26144-3F36-3AF6-DB66-DD2D39FAF1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6395"/>
          <a:stretch/>
        </p:blipFill>
        <p:spPr bwMode="auto">
          <a:xfrm>
            <a:off x="4816423" y="859778"/>
            <a:ext cx="2397083" cy="25050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76B25B-AAE2-D8F5-7404-B0F87CBAD4B1}"/>
              </a:ext>
            </a:extLst>
          </p:cNvPr>
          <p:cNvSpPr txBox="1"/>
          <p:nvPr/>
        </p:nvSpPr>
        <p:spPr>
          <a:xfrm>
            <a:off x="4917569" y="3581577"/>
            <a:ext cx="216834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Brett Levi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a:rPr>
              <a:t>Limited Submissions and R-Initiatives</a:t>
            </a:r>
            <a:endParaRPr kumimoji="0" lang="en-US" sz="2000" b="1" i="0" u="none" strike="noStrike" kern="1200" cap="none" spc="0" normalizeH="0" baseline="0" noProof="0" dirty="0">
              <a:ln>
                <a:noFill/>
              </a:ln>
              <a:effectLst/>
              <a:uLnTx/>
              <a:uFillTx/>
              <a:latin typeface="Calibri" panose="020F0502020204030204"/>
              <a:ea typeface="+mn-ea"/>
              <a:cs typeface="+mn-cs"/>
            </a:endParaRPr>
          </a:p>
        </p:txBody>
      </p:sp>
      <p:pic>
        <p:nvPicPr>
          <p:cNvPr id="8" name="Picture 6" descr="Morgan Simpson picture">
            <a:extLst>
              <a:ext uri="{FF2B5EF4-FFF2-40B4-BE49-F238E27FC236}">
                <a16:creationId xmlns:a16="http://schemas.microsoft.com/office/drawing/2014/main" id="{090785E3-8F75-6140-F3F4-0E2BCB2A2E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16460"/>
          <a:stretch/>
        </p:blipFill>
        <p:spPr bwMode="auto">
          <a:xfrm>
            <a:off x="7265967" y="859778"/>
            <a:ext cx="2414200" cy="25210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BF0331-DDEE-4318-35E5-5503AAA4AFFF}"/>
              </a:ext>
            </a:extLst>
          </p:cNvPr>
          <p:cNvSpPr txBox="1"/>
          <p:nvPr/>
        </p:nvSpPr>
        <p:spPr>
          <a:xfrm>
            <a:off x="7389513" y="3587003"/>
            <a:ext cx="222310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Morgan Simpson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Editing,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Workshop Logistics</a:t>
            </a:r>
          </a:p>
        </p:txBody>
      </p:sp>
      <p:pic>
        <p:nvPicPr>
          <p:cNvPr id="1026" name="Picture 2" descr="Brad Walters picture">
            <a:extLst>
              <a:ext uri="{FF2B5EF4-FFF2-40B4-BE49-F238E27FC236}">
                <a16:creationId xmlns:a16="http://schemas.microsoft.com/office/drawing/2014/main" id="{17F879F4-FD80-EA89-3AFC-015B0F0FD0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58" t="3800" b="28192"/>
          <a:stretch/>
        </p:blipFill>
        <p:spPr bwMode="auto">
          <a:xfrm>
            <a:off x="9728791" y="859778"/>
            <a:ext cx="2471304" cy="25567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9C77F78-E79E-4464-F626-F829EE6DB7D9}"/>
              </a:ext>
            </a:extLst>
          </p:cNvPr>
          <p:cNvSpPr txBox="1"/>
          <p:nvPr/>
        </p:nvSpPr>
        <p:spPr>
          <a:xfrm>
            <a:off x="9894690" y="3600042"/>
            <a:ext cx="20887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Brad  Walters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Graphics Support</a:t>
            </a:r>
          </a:p>
        </p:txBody>
      </p:sp>
      <p:sp>
        <p:nvSpPr>
          <p:cNvPr id="6" name="TextBox 5">
            <a:extLst>
              <a:ext uri="{FF2B5EF4-FFF2-40B4-BE49-F238E27FC236}">
                <a16:creationId xmlns:a16="http://schemas.microsoft.com/office/drawing/2014/main" id="{D0AA1038-42B7-F7BA-16A3-FDDA95CFB1A5}"/>
              </a:ext>
            </a:extLst>
          </p:cNvPr>
          <p:cNvSpPr txBox="1"/>
          <p:nvPr/>
        </p:nvSpPr>
        <p:spPr>
          <a:xfrm>
            <a:off x="1" y="4943873"/>
            <a:ext cx="12192000" cy="1938992"/>
          </a:xfrm>
          <a:prstGeom prst="rect">
            <a:avLst/>
          </a:prstGeom>
          <a:solidFill>
            <a:srgbClr val="915DD7"/>
          </a:solid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Visit the Office of Research Development team and selected Sponsored Programs guests during office hours on Thursdays from 10:30 to 11:30 in Rm 238 of the Strom Thurmond Institute. You can also join via Zoom: clemson.zoom.us/my/</a:t>
            </a:r>
            <a:r>
              <a:rPr lang="en-US" sz="2000" b="1" dirty="0" err="1">
                <a:solidFill>
                  <a:schemeClr val="bg1"/>
                </a:solidFill>
                <a:latin typeface="Arial" panose="020B0604020202020204" pitchFamily="34" charset="0"/>
                <a:cs typeface="Arial" panose="020B0604020202020204" pitchFamily="34" charset="0"/>
              </a:rPr>
              <a:t>janejacobi</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https://www.clemson.edu/research/division-of-research/offices/department-ord/index.html</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p>
        </p:txBody>
      </p:sp>
    </p:spTree>
    <p:extLst>
      <p:ext uri="{BB962C8B-B14F-4D97-AF65-F5344CB8AC3E}">
        <p14:creationId xmlns:p14="http://schemas.microsoft.com/office/powerpoint/2010/main" val="723887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2926-1C57-804D-878E-D7DBFD6D8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76299-9CF8-5CE4-C453-2E34CED2EACD}"/>
              </a:ext>
            </a:extLst>
          </p:cNvPr>
          <p:cNvSpPr>
            <a:spLocks noGrp="1"/>
          </p:cNvSpPr>
          <p:nvPr>
            <p:ph type="ctrTitle"/>
          </p:nvPr>
        </p:nvSpPr>
        <p:spPr/>
        <p:txBody>
          <a:bodyPr>
            <a:normAutofit/>
          </a:bodyPr>
          <a:lstStyle/>
          <a:p>
            <a:r>
              <a:rPr lang="en-US" sz="4800" dirty="0"/>
              <a:t>Additional Questions? </a:t>
            </a:r>
          </a:p>
        </p:txBody>
      </p:sp>
    </p:spTree>
    <p:extLst>
      <p:ext uri="{BB962C8B-B14F-4D97-AF65-F5344CB8AC3E}">
        <p14:creationId xmlns:p14="http://schemas.microsoft.com/office/powerpoint/2010/main" val="406129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B8454-EB1C-97A7-B533-8A3C6B640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6C0A4-19B1-1DDC-CCC6-152D647CD7F0}"/>
              </a:ext>
            </a:extLst>
          </p:cNvPr>
          <p:cNvSpPr>
            <a:spLocks noGrp="1"/>
          </p:cNvSpPr>
          <p:nvPr>
            <p:ph type="ctrTitle"/>
          </p:nvPr>
        </p:nvSpPr>
        <p:spPr>
          <a:xfrm>
            <a:off x="718462" y="1122363"/>
            <a:ext cx="10692881" cy="2387600"/>
          </a:xfrm>
        </p:spPr>
        <p:txBody>
          <a:bodyPr>
            <a:normAutofit/>
          </a:bodyPr>
          <a:lstStyle/>
          <a:p>
            <a:r>
              <a:rPr lang="en-US" sz="4800" dirty="0"/>
              <a:t>Definition of a Vision Statement </a:t>
            </a:r>
          </a:p>
        </p:txBody>
      </p:sp>
    </p:spTree>
    <p:extLst>
      <p:ext uri="{BB962C8B-B14F-4D97-AF65-F5344CB8AC3E}">
        <p14:creationId xmlns:p14="http://schemas.microsoft.com/office/powerpoint/2010/main" val="395588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0D03B-D6EB-8EAB-086F-BDC859D17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EA3D8-1D61-2897-FA33-17DF1651C415}"/>
              </a:ext>
            </a:extLst>
          </p:cNvPr>
          <p:cNvSpPr>
            <a:spLocks noGrp="1"/>
          </p:cNvSpPr>
          <p:nvPr>
            <p:ph type="title"/>
          </p:nvPr>
        </p:nvSpPr>
        <p:spPr/>
        <p:txBody>
          <a:bodyPr>
            <a:normAutofit/>
          </a:bodyPr>
          <a:lstStyle/>
          <a:p>
            <a:r>
              <a:rPr lang="en-US" sz="4000" dirty="0"/>
              <a:t>Context</a:t>
            </a:r>
          </a:p>
        </p:txBody>
      </p:sp>
      <p:sp>
        <p:nvSpPr>
          <p:cNvPr id="3" name="Content Placeholder 2">
            <a:extLst>
              <a:ext uri="{FF2B5EF4-FFF2-40B4-BE49-F238E27FC236}">
                <a16:creationId xmlns:a16="http://schemas.microsoft.com/office/drawing/2014/main" id="{A98D7637-1C8F-6C97-ADA2-6B6131DFE6E7}"/>
              </a:ext>
            </a:extLst>
          </p:cNvPr>
          <p:cNvSpPr>
            <a:spLocks noGrp="1"/>
          </p:cNvSpPr>
          <p:nvPr>
            <p:ph idx="1"/>
          </p:nvPr>
        </p:nvSpPr>
        <p:spPr>
          <a:xfrm>
            <a:off x="838200" y="1825625"/>
            <a:ext cx="10515600" cy="4429702"/>
          </a:xfrm>
        </p:spPr>
        <p:txBody>
          <a:bodyPr>
            <a:normAutofit/>
          </a:bodyPr>
          <a:lstStyle/>
          <a:p>
            <a:r>
              <a:rPr lang="en-US" dirty="0"/>
              <a:t>Some solicitations explicitly require a vision statement as part of required conceptual overview; typically appears on p. 1. </a:t>
            </a:r>
          </a:p>
          <a:p>
            <a:r>
              <a:rPr lang="en-US" dirty="0"/>
              <a:t>Sometimes these vision statements are more like statement clusters.</a:t>
            </a:r>
          </a:p>
          <a:p>
            <a:r>
              <a:rPr lang="en-US" dirty="0"/>
              <a:t>Other solicitations do not specifically require a vision statement, which does not prohibit your articulating one as long as it has a function in the argument. </a:t>
            </a:r>
          </a:p>
          <a:p>
            <a:r>
              <a:rPr lang="en-US" dirty="0"/>
              <a:t>Recommend not naming one in a proposal unless it is required.</a:t>
            </a:r>
          </a:p>
          <a:p>
            <a:endParaRPr lang="en-US" dirty="0"/>
          </a:p>
        </p:txBody>
      </p:sp>
    </p:spTree>
    <p:extLst>
      <p:ext uri="{BB962C8B-B14F-4D97-AF65-F5344CB8AC3E}">
        <p14:creationId xmlns:p14="http://schemas.microsoft.com/office/powerpoint/2010/main" val="221552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2A2C-69C1-F0EA-4618-F444D3BE1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D16FE-EB1D-427B-0D97-1BB84397A729}"/>
              </a:ext>
            </a:extLst>
          </p:cNvPr>
          <p:cNvSpPr>
            <a:spLocks noGrp="1"/>
          </p:cNvSpPr>
          <p:nvPr>
            <p:ph type="title"/>
          </p:nvPr>
        </p:nvSpPr>
        <p:spPr/>
        <p:txBody>
          <a:bodyPr>
            <a:normAutofit/>
          </a:bodyPr>
          <a:lstStyle/>
          <a:p>
            <a:r>
              <a:rPr lang="en-US" dirty="0"/>
              <a:t>Vision vs. Other Means of Creating Order </a:t>
            </a:r>
          </a:p>
        </p:txBody>
      </p:sp>
      <p:sp>
        <p:nvSpPr>
          <p:cNvPr id="3" name="Content Placeholder 2">
            <a:extLst>
              <a:ext uri="{FF2B5EF4-FFF2-40B4-BE49-F238E27FC236}">
                <a16:creationId xmlns:a16="http://schemas.microsoft.com/office/drawing/2014/main" id="{D5E65BF0-8685-C812-41CD-04A2D6605A94}"/>
              </a:ext>
            </a:extLst>
          </p:cNvPr>
          <p:cNvSpPr>
            <a:spLocks noGrp="1"/>
          </p:cNvSpPr>
          <p:nvPr>
            <p:ph idx="1"/>
          </p:nvPr>
        </p:nvSpPr>
        <p:spPr>
          <a:xfrm>
            <a:off x="597159" y="1825625"/>
            <a:ext cx="11000792" cy="4276595"/>
          </a:xfrm>
        </p:spPr>
        <p:txBody>
          <a:bodyPr>
            <a:normAutofit lnSpcReduction="10000"/>
          </a:bodyPr>
          <a:lstStyle/>
          <a:p>
            <a:r>
              <a:rPr lang="en-US" dirty="0">
                <a:highlight>
                  <a:srgbClr val="FF0000"/>
                </a:highlight>
              </a:rPr>
              <a:t>Vision statement:</a:t>
            </a:r>
            <a:r>
              <a:rPr lang="en-US" dirty="0"/>
              <a:t> paints a picture of an Eden---the future perfect world. The vision is </a:t>
            </a:r>
            <a:r>
              <a:rPr lang="en-US" u="sng" dirty="0"/>
              <a:t>static</a:t>
            </a:r>
            <a:r>
              <a:rPr lang="en-US" dirty="0"/>
              <a:t>. The core of the vision statement is </a:t>
            </a:r>
            <a:r>
              <a:rPr lang="en-US" u="sng" dirty="0"/>
              <a:t>not a description of processes</a:t>
            </a:r>
            <a:r>
              <a:rPr lang="en-US" dirty="0"/>
              <a:t>.</a:t>
            </a:r>
          </a:p>
          <a:p>
            <a:r>
              <a:rPr lang="en-US" dirty="0">
                <a:highlight>
                  <a:srgbClr val="00FFFF"/>
                </a:highlight>
              </a:rPr>
              <a:t>Mission statement:</a:t>
            </a:r>
            <a:r>
              <a:rPr lang="en-US" dirty="0"/>
              <a:t> describes the general means by which the </a:t>
            </a:r>
            <a:r>
              <a:rPr lang="en-US" i="1" dirty="0"/>
              <a:t>locus </a:t>
            </a:r>
            <a:r>
              <a:rPr lang="en-US" i="1" dirty="0" err="1"/>
              <a:t>amoenus</a:t>
            </a:r>
            <a:r>
              <a:rPr lang="en-US" i="1" dirty="0"/>
              <a:t> </a:t>
            </a:r>
            <a:r>
              <a:rPr lang="en-US" dirty="0"/>
              <a:t>can be established and entered. </a:t>
            </a:r>
          </a:p>
          <a:p>
            <a:r>
              <a:rPr lang="en-US" dirty="0">
                <a:highlight>
                  <a:srgbClr val="00FF00"/>
                </a:highlight>
              </a:rPr>
              <a:t>Goals, objectives (aims) and tasks:</a:t>
            </a:r>
            <a:r>
              <a:rPr lang="en-US" dirty="0"/>
              <a:t> increasingly specific sections which delineate what activities will be performed. </a:t>
            </a:r>
          </a:p>
          <a:p>
            <a:r>
              <a:rPr lang="en-US" dirty="0">
                <a:highlight>
                  <a:srgbClr val="FF00FF"/>
                </a:highlight>
              </a:rPr>
              <a:t>Rationale:</a:t>
            </a:r>
            <a:r>
              <a:rPr lang="en-US" dirty="0"/>
              <a:t> covers the motivation and need.</a:t>
            </a:r>
          </a:p>
          <a:p>
            <a:r>
              <a:rPr lang="en-US" dirty="0">
                <a:highlight>
                  <a:srgbClr val="FFFF00"/>
                </a:highlight>
              </a:rPr>
              <a:t>Strategic plan:</a:t>
            </a:r>
            <a:r>
              <a:rPr lang="en-US" dirty="0"/>
              <a:t> shows how the project components inter-relate and support one another. NOT a list of activities. </a:t>
            </a:r>
          </a:p>
        </p:txBody>
      </p:sp>
    </p:spTree>
    <p:extLst>
      <p:ext uri="{BB962C8B-B14F-4D97-AF65-F5344CB8AC3E}">
        <p14:creationId xmlns:p14="http://schemas.microsoft.com/office/powerpoint/2010/main" val="122586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AEB7-63DA-414D-5042-338AA11255A2}"/>
              </a:ext>
            </a:extLst>
          </p:cNvPr>
          <p:cNvSpPr>
            <a:spLocks noGrp="1"/>
          </p:cNvSpPr>
          <p:nvPr>
            <p:ph type="title"/>
          </p:nvPr>
        </p:nvSpPr>
        <p:spPr/>
        <p:txBody>
          <a:bodyPr>
            <a:normAutofit/>
          </a:bodyPr>
          <a:lstStyle/>
          <a:p>
            <a:r>
              <a:rPr lang="en-US" dirty="0"/>
              <a:t>Vision Statements Speak to Impact</a:t>
            </a:r>
          </a:p>
        </p:txBody>
      </p:sp>
      <p:sp>
        <p:nvSpPr>
          <p:cNvPr id="3" name="Content Placeholder 2">
            <a:extLst>
              <a:ext uri="{FF2B5EF4-FFF2-40B4-BE49-F238E27FC236}">
                <a16:creationId xmlns:a16="http://schemas.microsoft.com/office/drawing/2014/main" id="{B0B2141A-822B-CD68-5BDC-2ACCA78DDF59}"/>
              </a:ext>
            </a:extLst>
          </p:cNvPr>
          <p:cNvSpPr>
            <a:spLocks noGrp="1"/>
          </p:cNvSpPr>
          <p:nvPr>
            <p:ph idx="1"/>
          </p:nvPr>
        </p:nvSpPr>
        <p:spPr/>
        <p:txBody>
          <a:bodyPr>
            <a:normAutofit lnSpcReduction="10000"/>
          </a:bodyPr>
          <a:lstStyle/>
          <a:p>
            <a:r>
              <a:rPr lang="en-US" dirty="0"/>
              <a:t>Shift in paradigm, transformative breakthroughs</a:t>
            </a:r>
          </a:p>
          <a:p>
            <a:r>
              <a:rPr lang="en-US" dirty="0"/>
              <a:t>Policy influence and regulatory guidance</a:t>
            </a:r>
          </a:p>
          <a:p>
            <a:r>
              <a:rPr lang="en-US" dirty="0"/>
              <a:t>Industry partnerships and technology transfer</a:t>
            </a:r>
          </a:p>
          <a:p>
            <a:r>
              <a:rPr lang="en-US" dirty="0"/>
              <a:t>Educational innovation and workforce development</a:t>
            </a:r>
          </a:p>
          <a:p>
            <a:r>
              <a:rPr lang="en-US" dirty="0"/>
              <a:t>Community engagement and public understanding</a:t>
            </a:r>
          </a:p>
          <a:p>
            <a:endParaRPr lang="en-US" dirty="0"/>
          </a:p>
          <a:p>
            <a:pPr marL="0" indent="0">
              <a:buNone/>
            </a:pPr>
            <a:r>
              <a:rPr lang="en-US" dirty="0"/>
              <a:t>The beginning anticipates the end, as the vision controls intellectual merit and broader (societal) impacts.</a:t>
            </a:r>
          </a:p>
        </p:txBody>
      </p:sp>
      <p:sp>
        <p:nvSpPr>
          <p:cNvPr id="6" name="Slide Number Placeholder 5">
            <a:extLst>
              <a:ext uri="{FF2B5EF4-FFF2-40B4-BE49-F238E27FC236}">
                <a16:creationId xmlns:a16="http://schemas.microsoft.com/office/drawing/2014/main" id="{C94E3E95-F9A2-0D15-CA66-0530393D2DC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633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345AF-4481-D115-07BC-C2423B501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51193-8348-5568-86E7-675C8C5C8E1B}"/>
              </a:ext>
            </a:extLst>
          </p:cNvPr>
          <p:cNvSpPr>
            <a:spLocks noGrp="1"/>
          </p:cNvSpPr>
          <p:nvPr>
            <p:ph type="title"/>
          </p:nvPr>
        </p:nvSpPr>
        <p:spPr/>
        <p:txBody>
          <a:bodyPr>
            <a:normAutofit/>
          </a:bodyPr>
          <a:lstStyle/>
          <a:p>
            <a:r>
              <a:rPr lang="en-US" dirty="0"/>
              <a:t>Vision Statements Change</a:t>
            </a:r>
          </a:p>
        </p:txBody>
      </p:sp>
      <p:sp>
        <p:nvSpPr>
          <p:cNvPr id="3" name="Content Placeholder 2">
            <a:extLst>
              <a:ext uri="{FF2B5EF4-FFF2-40B4-BE49-F238E27FC236}">
                <a16:creationId xmlns:a16="http://schemas.microsoft.com/office/drawing/2014/main" id="{B3E4E653-76CD-BAD0-9853-F680D4FA1EC5}"/>
              </a:ext>
            </a:extLst>
          </p:cNvPr>
          <p:cNvSpPr>
            <a:spLocks noGrp="1"/>
          </p:cNvSpPr>
          <p:nvPr>
            <p:ph idx="1"/>
          </p:nvPr>
        </p:nvSpPr>
        <p:spPr/>
        <p:txBody>
          <a:bodyPr>
            <a:normAutofit/>
          </a:bodyPr>
          <a:lstStyle/>
          <a:p>
            <a:r>
              <a:rPr lang="en-US" dirty="0"/>
              <a:t>Vision articulation is ongoing, not a one-time exercise.</a:t>
            </a:r>
          </a:p>
          <a:p>
            <a:r>
              <a:rPr lang="en-US" dirty="0"/>
              <a:t>Changes respond to both internal and external pressures, requiring a corresponding change in the vision.</a:t>
            </a:r>
          </a:p>
          <a:p>
            <a:pPr marL="457200" indent="0">
              <a:buNone/>
            </a:pPr>
            <a:r>
              <a:rPr lang="en-US" dirty="0"/>
              <a:t>-- strategy changes</a:t>
            </a:r>
          </a:p>
          <a:p>
            <a:pPr marL="457200" indent="0">
              <a:buNone/>
            </a:pPr>
            <a:r>
              <a:rPr lang="en-US" dirty="0"/>
              <a:t>-- scope changes</a:t>
            </a:r>
          </a:p>
          <a:p>
            <a:pPr marL="457200" indent="0">
              <a:buNone/>
            </a:pPr>
            <a:r>
              <a:rPr lang="en-US" dirty="0"/>
              <a:t>-- audience shifts</a:t>
            </a:r>
          </a:p>
          <a:p>
            <a:pPr marL="457200" indent="0">
              <a:buNone/>
            </a:pPr>
            <a:r>
              <a:rPr lang="en-US" dirty="0"/>
              <a:t>-- program changes</a:t>
            </a:r>
          </a:p>
          <a:p>
            <a:endParaRPr lang="en-US" dirty="0"/>
          </a:p>
        </p:txBody>
      </p:sp>
      <p:sp>
        <p:nvSpPr>
          <p:cNvPr id="6" name="Slide Number Placeholder 5">
            <a:extLst>
              <a:ext uri="{FF2B5EF4-FFF2-40B4-BE49-F238E27FC236}">
                <a16:creationId xmlns:a16="http://schemas.microsoft.com/office/drawing/2014/main" id="{390E5D9E-FADE-6AB6-2E0A-9A146097450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EE21D3-3998-D749-B411-71177304C6C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962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48B30-E910-FC75-7643-E78F6271D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94524-254B-5DDA-5540-84530BF0C5EC}"/>
              </a:ext>
            </a:extLst>
          </p:cNvPr>
          <p:cNvSpPr>
            <a:spLocks noGrp="1"/>
          </p:cNvSpPr>
          <p:nvPr>
            <p:ph type="ctrTitle"/>
          </p:nvPr>
        </p:nvSpPr>
        <p:spPr>
          <a:xfrm>
            <a:off x="289250" y="1122363"/>
            <a:ext cx="11485984" cy="2387600"/>
          </a:xfrm>
        </p:spPr>
        <p:txBody>
          <a:bodyPr>
            <a:normAutofit/>
          </a:bodyPr>
          <a:lstStyle/>
          <a:p>
            <a:r>
              <a:rPr lang="en-US" sz="4800" dirty="0"/>
              <a:t>Example 1: Evolution of a Vision Statement</a:t>
            </a:r>
          </a:p>
        </p:txBody>
      </p:sp>
    </p:spTree>
    <p:extLst>
      <p:ext uri="{BB962C8B-B14F-4D97-AF65-F5344CB8AC3E}">
        <p14:creationId xmlns:p14="http://schemas.microsoft.com/office/powerpoint/2010/main" val="2551592446"/>
      </p:ext>
    </p:extLst>
  </p:cSld>
  <p:clrMapOvr>
    <a:masterClrMapping/>
  </p:clrMapOvr>
</p:sld>
</file>

<file path=ppt/theme/theme1.xml><?xml version="1.0" encoding="utf-8"?>
<a:theme xmlns:a="http://schemas.openxmlformats.org/drawingml/2006/main" name="1_Office Theme">
  <a:themeElements>
    <a:clrScheme name="Clemson Colors 2021 1">
      <a:dk1>
        <a:srgbClr val="323332"/>
      </a:dk1>
      <a:lt1>
        <a:srgbClr val="FFFFFF"/>
      </a:lt1>
      <a:dk2>
        <a:srgbClr val="2E1A47"/>
      </a:dk2>
      <a:lt2>
        <a:srgbClr val="C8C9C7"/>
      </a:lt2>
      <a:accent1>
        <a:srgbClr val="512C80"/>
      </a:accent1>
      <a:accent2>
        <a:srgbClr val="B94700"/>
      </a:accent2>
      <a:accent3>
        <a:srgbClr val="EFDBB2"/>
      </a:accent3>
      <a:accent4>
        <a:srgbClr val="00205A"/>
      </a:accent4>
      <a:accent5>
        <a:srgbClr val="546123"/>
      </a:accent5>
      <a:accent6>
        <a:srgbClr val="8C8279"/>
      </a:accent6>
      <a:hlink>
        <a:srgbClr val="025DB8"/>
      </a:hlink>
      <a:folHlink>
        <a:srgbClr val="888B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785D74FDAC9B419B07503F5390CD25" ma:contentTypeVersion="18" ma:contentTypeDescription="Create a new document." ma:contentTypeScope="" ma:versionID="d0fc9d5746c4dfd5439c9f083a68dc01">
  <xsd:schema xmlns:xsd="http://www.w3.org/2001/XMLSchema" xmlns:xs="http://www.w3.org/2001/XMLSchema" xmlns:p="http://schemas.microsoft.com/office/2006/metadata/properties" xmlns:ns2="b27187fc-5fe9-464c-b7e6-02ee57c044ec" xmlns:ns3="a285d1b9-71e5-4f7e-96d9-cc15b01b3bcc" targetNamespace="http://schemas.microsoft.com/office/2006/metadata/properties" ma:root="true" ma:fieldsID="005071e1778b19c9e1302bb7e6432764" ns2:_="" ns3:_="">
    <xsd:import namespace="b27187fc-5fe9-464c-b7e6-02ee57c044ec"/>
    <xsd:import namespace="a285d1b9-71e5-4f7e-96d9-cc15b01b3b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187fc-5fe9-464c-b7e6-02ee57c04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6246e5-a6e5-4eb2-9fa7-3646699119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85d1b9-71e5-4f7e-96d9-cc15b01b3b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46e4af-9556-4aa0-abe1-ee41d961c010}" ma:internalName="TaxCatchAll" ma:showField="CatchAllData" ma:web="a285d1b9-71e5-4f7e-96d9-cc15b01b3b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7187fc-5fe9-464c-b7e6-02ee57c044ec">
      <Terms xmlns="http://schemas.microsoft.com/office/infopath/2007/PartnerControls"/>
    </lcf76f155ced4ddcb4097134ff3c332f>
    <TaxCatchAll xmlns="a285d1b9-71e5-4f7e-96d9-cc15b01b3bcc" xsi:nil="true"/>
  </documentManagement>
</p:properties>
</file>

<file path=customXml/itemProps1.xml><?xml version="1.0" encoding="utf-8"?>
<ds:datastoreItem xmlns:ds="http://schemas.openxmlformats.org/officeDocument/2006/customXml" ds:itemID="{2471D260-7D92-47D1-8106-7D3F00125D51}">
  <ds:schemaRefs>
    <ds:schemaRef ds:uri="http://schemas.microsoft.com/sharepoint/v3/contenttype/forms"/>
  </ds:schemaRefs>
</ds:datastoreItem>
</file>

<file path=customXml/itemProps2.xml><?xml version="1.0" encoding="utf-8"?>
<ds:datastoreItem xmlns:ds="http://schemas.openxmlformats.org/officeDocument/2006/customXml" ds:itemID="{6FA5B950-BBE4-4C94-A224-05F25ABBD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7187fc-5fe9-464c-b7e6-02ee57c044ec"/>
    <ds:schemaRef ds:uri="a285d1b9-71e5-4f7e-96d9-cc15b01b3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C9FF95-9900-4DCF-A815-DFC9A1D2B069}">
  <ds:schemaRefs>
    <ds:schemaRef ds:uri="http://schemas.microsoft.com/office/2006/metadata/properties"/>
    <ds:schemaRef ds:uri="http://schemas.microsoft.com/office/infopath/2007/PartnerControls"/>
    <ds:schemaRef ds:uri="b27187fc-5fe9-464c-b7e6-02ee57c044ec"/>
    <ds:schemaRef ds:uri="a285d1b9-71e5-4f7e-96d9-cc15b01b3bcc"/>
  </ds:schemaRefs>
</ds:datastoreItem>
</file>

<file path=docProps/app.xml><?xml version="1.0" encoding="utf-8"?>
<Properties xmlns="http://schemas.openxmlformats.org/officeDocument/2006/extended-properties" xmlns:vt="http://schemas.openxmlformats.org/officeDocument/2006/docPropsVTypes">
  <TotalTime>12908</TotalTime>
  <Words>2098</Words>
  <Application>Microsoft Office PowerPoint</Application>
  <PresentationFormat>Widescreen</PresentationFormat>
  <Paragraphs>194</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Arial</vt:lpstr>
      <vt:lpstr>Calibri</vt:lpstr>
      <vt:lpstr>Trade Gothic Next LT Pro</vt:lpstr>
      <vt:lpstr>Trade Gothic Next LT Pro Lt</vt:lpstr>
      <vt:lpstr>1_Office Theme</vt:lpstr>
      <vt:lpstr>Crafting a Vision Statement</vt:lpstr>
      <vt:lpstr>Learning Objectives </vt:lpstr>
      <vt:lpstr>Agenda</vt:lpstr>
      <vt:lpstr>Definition of a Vision Statement </vt:lpstr>
      <vt:lpstr>Context</vt:lpstr>
      <vt:lpstr>Vision vs. Other Means of Creating Order </vt:lpstr>
      <vt:lpstr>Vision Statements Speak to Impact</vt:lpstr>
      <vt:lpstr>Vision Statements Change</vt:lpstr>
      <vt:lpstr>Example 1: Evolution of a Vision Statement</vt:lpstr>
      <vt:lpstr>UIUC STC for Quantitative Cell Biology #1</vt:lpstr>
      <vt:lpstr>UIUC STC for Quantitative Cell Biology #2</vt:lpstr>
      <vt:lpstr>UIUC STC for Quantitative Cell Biology #3</vt:lpstr>
      <vt:lpstr>UIUC STC for Quantitative Cell Biology #4</vt:lpstr>
      <vt:lpstr>Example 2: Evolution of a Vision Statement</vt:lpstr>
      <vt:lpstr>ERC for Advanced Engineering Fibers and Films</vt:lpstr>
      <vt:lpstr>ERC for Advanced Engineering Fibers and Films – Year 1</vt:lpstr>
      <vt:lpstr>ERC for Advanced Engineering Fibers and Films – Year 3</vt:lpstr>
      <vt:lpstr>ERC for Advanced Engineering Fibers and Films - Revision</vt:lpstr>
      <vt:lpstr>ERC for Advanced Engineering Fibers and Films – Year 6</vt:lpstr>
      <vt:lpstr>ERC for Advanced Engineering Fibers and Films – Year 9</vt:lpstr>
      <vt:lpstr>Exercise 1: Edit a Vision Statement</vt:lpstr>
      <vt:lpstr>Common Vision Statement Pitfalls</vt:lpstr>
      <vt:lpstr>Common Vision Statement Pitfalls (2/3)</vt:lpstr>
      <vt:lpstr>Common Vision Statement Pitfalls (3/3)</vt:lpstr>
      <vt:lpstr>Q-YODA Project Vision Statement</vt:lpstr>
      <vt:lpstr>Draft Q-YODA Project Vision Statement</vt:lpstr>
      <vt:lpstr>Exercise 2: Write Your Own Vision Statement</vt:lpstr>
      <vt:lpstr>Try This</vt:lpstr>
      <vt:lpstr>How the Vision Statement Functions Strategically  </vt:lpstr>
      <vt:lpstr>Shaping</vt:lpstr>
      <vt:lpstr>Promoting</vt:lpstr>
      <vt:lpstr>Wielding</vt:lpstr>
      <vt:lpstr>Curating, Sustaining, Killing</vt:lpstr>
      <vt:lpstr>Questions? </vt:lpstr>
      <vt:lpstr>Vision Statement Serves as Magnetic North</vt:lpstr>
      <vt:lpstr>ORD Team</vt:lpstr>
      <vt:lpstr>Additional Questions? </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Elizabeth Simpson</dc:creator>
  <cp:lastModifiedBy>Morgan Elizabeth Simpson</cp:lastModifiedBy>
  <cp:revision>35</cp:revision>
  <dcterms:created xsi:type="dcterms:W3CDTF">2025-01-14T17:41:52Z</dcterms:created>
  <dcterms:modified xsi:type="dcterms:W3CDTF">2026-06-01T14:39:36Z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0x010100B6785D74FDAC9B419B07503F5390CD25</vt:lpwstr>
  </property>
  <property fmtid="{D5CDD505-2E9C-101B-9397-08002B2CF9AE}" pid="3" name="MediaServiceImageTags">
    <vt:lpwstr/>
  </property>
</Properties>
</file>